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7" r:id="rId3"/>
    <p:sldId id="29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24/11/2024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7119D-6A7F-487B-8842-E474D40D1B64}"/>
              </a:ext>
            </a:extLst>
          </p:cNvPr>
          <p:cNvSpPr txBox="1"/>
          <p:nvPr/>
        </p:nvSpPr>
        <p:spPr>
          <a:xfrm>
            <a:off x="2881017" y="1120676"/>
            <a:ext cx="64299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7200" b="1" dirty="0">
                <a:latin typeface="ae_AlMohanad" panose="02060603050605020204" pitchFamily="18" charset="-78"/>
                <a:cs typeface="Fanan" pitchFamily="2" charset="-78"/>
              </a:rPr>
              <a:t>جرائم الملكية الفكرية</a:t>
            </a:r>
          </a:p>
          <a:p>
            <a:pPr lvl="1" algn="ctr"/>
            <a:r>
              <a:rPr lang="ar-DZ" sz="7200" b="1" dirty="0">
                <a:latin typeface="ae_AlMohanad" panose="02060603050605020204" pitchFamily="18" charset="-78"/>
                <a:cs typeface="Fanan" pitchFamily="2" charset="-78"/>
              </a:rPr>
              <a:t>(جنحة التقليد)</a:t>
            </a:r>
            <a:endParaRPr lang="fr-FR" sz="7200" b="1" dirty="0">
              <a:latin typeface="ae_AlMohanad" panose="02060603050605020204" pitchFamily="18" charset="-78"/>
              <a:cs typeface="Fanan" pitchFamily="2" charset="-78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405453" y="3657124"/>
            <a:ext cx="986965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5400" dirty="0">
                <a:cs typeface="Fanan" pitchFamily="2" charset="-78"/>
              </a:rPr>
              <a:t>للملكية الفكرية دور مهم في النمو الاقتصادي لأن المعارف والاختراعات تشكل القوة الدافعة للنمو.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  <p:pic>
        <p:nvPicPr>
          <p:cNvPr id="7" name="Image 6">
            <a:hlinkClick r:id="rId2" action="ppaction://hlinksldjump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371951" y="2456795"/>
            <a:ext cx="109080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4000" dirty="0">
                <a:cs typeface="Fanan" pitchFamily="2" charset="-78"/>
              </a:rPr>
              <a:t>نصت المادة 151من الأمر 05/03 المتعلق بحقوق المؤلف والحقوق المجاورة على </a:t>
            </a:r>
            <a:r>
              <a:rPr lang="ar-DZ" sz="4000" dirty="0" err="1">
                <a:cs typeface="Fanan" pitchFamily="2" charset="-78"/>
              </a:rPr>
              <a:t>مايلي:يعد</a:t>
            </a:r>
            <a:r>
              <a:rPr lang="ar-DZ" sz="4000" dirty="0">
                <a:cs typeface="Fanan" pitchFamily="2" charset="-78"/>
              </a:rPr>
              <a:t> مرتكبا لجنحة التقليد كل من يقوم بالأعمال التالية:</a:t>
            </a:r>
          </a:p>
          <a:p>
            <a:pPr algn="ctr"/>
            <a:r>
              <a:rPr lang="ar-DZ" sz="4000" dirty="0">
                <a:cs typeface="Fanan" pitchFamily="2" charset="-78"/>
              </a:rPr>
              <a:t>1الكشف غير المشروع للمصنف أو المساس بسلامة مصنف أو أداء لفنان مؤد أو عازف.</a:t>
            </a:r>
          </a:p>
          <a:p>
            <a:pPr algn="ctr"/>
            <a:r>
              <a:rPr lang="ar-DZ" sz="4000" dirty="0">
                <a:cs typeface="Fanan" pitchFamily="2" charset="-78"/>
              </a:rPr>
              <a:t>2استنساخ مصنف أو أداء بأي أسلوب في شكل نسخ مقلدة.</a:t>
            </a:r>
          </a:p>
        </p:txBody>
      </p:sp>
      <p:pic>
        <p:nvPicPr>
          <p:cNvPr id="5" name="Image 4">
            <a:hlinkClick r:id="rId2" action="ppaction://hlinksldjump"/>
            <a:extLst>
              <a:ext uri="{FF2B5EF4-FFF2-40B4-BE49-F238E27FC236}">
                <a16:creationId xmlns:a16="http://schemas.microsoft.com/office/drawing/2014/main" id="{C6EFC886-60F2-4156-962E-BC0E282EE6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601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41B15-AB35-C17C-FA3A-7EE5C36F1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E55795-F991-54A8-2949-93FF07912CB7}"/>
              </a:ext>
            </a:extLst>
          </p:cNvPr>
          <p:cNvSpPr txBox="1"/>
          <p:nvPr/>
        </p:nvSpPr>
        <p:spPr>
          <a:xfrm>
            <a:off x="656425" y="949272"/>
            <a:ext cx="109080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4000" dirty="0">
                <a:cs typeface="Fanan" pitchFamily="2" charset="-78"/>
              </a:rPr>
              <a:t>3استيراد أو تصدير نسخ مقلدة من مصنف أو أداء.</a:t>
            </a:r>
          </a:p>
          <a:p>
            <a:pPr algn="ctr"/>
            <a:r>
              <a:rPr lang="ar-DZ" sz="4000" dirty="0">
                <a:cs typeface="Fanan" pitchFamily="2" charset="-78"/>
              </a:rPr>
              <a:t>4بيع نسخ مقلدة لمصنف أو أداء.</a:t>
            </a:r>
          </a:p>
          <a:p>
            <a:pPr algn="ctr"/>
            <a:r>
              <a:rPr lang="ar-DZ" sz="4000" dirty="0">
                <a:cs typeface="Fanan" pitchFamily="2" charset="-78"/>
              </a:rPr>
              <a:t>5تأجير أو وضع رهن التداول النسخ المقلدة لمصنف أو أداء."</a:t>
            </a:r>
          </a:p>
          <a:p>
            <a:pPr algn="ctr"/>
            <a:endParaRPr lang="ar-DZ" sz="4000" dirty="0">
              <a:cs typeface="Fanan" pitchFamily="2" charset="-78"/>
            </a:endParaRPr>
          </a:p>
          <a:p>
            <a:pPr algn="ctr"/>
            <a:r>
              <a:rPr lang="ar-DZ" sz="4000" dirty="0">
                <a:cs typeface="Fanan" pitchFamily="2" charset="-78"/>
              </a:rPr>
              <a:t>ويقصد غالبا بالتقليد المشار اليه هو نقل </a:t>
            </a:r>
            <a:r>
              <a:rPr lang="ar-DZ" sz="4000" dirty="0" err="1">
                <a:cs typeface="Fanan" pitchFamily="2" charset="-78"/>
              </a:rPr>
              <a:t>شيئ</a:t>
            </a:r>
            <a:r>
              <a:rPr lang="ar-DZ" sz="4000" dirty="0">
                <a:cs typeface="Fanan" pitchFamily="2" charset="-78"/>
              </a:rPr>
              <a:t> عن الأصل قصد التحريف والغش ونسبته لغير صاحبه الأصلي لإيقاع الغير في الخطأ بين شيئين أحدهما </a:t>
            </a:r>
            <a:r>
              <a:rPr lang="ar-DZ" sz="4000">
                <a:cs typeface="Fanan" pitchFamily="2" charset="-78"/>
              </a:rPr>
              <a:t>أصلي والآخر مقلد.</a:t>
            </a:r>
            <a:endParaRPr lang="ar-DZ" sz="4000" dirty="0">
              <a:cs typeface="Fanan" pitchFamily="2" charset="-78"/>
            </a:endParaRPr>
          </a:p>
        </p:txBody>
      </p:sp>
      <p:pic>
        <p:nvPicPr>
          <p:cNvPr id="5" name="Image 4">
            <a:hlinkClick r:id="rId2" action="ppaction://hlinksldjump"/>
            <a:extLst>
              <a:ext uri="{FF2B5EF4-FFF2-40B4-BE49-F238E27FC236}">
                <a16:creationId xmlns:a16="http://schemas.microsoft.com/office/drawing/2014/main" id="{91C6CE86-D7B0-E0F8-99F8-DDCA951142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191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127</Words>
  <Application>Microsoft Office PowerPoint</Application>
  <PresentationFormat>Grand écran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ae_AlMohanad</vt:lpstr>
      <vt:lpstr>Arial</vt:lpstr>
      <vt:lpstr>Calibri</vt:lpstr>
      <vt:lpstr>Calibri Light</vt:lpstr>
      <vt:lpstr>Fanan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24</cp:revision>
  <dcterms:created xsi:type="dcterms:W3CDTF">2023-10-28T21:02:18Z</dcterms:created>
  <dcterms:modified xsi:type="dcterms:W3CDTF">2024-11-24T01:38:24Z</dcterms:modified>
</cp:coreProperties>
</file>