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1" r:id="rId6"/>
    <p:sldId id="262" r:id="rId7"/>
    <p:sldId id="263" r:id="rId8"/>
    <p:sldId id="264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E00B45-D67E-9C26-8C47-0BFA20965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76981"/>
            <a:ext cx="8915399" cy="5619135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b="1" kern="1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Lecture I</a:t>
            </a:r>
            <a:br>
              <a:rPr lang="en-US" sz="44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4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The Antebellum Crises of the 1850s: Part I</a:t>
            </a:r>
            <a:br>
              <a:rPr lang="en-US" sz="44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3368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lnSpcReduction="10000"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I.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fugitive slave law poisoned sectional relations in the wake of the Compromise of 1850.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Harriett Beecher Stowe wrote Uncle Tom’s Cabin to protest the law.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1852 book became a bestseller on both sides of the Atlantic.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Many in the North applauded Stowe’s critique of slavery.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3.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South reacted angrily, banning the book in some places and offering a number of ineffective proslavery novels in response. </a:t>
            </a:r>
            <a:endParaRPr lang="en-US" sz="2400" kern="100" dirty="0">
              <a:solidFill>
                <a:srgbClr val="1D2228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l">
              <a:buNone/>
            </a:pPr>
            <a:endParaRPr lang="fr-FR" sz="2800" kern="1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03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fontScale="85000" lnSpcReduction="10000"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dirty="0">
                <a:solidFill>
                  <a:srgbClr val="000000"/>
                </a:solidFill>
              </a:rPr>
              <a:t>  </a:t>
            </a:r>
            <a:r>
              <a:rPr lang="en-US" sz="28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Anthony Burns case stirred northern opposition to the fugitive slave law.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Burns escaped from Virginia to Boston in 1854 but was returned to slavery after Franklin Pierce’s Democratic administration employed federal power.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Several northern states responded by passing new personal liberty laws designed to frustrate the return of fugitive slaves.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3.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The South deplored northern efforts to use state power to hinder enforcement of federal law.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4.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The issue of fugitive slaves thus witnessed northern advocacy of states’ rights and southern demands for more central power. 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3458515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fontScale="92500"/>
          </a:bodyPr>
          <a:lstStyle/>
          <a:p>
            <a:pPr marR="0" algn="l"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  </a:t>
            </a:r>
            <a:r>
              <a:rPr lang="en-US" sz="2400" b="1" i="0" u="none" strike="noStrike" baseline="0" dirty="0">
                <a:solidFill>
                  <a:srgbClr val="000000"/>
                </a:solidFill>
              </a:rPr>
              <a:t>II.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second American party system fractured between 1852 and 1856. </a:t>
            </a:r>
          </a:p>
          <a:p>
            <a:pPr lvl="1">
              <a:lnSpc>
                <a:spcPct val="150000"/>
              </a:lnSpc>
            </a:pPr>
            <a:r>
              <a:rPr lang="en-US" sz="22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The system had pitted national Democratic and Whig parties against one another since the 1830s. </a:t>
            </a:r>
          </a:p>
          <a:p>
            <a:pPr lvl="1">
              <a:lnSpc>
                <a:spcPct val="150000"/>
              </a:lnSpc>
            </a:pPr>
            <a:r>
              <a:rPr lang="en-US" sz="22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Internal party tensions regarding slavery weakened the Whigs in 1852. </a:t>
            </a:r>
          </a:p>
          <a:p>
            <a:pPr lvl="2">
              <a:lnSpc>
                <a:spcPct val="150000"/>
              </a:lnSpc>
            </a:pPr>
            <a:r>
              <a:rPr lang="en-US" sz="20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The Democrats nominated Franklin Pierce, a northern “Doughface” who strongly supported southern positions regarding slavery. </a:t>
            </a:r>
          </a:p>
          <a:p>
            <a:pPr lvl="2">
              <a:lnSpc>
                <a:spcPct val="150000"/>
              </a:lnSpc>
            </a:pPr>
            <a:r>
              <a:rPr lang="en-US" sz="20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The Whigs fought bitterly before nominating Winfield Scott after 53 ballots. </a:t>
            </a:r>
          </a:p>
          <a:p>
            <a:pPr lvl="2">
              <a:lnSpc>
                <a:spcPct val="150000"/>
              </a:lnSpc>
            </a:pPr>
            <a:r>
              <a:rPr lang="en-US" sz="2000" b="1" i="0" u="none" strike="noStrike" baseline="0" dirty="0">
                <a:solidFill>
                  <a:srgbClr val="000000"/>
                </a:solidFill>
              </a:rPr>
              <a:t>3. 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Many southern Whigs supported the pro-southern Pierce, who won by a large margin and carried all but two southern states.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315378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fontScale="92500" lnSpcReduction="20000"/>
          </a:bodyPr>
          <a:lstStyle/>
          <a:p>
            <a:pPr marR="0" algn="l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C.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Passage of the Kansas-Nebraska Act of 1854 influenced both parties and rescinded the Missouri Compromise. </a:t>
            </a:r>
          </a:p>
          <a:p>
            <a:pPr lvl="1">
              <a:lnSpc>
                <a:spcPct val="150000"/>
              </a:lnSpc>
            </a:pPr>
            <a:r>
              <a:rPr lang="en-US" sz="22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The act’s call for popular sovereignty in the territories alienated Whigs in the slaveholding South. </a:t>
            </a:r>
          </a:p>
          <a:p>
            <a:pPr lvl="1">
              <a:lnSpc>
                <a:spcPct val="150000"/>
              </a:lnSpc>
            </a:pPr>
            <a:r>
              <a:rPr lang="en-US" sz="22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Many antislavery northern Whigs also left the party. </a:t>
            </a:r>
          </a:p>
          <a:p>
            <a:pPr lvl="1">
              <a:lnSpc>
                <a:spcPct val="150000"/>
              </a:lnSpc>
            </a:pPr>
            <a:r>
              <a:rPr lang="en-US" sz="2200" b="1" i="0" u="none" strike="noStrike" baseline="0" dirty="0">
                <a:solidFill>
                  <a:srgbClr val="000000"/>
                </a:solidFill>
              </a:rPr>
              <a:t>3.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The Democratic Party became more pronounced in its southern leanings. </a:t>
            </a:r>
          </a:p>
          <a:p>
            <a:pPr marR="0" algn="l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D.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American, or Know-Nothing, Party briefly seemed destined to replace the dying Whigs. </a:t>
            </a:r>
          </a:p>
          <a:p>
            <a:pPr lvl="1">
              <a:lnSpc>
                <a:spcPct val="150000"/>
              </a:lnSpc>
            </a:pPr>
            <a:r>
              <a:rPr lang="en-US" sz="22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It attracted voters distressed by the flood of new Catholic immigrants. </a:t>
            </a:r>
          </a:p>
          <a:p>
            <a:pPr lvl="1">
              <a:lnSpc>
                <a:spcPct val="150000"/>
              </a:lnSpc>
            </a:pPr>
            <a:r>
              <a:rPr lang="en-US" sz="22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It won some national and local success in 1854–1855 before succumbing to internal stresses related to slavery by 1856. </a:t>
            </a: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154467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332" y="294468"/>
            <a:ext cx="10338120" cy="6165326"/>
          </a:xfrm>
        </p:spPr>
        <p:txBody>
          <a:bodyPr>
            <a:normAutofit lnSpcReduction="10000"/>
          </a:bodyPr>
          <a:lstStyle/>
          <a:p>
            <a:pPr marR="0" algn="l"/>
            <a:r>
              <a:rPr lang="en-US" sz="2400" b="1" i="0" u="none" strike="noStrike" baseline="0" dirty="0">
                <a:solidFill>
                  <a:srgbClr val="000000"/>
                </a:solidFill>
              </a:rPr>
              <a:t>E.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Republican Party, founded on opposition to the extension of slavery, emerged as the principal rival to the Democrats by 1856. </a:t>
            </a:r>
          </a:p>
          <a:p>
            <a:pPr lvl="1"/>
            <a:r>
              <a:rPr lang="en-US" sz="22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The party attracted some Know-Nothings. </a:t>
            </a:r>
          </a:p>
          <a:p>
            <a:pPr lvl="1"/>
            <a:r>
              <a:rPr lang="en-US" sz="22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Many Free-Soil Democrats also joined the Republicans. </a:t>
            </a:r>
          </a:p>
          <a:p>
            <a:pPr marR="0" algn="l"/>
            <a:r>
              <a:rPr lang="en-US" sz="2400" b="1" i="0" u="none" strike="noStrike" baseline="0" dirty="0">
                <a:solidFill>
                  <a:srgbClr val="000000"/>
                </a:solidFill>
              </a:rPr>
              <a:t>F.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Sectionalism dominated the election of 1856. </a:t>
            </a:r>
          </a:p>
          <a:p>
            <a:pPr lvl="1"/>
            <a:r>
              <a:rPr lang="en-US" sz="22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The Democrats nominated James Buchanan, another northern Doughface. </a:t>
            </a:r>
          </a:p>
          <a:p>
            <a:pPr lvl="1"/>
            <a:r>
              <a:rPr lang="en-US" sz="22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The Republicans nominated John C. Frémont, an antislavery man famous for leading army explorations in the West. </a:t>
            </a:r>
          </a:p>
          <a:p>
            <a:pPr lvl="1"/>
            <a:r>
              <a:rPr lang="en-US" sz="2200" b="1" i="0" u="none" strike="noStrike" baseline="0" dirty="0">
                <a:solidFill>
                  <a:srgbClr val="000000"/>
                </a:solidFill>
              </a:rPr>
              <a:t>3.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The Know-Nothings nominated former president Millard Fillmore. </a:t>
            </a:r>
          </a:p>
          <a:p>
            <a:pPr lvl="1"/>
            <a:r>
              <a:rPr lang="en-US" sz="2200" b="1" i="0" u="none" strike="noStrike" baseline="0" dirty="0">
                <a:solidFill>
                  <a:srgbClr val="000000"/>
                </a:solidFill>
              </a:rPr>
              <a:t>4.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Buchanan won with a strongly sectional vote. </a:t>
            </a:r>
          </a:p>
          <a:p>
            <a:pPr lvl="2"/>
            <a:r>
              <a:rPr lang="en-US" sz="20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He carried all but one slave state (Fillmore carried Maryland) and did well in parts of the Lower North.</a:t>
            </a:r>
          </a:p>
          <a:p>
            <a:pPr lvl="2"/>
            <a:r>
              <a:rPr lang="en-US" sz="20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Frémont carried New England and much of the Upper North.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755430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fontScale="85000" lnSpcReduction="10000"/>
          </a:bodyPr>
          <a:lstStyle/>
          <a:p>
            <a:pPr marR="0" algn="l">
              <a:lnSpc>
                <a:spcPct val="16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III.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“Bleeding Kansas” placed sectional animosities on grim display. </a:t>
            </a:r>
          </a:p>
          <a:p>
            <a:pPr lvl="1">
              <a:lnSpc>
                <a:spcPct val="160000"/>
              </a:lnSpc>
            </a:pPr>
            <a:r>
              <a:rPr lang="en-US" sz="22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The Kansas-Nebraska Act had sought to finesse the question of extending slavery into the territories by allowing residents to decide for themselves whether to accept the institution. </a:t>
            </a:r>
          </a:p>
          <a:p>
            <a:pPr lvl="2">
              <a:lnSpc>
                <a:spcPct val="160000"/>
              </a:lnSpc>
            </a:pPr>
            <a:r>
              <a:rPr lang="en-US" sz="20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Stephen A. Douglas had pushed for this doctrine of popular sovereignty. </a:t>
            </a:r>
          </a:p>
          <a:p>
            <a:pPr lvl="2">
              <a:lnSpc>
                <a:spcPct val="160000"/>
              </a:lnSpc>
            </a:pPr>
            <a:r>
              <a:rPr lang="en-US" sz="20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The doctrine alienated anti-extensionists in the North and pro-extensionists in the South. </a:t>
            </a:r>
          </a:p>
          <a:p>
            <a:pPr lvl="1">
              <a:lnSpc>
                <a:spcPct val="160000"/>
              </a:lnSpc>
            </a:pPr>
            <a:r>
              <a:rPr lang="en-US" sz="22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200" b="0" i="0" u="none" strike="noStrike" baseline="0" dirty="0">
                <a:solidFill>
                  <a:srgbClr val="000000"/>
                </a:solidFill>
              </a:rPr>
              <a:t>Violence erupted in Kansas between proslavery and antislavery elements. </a:t>
            </a:r>
          </a:p>
          <a:p>
            <a:pPr lvl="2">
              <a:lnSpc>
                <a:spcPct val="160000"/>
              </a:lnSpc>
            </a:pPr>
            <a:r>
              <a:rPr lang="en-US" sz="20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President Pierce sided with proslavery forces in Kansas. </a:t>
            </a:r>
          </a:p>
          <a:p>
            <a:pPr lvl="2">
              <a:lnSpc>
                <a:spcPct val="160000"/>
              </a:lnSpc>
            </a:pPr>
            <a:r>
              <a:rPr lang="en-US" sz="20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000" b="0" i="0" u="none" strike="noStrike" baseline="0" dirty="0">
                <a:solidFill>
                  <a:srgbClr val="000000"/>
                </a:solidFill>
              </a:rPr>
              <a:t>Senator Charles Sumner of Massachusetts was caned on the floor of the Senate in 1856 after delivering a speech critical of the proslavery forces in Kansas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KGMIGE+TimesNewRoman"/>
              </a:rPr>
              <a:t>. </a:t>
            </a:r>
            <a:endParaRPr lang="fr-F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8829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Autofit/>
          </a:bodyPr>
          <a:lstStyle/>
          <a:p>
            <a:pPr marR="0" algn="l"/>
            <a:endParaRPr lang="en-US" sz="2800" b="1" i="0" u="none" strike="noStrike" baseline="0" dirty="0">
              <a:solidFill>
                <a:srgbClr val="000000"/>
              </a:solidFill>
            </a:endParaRPr>
          </a:p>
          <a:p>
            <a:pPr marR="0" algn="l"/>
            <a:r>
              <a:rPr lang="en-US" sz="2800" b="1" i="0" u="none" strike="noStrike" baseline="0" dirty="0">
                <a:solidFill>
                  <a:srgbClr val="000000"/>
                </a:solidFill>
              </a:rPr>
              <a:t>C.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question of slavery in Kansas was not resolved by the end of the decade. </a:t>
            </a:r>
          </a:p>
          <a:p>
            <a:pPr lvl="1"/>
            <a:r>
              <a:rPr lang="en-US" sz="26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President James Buchanan supported the proslavery Lecompton Constitution for Kansas in 1857. </a:t>
            </a:r>
          </a:p>
          <a:p>
            <a:pPr lvl="1"/>
            <a:r>
              <a:rPr lang="en-US" sz="26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Congress eventually voted against the Lecompton Constitution. </a:t>
            </a:r>
          </a:p>
          <a:p>
            <a:pPr lvl="2"/>
            <a:r>
              <a:rPr lang="en-US" sz="24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Stephen A. Douglas opposed it, thereby ending his chances of carrying the South as a presidential candidate in 1860. </a:t>
            </a:r>
          </a:p>
          <a:p>
            <a:pPr lvl="2"/>
            <a:r>
              <a:rPr lang="en-US" sz="24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Buchanan’s support for admission of Kansas as a slave state marked him as a thoroughly pro-southern Democrat.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79273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3336" y="383457"/>
            <a:ext cx="10507850" cy="6280813"/>
          </a:xfrm>
        </p:spPr>
        <p:txBody>
          <a:bodyPr>
            <a:noAutofit/>
          </a:bodyPr>
          <a:lstStyle/>
          <a:p>
            <a:pPr marR="0" algn="ctr">
              <a:lnSpc>
                <a:spcPct val="150000"/>
              </a:lnSpc>
            </a:pPr>
            <a:endParaRPr lang="fr-FR" sz="5400" dirty="0"/>
          </a:p>
          <a:p>
            <a:pPr marR="0" algn="ctr">
              <a:lnSpc>
                <a:spcPct val="150000"/>
              </a:lnSpc>
            </a:pPr>
            <a:endParaRPr lang="fr-FR" sz="5400" dirty="0"/>
          </a:p>
          <a:p>
            <a:pPr marR="0" algn="ctr">
              <a:lnSpc>
                <a:spcPct val="150000"/>
              </a:lnSpc>
            </a:pPr>
            <a:r>
              <a:rPr lang="fr-FR" sz="5400" dirty="0" err="1"/>
              <a:t>Thank</a:t>
            </a:r>
            <a:r>
              <a:rPr lang="fr-FR" sz="5400" dirty="0"/>
              <a:t> You</a:t>
            </a:r>
          </a:p>
        </p:txBody>
      </p:sp>
    </p:spTree>
    <p:extLst>
      <p:ext uri="{BB962C8B-B14F-4D97-AF65-F5344CB8AC3E}">
        <p14:creationId xmlns:p14="http://schemas.microsoft.com/office/powerpoint/2010/main" val="3198278076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261</TotalTime>
  <Words>775</Words>
  <Application>Microsoft Office PowerPoint</Application>
  <PresentationFormat>Grand écran</PresentationFormat>
  <Paragraphs>50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KGMIGE+TimesNewRoman</vt:lpstr>
      <vt:lpstr>Wingdings 3</vt:lpstr>
      <vt:lpstr>Brin</vt:lpstr>
      <vt:lpstr>Lecture I The Antebellum Crises of the 1850s: Part I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I  The British Political System: An Overview </dc:title>
  <dc:creator>billel filali</dc:creator>
  <cp:lastModifiedBy>billel filali</cp:lastModifiedBy>
  <cp:revision>25</cp:revision>
  <dcterms:created xsi:type="dcterms:W3CDTF">2023-10-06T13:08:38Z</dcterms:created>
  <dcterms:modified xsi:type="dcterms:W3CDTF">2023-10-20T15:41:21Z</dcterms:modified>
</cp:coreProperties>
</file>