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0" r:id="rId3"/>
    <p:sldId id="261" r:id="rId4"/>
    <p:sldId id="262" r:id="rId5"/>
    <p:sldId id="263" r:id="rId6"/>
    <p:sldId id="264" r:id="rId7"/>
    <p:sldId id="256" r:id="rId8"/>
    <p:sldId id="257" r:id="rId9"/>
    <p:sldId id="258" r:id="rId1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C853F216-D20D-4F86-B909-ED741A7C8A08}" type="datetimeFigureOut">
              <a:rPr lang="fr-FR" smtClean="0"/>
              <a:t>22/10/2025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6B63A18-7F60-41E9-B656-182FD1B34B8B}" type="slidenum">
              <a:rPr lang="fr-FR" smtClean="0"/>
              <a:t>‹N°›</a:t>
            </a:fld>
            <a:endParaRPr lang="fr-FR"/>
          </a:p>
        </p:txBody>
      </p:sp>
    </p:spTree>
    <p:extLst>
      <p:ext uri="{BB962C8B-B14F-4D97-AF65-F5344CB8AC3E}">
        <p14:creationId xmlns:p14="http://schemas.microsoft.com/office/powerpoint/2010/main" val="37932255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853F216-D20D-4F86-B909-ED741A7C8A08}" type="datetimeFigureOut">
              <a:rPr lang="fr-FR" smtClean="0"/>
              <a:t>22/10/2025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6B63A18-7F60-41E9-B656-182FD1B34B8B}" type="slidenum">
              <a:rPr lang="fr-FR" smtClean="0"/>
              <a:t>‹N°›</a:t>
            </a:fld>
            <a:endParaRPr lang="fr-FR"/>
          </a:p>
        </p:txBody>
      </p:sp>
    </p:spTree>
    <p:extLst>
      <p:ext uri="{BB962C8B-B14F-4D97-AF65-F5344CB8AC3E}">
        <p14:creationId xmlns:p14="http://schemas.microsoft.com/office/powerpoint/2010/main" val="16442855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853F216-D20D-4F86-B909-ED741A7C8A08}" type="datetimeFigureOut">
              <a:rPr lang="fr-FR" smtClean="0"/>
              <a:t>22/10/2025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6B63A18-7F60-41E9-B656-182FD1B34B8B}" type="slidenum">
              <a:rPr lang="fr-FR" smtClean="0"/>
              <a:t>‹N°›</a:t>
            </a:fld>
            <a:endParaRPr lang="fr-FR"/>
          </a:p>
        </p:txBody>
      </p:sp>
    </p:spTree>
    <p:extLst>
      <p:ext uri="{BB962C8B-B14F-4D97-AF65-F5344CB8AC3E}">
        <p14:creationId xmlns:p14="http://schemas.microsoft.com/office/powerpoint/2010/main" val="20730867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853F216-D20D-4F86-B909-ED741A7C8A08}" type="datetimeFigureOut">
              <a:rPr lang="fr-FR" smtClean="0"/>
              <a:t>22/10/2025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6B63A18-7F60-41E9-B656-182FD1B34B8B}" type="slidenum">
              <a:rPr lang="fr-FR" smtClean="0"/>
              <a:t>‹N°›</a:t>
            </a:fld>
            <a:endParaRPr lang="fr-FR"/>
          </a:p>
        </p:txBody>
      </p:sp>
    </p:spTree>
    <p:extLst>
      <p:ext uri="{BB962C8B-B14F-4D97-AF65-F5344CB8AC3E}">
        <p14:creationId xmlns:p14="http://schemas.microsoft.com/office/powerpoint/2010/main" val="2587648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C853F216-D20D-4F86-B909-ED741A7C8A08}" type="datetimeFigureOut">
              <a:rPr lang="fr-FR" smtClean="0"/>
              <a:t>22/10/2025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A6B63A18-7F60-41E9-B656-182FD1B34B8B}" type="slidenum">
              <a:rPr lang="fr-FR" smtClean="0"/>
              <a:t>‹N°›</a:t>
            </a:fld>
            <a:endParaRPr lang="fr-FR"/>
          </a:p>
        </p:txBody>
      </p:sp>
    </p:spTree>
    <p:extLst>
      <p:ext uri="{BB962C8B-B14F-4D97-AF65-F5344CB8AC3E}">
        <p14:creationId xmlns:p14="http://schemas.microsoft.com/office/powerpoint/2010/main" val="36897928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C853F216-D20D-4F86-B909-ED741A7C8A08}" type="datetimeFigureOut">
              <a:rPr lang="fr-FR" smtClean="0"/>
              <a:t>22/10/2025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6B63A18-7F60-41E9-B656-182FD1B34B8B}" type="slidenum">
              <a:rPr lang="fr-FR" smtClean="0"/>
              <a:t>‹N°›</a:t>
            </a:fld>
            <a:endParaRPr lang="fr-FR"/>
          </a:p>
        </p:txBody>
      </p:sp>
    </p:spTree>
    <p:extLst>
      <p:ext uri="{BB962C8B-B14F-4D97-AF65-F5344CB8AC3E}">
        <p14:creationId xmlns:p14="http://schemas.microsoft.com/office/powerpoint/2010/main" val="17901933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C853F216-D20D-4F86-B909-ED741A7C8A08}" type="datetimeFigureOut">
              <a:rPr lang="fr-FR" smtClean="0"/>
              <a:t>22/10/2025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A6B63A18-7F60-41E9-B656-182FD1B34B8B}" type="slidenum">
              <a:rPr lang="fr-FR" smtClean="0"/>
              <a:t>‹N°›</a:t>
            </a:fld>
            <a:endParaRPr lang="fr-FR"/>
          </a:p>
        </p:txBody>
      </p:sp>
    </p:spTree>
    <p:extLst>
      <p:ext uri="{BB962C8B-B14F-4D97-AF65-F5344CB8AC3E}">
        <p14:creationId xmlns:p14="http://schemas.microsoft.com/office/powerpoint/2010/main" val="38396983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C853F216-D20D-4F86-B909-ED741A7C8A08}" type="datetimeFigureOut">
              <a:rPr lang="fr-FR" smtClean="0"/>
              <a:t>22/10/2025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A6B63A18-7F60-41E9-B656-182FD1B34B8B}" type="slidenum">
              <a:rPr lang="fr-FR" smtClean="0"/>
              <a:t>‹N°›</a:t>
            </a:fld>
            <a:endParaRPr lang="fr-FR"/>
          </a:p>
        </p:txBody>
      </p:sp>
    </p:spTree>
    <p:extLst>
      <p:ext uri="{BB962C8B-B14F-4D97-AF65-F5344CB8AC3E}">
        <p14:creationId xmlns:p14="http://schemas.microsoft.com/office/powerpoint/2010/main" val="1102031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853F216-D20D-4F86-B909-ED741A7C8A08}" type="datetimeFigureOut">
              <a:rPr lang="fr-FR" smtClean="0"/>
              <a:t>22/10/2025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A6B63A18-7F60-41E9-B656-182FD1B34B8B}" type="slidenum">
              <a:rPr lang="fr-FR" smtClean="0"/>
              <a:t>‹N°›</a:t>
            </a:fld>
            <a:endParaRPr lang="fr-FR"/>
          </a:p>
        </p:txBody>
      </p:sp>
    </p:spTree>
    <p:extLst>
      <p:ext uri="{BB962C8B-B14F-4D97-AF65-F5344CB8AC3E}">
        <p14:creationId xmlns:p14="http://schemas.microsoft.com/office/powerpoint/2010/main" val="2102514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C853F216-D20D-4F86-B909-ED741A7C8A08}" type="datetimeFigureOut">
              <a:rPr lang="fr-FR" smtClean="0"/>
              <a:t>22/10/2025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6B63A18-7F60-41E9-B656-182FD1B34B8B}" type="slidenum">
              <a:rPr lang="fr-FR" smtClean="0"/>
              <a:t>‹N°›</a:t>
            </a:fld>
            <a:endParaRPr lang="fr-FR"/>
          </a:p>
        </p:txBody>
      </p:sp>
    </p:spTree>
    <p:extLst>
      <p:ext uri="{BB962C8B-B14F-4D97-AF65-F5344CB8AC3E}">
        <p14:creationId xmlns:p14="http://schemas.microsoft.com/office/powerpoint/2010/main" val="30681799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C853F216-D20D-4F86-B909-ED741A7C8A08}" type="datetimeFigureOut">
              <a:rPr lang="fr-FR" smtClean="0"/>
              <a:t>22/10/2025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A6B63A18-7F60-41E9-B656-182FD1B34B8B}" type="slidenum">
              <a:rPr lang="fr-FR" smtClean="0"/>
              <a:t>‹N°›</a:t>
            </a:fld>
            <a:endParaRPr lang="fr-FR"/>
          </a:p>
        </p:txBody>
      </p:sp>
    </p:spTree>
    <p:extLst>
      <p:ext uri="{BB962C8B-B14F-4D97-AF65-F5344CB8AC3E}">
        <p14:creationId xmlns:p14="http://schemas.microsoft.com/office/powerpoint/2010/main" val="31684102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53F216-D20D-4F86-B909-ED741A7C8A08}" type="datetimeFigureOut">
              <a:rPr lang="fr-FR" smtClean="0"/>
              <a:t>22/10/2025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B63A18-7F60-41E9-B656-182FD1B34B8B}" type="slidenum">
              <a:rPr lang="fr-FR" smtClean="0"/>
              <a:t>‹N°›</a:t>
            </a:fld>
            <a:endParaRPr lang="fr-FR"/>
          </a:p>
        </p:txBody>
      </p:sp>
    </p:spTree>
    <p:extLst>
      <p:ext uri="{BB962C8B-B14F-4D97-AF65-F5344CB8AC3E}">
        <p14:creationId xmlns:p14="http://schemas.microsoft.com/office/powerpoint/2010/main" val="17783393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31640" y="692696"/>
            <a:ext cx="6264696" cy="4524315"/>
          </a:xfrm>
          <a:prstGeom prst="rect">
            <a:avLst/>
          </a:prstGeom>
        </p:spPr>
        <p:txBody>
          <a:bodyPr wrap="square">
            <a:spAutoFit/>
          </a:bodyPr>
          <a:lstStyle/>
          <a:p>
            <a:pPr algn="just"/>
            <a:r>
              <a:rPr lang="fr-FR" b="1" dirty="0" smtClean="0">
                <a:latin typeface="fkGroteskNeue"/>
              </a:rPr>
              <a:t>Introduction </a:t>
            </a:r>
          </a:p>
          <a:p>
            <a:pPr algn="just"/>
            <a:r>
              <a:rPr lang="fr-FR" dirty="0" smtClean="0">
                <a:latin typeface="fkGroteskNeue"/>
              </a:rPr>
              <a:t>Les </a:t>
            </a:r>
            <a:r>
              <a:rPr lang="fr-FR" dirty="0">
                <a:latin typeface="fkGroteskNeue"/>
              </a:rPr>
              <a:t>territoires sont des entités interdépendantes, qui entretiennent des échanges, se concurrencent et s’imitent les uns les autres, ces liens se matérialisent dans l’espace par des routes et des voies ferrées, et se manifestent aussi par des relations immatérielles : flux téléphoniques ou financiers, mais aussi échanges d’informations ; ce sont les interactions entre les villes qui guident leur évolution ainsi que celle du système ou des réseaux qu’elles forment. Les territoires, à l’image d’organismes vivants, naissent, vivent, se développent, meurent et affrontent de diverses manières des événements historiques (d’ordre économique, social, politique ou naturel) ; leur évolution est conditionnée par leurs relations avec d’autres territoires car ils sont des systèmes ouverts, mais leur évolution peut aussi s’analyser en les considérant séparément.</a:t>
            </a:r>
            <a:endParaRPr lang="fr-FR" dirty="0"/>
          </a:p>
        </p:txBody>
      </p:sp>
    </p:spTree>
    <p:extLst>
      <p:ext uri="{BB962C8B-B14F-4D97-AF65-F5344CB8AC3E}">
        <p14:creationId xmlns:p14="http://schemas.microsoft.com/office/powerpoint/2010/main" val="39692193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59632" y="1052736"/>
            <a:ext cx="6552728" cy="4247317"/>
          </a:xfrm>
          <a:prstGeom prst="rect">
            <a:avLst/>
          </a:prstGeom>
        </p:spPr>
        <p:txBody>
          <a:bodyPr wrap="square">
            <a:spAutoFit/>
          </a:bodyPr>
          <a:lstStyle/>
          <a:p>
            <a:pPr>
              <a:buFont typeface="+mj-lt"/>
              <a:buAutoNum type="arabicPeriod"/>
            </a:pPr>
            <a:r>
              <a:rPr lang="fr-FR" b="1" dirty="0">
                <a:latin typeface="fkGroteskNeue"/>
              </a:rPr>
              <a:t>Le territoire​</a:t>
            </a:r>
          </a:p>
          <a:p>
            <a:r>
              <a:rPr lang="fr-FR" b="1" dirty="0">
                <a:latin typeface="fkGroteskNeue"/>
              </a:rPr>
              <a:t>1.1 Définition​</a:t>
            </a:r>
            <a:r>
              <a:rPr lang="fr-FR" dirty="0">
                <a:latin typeface="fkGroteskNeue"/>
              </a:rPr>
              <a:t/>
            </a:r>
            <a:br>
              <a:rPr lang="fr-FR" dirty="0">
                <a:latin typeface="fkGroteskNeue"/>
              </a:rPr>
            </a:br>
            <a:r>
              <a:rPr lang="fr-FR" dirty="0">
                <a:latin typeface="fkGroteskNeue"/>
              </a:rPr>
              <a:t>Jean-Paul Ferrier définit le territoire comme « toute portion humanisée de la surface terrestre ». Il ne s’agit donc ni d’un pays ni d’un pouvoir dominant, mais d’une entité spatiale. Pierre Larousse lui attribue trois caractéristiques : il est appropriable, limité et nommé. Il résume : « Un territoire est un espace pensé, dominé, désigné ; produit culturel comparable au paysage, catégorie de perception que l’homme choisit dans des ensembles encore indifférenciés. »​</a:t>
            </a:r>
          </a:p>
          <a:p>
            <a:r>
              <a:rPr lang="fr-FR" dirty="0">
                <a:latin typeface="fkGroteskNeue"/>
              </a:rPr>
              <a:t>Le territoire découle ainsi de l’action humaine ; il n’est pas le simple produit du relief ou d’un facteur physico-climatique. Un territoire économique, par exemple, correspond à un espace administré par une ou plusieurs autorités où personnes, biens et capitaux circulent librement.​</a:t>
            </a:r>
            <a:endParaRPr lang="fr-FR" b="0" i="0" dirty="0">
              <a:effectLst/>
              <a:latin typeface="fkGroteskNeue"/>
            </a:endParaRPr>
          </a:p>
        </p:txBody>
      </p:sp>
    </p:spTree>
    <p:extLst>
      <p:ext uri="{BB962C8B-B14F-4D97-AF65-F5344CB8AC3E}">
        <p14:creationId xmlns:p14="http://schemas.microsoft.com/office/powerpoint/2010/main" val="36440253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71600" y="404664"/>
            <a:ext cx="6984776" cy="5909310"/>
          </a:xfrm>
          <a:prstGeom prst="rect">
            <a:avLst/>
          </a:prstGeom>
        </p:spPr>
        <p:txBody>
          <a:bodyPr wrap="square">
            <a:spAutoFit/>
          </a:bodyPr>
          <a:lstStyle/>
          <a:p>
            <a:r>
              <a:rPr lang="fr-FR" b="1" dirty="0">
                <a:latin typeface="fkGroteskNeue"/>
              </a:rPr>
              <a:t> </a:t>
            </a:r>
            <a:r>
              <a:rPr lang="fr-FR" b="1" u="sng" dirty="0" smtClean="0">
                <a:latin typeface="fkGroteskNeue"/>
              </a:rPr>
              <a:t>1-2-Composantes </a:t>
            </a:r>
            <a:r>
              <a:rPr lang="fr-FR" b="1" u="sng" dirty="0">
                <a:latin typeface="fkGroteskNeue"/>
              </a:rPr>
              <a:t>et organisation du territoire​</a:t>
            </a:r>
            <a:r>
              <a:rPr lang="fr-FR" dirty="0">
                <a:latin typeface="fkGroteskNeue"/>
              </a:rPr>
              <a:t/>
            </a:r>
            <a:br>
              <a:rPr lang="fr-FR" dirty="0">
                <a:latin typeface="fkGroteskNeue"/>
              </a:rPr>
            </a:br>
            <a:r>
              <a:rPr lang="fr-FR" dirty="0">
                <a:latin typeface="fkGroteskNeue"/>
              </a:rPr>
              <a:t>Tout milieu de vie présente quatre composantes :</a:t>
            </a:r>
            <a:br>
              <a:rPr lang="fr-FR" dirty="0">
                <a:latin typeface="fkGroteskNeue"/>
              </a:rPr>
            </a:br>
            <a:r>
              <a:rPr lang="fr-FR" b="1" dirty="0" smtClean="0">
                <a:latin typeface="fkGroteskNeue"/>
              </a:rPr>
              <a:t>1.2.1 </a:t>
            </a:r>
            <a:r>
              <a:rPr lang="fr-FR" b="1" dirty="0">
                <a:latin typeface="fkGroteskNeue"/>
              </a:rPr>
              <a:t>Composante naturelle</a:t>
            </a:r>
            <a:r>
              <a:rPr lang="fr-FR" dirty="0">
                <a:latin typeface="fkGroteskNeue"/>
              </a:rPr>
              <a:t/>
            </a:r>
            <a:br>
              <a:rPr lang="fr-FR" dirty="0">
                <a:latin typeface="fkGroteskNeue"/>
              </a:rPr>
            </a:br>
            <a:r>
              <a:rPr lang="fr-FR" dirty="0">
                <a:latin typeface="fkGroteskNeue"/>
              </a:rPr>
              <a:t>Elle regroupe site, situation, relief, climat, hydrologie, sol, sous-sol, faune et flore.​</a:t>
            </a:r>
          </a:p>
          <a:p>
            <a:r>
              <a:rPr lang="fr-FR" b="1" dirty="0">
                <a:latin typeface="fkGroteskNeue"/>
              </a:rPr>
              <a:t>1.2.2 Composante sociale</a:t>
            </a:r>
            <a:r>
              <a:rPr lang="fr-FR" dirty="0">
                <a:latin typeface="fkGroteskNeue"/>
              </a:rPr>
              <a:t/>
            </a:r>
            <a:br>
              <a:rPr lang="fr-FR" dirty="0">
                <a:latin typeface="fkGroteskNeue"/>
              </a:rPr>
            </a:br>
            <a:r>
              <a:rPr lang="fr-FR" dirty="0">
                <a:latin typeface="fkGroteskNeue"/>
              </a:rPr>
              <a:t>Elle couvre démographie, densité, habitat, activités et relations humaines ; elle sert notamment à mesurer le niveau de vie.​</a:t>
            </a:r>
          </a:p>
          <a:p>
            <a:r>
              <a:rPr lang="fr-FR" b="1" dirty="0">
                <a:latin typeface="fkGroteskNeue"/>
              </a:rPr>
              <a:t>1.2.3 Composante politique</a:t>
            </a:r>
            <a:r>
              <a:rPr lang="fr-FR" dirty="0">
                <a:latin typeface="fkGroteskNeue"/>
              </a:rPr>
              <a:t/>
            </a:r>
            <a:br>
              <a:rPr lang="fr-FR" dirty="0">
                <a:latin typeface="fkGroteskNeue"/>
              </a:rPr>
            </a:br>
            <a:r>
              <a:rPr lang="fr-FR" dirty="0">
                <a:latin typeface="fkGroteskNeue"/>
              </a:rPr>
              <a:t>Structure créée pour vivre en société : législatif (règles), exécutif (application) et judiciaire (contrôle). Termes associés : gouvernement, parlement, démocratie, dictature, etc.​</a:t>
            </a:r>
          </a:p>
          <a:p>
            <a:r>
              <a:rPr lang="fr-FR" b="1" dirty="0">
                <a:latin typeface="fkGroteskNeue"/>
              </a:rPr>
              <a:t>1.2.4 Composante historique</a:t>
            </a:r>
            <a:r>
              <a:rPr lang="fr-FR" dirty="0">
                <a:latin typeface="fkGroteskNeue"/>
              </a:rPr>
              <a:t/>
            </a:r>
            <a:br>
              <a:rPr lang="fr-FR" dirty="0">
                <a:latin typeface="fkGroteskNeue"/>
              </a:rPr>
            </a:br>
            <a:r>
              <a:rPr lang="fr-FR" dirty="0">
                <a:latin typeface="fkGroteskNeue"/>
              </a:rPr>
              <a:t>Elle met en évidence les lieux du passé qui ont fortement marqué l’espace actuel.​</a:t>
            </a:r>
          </a:p>
          <a:p>
            <a:r>
              <a:rPr lang="fr-FR" b="1" dirty="0">
                <a:latin typeface="fkGroteskNeue"/>
              </a:rPr>
              <a:t>1.2.5 Composante culturelle</a:t>
            </a:r>
            <a:r>
              <a:rPr lang="fr-FR" dirty="0">
                <a:latin typeface="fkGroteskNeue"/>
              </a:rPr>
              <a:t/>
            </a:r>
            <a:br>
              <a:rPr lang="fr-FR" dirty="0">
                <a:latin typeface="fkGroteskNeue"/>
              </a:rPr>
            </a:br>
            <a:r>
              <a:rPr lang="fr-FR" dirty="0">
                <a:latin typeface="fkGroteskNeue"/>
              </a:rPr>
              <a:t>Dimension liée à la pensée, aux expressions artistiques et religieuses ainsi qu’aux loisirs</a:t>
            </a:r>
            <a:r>
              <a:rPr lang="fr-FR" dirty="0" smtClean="0">
                <a:latin typeface="fkGroteskNeue"/>
              </a:rPr>
              <a:t>.</a:t>
            </a:r>
          </a:p>
          <a:p>
            <a:r>
              <a:rPr lang="fr-FR" b="1" dirty="0">
                <a:latin typeface="fkGroteskNeue"/>
              </a:rPr>
              <a:t>1.2.6 Composante économique</a:t>
            </a:r>
            <a:r>
              <a:rPr lang="fr-FR" dirty="0"/>
              <a:t/>
            </a:r>
            <a:br>
              <a:rPr lang="fr-FR" dirty="0"/>
            </a:br>
            <a:r>
              <a:rPr lang="fr-FR" dirty="0">
                <a:latin typeface="fkGroteskNeue"/>
              </a:rPr>
              <a:t>Activités résultant du travail humain : agriculture, artisanat, industrie, échanges de produits et de services.​</a:t>
            </a:r>
            <a:endParaRPr lang="fr-FR" b="0" i="0" dirty="0">
              <a:effectLst/>
              <a:latin typeface="fkGroteskNeue"/>
            </a:endParaRPr>
          </a:p>
        </p:txBody>
      </p:sp>
    </p:spTree>
    <p:extLst>
      <p:ext uri="{BB962C8B-B14F-4D97-AF65-F5344CB8AC3E}">
        <p14:creationId xmlns:p14="http://schemas.microsoft.com/office/powerpoint/2010/main" val="36440253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7584" y="548680"/>
            <a:ext cx="7416824" cy="5355312"/>
          </a:xfrm>
          <a:prstGeom prst="rect">
            <a:avLst/>
          </a:prstGeom>
        </p:spPr>
        <p:txBody>
          <a:bodyPr wrap="square">
            <a:spAutoFit/>
          </a:bodyPr>
          <a:lstStyle/>
          <a:p>
            <a:r>
              <a:rPr lang="fr-FR" b="1" dirty="0" smtClean="0">
                <a:latin typeface="fkGroteskNeue"/>
              </a:rPr>
              <a:t>La différence entre territoire et espace </a:t>
            </a:r>
          </a:p>
          <a:p>
            <a:r>
              <a:rPr lang="fr-FR" dirty="0" smtClean="0">
                <a:latin typeface="fkGroteskNeue"/>
              </a:rPr>
              <a:t>La </a:t>
            </a:r>
            <a:r>
              <a:rPr lang="fr-FR" dirty="0">
                <a:latin typeface="fkGroteskNeue"/>
              </a:rPr>
              <a:t>notion de territoire ne constitue qu’un sous-ensemble de celle d’espace, certains géographes ont rapproché la notion d’espace de celle de territoire en introduisant trois définitions de l’espace dans la notion territoriale :</a:t>
            </a:r>
          </a:p>
          <a:p>
            <a:pPr>
              <a:buFont typeface="Arial"/>
              <a:buChar char="•"/>
            </a:pPr>
            <a:r>
              <a:rPr lang="fr-FR" dirty="0">
                <a:latin typeface="fkGroteskNeue"/>
              </a:rPr>
              <a:t>L’espace perçu (celui révélé par les enquêtes de terrain)</a:t>
            </a:r>
          </a:p>
          <a:p>
            <a:pPr>
              <a:buFont typeface="Arial"/>
              <a:buChar char="•"/>
            </a:pPr>
            <a:r>
              <a:rPr lang="fr-FR" dirty="0">
                <a:latin typeface="fkGroteskNeue"/>
              </a:rPr>
              <a:t>L’espace vécu (espace de vie tel que les villes)</a:t>
            </a:r>
          </a:p>
          <a:p>
            <a:pPr>
              <a:buFont typeface="Arial"/>
              <a:buChar char="•"/>
            </a:pPr>
            <a:r>
              <a:rPr lang="fr-FR" dirty="0">
                <a:latin typeface="fkGroteskNeue"/>
              </a:rPr>
              <a:t>L’espace désiré (celui prévu dans un plan local d’urbanisme, par exemple le POS).</a:t>
            </a:r>
            <a:br>
              <a:rPr lang="fr-FR" dirty="0">
                <a:latin typeface="fkGroteskNeue"/>
              </a:rPr>
            </a:br>
            <a:r>
              <a:rPr lang="fr-FR" dirty="0">
                <a:latin typeface="fkGroteskNeue"/>
              </a:rPr>
              <a:t>Elle a pleinement intégré le lexique des géographes dans les dernières années du siècle passé (Brunet 1992 ; Di Méo, 1996 ; Lévy 2003).</a:t>
            </a:r>
            <a:br>
              <a:rPr lang="fr-FR" dirty="0">
                <a:latin typeface="fkGroteskNeue"/>
              </a:rPr>
            </a:br>
            <a:r>
              <a:rPr lang="fr-FR" dirty="0">
                <a:latin typeface="fkGroteskNeue"/>
              </a:rPr>
              <a:t>De nos jours, le mot territoire ne se réduit pas à l’extension spatiale d’un phénomène et à ses limites ; actuellement, il a été enrichi par diverses contributions : « la portion de la surface terrestre délimitée et aménagée par une communauté en fonction de ses besoins, elle contient l’idée d’une autorité exercée sur une surface délimitée dont les limites sont reconnues, ainsi que celle de l’usage et de l’aménagement par un groupe social qui se l’approprie » (Le Berre, 1992).](pplx://action/translate)</a:t>
            </a:r>
            <a:endParaRPr lang="fr-FR" b="0" i="0" dirty="0">
              <a:effectLst/>
              <a:latin typeface="fkGroteskNeue"/>
            </a:endParaRPr>
          </a:p>
        </p:txBody>
      </p:sp>
    </p:spTree>
    <p:extLst>
      <p:ext uri="{BB962C8B-B14F-4D97-AF65-F5344CB8AC3E}">
        <p14:creationId xmlns:p14="http://schemas.microsoft.com/office/powerpoint/2010/main" val="32349925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43608" y="1844824"/>
            <a:ext cx="7289932" cy="2308324"/>
          </a:xfrm>
          <a:prstGeom prst="rect">
            <a:avLst/>
          </a:prstGeom>
        </p:spPr>
        <p:txBody>
          <a:bodyPr wrap="square">
            <a:spAutoFit/>
          </a:bodyPr>
          <a:lstStyle/>
          <a:p>
            <a:r>
              <a:rPr lang="fr-FR" b="1" u="sng" dirty="0">
                <a:latin typeface="fkGroteskNeue"/>
              </a:rPr>
              <a:t>1.4 Hiérarchies et articulations des échelles géographiques​</a:t>
            </a:r>
            <a:r>
              <a:rPr lang="fr-FR" dirty="0">
                <a:latin typeface="fkGroteskNeue"/>
              </a:rPr>
              <a:t/>
            </a:r>
            <a:br>
              <a:rPr lang="fr-FR" dirty="0">
                <a:latin typeface="fkGroteskNeue"/>
              </a:rPr>
            </a:br>
            <a:r>
              <a:rPr lang="fr-FR" dirty="0">
                <a:latin typeface="fkGroteskNeue"/>
              </a:rPr>
              <a:t>En cartographie, l’échelle est le rapport entre la distance réelle et sa représentation. L’analyse géographique exige l’échelle adéquate ; une approche multi-échelles (local-global) est souvent nécessaire, notamment pour le développement durable et la mondialisation.​</a:t>
            </a:r>
          </a:p>
          <a:p>
            <a:r>
              <a:rPr lang="fr-FR" dirty="0">
                <a:latin typeface="fkGroteskNeue"/>
              </a:rPr>
              <a:t>Changer d’échelle rend visibles ou invisibles certains aspects ; les expressions « grande/petite échelle » cèdent la place à : local, régional, national, continental, mondial.</a:t>
            </a:r>
            <a:endParaRPr lang="fr-FR" b="0" i="0" dirty="0">
              <a:effectLst/>
              <a:latin typeface="fkGroteskNeue"/>
            </a:endParaRPr>
          </a:p>
        </p:txBody>
      </p:sp>
    </p:spTree>
    <p:extLst>
      <p:ext uri="{BB962C8B-B14F-4D97-AF65-F5344CB8AC3E}">
        <p14:creationId xmlns:p14="http://schemas.microsoft.com/office/powerpoint/2010/main" val="4084824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47664" y="548680"/>
            <a:ext cx="5454352" cy="5355312"/>
          </a:xfrm>
          <a:prstGeom prst="rect">
            <a:avLst/>
          </a:prstGeom>
        </p:spPr>
        <p:txBody>
          <a:bodyPr wrap="square">
            <a:spAutoFit/>
          </a:bodyPr>
          <a:lstStyle/>
          <a:p>
            <a:r>
              <a:rPr lang="fr-FR" b="1" u="sng" dirty="0">
                <a:latin typeface="fkGroteskNeue"/>
              </a:rPr>
              <a:t>1.5 Relations et interrelations​</a:t>
            </a:r>
            <a:r>
              <a:rPr lang="fr-FR" dirty="0">
                <a:latin typeface="fkGroteskNeue"/>
              </a:rPr>
              <a:t/>
            </a:r>
            <a:br>
              <a:rPr lang="fr-FR" dirty="0">
                <a:latin typeface="fkGroteskNeue"/>
              </a:rPr>
            </a:br>
            <a:r>
              <a:rPr lang="fr-FR" dirty="0">
                <a:latin typeface="fkGroteskNeue"/>
              </a:rPr>
              <a:t>Une relation relie deux éléments ; une interrelation suppose qu’ils s’influencent mutuellement. Stylo et papier sont liés par la fonction d’écriture ; leur interrelation tient au fait qu’on écrit avec le stylo sur le papier.​</a:t>
            </a:r>
          </a:p>
          <a:p>
            <a:r>
              <a:rPr lang="fr-FR" dirty="0">
                <a:latin typeface="fkGroteskNeue"/>
              </a:rPr>
              <a:t>Dans le duo rural/urbain : zones rurales et urbaines sont </a:t>
            </a:r>
            <a:r>
              <a:rPr lang="fr-FR" dirty="0" err="1">
                <a:latin typeface="fkGroteskNeue"/>
              </a:rPr>
              <a:t>interreliées</a:t>
            </a:r>
            <a:r>
              <a:rPr lang="fr-FR" dirty="0">
                <a:latin typeface="fkGroteskNeue"/>
              </a:rPr>
              <a:t> lorsque les premières fournissent des denrées et les secondes assurent la collecte et la commercialisation ; c’est la coopération agricole. Si elles ne dépendent pas l’une de l’autre, elles sont seulement reliées.​</a:t>
            </a:r>
          </a:p>
          <a:p>
            <a:r>
              <a:rPr lang="fr-FR" dirty="0">
                <a:latin typeface="fkGroteskNeue"/>
              </a:rPr>
              <a:t>1.5.1 Interrelation et interdépendance​</a:t>
            </a:r>
            <a:br>
              <a:rPr lang="fr-FR" dirty="0">
                <a:latin typeface="fkGroteskNeue"/>
              </a:rPr>
            </a:br>
            <a:r>
              <a:rPr lang="fr-FR" dirty="0">
                <a:latin typeface="fkGroteskNeue"/>
              </a:rPr>
              <a:t>L’interrelation décrit le lien ; l’interdépendance, la dépendance mutuelle. Rural et urbain deviennent interdépendants lorsque la ville dépend des campagnes pour son alimentation et que la campagne dépend de la ville pour l’électricité ou d’autres besoins.</a:t>
            </a:r>
            <a:endParaRPr lang="fr-FR" b="0" i="0" dirty="0">
              <a:effectLst/>
              <a:latin typeface="fkGroteskNeue"/>
            </a:endParaRPr>
          </a:p>
        </p:txBody>
      </p:sp>
    </p:spTree>
    <p:extLst>
      <p:ext uri="{BB962C8B-B14F-4D97-AF65-F5344CB8AC3E}">
        <p14:creationId xmlns:p14="http://schemas.microsoft.com/office/powerpoint/2010/main" val="33921765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6661" t="23412" r="27602" b="6250"/>
          <a:stretch/>
        </p:blipFill>
        <p:spPr bwMode="auto">
          <a:xfrm>
            <a:off x="632814" y="188640"/>
            <a:ext cx="7502958" cy="64873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663388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6549" t="24008" r="28272" b="6250"/>
          <a:stretch/>
        </p:blipFill>
        <p:spPr bwMode="auto">
          <a:xfrm>
            <a:off x="515256" y="22086"/>
            <a:ext cx="7876372" cy="68359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238237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116632"/>
            <a:ext cx="9144000" cy="6741368"/>
          </a:xfrm>
        </p:spPr>
        <p:txBody>
          <a:bodyPr>
            <a:normAutofit/>
          </a:bodyPr>
          <a:lstStyle/>
          <a:p>
            <a:r>
              <a:rPr lang="fr-FR" dirty="0" smtClean="0">
                <a:solidFill>
                  <a:srgbClr val="FF0000"/>
                </a:solidFill>
              </a:rPr>
              <a:t>1- A l’</a:t>
            </a:r>
            <a:r>
              <a:rPr lang="fr-FR" dirty="0" err="1" smtClean="0">
                <a:solidFill>
                  <a:srgbClr val="FF0000"/>
                </a:solidFill>
              </a:rPr>
              <a:t>echelle</a:t>
            </a:r>
            <a:r>
              <a:rPr lang="fr-FR" dirty="0" smtClean="0">
                <a:solidFill>
                  <a:srgbClr val="FF0000"/>
                </a:solidFill>
              </a:rPr>
              <a:t> du territoire </a:t>
            </a:r>
            <a:r>
              <a:rPr lang="fr-FR" dirty="0" smtClean="0"/>
              <a:t/>
            </a:r>
            <a:br>
              <a:rPr lang="fr-FR" dirty="0" smtClean="0"/>
            </a:br>
            <a:r>
              <a:rPr lang="fr-FR" sz="3600" dirty="0" smtClean="0"/>
              <a:t>- national 1/100000 1/2000000</a:t>
            </a:r>
            <a:br>
              <a:rPr lang="fr-FR" sz="3600" dirty="0" smtClean="0"/>
            </a:br>
            <a:r>
              <a:rPr lang="fr-FR" sz="3600" dirty="0" smtClean="0"/>
              <a:t>- régional 1/200000 1/500000</a:t>
            </a:r>
            <a:br>
              <a:rPr lang="fr-FR" sz="3600" dirty="0" smtClean="0"/>
            </a:br>
            <a:r>
              <a:rPr lang="fr-FR" sz="3600" dirty="0" smtClean="0"/>
              <a:t>- départementale 1/50000 1/100000</a:t>
            </a:r>
            <a:br>
              <a:rPr lang="fr-FR" sz="3600" dirty="0" smtClean="0"/>
            </a:br>
            <a:r>
              <a:rPr lang="fr-FR" sz="3600" dirty="0" smtClean="0"/>
              <a:t>- communal 1/10000 1/25000</a:t>
            </a:r>
            <a:r>
              <a:rPr lang="fr-FR" dirty="0" smtClean="0"/>
              <a:t/>
            </a:r>
            <a:br>
              <a:rPr lang="fr-FR" dirty="0" smtClean="0"/>
            </a:br>
            <a:r>
              <a:rPr lang="fr-FR" dirty="0" smtClean="0">
                <a:solidFill>
                  <a:srgbClr val="FF0000"/>
                </a:solidFill>
              </a:rPr>
              <a:t>2- de la ville</a:t>
            </a:r>
            <a:r>
              <a:rPr lang="fr-FR" dirty="0" smtClean="0"/>
              <a:t/>
            </a:r>
            <a:br>
              <a:rPr lang="fr-FR" dirty="0" smtClean="0"/>
            </a:br>
            <a:r>
              <a:rPr lang="fr-FR" dirty="0" smtClean="0"/>
              <a:t>- </a:t>
            </a:r>
            <a:r>
              <a:rPr lang="fr-FR" sz="3600" dirty="0" smtClean="0"/>
              <a:t>ville ou </a:t>
            </a:r>
            <a:r>
              <a:rPr lang="fr-FR" sz="3600" dirty="0" err="1" smtClean="0"/>
              <a:t>echelle</a:t>
            </a:r>
            <a:r>
              <a:rPr lang="fr-FR" sz="3600" dirty="0" smtClean="0"/>
              <a:t> urbaine 1/5000 1/2000 1/1000</a:t>
            </a:r>
            <a:br>
              <a:rPr lang="fr-FR" sz="3600" dirty="0" smtClean="0"/>
            </a:br>
            <a:r>
              <a:rPr lang="fr-FR" sz="3600" dirty="0" smtClean="0"/>
              <a:t>- </a:t>
            </a:r>
            <a:r>
              <a:rPr lang="fr-FR" sz="3600" dirty="0" err="1" smtClean="0"/>
              <a:t>Ech</a:t>
            </a:r>
            <a:r>
              <a:rPr lang="fr-FR" sz="3600" dirty="0" smtClean="0"/>
              <a:t> du quartier 1/1000 1/500</a:t>
            </a:r>
            <a:br>
              <a:rPr lang="fr-FR" sz="3600" dirty="0" smtClean="0"/>
            </a:br>
            <a:r>
              <a:rPr lang="fr-FR" sz="3600" dirty="0" smtClean="0"/>
              <a:t>- contexte immédiat 1/100 1/200 1/500</a:t>
            </a:r>
            <a:r>
              <a:rPr lang="fr-FR" dirty="0" smtClean="0"/>
              <a:t/>
            </a:r>
            <a:br>
              <a:rPr lang="fr-FR" dirty="0" smtClean="0"/>
            </a:br>
            <a:r>
              <a:rPr lang="fr-FR" dirty="0" smtClean="0">
                <a:solidFill>
                  <a:srgbClr val="FF0000"/>
                </a:solidFill>
              </a:rPr>
              <a:t>3- </a:t>
            </a:r>
            <a:r>
              <a:rPr lang="fr-FR" dirty="0" err="1" smtClean="0">
                <a:solidFill>
                  <a:srgbClr val="FF0000"/>
                </a:solidFill>
              </a:rPr>
              <a:t>Ech</a:t>
            </a:r>
            <a:r>
              <a:rPr lang="fr-FR" dirty="0" smtClean="0">
                <a:solidFill>
                  <a:srgbClr val="FF0000"/>
                </a:solidFill>
              </a:rPr>
              <a:t> architecturale</a:t>
            </a:r>
            <a:r>
              <a:rPr lang="fr-FR" dirty="0" smtClean="0"/>
              <a:t> </a:t>
            </a:r>
            <a:br>
              <a:rPr lang="fr-FR" dirty="0" smtClean="0"/>
            </a:br>
            <a:r>
              <a:rPr lang="fr-FR" sz="3200" dirty="0" smtClean="0"/>
              <a:t>- projet 1/100 1/50 </a:t>
            </a:r>
            <a:endParaRPr lang="fr-FR" sz="3200" dirty="0"/>
          </a:p>
        </p:txBody>
      </p:sp>
    </p:spTree>
    <p:extLst>
      <p:ext uri="{BB962C8B-B14F-4D97-AF65-F5344CB8AC3E}">
        <p14:creationId xmlns:p14="http://schemas.microsoft.com/office/powerpoint/2010/main" val="863311242"/>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7122</TotalTime>
  <Words>242</Words>
  <Application>Microsoft Office PowerPoint</Application>
  <PresentationFormat>Affichage à l'écran (4:3)</PresentationFormat>
  <Paragraphs>22</Paragraphs>
  <Slides>9</Slides>
  <Notes>0</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1- A l’echelle du territoire  - national 1/100000 1/2000000 - régional 1/200000 1/500000 - départementale 1/50000 1/100000 - communal 1/10000 1/25000 2- de la ville - ville ou echelle urbaine 1/5000 1/2000 1/1000 - Ech du quartier 1/1000 1/500 - contexte immédiat 1/100 1/200 1/500 3- Ech architecturale  - projet 1/100 1/50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user</dc:creator>
  <cp:lastModifiedBy>user</cp:lastModifiedBy>
  <cp:revision>5</cp:revision>
  <dcterms:created xsi:type="dcterms:W3CDTF">2025-09-30T09:37:45Z</dcterms:created>
  <dcterms:modified xsi:type="dcterms:W3CDTF">2025-10-22T19:06:16Z</dcterms:modified>
</cp:coreProperties>
</file>