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60" r:id="rId3"/>
    <p:sldId id="264" r:id="rId4"/>
    <p:sldId id="288" r:id="rId5"/>
    <p:sldId id="287" r:id="rId6"/>
    <p:sldId id="289" r:id="rId7"/>
    <p:sldId id="290" r:id="rId8"/>
    <p:sldId id="291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Shadows Into Light" charset="0"/>
      <p:regular r:id="rId15"/>
    </p:embeddedFont>
    <p:embeddedFont>
      <p:font typeface="Traditional Arabic" pitchFamily="18" charset="-78"/>
      <p:regular r:id="rId16"/>
      <p:bold r:id="rId17"/>
    </p:embeddedFont>
    <p:embeddedFont>
      <p:font typeface="SimSun" pitchFamily="2" charset="-122"/>
      <p:regular r:id="rId18"/>
    </p:embeddedFont>
    <p:embeddedFont>
      <p:font typeface="Varela Round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C0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33F77F-E787-4F83-BB23-690C284F30BF}">
  <a:tblStyle styleId="{6733F77F-E787-4F83-BB23-690C284F30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171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50450" y="1524982"/>
            <a:ext cx="584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 dirty="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4103660" y="1178421"/>
            <a:ext cx="986085" cy="86930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4"/>
          <p:cNvSpPr/>
          <p:nvPr/>
        </p:nvSpPr>
        <p:spPr>
          <a:xfrm>
            <a:off x="4046425" y="1113850"/>
            <a:ext cx="1051090" cy="976914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7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24550" y="593531"/>
            <a:ext cx="7547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arela Round"/>
              <a:buChar char="▧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Sb1gD74M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 rot="-3774511">
            <a:off x="2588275" y="1038066"/>
            <a:ext cx="316447" cy="1133981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60" name="Google Shape;60;p11"/>
          <p:cNvSpPr/>
          <p:nvPr/>
        </p:nvSpPr>
        <p:spPr>
          <a:xfrm>
            <a:off x="2496775" y="3413119"/>
            <a:ext cx="3153375" cy="25875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11"/>
          <p:cNvSpPr/>
          <p:nvPr/>
        </p:nvSpPr>
        <p:spPr>
          <a:xfrm>
            <a:off x="2423800" y="3448933"/>
            <a:ext cx="3177700" cy="31069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62" name="Google Shape;62;p11"/>
          <p:cNvCxnSpPr/>
          <p:nvPr/>
        </p:nvCxnSpPr>
        <p:spPr>
          <a:xfrm rot="10800000" flipH="1">
            <a:off x="3927513" y="1508700"/>
            <a:ext cx="291900" cy="407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63" name="Google Shape;63;p11"/>
          <p:cNvSpPr/>
          <p:nvPr/>
        </p:nvSpPr>
        <p:spPr>
          <a:xfrm>
            <a:off x="5064449" y="1836150"/>
            <a:ext cx="1233817" cy="768825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139702"/>
            <a:ext cx="7344816" cy="11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DZ" sz="2800" b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Arial"/>
              </a:rPr>
              <a:t>محاضرات السداسي الثاني في مادة :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3600" b="1" dirty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</a:rPr>
              <a:t>بيبليوغرافيا النقد العربي القديم </a:t>
            </a:r>
            <a:endParaRPr lang="fr-FR" sz="3600" b="1" kern="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01500" y="4155926"/>
            <a:ext cx="3063861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DZ" sz="2400" b="1" kern="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  <a:sym typeface="Arial"/>
              </a:rPr>
              <a:t>إعداد:</a:t>
            </a:r>
            <a:r>
              <a:rPr lang="fr-FR" sz="2400" b="1" kern="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  <a:sym typeface="Arial"/>
              </a:rPr>
              <a:t> </a:t>
            </a:r>
            <a:r>
              <a:rPr lang="ar-DZ" sz="2400" b="1" kern="0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  <a:sym typeface="Arial"/>
              </a:rPr>
              <a:t>أ.د/ </a:t>
            </a:r>
            <a:r>
              <a:rPr lang="ar-DZ" sz="2400" b="1" kern="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  <a:sym typeface="Arial"/>
              </a:rPr>
              <a:t>شاكر لقمان</a:t>
            </a:r>
            <a:endParaRPr lang="fr-FR" sz="2400" kern="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  <a:sym typeface="Arial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90710"/>
            <a:ext cx="7992888" cy="1345440"/>
          </a:xfrm>
        </p:spPr>
        <p:txBody>
          <a:bodyPr/>
          <a:lstStyle/>
          <a:p>
            <a:pPr rtl="1" eaLnBrk="1" hangingPunct="1"/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الجمهورية الجزائرية الديمقراطية الشعبية </a:t>
            </a:r>
            <a:b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</a:br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وزارة التعليم العالي والبحث العلمي </a:t>
            </a:r>
            <a:b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</a:br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جامعة العربي بن مهيدي أم البواقي </a:t>
            </a:r>
            <a:b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</a:br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كلية الآداب </a:t>
            </a:r>
            <a:r>
              <a:rPr lang="ar-DZ" sz="16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واللّغات</a:t>
            </a:r>
            <a:r>
              <a:rPr lang="fr-FR" sz="16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 ** </a:t>
            </a:r>
            <a:r>
              <a:rPr lang="ar-DZ" sz="16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قسم </a:t>
            </a:r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اللّغة والأدب </a:t>
            </a:r>
            <a:r>
              <a:rPr lang="ar-DZ" sz="16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>العربي</a:t>
            </a:r>
            <a:r>
              <a:rPr lang="fr-F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  <a:t/>
            </a:r>
            <a:br>
              <a:rPr lang="fr-FR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Dosis ExtraLight"/>
              </a:rPr>
            </a:br>
            <a:endParaRPr lang="en-GB" sz="1600" b="1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9552" y="3713423"/>
            <a:ext cx="2559200" cy="9782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/>
            <a:r>
              <a:rPr lang="ar-DZ" sz="1800" b="1" smtClean="0">
                <a:latin typeface="Calibri" pitchFamily="34" charset="0"/>
                <a:cs typeface="Calibri" pitchFamily="34" charset="0"/>
              </a:rPr>
              <a:t>الاختصاص: أدب عربي قديم</a:t>
            </a:r>
            <a:endParaRPr lang="fr-FR" sz="1800" b="1" smtClean="0">
              <a:latin typeface="Calibri" pitchFamily="34" charset="0"/>
              <a:cs typeface="Calibri" pitchFamily="34" charset="0"/>
            </a:endParaRPr>
          </a:p>
          <a:p>
            <a:pPr algn="just" rtl="1"/>
            <a:r>
              <a:rPr lang="ar-DZ" sz="1800" b="1" smtClean="0">
                <a:latin typeface="Calibri" pitchFamily="34" charset="0"/>
                <a:cs typeface="Calibri" pitchFamily="34" charset="0"/>
              </a:rPr>
              <a:t>السنة: أولى ماستر</a:t>
            </a:r>
            <a:endParaRPr lang="fr-FR" sz="1800" b="1" smtClean="0">
              <a:latin typeface="Calibri" pitchFamily="34" charset="0"/>
              <a:cs typeface="Calibri" pitchFamily="34" charset="0"/>
            </a:endParaRPr>
          </a:p>
          <a:p>
            <a:pPr algn="just" rtl="1"/>
            <a:r>
              <a:rPr lang="ar-DZ" sz="1800" b="1" smtClean="0">
                <a:latin typeface="Calibri" pitchFamily="34" charset="0"/>
                <a:cs typeface="Calibri" pitchFamily="34" charset="0"/>
              </a:rPr>
              <a:t>الأفواج: 1- 2.</a:t>
            </a:r>
            <a:endParaRPr lang="fr-FR" sz="1800" b="1" smtClean="0">
              <a:latin typeface="Calibri" pitchFamily="34" charset="0"/>
              <a:cs typeface="Calibri" pitchFamily="34" charset="0"/>
            </a:endParaRPr>
          </a:p>
          <a:p>
            <a:endParaRPr lang="fr-FR" sz="16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827584" y="2243776"/>
            <a:ext cx="7560840" cy="187833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32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/>
                <a:cs typeface="Calibri" pitchFamily="34" charset="0"/>
              </a:rPr>
              <a:t>الدرس </a:t>
            </a:r>
            <a:r>
              <a:rPr lang="ar-DZ" sz="3200" b="1" cap="all" dirty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/>
                <a:cs typeface="Calibri" pitchFamily="34" charset="0"/>
              </a:rPr>
              <a:t>رقم 10: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3200" b="1" cap="all" dirty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/>
                <a:cs typeface="Calibri" pitchFamily="34" charset="0"/>
              </a:rPr>
              <a:t>العمدة في صناعة الشعر ونقده</a:t>
            </a:r>
            <a:endParaRPr lang="fr-FR" sz="3200" b="1" cap="all" dirty="0">
              <a:ln w="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Calibri"/>
              <a:cs typeface="Calibri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3200" b="1" cap="all" dirty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/>
                <a:cs typeface="Calibri" pitchFamily="34" charset="0"/>
              </a:rPr>
              <a:t>لابن رشيق ( 406ه ـ456ه</a:t>
            </a:r>
            <a:r>
              <a:rPr lang="ar-DZ" sz="32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/>
                <a:cs typeface="Calibri" pitchFamily="34" charset="0"/>
              </a:rPr>
              <a:t>)</a:t>
            </a:r>
            <a:endParaRPr lang="fr-FR" sz="3200" b="1" cap="all" dirty="0">
              <a:ln w="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5575" y="627534"/>
            <a:ext cx="7632849" cy="360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المؤلف:</a:t>
            </a:r>
            <a:endParaRPr lang="ar-DZ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just" rtl="1"/>
            <a:r>
              <a:rPr lang="ar-SA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ar-DZ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هو علي بن الحسن بن رشيق الأزدي ، المولود بالمسيلة ـ وقيل بالمحمدية الجزائريتين سنة 390هـ/999م ،  ثم ارتحل إلى القيروان  سنة 406ه ليزداد من الأدب ، وبها اشتهر ، ومدح صاحبها المعز بن باديس بن المنصور، ومكث بها حتى هجم العرب عليها وخربوها ، فانتقل  بذلك إلى صقلية ، وبها  توفي عام456ه/1064م ، وكانت صنعة أبيه الصياغة في المحمدية ، ومنه تعلم </a:t>
            </a:r>
            <a:r>
              <a:rPr lang="ar-DZ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الصنعة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، كما قرأ الأدب ونظم الشعر . التقى بابن شرف القيرواني ودارت بينهما مناقضات ومهاجاة، وكتب لأجل الردّ عليه عدة رسائل ؛ منها: رسالة ( ساجور الكلب ، ونجح الطلب، وقطع الأنفاس، ونقض الرسالة الشعوذية ، والقصيدة الدعية ، وغيرها </a:t>
            </a:r>
            <a:r>
              <a:rPr lang="ar-DZ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fr-FR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just" rtl="1"/>
            <a:r>
              <a:rPr lang="ar-D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من كتبه : 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العمدة في محاسن الشعر وآدابه ونقده ، قراضة الذهب ، الشذوذ في اللغة ، أنموذج الزمان في شعراء القيروان ، ديوان شعر ، ميزان العمل في تاريخ الدول ،تاريخ القيروان، وغيرها من المؤلفات.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just" rtl="1"/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5575" y="627534"/>
            <a:ext cx="7632849" cy="360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rtl="1">
              <a:lnSpc>
                <a:spcPct val="107000"/>
              </a:lnSpc>
              <a:spcAft>
                <a:spcPts val="800"/>
              </a:spcAft>
            </a:pPr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الكتاب: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  </a:t>
            </a:r>
          </a:p>
          <a:p>
            <a:pPr algn="just" rtl="1"/>
            <a:r>
              <a:rPr lang="ar-DZ" sz="1600" b="1" u="sng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اسم الكتاب: 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سمي باسم  "</a:t>
            </a:r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العمدة " 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فقط في: " الذخيرة" لابن بسام ، وفي "معجم الأدباء" لياقوت الحموي ، وفي  " مقدمة " ابن خلدون 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وسمي " </a:t>
            </a:r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العمدة في صناعة الشعر" 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فقط في سير أعلام النبلاء لشمس الدين الذهبي ، وفي إنباه الرواة </a:t>
            </a:r>
            <a:r>
              <a:rPr lang="ar-DZ" sz="1600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للقفطي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، وفي بغية </a:t>
            </a:r>
            <a:r>
              <a:rPr lang="ar-DZ" sz="1600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الوعاة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لجلال الدين السيوطي.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وسمي " </a:t>
            </a:r>
            <a:r>
              <a:rPr lang="ar-DZ" sz="16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العمدة في صناعة الشعر ونقده وعيوبه " 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في " شذرات الذهب "  لعبد الحي الحنبلي.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وسمي " العمدة في معرفة صناعة الشعر ونقده وعيوبه "  في  " وفيات الأعيان لابن خلكان 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    صنَّفه ـ كعادة بعض العلماء لغرض أو لأخر  وأهداه  ـ لأبي الحسن علي بن أبي الرجال الكاتب وهو مربّي المعز بن باديس ، ورئيس ديوان كُتّابه ، كما يقول هو نفسه: ((...زعيم الكرم ، و واحد الفهم ، الذي نال الرياسة ، وحاز السياسة ، وانفرد بالبسط والقبض..))   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   والكتاب كما يقول المؤلف : ((  جمعَ أحسن ما قاله كل واحد ممن صنّف في معاني الشعر ومحاسنه وآدابه ، وعوّل مؤلِّفُه فيه على قريحة نفسه ، ونتيجة خاطره ، خوف التكرار ، ورجاء الاختصار ، إلا ما تعلق بالخبر ، وضبطَتْه الروايةُ ، فأنه لم يغيّر شيئا من ، لفظه ولا معناه ، </a:t>
            </a:r>
            <a:r>
              <a:rPr lang="ar-DZ" sz="1600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ليُؤْتَى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 بالأمر على وجهه)).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just" rtl="1"/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83568" y="98757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ولعل الخصال التي أسبغها الكاتب على صاحبه تنبئ عن أدبه وشاعريته ، الأمر الذي جعل شعره في أبواب متعددة يستشهد به .</a:t>
            </a:r>
            <a:endParaRPr lang="fr-FR" sz="18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و </a:t>
            </a:r>
            <a:r>
              <a:rPr lang="ar-DZ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كتاب </a:t>
            </a:r>
            <a:r>
              <a:rPr lang="ar-DZ" sz="18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" العمدة"</a:t>
            </a:r>
            <a:r>
              <a:rPr lang="ar-DZ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من أشهر ما ألف ابن رشيق القيرواني ، وأفضلها مما يزيد على 30 مؤلَّفا ؛ لأنه عُدَّ موسوعة في الشعر ومحاسنه ولغته ونقده، وعلومه.</a:t>
            </a:r>
            <a:endParaRPr lang="fr-FR" sz="18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 يتضمن قضايا نقدية ؛ منها : مفهوم الشعر ودواعيه ، قضية الفظ والمعنى ، القديم والحديث، السرقات الشعرية ، الطبع  </a:t>
            </a:r>
            <a:r>
              <a:rPr lang="ar-DZ" sz="1800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والصنعة</a:t>
            </a:r>
            <a:r>
              <a:rPr lang="ar-DZ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، وغيرها من النقود التي يقدمها في كتابه.</a:t>
            </a:r>
            <a:endParaRPr lang="fr-FR" sz="18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just" rtl="1"/>
            <a:r>
              <a:rPr lang="ar-DZ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  وللكاتب أنصار ، كما له أعداء تصيدوا عثراته وسقطاته ، ورموه بالانتحال والسرقة ، فيرد عليهم ليبطل ادعاءاتهم ، قائلا : (( وكم في بلدنا هذا من الحُفَاث ـ حيّة تنفخ ولا تُؤذي ـ قد صاروا ثعابينَ، ومن البُغاث قد صاروا شواهين ، إن البُغاث بأرضنا يستنسر ، ولولا أن يُعرَفُوا بعد اليوم بتخليد ذكرهم  في هذا الكتاب ، ويدخلوا في جملة مَن يُعدُّ خطلُه ـ خطأه ـ ويُحصَى زللُه لذكرْتُ مِن لحنِ كل واحدٍ منهم ، وتصحيفه وفساد معانيه ، وركاكة لفظه ؛ ما يدلك على مرتبته من هذه الصناعة التي ادّعَوْها باطلا ، وانتسبوا إليها انتحالا.))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Symbol"/>
              </a:rPr>
              <a:t></a:t>
            </a:r>
            <a:r>
              <a:rPr lang="ar-DZ" sz="18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fr-FR" sz="18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5575" y="627534"/>
            <a:ext cx="7632849" cy="360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rtl="1">
              <a:lnSpc>
                <a:spcPct val="107000"/>
              </a:lnSpc>
              <a:spcAft>
                <a:spcPts val="800"/>
              </a:spcAft>
            </a:pPr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تقسيم الكتاب </a:t>
            </a:r>
            <a:r>
              <a:rPr lang="ar-D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  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 algn="r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بحسب تحقيق محمد محي الدين عبد الحميد ينقُسم الكتاب إلى قسمين ( </a:t>
            </a:r>
            <a:r>
              <a:rPr lang="ar-DZ" sz="1600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جزءين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) بعد مقدمة غير مطولة.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 algn="r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في القسم ( الجزء) الأول:  واحد وأربعون( 41 ) بابًا ؛ منها : باب  فضل الشعر ، باب في الرد من يكره الشعر ، باب في أشعار الخلفاء والقضاء والفقهاء</a:t>
            </a:r>
            <a:r>
              <a:rPr lang="ar-DZ" sz="16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fr-FR" sz="16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و في القسم( الجزء) الثاني 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Symbol"/>
              </a:rPr>
              <a:t></a:t>
            </a:r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تسعة وخمسون (59 ) بابًا ؛ منها : باب التصدير ، باب المطابقة ، باب المقابلة ، باب التقسيم ،...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/>
            <a:r>
              <a:rPr lang="ar-DZ" sz="1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والقسمان يدوران ـ على العموم  ـ حول قضية الشعر ، وما يتعلق به ، ومحيطه ، وحول البلاغة العربية وما يتصل بها من قضايا.</a:t>
            </a:r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 algn="r" rtl="1"/>
            <a:endParaRPr lang="fr-FR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5575" y="627534"/>
            <a:ext cx="7632849" cy="360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rtl="1">
              <a:lnSpc>
                <a:spcPct val="107000"/>
              </a:lnSpc>
              <a:spcAft>
                <a:spcPts val="800"/>
              </a:spcAft>
            </a:pPr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طبعاته </a:t>
            </a:r>
            <a:r>
              <a:rPr lang="ar-D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  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/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ـ طُبع الكتاب  ـ أول الأمر ـ كاملا مرتين في مصر ، وطبع نصفه في تونس ، على ما فيهما من تصحيف وتحريف.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/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 ـ طبعة بتحقيق محمد محي الدين عبد الحميد قابلها بنسختين خطيتين كاملتين بدار الكتب المصرية وبأخرى في الخزانة التيمورية ، إلى جانب الاعتماد على النسختين المطبوعتين بمصر. و قد كتب المحقق مقدمة هذه النسخة سنة 1934م . تاريخ الطبعة الخامسة  في </a:t>
            </a:r>
            <a:r>
              <a:rPr lang="ar-DZ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جزءين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عام 1981م.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/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ـ  طبعة بتحقيق الدكتور النبوي عبد الواحد شعلان ، منشورات مكتبة </a:t>
            </a:r>
            <a:r>
              <a:rPr lang="ar-DZ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الخانجي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بالقاهرة ، الشركة الدولية للطباعة، الطبعة الأولى كانت سنة 2000م ، بدأها بمقدمة مطولة بيّن فيها </a:t>
            </a:r>
            <a:r>
              <a:rPr lang="ar-DZ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منهجيته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في التحقيق ، ومعاناته من أجل تخريج النسخة صافية كاملة كما </a:t>
            </a:r>
            <a:r>
              <a:rPr lang="ar-DZ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يرضاها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/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ـ طبعة بتحقيق: محمد بدر الدين النعساني الحلبي ، الطبعة الأولى منه سنة 1907م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9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5575" y="627534"/>
            <a:ext cx="7632849" cy="360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rtl="1">
              <a:lnSpc>
                <a:spcPct val="107000"/>
              </a:lnSpc>
              <a:spcAft>
                <a:spcPts val="800"/>
              </a:spcAft>
            </a:pPr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بعض المراجع التي يمكن للطالب الرجوع إليها </a:t>
            </a:r>
            <a:r>
              <a:rPr lang="ar-D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</a:rPr>
              <a:t>  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 algn="just" rtl="1">
              <a:buSzPts val="1000"/>
              <a:tabLst>
                <a:tab pos="457200" algn="l"/>
              </a:tabLst>
            </a:pP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- ابن بسّام ، الذخيرة في محاسن أهل الجزيرة، تحقيق إحسان عباس، تونس- ليبيا، الدار العربية للكتاب،1981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lvl="0" indent="0" algn="just" rtl="1">
              <a:buSzPts val="1000"/>
              <a:tabLst>
                <a:tab pos="457200" algn="l"/>
              </a:tabLst>
            </a:pP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- ابن رشيق الحسن، العمدة في محاسن الشعر وآدابه، تحقيق توفيق </a:t>
            </a:r>
            <a:r>
              <a:rPr lang="ar-DZ" dirty="0" err="1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النيفر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 ومختار العبيدي وجمال حمادة ،المجمع التونسي للعلوم والآداب والفنون، قرطاج، 2009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lvl="0" indent="0" algn="just" rtl="1">
              <a:buSzPts val="1000"/>
              <a:tabLst>
                <a:tab pos="457200" algn="l"/>
              </a:tabLst>
            </a:pP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- عبد الوهاب حسن حسني، بساط العقيق في حضارة القيروان وشاعرها ابن رشيق، تونس، 1912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</a:p>
          <a:p>
            <a:pPr marL="0" lvl="0" indent="0" algn="just" rtl="1">
              <a:buSzPts val="1000"/>
              <a:tabLst>
                <a:tab pos="457200" algn="l"/>
              </a:tabLst>
            </a:pP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- ياغي عبد الرحمان، "حياة القيروان وموقف ابن رشيق منها"، عرض الشاذلي بويحي، </a:t>
            </a:r>
            <a:r>
              <a:rPr lang="ar-DZ" i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حوليات الجامعة التونسية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،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1965</a:t>
            </a:r>
            <a:r>
              <a:rPr lang="ar-DZ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، ص ص44-233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indent="0" algn="just" rtl="1"/>
            <a:r>
              <a:rPr lang="fr-FR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 </a:t>
            </a:r>
          </a:p>
          <a:p>
            <a:pPr marL="0" indent="0" algn="just" rtl="1"/>
            <a:r>
              <a:rPr lang="ar-DZ" b="1" u="sng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رابط الكتاب المسموع: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rtl="1"/>
            <a:r>
              <a:rPr lang="ar-DZ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SimSun"/>
                <a:cs typeface="Calibri" pitchFamily="34" charset="0"/>
              </a:rPr>
              <a:t>ــ العمدة في صناعة الشعر ونقده لابن رشيق: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/>
            <a:r>
              <a:rPr lang="fr-FR" b="1" u="sng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SimSun"/>
                <a:cs typeface="Calibri" pitchFamily="34" charset="0"/>
                <a:hlinkClick r:id="rId3"/>
              </a:rPr>
              <a:t>http://youtu.be/YSb1gD74MI</a:t>
            </a:r>
            <a:endParaRPr lang="fr-FR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r" rtl="1"/>
            <a:endParaRPr lang="fr-FR" b="1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505670"/>
      </a:dk1>
      <a:lt1>
        <a:srgbClr val="FFFFFF"/>
      </a:lt1>
      <a:dk2>
        <a:srgbClr val="979CB8"/>
      </a:dk2>
      <a:lt2>
        <a:srgbClr val="EFF0F4"/>
      </a:lt2>
      <a:accent1>
        <a:srgbClr val="F9AC08"/>
      </a:accent1>
      <a:accent2>
        <a:srgbClr val="C48706"/>
      </a:accent2>
      <a:accent3>
        <a:srgbClr val="01ABCF"/>
      </a:accent3>
      <a:accent4>
        <a:srgbClr val="00839F"/>
      </a:accent4>
      <a:accent5>
        <a:srgbClr val="AACF20"/>
      </a:accent5>
      <a:accent6>
        <a:srgbClr val="EA3A68"/>
      </a:accent6>
      <a:hlink>
        <a:srgbClr val="505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802</Words>
  <Application>Microsoft Office PowerPoint</Application>
  <PresentationFormat>Affichage à l'écran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Symbol</vt:lpstr>
      <vt:lpstr>Calibri</vt:lpstr>
      <vt:lpstr>Shadows Into Light</vt:lpstr>
      <vt:lpstr>Traditional Arabic</vt:lpstr>
      <vt:lpstr>SimSun</vt:lpstr>
      <vt:lpstr>Dosis ExtraLight</vt:lpstr>
      <vt:lpstr>Varela Round</vt:lpstr>
      <vt:lpstr>Trinculo template</vt:lpstr>
      <vt:lpstr>الجمهورية الجزائرية الديمقراطية الشعبية  وزارة التعليم العالي والبحث العلمي  جامعة العربي بن مهيدي أم البواقي  كلية الآداب واللّغات ** قسم اللّغة والأدب العربي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MDM TMA</dc:creator>
  <cp:lastModifiedBy>Doyen</cp:lastModifiedBy>
  <cp:revision>36</cp:revision>
  <dcterms:modified xsi:type="dcterms:W3CDTF">2021-05-01T18:08:19Z</dcterms:modified>
</cp:coreProperties>
</file>