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3"/>
    <p:sldId id="257" r:id="rId4"/>
    <p:sldId id="258" r:id="rId5"/>
    <p:sldId id="304" r:id="rId6"/>
    <p:sldId id="289" r:id="rId7"/>
    <p:sldId id="260" r:id="rId8"/>
    <p:sldId id="305" r:id="rId9"/>
    <p:sldId id="306" r:id="rId10"/>
    <p:sldId id="307" r:id="rId11"/>
    <p:sldId id="308" r:id="rId12"/>
    <p:sldId id="309" r:id="rId13"/>
    <p:sldId id="310" r:id="rId14"/>
    <p:sldId id="311" r:id="rId15"/>
    <p:sldId id="312" r:id="rId16"/>
    <p:sldId id="313" r:id="rId17"/>
    <p:sldId id="314" r:id="rId18"/>
    <p:sldId id="316" r:id="rId19"/>
    <p:sldId id="318" r:id="rId20"/>
    <p:sldId id="301"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2" d="100"/>
          <a:sy n="62" d="100"/>
        </p:scale>
        <p:origin x="97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4" Type="http://schemas.openxmlformats.org/officeDocument/2006/relationships/tableStyles" Target="tableStyles.xml"/><Relationship Id="rId23" Type="http://schemas.openxmlformats.org/officeDocument/2006/relationships/viewProps" Target="viewProps.xml"/><Relationship Id="rId22" Type="http://schemas.openxmlformats.org/officeDocument/2006/relationships/presProps" Target="presProps.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a:t>Modifiez le style du titre</a:t>
            </a:r>
            <a:endParaRPr lang="en-US" dirty="0"/>
          </a:p>
        </p:txBody>
      </p:sp>
      <p:sp>
        <p:nvSpPr>
          <p:cNvPr id="3" name="Subtitle 2"/>
          <p:cNvSpPr>
            <a:spLocks noGrp="1"/>
          </p:cNvSpPr>
          <p:nvPr>
            <p:ph type="subTitle" idx="1" hasCustomPrompt="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a:t>Modifiez le style du titre</a:t>
            </a:r>
            <a:endParaRPr lang="en-US" dirty="0"/>
          </a:p>
        </p:txBody>
      </p:sp>
      <p:sp>
        <p:nvSpPr>
          <p:cNvPr id="3" name="Text Placeholder 2"/>
          <p:cNvSpPr>
            <a:spLocks noGrp="1"/>
          </p:cNvSpPr>
          <p:nvPr>
            <p:ph type="body" idx="1" hasCustomPrompt="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endParaRPr lang="fr-FR"/>
          </a:p>
        </p:txBody>
      </p:sp>
      <p:sp>
        <p:nvSpPr>
          <p:cNvPr id="4" name="Date Placeholder 3"/>
          <p:cNvSpPr>
            <a:spLocks noGrp="1"/>
          </p:cNvSpPr>
          <p:nvPr>
            <p:ph type="dt" sz="half" idx="10"/>
          </p:nvPr>
        </p:nvSpPr>
        <p:spPr/>
        <p:txBody>
          <a:bodyPr/>
          <a:lstStyle/>
          <a:p>
            <a:fld id="{B61BEF0D-F0BB-DE4B-95CE-6DB70DBA9567}" type="datetimeFigureOut">
              <a:rPr lang="en-US" dirty="0"/>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13" name="Text Placeholder 9"/>
          <p:cNvSpPr>
            <a:spLocks noGrp="1"/>
          </p:cNvSpPr>
          <p:nvPr>
            <p:ph type="body" sz="quarter" idx="13" hasCustomPrompt="1"/>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endParaRPr lang="fr-FR"/>
          </a:p>
        </p:txBody>
      </p:sp>
      <p:sp>
        <p:nvSpPr>
          <p:cNvPr id="3" name="Text Placeholder 2"/>
          <p:cNvSpPr>
            <a:spLocks noGrp="1"/>
          </p:cNvSpPr>
          <p:nvPr>
            <p:ph type="body" idx="1" hasCustomPrompt="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endParaRPr lang="fr-FR"/>
          </a:p>
        </p:txBody>
      </p:sp>
      <p:sp>
        <p:nvSpPr>
          <p:cNvPr id="4" name="Date Placeholder 3"/>
          <p:cNvSpPr>
            <a:spLocks noGrp="1"/>
          </p:cNvSpPr>
          <p:nvPr>
            <p:ph type="dt" sz="half" idx="10"/>
          </p:nvPr>
        </p:nvSpPr>
        <p:spPr/>
        <p:txBody>
          <a:bodyPr/>
          <a:lstStyle/>
          <a:p>
            <a:fld id="{B61BEF0D-F0BB-DE4B-95CE-6DB70DBA9567}" type="datetimeFigureOut">
              <a:rPr lang="en-US" dirty="0"/>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panose="020B0604020202020204"/>
              </a:rPr>
              <a:t>“</a:t>
            </a:r>
            <a:endParaRPr lang="en-US" sz="8000" baseline="0" dirty="0">
              <a:ln w="3175" cmpd="sng">
                <a:noFill/>
              </a:ln>
              <a:solidFill>
                <a:schemeClr val="accent1"/>
              </a:solidFill>
              <a:effectLst/>
              <a:latin typeface="Arial" panose="020B0604020202020204"/>
            </a:endParaRP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panose="020B0604020202020204"/>
              </a:rPr>
              <a:t>”</a:t>
            </a:r>
            <a:endParaRPr lang="en-US" sz="8000" baseline="0" dirty="0">
              <a:ln w="3175" cmpd="sng">
                <a:noFill/>
              </a:ln>
              <a:solidFill>
                <a:schemeClr val="accent1"/>
              </a:solidFill>
              <a:effectLst/>
              <a:latin typeface="Arial" panose="020B0604020202020204"/>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a:t>Modifiez le style du titre</a:t>
            </a:r>
            <a:endParaRPr lang="en-US" dirty="0"/>
          </a:p>
        </p:txBody>
      </p:sp>
      <p:sp>
        <p:nvSpPr>
          <p:cNvPr id="4" name="Text Placeholder 3"/>
          <p:cNvSpPr>
            <a:spLocks noGrp="1"/>
          </p:cNvSpPr>
          <p:nvPr>
            <p:ph type="body" sz="half" idx="2" hasCustomPrompt="1"/>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endParaRPr lang="fr-FR"/>
          </a:p>
        </p:txBody>
      </p:sp>
      <p:sp>
        <p:nvSpPr>
          <p:cNvPr id="5" name="Date Placeholder 4"/>
          <p:cNvSpPr>
            <a:spLocks noGrp="1"/>
          </p:cNvSpPr>
          <p:nvPr>
            <p:ph type="dt" sz="half" idx="10"/>
          </p:nvPr>
        </p:nvSpPr>
        <p:spPr/>
        <p:txBody>
          <a:bodyPr/>
          <a:lstStyle/>
          <a:p>
            <a:fld id="{B61BEF0D-F0BB-DE4B-95CE-6DB70DBA9567}" type="datetimeFigureOut">
              <a:rPr lang="en-US" dirty="0"/>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21" name="Text Placeholder 9"/>
          <p:cNvSpPr>
            <a:spLocks noGrp="1"/>
          </p:cNvSpPr>
          <p:nvPr>
            <p:ph type="body" sz="quarter" idx="13" hasCustomPrompt="1"/>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endParaRPr lang="fr-FR"/>
          </a:p>
        </p:txBody>
      </p:sp>
      <p:sp>
        <p:nvSpPr>
          <p:cNvPr id="4" name="Text Placeholder 3"/>
          <p:cNvSpPr>
            <a:spLocks noGrp="1"/>
          </p:cNvSpPr>
          <p:nvPr>
            <p:ph type="body" sz="half" idx="2" hasCustomPrompt="1"/>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endParaRPr lang="fr-FR"/>
          </a:p>
        </p:txBody>
      </p:sp>
      <p:sp>
        <p:nvSpPr>
          <p:cNvPr id="5" name="Date Placeholder 4"/>
          <p:cNvSpPr>
            <a:spLocks noGrp="1"/>
          </p:cNvSpPr>
          <p:nvPr>
            <p:ph type="dt" sz="half" idx="10"/>
          </p:nvPr>
        </p:nvSpPr>
        <p:spPr/>
        <p:txBody>
          <a:bodyPr/>
          <a:lstStyle/>
          <a:p>
            <a:fld id="{B61BEF0D-F0BB-DE4B-95CE-6DB70DBA9567}" type="datetimeFigureOut">
              <a:rPr lang="en-US" dirty="0"/>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panose="020B0604020202020204"/>
              </a:rPr>
              <a:t>“</a:t>
            </a:r>
            <a:endParaRPr lang="en-US" sz="8000" baseline="0" dirty="0">
              <a:ln w="3175" cmpd="sng">
                <a:noFill/>
              </a:ln>
              <a:solidFill>
                <a:schemeClr val="accent1"/>
              </a:solidFill>
              <a:effectLst/>
              <a:latin typeface="Arial" panose="020B0604020202020204"/>
            </a:endParaRP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panose="020B0604020202020204"/>
              </a:rPr>
              <a:t>”</a:t>
            </a:r>
            <a:endParaRPr lang="en-US" sz="8000" baseline="0" dirty="0">
              <a:ln w="3175" cmpd="sng">
                <a:noFill/>
              </a:ln>
              <a:solidFill>
                <a:schemeClr val="accent1"/>
              </a:solidFill>
              <a:effectLst/>
              <a:latin typeface="Arial" panose="020B0604020202020204"/>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a:t>Modifiez le style du titre</a:t>
            </a:r>
            <a:endParaRPr lang="en-US" dirty="0"/>
          </a:p>
        </p:txBody>
      </p:sp>
      <p:sp>
        <p:nvSpPr>
          <p:cNvPr id="21" name="Text Placeholder 9"/>
          <p:cNvSpPr>
            <a:spLocks noGrp="1"/>
          </p:cNvSpPr>
          <p:nvPr>
            <p:ph type="body" sz="quarter" idx="13" hasCustomPrompt="1"/>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endParaRPr lang="fr-FR"/>
          </a:p>
        </p:txBody>
      </p:sp>
      <p:sp>
        <p:nvSpPr>
          <p:cNvPr id="4" name="Text Placeholder 3"/>
          <p:cNvSpPr>
            <a:spLocks noGrp="1"/>
          </p:cNvSpPr>
          <p:nvPr>
            <p:ph type="body" sz="half" idx="2" hasCustomPrompt="1"/>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endParaRPr lang="fr-FR"/>
          </a:p>
        </p:txBody>
      </p:sp>
      <p:sp>
        <p:nvSpPr>
          <p:cNvPr id="5" name="Date Placeholder 4"/>
          <p:cNvSpPr>
            <a:spLocks noGrp="1"/>
          </p:cNvSpPr>
          <p:nvPr>
            <p:ph type="dt" sz="half" idx="10"/>
          </p:nvPr>
        </p:nvSpPr>
        <p:spPr/>
        <p:txBody>
          <a:bodyPr/>
          <a:lstStyle/>
          <a:p>
            <a:fld id="{B61BEF0D-F0BB-DE4B-95CE-6DB70DBA9567}" type="datetimeFigureOut">
              <a:rPr lang="en-US" dirty="0"/>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hasCustomPrompt="1"/>
          </p:nvPr>
        </p:nvSpPr>
        <p:spPr/>
        <p:txBody>
          <a:bodyPr vert="eaVert" anchor="t"/>
          <a:lstStyle/>
          <a:p>
            <a:pPr lvl="0"/>
            <a:r>
              <a:rPr lang="fr-FR"/>
              <a:t>Cliquez pour modifier les styles du texte du masque</a:t>
            </a:r>
            <a:endParaRPr lang="fr-FR"/>
          </a:p>
          <a:p>
            <a:pPr lvl="1"/>
            <a:r>
              <a:rPr lang="fr-FR"/>
              <a:t>Deuxième niveau</a:t>
            </a:r>
            <a:endParaRPr lang="fr-FR"/>
          </a:p>
          <a:p>
            <a:pPr lvl="2"/>
            <a:r>
              <a:rPr lang="fr-FR"/>
              <a:t>Troisième niveau</a:t>
            </a:r>
            <a:endParaRPr lang="fr-FR"/>
          </a:p>
          <a:p>
            <a:pPr lvl="3"/>
            <a:r>
              <a:rPr lang="fr-FR"/>
              <a:t>Quatrième niveau</a:t>
            </a:r>
            <a:endParaRPr lang="fr-F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hasCustomPrompt="1"/>
          </p:nvPr>
        </p:nvSpPr>
        <p:spPr>
          <a:xfrm>
            <a:off x="2589212" y="627405"/>
            <a:ext cx="6477000" cy="5283817"/>
          </a:xfrm>
        </p:spPr>
        <p:txBody>
          <a:bodyPr vert="eaVert"/>
          <a:lstStyle/>
          <a:p>
            <a:pPr lvl="0"/>
            <a:r>
              <a:rPr lang="fr-FR"/>
              <a:t>Cliquez pour modifier les styles du texte du masque</a:t>
            </a:r>
            <a:endParaRPr lang="fr-FR"/>
          </a:p>
          <a:p>
            <a:pPr lvl="1"/>
            <a:r>
              <a:rPr lang="fr-FR"/>
              <a:t>Deuxième niveau</a:t>
            </a:r>
            <a:endParaRPr lang="fr-FR"/>
          </a:p>
          <a:p>
            <a:pPr lvl="2"/>
            <a:r>
              <a:rPr lang="fr-FR"/>
              <a:t>Troisième niveau</a:t>
            </a:r>
            <a:endParaRPr lang="fr-FR"/>
          </a:p>
          <a:p>
            <a:pPr lvl="3"/>
            <a:r>
              <a:rPr lang="fr-FR"/>
              <a:t>Quatrième niveau</a:t>
            </a:r>
            <a:endParaRPr lang="fr-F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a:t>Modifiez le style du titre</a:t>
            </a:r>
            <a:endParaRPr lang="en-US" dirty="0"/>
          </a:p>
        </p:txBody>
      </p:sp>
      <p:sp>
        <p:nvSpPr>
          <p:cNvPr id="3" name="Content Placeholder 2"/>
          <p:cNvSpPr>
            <a:spLocks noGrp="1"/>
          </p:cNvSpPr>
          <p:nvPr>
            <p:ph idx="1" hasCustomPrompt="1"/>
          </p:nvPr>
        </p:nvSpPr>
        <p:spPr>
          <a:xfrm>
            <a:off x="2589212" y="2133600"/>
            <a:ext cx="8915400" cy="3777622"/>
          </a:xfrm>
        </p:spPr>
        <p:txBody>
          <a:bodyPr/>
          <a:lstStyle/>
          <a:p>
            <a:pPr lvl="0"/>
            <a:r>
              <a:rPr lang="fr-FR"/>
              <a:t>Cliquez pour modifier les styles du texte du masque</a:t>
            </a:r>
            <a:endParaRPr lang="fr-FR"/>
          </a:p>
          <a:p>
            <a:pPr lvl="1"/>
            <a:r>
              <a:rPr lang="fr-FR"/>
              <a:t>Deuxième niveau</a:t>
            </a:r>
            <a:endParaRPr lang="fr-FR"/>
          </a:p>
          <a:p>
            <a:pPr lvl="2"/>
            <a:r>
              <a:rPr lang="fr-FR"/>
              <a:t>Troisième niveau</a:t>
            </a:r>
            <a:endParaRPr lang="fr-FR"/>
          </a:p>
          <a:p>
            <a:pPr lvl="3"/>
            <a:r>
              <a:rPr lang="fr-FR"/>
              <a:t>Quatrième niveau</a:t>
            </a:r>
            <a:endParaRPr lang="fr-F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hasCustomPrompt="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endParaRPr lang="fr-FR"/>
          </a:p>
        </p:txBody>
      </p:sp>
      <p:sp>
        <p:nvSpPr>
          <p:cNvPr id="4" name="Date Placeholder 3"/>
          <p:cNvSpPr>
            <a:spLocks noGrp="1"/>
          </p:cNvSpPr>
          <p:nvPr>
            <p:ph type="dt" sz="half" idx="10"/>
          </p:nvPr>
        </p:nvSpPr>
        <p:spPr/>
        <p:txBody>
          <a:bodyPr/>
          <a:lstStyle/>
          <a:p>
            <a:fld id="{B61BEF0D-F0BB-DE4B-95CE-6DB70DBA9567}" type="datetimeFigureOut">
              <a:rPr lang="en-US" dirty="0"/>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hasCustomPrompt="1"/>
          </p:nvPr>
        </p:nvSpPr>
        <p:spPr>
          <a:xfrm>
            <a:off x="2589212" y="2133600"/>
            <a:ext cx="4313864" cy="3777622"/>
          </a:xfrm>
        </p:spPr>
        <p:txBody>
          <a:bodyPr>
            <a:normAutofit/>
          </a:bodyPr>
          <a:lstStyle/>
          <a:p>
            <a:pPr lvl="0"/>
            <a:r>
              <a:rPr lang="fr-FR"/>
              <a:t>Cliquez pour modifier les styles du texte du masque</a:t>
            </a:r>
            <a:endParaRPr lang="fr-FR"/>
          </a:p>
          <a:p>
            <a:pPr lvl="1"/>
            <a:r>
              <a:rPr lang="fr-FR"/>
              <a:t>Deuxième niveau</a:t>
            </a:r>
            <a:endParaRPr lang="fr-FR"/>
          </a:p>
          <a:p>
            <a:pPr lvl="2"/>
            <a:r>
              <a:rPr lang="fr-FR"/>
              <a:t>Troisième niveau</a:t>
            </a:r>
            <a:endParaRPr lang="fr-FR"/>
          </a:p>
          <a:p>
            <a:pPr lvl="3"/>
            <a:r>
              <a:rPr lang="fr-FR"/>
              <a:t>Quatrième niveau</a:t>
            </a:r>
            <a:endParaRPr lang="fr-FR"/>
          </a:p>
          <a:p>
            <a:pPr lvl="4"/>
            <a:r>
              <a:rPr lang="fr-FR"/>
              <a:t>Cinquième niveau</a:t>
            </a:r>
            <a:endParaRPr lang="en-US" dirty="0"/>
          </a:p>
        </p:txBody>
      </p:sp>
      <p:sp>
        <p:nvSpPr>
          <p:cNvPr id="4" name="Content Placeholder 3"/>
          <p:cNvSpPr>
            <a:spLocks noGrp="1"/>
          </p:cNvSpPr>
          <p:nvPr>
            <p:ph sz="half" idx="2" hasCustomPrompt="1"/>
          </p:nvPr>
        </p:nvSpPr>
        <p:spPr>
          <a:xfrm>
            <a:off x="7190747" y="2126222"/>
            <a:ext cx="4313864" cy="3777622"/>
          </a:xfrm>
        </p:spPr>
        <p:txBody>
          <a:bodyPr>
            <a:normAutofit/>
          </a:bodyPr>
          <a:lstStyle/>
          <a:p>
            <a:pPr lvl="0"/>
            <a:r>
              <a:rPr lang="fr-FR"/>
              <a:t>Cliquez pour modifier les styles du texte du masque</a:t>
            </a:r>
            <a:endParaRPr lang="fr-FR"/>
          </a:p>
          <a:p>
            <a:pPr lvl="1"/>
            <a:r>
              <a:rPr lang="fr-FR"/>
              <a:t>Deuxième niveau</a:t>
            </a:r>
            <a:endParaRPr lang="fr-FR"/>
          </a:p>
          <a:p>
            <a:pPr lvl="2"/>
            <a:r>
              <a:rPr lang="fr-FR"/>
              <a:t>Troisième niveau</a:t>
            </a:r>
            <a:endParaRPr lang="fr-FR"/>
          </a:p>
          <a:p>
            <a:pPr lvl="3"/>
            <a:r>
              <a:rPr lang="fr-FR"/>
              <a:t>Quatrième niveau</a:t>
            </a:r>
            <a:endParaRPr lang="fr-FR"/>
          </a:p>
          <a:p>
            <a:pPr lvl="4"/>
            <a:r>
              <a:rPr lang="fr-FR"/>
              <a:t>Cinquième niveau</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hasCustomPrompt="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endParaRPr lang="fr-FR"/>
          </a:p>
        </p:txBody>
      </p:sp>
      <p:sp>
        <p:nvSpPr>
          <p:cNvPr id="4" name="Content Placeholder 3"/>
          <p:cNvSpPr>
            <a:spLocks noGrp="1"/>
          </p:cNvSpPr>
          <p:nvPr>
            <p:ph sz="half" idx="2" hasCustomPrompt="1"/>
          </p:nvPr>
        </p:nvSpPr>
        <p:spPr>
          <a:xfrm>
            <a:off x="2589212" y="2548966"/>
            <a:ext cx="4342893" cy="3354060"/>
          </a:xfrm>
        </p:spPr>
        <p:txBody>
          <a:bodyPr>
            <a:normAutofit/>
          </a:bodyPr>
          <a:lstStyle/>
          <a:p>
            <a:pPr lvl="0"/>
            <a:r>
              <a:rPr lang="fr-FR"/>
              <a:t>Cliquez pour modifier les styles du texte du masque</a:t>
            </a:r>
            <a:endParaRPr lang="fr-FR"/>
          </a:p>
          <a:p>
            <a:pPr lvl="1"/>
            <a:r>
              <a:rPr lang="fr-FR"/>
              <a:t>Deuxième niveau</a:t>
            </a:r>
            <a:endParaRPr lang="fr-FR"/>
          </a:p>
          <a:p>
            <a:pPr lvl="2"/>
            <a:r>
              <a:rPr lang="fr-FR"/>
              <a:t>Troisième niveau</a:t>
            </a:r>
            <a:endParaRPr lang="fr-FR"/>
          </a:p>
          <a:p>
            <a:pPr lvl="3"/>
            <a:r>
              <a:rPr lang="fr-FR"/>
              <a:t>Quatrième niveau</a:t>
            </a:r>
            <a:endParaRPr lang="fr-FR"/>
          </a:p>
          <a:p>
            <a:pPr lvl="4"/>
            <a:r>
              <a:rPr lang="fr-FR"/>
              <a:t>Cinquième niveau</a:t>
            </a:r>
            <a:endParaRPr lang="en-US" dirty="0"/>
          </a:p>
        </p:txBody>
      </p:sp>
      <p:sp>
        <p:nvSpPr>
          <p:cNvPr id="5" name="Text Placeholder 4"/>
          <p:cNvSpPr>
            <a:spLocks noGrp="1"/>
          </p:cNvSpPr>
          <p:nvPr>
            <p:ph type="body" sz="quarter" idx="3" hasCustomPrompt="1"/>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endParaRPr lang="fr-FR"/>
          </a:p>
        </p:txBody>
      </p:sp>
      <p:sp>
        <p:nvSpPr>
          <p:cNvPr id="6" name="Content Placeholder 5"/>
          <p:cNvSpPr>
            <a:spLocks noGrp="1"/>
          </p:cNvSpPr>
          <p:nvPr>
            <p:ph sz="quarter" idx="4" hasCustomPrompt="1"/>
          </p:nvPr>
        </p:nvSpPr>
        <p:spPr>
          <a:xfrm>
            <a:off x="7166957" y="2545738"/>
            <a:ext cx="4338674" cy="3354060"/>
          </a:xfrm>
        </p:spPr>
        <p:txBody>
          <a:bodyPr>
            <a:normAutofit/>
          </a:bodyPr>
          <a:lstStyle/>
          <a:p>
            <a:pPr lvl="0"/>
            <a:r>
              <a:rPr lang="fr-FR"/>
              <a:t>Cliquez pour modifier les styles du texte du masque</a:t>
            </a:r>
            <a:endParaRPr lang="fr-FR"/>
          </a:p>
          <a:p>
            <a:pPr lvl="1"/>
            <a:r>
              <a:rPr lang="fr-FR"/>
              <a:t>Deuxième niveau</a:t>
            </a:r>
            <a:endParaRPr lang="fr-FR"/>
          </a:p>
          <a:p>
            <a:pPr lvl="2"/>
            <a:r>
              <a:rPr lang="fr-FR"/>
              <a:t>Troisième niveau</a:t>
            </a:r>
            <a:endParaRPr lang="fr-FR"/>
          </a:p>
          <a:p>
            <a:pPr lvl="3"/>
            <a:r>
              <a:rPr lang="fr-FR"/>
              <a:t>Quatrième niveau</a:t>
            </a:r>
            <a:endParaRPr lang="fr-FR"/>
          </a:p>
          <a:p>
            <a:pPr lvl="4"/>
            <a:r>
              <a:rPr lang="fr-FR"/>
              <a:t>Cinquième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a:t>Modifiez le style du titre</a:t>
            </a:r>
            <a:endParaRPr lang="en-US" dirty="0"/>
          </a:p>
        </p:txBody>
      </p:sp>
      <p:sp>
        <p:nvSpPr>
          <p:cNvPr id="3" name="Content Placeholder 2"/>
          <p:cNvSpPr>
            <a:spLocks noGrp="1"/>
          </p:cNvSpPr>
          <p:nvPr>
            <p:ph idx="1" hasCustomPrompt="1"/>
          </p:nvPr>
        </p:nvSpPr>
        <p:spPr>
          <a:xfrm>
            <a:off x="6323012" y="446088"/>
            <a:ext cx="5181600" cy="5414963"/>
          </a:xfrm>
        </p:spPr>
        <p:txBody>
          <a:bodyPr anchor="ctr">
            <a:normAutofit/>
          </a:bodyPr>
          <a:lstStyle/>
          <a:p>
            <a:pPr lvl="0"/>
            <a:r>
              <a:rPr lang="fr-FR"/>
              <a:t>Cliquez pour modifier les styles du texte du masque</a:t>
            </a:r>
            <a:endParaRPr lang="fr-FR"/>
          </a:p>
          <a:p>
            <a:pPr lvl="1"/>
            <a:r>
              <a:rPr lang="fr-FR"/>
              <a:t>Deuxième niveau</a:t>
            </a:r>
            <a:endParaRPr lang="fr-FR"/>
          </a:p>
          <a:p>
            <a:pPr lvl="2"/>
            <a:r>
              <a:rPr lang="fr-FR"/>
              <a:t>Troisième niveau</a:t>
            </a:r>
            <a:endParaRPr lang="fr-FR"/>
          </a:p>
          <a:p>
            <a:pPr lvl="3"/>
            <a:r>
              <a:rPr lang="fr-FR"/>
              <a:t>Quatrième niveau</a:t>
            </a:r>
            <a:endParaRPr lang="fr-FR"/>
          </a:p>
          <a:p>
            <a:pPr lvl="4"/>
            <a:r>
              <a:rPr lang="fr-FR"/>
              <a:t>Cinquième niveau</a:t>
            </a:r>
            <a:endParaRPr lang="en-US" dirty="0"/>
          </a:p>
        </p:txBody>
      </p:sp>
      <p:sp>
        <p:nvSpPr>
          <p:cNvPr id="4" name="Text Placeholder 3"/>
          <p:cNvSpPr>
            <a:spLocks noGrp="1"/>
          </p:cNvSpPr>
          <p:nvPr>
            <p:ph type="body" sz="half" idx="2" hasCustomPrompt="1"/>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endParaRPr lang="fr-FR"/>
          </a:p>
        </p:txBody>
      </p:sp>
      <p:sp>
        <p:nvSpPr>
          <p:cNvPr id="5" name="Date Placeholder 4"/>
          <p:cNvSpPr>
            <a:spLocks noGrp="1"/>
          </p:cNvSpPr>
          <p:nvPr>
            <p:ph type="dt" sz="half" idx="10"/>
          </p:nvPr>
        </p:nvSpPr>
        <p:spPr/>
        <p:txBody>
          <a:bodyPr/>
          <a:lstStyle/>
          <a:p>
            <a:fld id="{B61BEF0D-F0BB-DE4B-95CE-6DB70DBA9567}" type="datetimeFigureOut">
              <a:rPr lang="en-US" dirty="0"/>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hasCustomPrompt="1"/>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endParaRPr lang="fr-FR"/>
          </a:p>
        </p:txBody>
      </p:sp>
      <p:sp>
        <p:nvSpPr>
          <p:cNvPr id="5" name="Date Placeholder 4"/>
          <p:cNvSpPr>
            <a:spLocks noGrp="1"/>
          </p:cNvSpPr>
          <p:nvPr>
            <p:ph type="dt" sz="half" idx="10"/>
          </p:nvPr>
        </p:nvSpPr>
        <p:spPr/>
        <p:txBody>
          <a:bodyPr/>
          <a:lstStyle/>
          <a:p>
            <a:fld id="{B61BEF0D-F0BB-DE4B-95CE-6DB70DBA9567}" type="datetimeFigureOut">
              <a:rPr lang="en-US" dirty="0"/>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7" Type="http://schemas.openxmlformats.org/officeDocument/2006/relationships/theme" Target="../theme/theme1.xml"/><Relationship Id="rId16" Type="http://schemas.openxmlformats.org/officeDocument/2006/relationships/slideLayout" Target="../slideLayouts/slideLayout16.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a:t>Cliquez pour modifier les styles du texte du masque</a:t>
            </a:r>
            <a:endParaRPr lang="fr-FR"/>
          </a:p>
          <a:p>
            <a:pPr lvl="1"/>
            <a:r>
              <a:rPr lang="fr-FR"/>
              <a:t>Deuxième niveau</a:t>
            </a:r>
            <a:endParaRPr lang="fr-FR"/>
          </a:p>
          <a:p>
            <a:pPr lvl="2"/>
            <a:r>
              <a:rPr lang="fr-FR"/>
              <a:t>Troisième niveau</a:t>
            </a:r>
            <a:endParaRPr lang="fr-FR"/>
          </a:p>
          <a:p>
            <a:pPr lvl="3"/>
            <a:r>
              <a:rPr lang="fr-FR"/>
              <a:t>Quatrième niveau</a:t>
            </a:r>
            <a:endParaRPr lang="fr-FR"/>
          </a:p>
          <a:p>
            <a:pPr lvl="4"/>
            <a:r>
              <a:rPr lang="fr-FR"/>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panose="05040102010807070707"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panose="05040102010807070707"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panose="05040102010807070707"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589213" y="176981"/>
            <a:ext cx="8915399" cy="5619135"/>
          </a:xfrm>
        </p:spPr>
        <p:txBody>
          <a:bodyPr>
            <a:normAutofit fontScale="90000"/>
          </a:bodyPr>
          <a:lstStyle/>
          <a:p>
            <a:pPr algn="ctr">
              <a:lnSpc>
                <a:spcPct val="107000"/>
              </a:lnSpc>
              <a:spcAft>
                <a:spcPts val="800"/>
              </a:spcAft>
            </a:pPr>
            <a:br>
              <a:rPr lang="fr-FR" altLang="en-US" sz="4400" b="1" kern="100" dirty="0">
                <a:effectLst/>
                <a:ea typeface="Calibri" panose="020F0502020204030204" pitchFamily="34" charset="0"/>
                <a:cs typeface="Arial" panose="020B0604020202020204" pitchFamily="34" charset="0"/>
              </a:rPr>
            </a:br>
            <a:r>
              <a:rPr lang="fr-FR" altLang="en-US" sz="4400" b="1" kern="100" dirty="0">
                <a:effectLst/>
                <a:ea typeface="Calibri" panose="020F0502020204030204" pitchFamily="34" charset="0"/>
                <a:cs typeface="Arial" panose="020B0604020202020204" pitchFamily="34" charset="0"/>
              </a:rPr>
              <a:t>Lecture VI</a:t>
            </a:r>
            <a:br>
              <a:rPr lang="fr-FR" altLang="en-US" sz="4400" b="1" kern="100" dirty="0">
                <a:effectLst/>
                <a:ea typeface="Calibri" panose="020F0502020204030204" pitchFamily="34" charset="0"/>
                <a:cs typeface="Arial" panose="020B0604020202020204" pitchFamily="34" charset="0"/>
              </a:rPr>
            </a:br>
            <a:r>
              <a:rPr lang="fr-FR" altLang="en-US" sz="4400" b="1" kern="100" dirty="0">
                <a:effectLst/>
                <a:ea typeface="Calibri" panose="020F0502020204030204" pitchFamily="34" charset="0"/>
                <a:cs typeface="Arial" panose="020B0604020202020204" pitchFamily="34" charset="0"/>
              </a:rPr>
              <a:t>Checks and Balances in U.S. Politics</a:t>
            </a:r>
            <a:r>
              <a:rPr lang="fr-FR" altLang="en-US" sz="4400" b="1" kern="100" dirty="0">
                <a:effectLst/>
                <a:ea typeface="Calibri" panose="020F0502020204030204" pitchFamily="34" charset="0"/>
                <a:cs typeface="Arial" panose="020B0604020202020204" pitchFamily="34" charset="0"/>
              </a:rPr>
              <a:t>: A Comprehensive Analysis</a:t>
            </a:r>
            <a:br>
              <a:rPr lang="en-US" sz="4400" b="1" kern="100" dirty="0">
                <a:effectLst/>
                <a:ea typeface="Calibri" panose="020F0502020204030204" pitchFamily="34" charset="0"/>
                <a:cs typeface="Arial" panose="020B0604020202020204" pitchFamily="34" charset="0"/>
              </a:rPr>
            </a:br>
            <a:br>
              <a:rPr lang="fr-FR" sz="4400" kern="100" dirty="0">
                <a:effectLst/>
                <a:ea typeface="Calibri" panose="020F0502020204030204" pitchFamily="34" charset="0"/>
                <a:cs typeface="Arial" panose="020B0604020202020204" pitchFamily="34" charset="0"/>
              </a:rPr>
            </a:br>
            <a:br>
              <a:rPr lang="fr-FR" sz="4400" kern="100" dirty="0">
                <a:effectLst/>
                <a:ea typeface="Calibri" panose="020F0502020204030204" pitchFamily="34" charset="0"/>
                <a:cs typeface="Arial" panose="020B0604020202020204" pitchFamily="34" charset="0"/>
              </a:rPr>
            </a:br>
            <a:endParaRPr lang="fr-FR" sz="4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534333" y="0"/>
            <a:ext cx="10338120" cy="6858000"/>
          </a:xfrm>
        </p:spPr>
        <p:txBody>
          <a:bodyPr>
            <a:normAutofit lnSpcReduction="10000"/>
          </a:bodyPr>
          <a:lstStyle/>
          <a:p>
            <a:pPr marL="0" indent="0">
              <a:buNone/>
            </a:pPr>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marL="0" indent="0" algn="ctr">
              <a:buNone/>
            </a:pPr>
            <a:r>
              <a:rPr lang="fr-FR" sz="3200" b="1" kern="100" dirty="0">
                <a:effectLst/>
                <a:latin typeface="Century Gothic" panose="020B0502020202020204" charset="0"/>
                <a:ea typeface="Calibri" panose="020F0502020204030204" pitchFamily="34" charset="0"/>
                <a:cs typeface="Century Gothic" panose="020B0502020202020204" charset="0"/>
              </a:rPr>
              <a:t>3. Practical Framework</a:t>
            </a:r>
            <a:endParaRPr lang="fr-FR" sz="3200" b="1" kern="100" dirty="0">
              <a:effectLst/>
              <a:latin typeface="Century Gothic" panose="020B0502020202020204" charset="0"/>
              <a:ea typeface="Calibri" panose="020F0502020204030204" pitchFamily="34" charset="0"/>
              <a:cs typeface="Century Gothic" panose="020B0502020202020204" charset="0"/>
            </a:endParaRPr>
          </a:p>
          <a:p>
            <a:pPr marL="0" indent="0" algn="ctr">
              <a:buNone/>
            </a:pPr>
            <a:endParaRPr lang="fr-FR" sz="3200" b="1" kern="100" dirty="0">
              <a:effectLst/>
              <a:latin typeface="Century Gothic" panose="020B0502020202020204" charset="0"/>
              <a:ea typeface="Calibri" panose="020F0502020204030204" pitchFamily="34" charset="0"/>
              <a:cs typeface="Century Gothic" panose="020B0502020202020204" charset="0"/>
            </a:endParaRPr>
          </a:p>
          <a:p>
            <a:pPr marL="0" indent="0" algn="l">
              <a:lnSpc>
                <a:spcPct val="200000"/>
              </a:lnSpc>
              <a:buNone/>
            </a:pPr>
            <a:r>
              <a:rPr lang="fr-FR" sz="2800" b="1" kern="100" dirty="0">
                <a:effectLst/>
                <a:latin typeface="Century Gothic" panose="020B0502020202020204" charset="0"/>
                <a:ea typeface="Calibri" panose="020F0502020204030204" pitchFamily="34" charset="0"/>
                <a:cs typeface="Century Gothic" panose="020B0502020202020204" charset="0"/>
              </a:rPr>
              <a:t>3.5. Executive checks on the judicial:</a:t>
            </a:r>
            <a:r>
              <a:rPr lang="fr-FR" sz="2800" kern="100" dirty="0">
                <a:effectLst/>
                <a:latin typeface="Century Gothic" panose="020B0502020202020204" charset="0"/>
                <a:ea typeface="Calibri" panose="020F0502020204030204" pitchFamily="34" charset="0"/>
                <a:cs typeface="Century Gothic" panose="020B0502020202020204" charset="0"/>
              </a:rPr>
              <a:t> The President has the power to appoint federal judges, including Supreme Court justices, with the advice and consent of the Senate. This power allows the executive branch to shape the composition of the judicial branch. </a:t>
            </a:r>
            <a:endParaRPr lang="fr-FR" sz="2800" kern="100" dirty="0">
              <a:effectLst/>
              <a:latin typeface="Century Gothic" panose="020B0502020202020204" charset="0"/>
              <a:ea typeface="Calibri" panose="020F0502020204030204" pitchFamily="34" charset="0"/>
              <a:cs typeface="Century Gothic" panose="020B050202020202020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534333" y="0"/>
            <a:ext cx="10338120" cy="6858000"/>
          </a:xfrm>
        </p:spPr>
        <p:txBody>
          <a:bodyPr>
            <a:normAutofit lnSpcReduction="10000"/>
          </a:bodyPr>
          <a:lstStyle/>
          <a:p>
            <a:pPr marL="0" indent="0">
              <a:buNone/>
            </a:pPr>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marL="0" indent="0" algn="ctr">
              <a:buNone/>
            </a:pPr>
            <a:r>
              <a:rPr lang="fr-FR" sz="3200" b="1" kern="100" dirty="0">
                <a:effectLst/>
                <a:latin typeface="Century Gothic" panose="020B0502020202020204" charset="0"/>
                <a:ea typeface="Calibri" panose="020F0502020204030204" pitchFamily="34" charset="0"/>
                <a:cs typeface="Century Gothic" panose="020B0502020202020204" charset="0"/>
              </a:rPr>
              <a:t>3. Practical Framework</a:t>
            </a:r>
            <a:endParaRPr lang="fr-FR" sz="3200" b="1" kern="100" dirty="0">
              <a:effectLst/>
              <a:latin typeface="Century Gothic" panose="020B0502020202020204" charset="0"/>
              <a:ea typeface="Calibri" panose="020F0502020204030204" pitchFamily="34" charset="0"/>
              <a:cs typeface="Century Gothic" panose="020B0502020202020204" charset="0"/>
            </a:endParaRPr>
          </a:p>
          <a:p>
            <a:pPr marL="0" indent="0" algn="ctr">
              <a:buNone/>
            </a:pPr>
            <a:endParaRPr lang="fr-FR" sz="3200" b="1" kern="100" dirty="0">
              <a:effectLst/>
              <a:latin typeface="Century Gothic" panose="020B0502020202020204" charset="0"/>
              <a:ea typeface="Calibri" panose="020F0502020204030204" pitchFamily="34" charset="0"/>
              <a:cs typeface="Century Gothic" panose="020B0502020202020204" charset="0"/>
            </a:endParaRPr>
          </a:p>
          <a:p>
            <a:pPr marL="0" indent="0" algn="l">
              <a:lnSpc>
                <a:spcPct val="200000"/>
              </a:lnSpc>
              <a:buNone/>
            </a:pPr>
            <a:r>
              <a:rPr lang="fr-FR" sz="2800" b="1" kern="100" dirty="0">
                <a:effectLst/>
                <a:latin typeface="Century Gothic" panose="020B0502020202020204" charset="0"/>
                <a:ea typeface="Calibri" panose="020F0502020204030204" pitchFamily="34" charset="0"/>
                <a:cs typeface="Century Gothic" panose="020B0502020202020204" charset="0"/>
              </a:rPr>
              <a:t>3.6. Judicial checks on the legislative and executive through injunctions:</a:t>
            </a:r>
            <a:r>
              <a:rPr lang="fr-FR" sz="2800" kern="100" dirty="0">
                <a:effectLst/>
                <a:latin typeface="Century Gothic" panose="020B0502020202020204" charset="0"/>
                <a:ea typeface="Calibri" panose="020F0502020204030204" pitchFamily="34" charset="0"/>
                <a:cs typeface="Century Gothic" panose="020B0502020202020204" charset="0"/>
              </a:rPr>
              <a:t> The judicial branch can issue injunctions to prevent the executive or legislative branches from taking certain actions, such as enforcing a law that the court has declared unconstitutional. </a:t>
            </a:r>
            <a:endParaRPr lang="fr-FR" sz="2800" kern="100" dirty="0">
              <a:effectLst/>
              <a:latin typeface="Century Gothic" panose="020B0502020202020204" charset="0"/>
              <a:ea typeface="Calibri" panose="020F0502020204030204" pitchFamily="34" charset="0"/>
              <a:cs typeface="Century Gothic" panose="020B050202020202020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534333" y="0"/>
            <a:ext cx="10338120" cy="6858000"/>
          </a:xfrm>
        </p:spPr>
        <p:txBody>
          <a:bodyPr>
            <a:normAutofit lnSpcReduction="10000"/>
          </a:bodyPr>
          <a:lstStyle/>
          <a:p>
            <a:pPr marL="0" indent="0">
              <a:buNone/>
            </a:pPr>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marL="0" indent="0" algn="ctr">
              <a:buNone/>
            </a:pPr>
            <a:r>
              <a:rPr lang="fr-FR" sz="3200" b="1" kern="100" dirty="0">
                <a:effectLst/>
                <a:latin typeface="Century Gothic" panose="020B0502020202020204" charset="0"/>
                <a:ea typeface="Calibri" panose="020F0502020204030204" pitchFamily="34" charset="0"/>
                <a:cs typeface="Century Gothic" panose="020B0502020202020204" charset="0"/>
              </a:rPr>
              <a:t>3. Practical Framework</a:t>
            </a:r>
            <a:endParaRPr lang="fr-FR" sz="3200" b="1" kern="100" dirty="0">
              <a:effectLst/>
              <a:latin typeface="Century Gothic" panose="020B0502020202020204" charset="0"/>
              <a:ea typeface="Calibri" panose="020F0502020204030204" pitchFamily="34" charset="0"/>
              <a:cs typeface="Century Gothic" panose="020B0502020202020204" charset="0"/>
            </a:endParaRPr>
          </a:p>
          <a:p>
            <a:pPr marL="0" indent="0" algn="ctr">
              <a:buNone/>
            </a:pPr>
            <a:endParaRPr lang="fr-FR" sz="3200" b="1" kern="100" dirty="0">
              <a:effectLst/>
              <a:latin typeface="Century Gothic" panose="020B0502020202020204" charset="0"/>
              <a:ea typeface="Calibri" panose="020F0502020204030204" pitchFamily="34" charset="0"/>
              <a:cs typeface="Century Gothic" panose="020B0502020202020204" charset="0"/>
            </a:endParaRPr>
          </a:p>
          <a:p>
            <a:pPr marL="0" indent="0" algn="l">
              <a:lnSpc>
                <a:spcPct val="200000"/>
              </a:lnSpc>
              <a:buNone/>
            </a:pPr>
            <a:r>
              <a:rPr lang="fr-FR" sz="2800" b="1" kern="100" dirty="0">
                <a:effectLst/>
                <a:latin typeface="Century Gothic" panose="020B0502020202020204" charset="0"/>
                <a:ea typeface="Calibri" panose="020F0502020204030204" pitchFamily="34" charset="0"/>
                <a:cs typeface="Century Gothic" panose="020B0502020202020204" charset="0"/>
              </a:rPr>
              <a:t>3.7. Legislative checks on the judicial through budgetary authority: </a:t>
            </a:r>
            <a:r>
              <a:rPr lang="fr-FR" sz="2800" kern="100" dirty="0">
                <a:effectLst/>
                <a:latin typeface="Century Gothic" panose="020B0502020202020204" charset="0"/>
                <a:ea typeface="Calibri" panose="020F0502020204030204" pitchFamily="34" charset="0"/>
                <a:cs typeface="Century Gothic" panose="020B0502020202020204" charset="0"/>
              </a:rPr>
              <a:t>Congress has the power to control the budget of the judicial branch, which can be used to influence the behavior of the judicial branch.</a:t>
            </a:r>
            <a:endParaRPr lang="fr-FR" sz="2800" kern="100" dirty="0">
              <a:effectLst/>
              <a:latin typeface="Century Gothic" panose="020B0502020202020204" charset="0"/>
              <a:ea typeface="Calibri" panose="020F0502020204030204" pitchFamily="34" charset="0"/>
              <a:cs typeface="Century Gothic" panose="020B050202020202020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534333" y="0"/>
            <a:ext cx="10338120" cy="6858000"/>
          </a:xfrm>
        </p:spPr>
        <p:txBody>
          <a:bodyPr>
            <a:normAutofit lnSpcReduction="10000"/>
          </a:bodyPr>
          <a:lstStyle/>
          <a:p>
            <a:pPr marL="0" indent="0">
              <a:buNone/>
            </a:pPr>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marL="0" indent="0" algn="ctr">
              <a:buNone/>
            </a:pPr>
            <a:r>
              <a:rPr lang="fr-FR" sz="3200" b="1" kern="100" dirty="0">
                <a:effectLst/>
                <a:latin typeface="Century Gothic" panose="020B0502020202020204" charset="0"/>
                <a:ea typeface="Calibri" panose="020F0502020204030204" pitchFamily="34" charset="0"/>
                <a:cs typeface="Century Gothic" panose="020B0502020202020204" charset="0"/>
              </a:rPr>
              <a:t>3. Practical Framework</a:t>
            </a:r>
            <a:endParaRPr lang="fr-FR" sz="3200" b="1" kern="100" dirty="0">
              <a:effectLst/>
              <a:latin typeface="Century Gothic" panose="020B0502020202020204" charset="0"/>
              <a:ea typeface="Calibri" panose="020F0502020204030204" pitchFamily="34" charset="0"/>
              <a:cs typeface="Century Gothic" panose="020B0502020202020204" charset="0"/>
            </a:endParaRPr>
          </a:p>
          <a:p>
            <a:pPr marL="0" indent="0" algn="ctr">
              <a:buNone/>
            </a:pPr>
            <a:endParaRPr lang="fr-FR" sz="3200" b="1" kern="100" dirty="0">
              <a:effectLst/>
              <a:latin typeface="Century Gothic" panose="020B0502020202020204" charset="0"/>
              <a:ea typeface="Calibri" panose="020F0502020204030204" pitchFamily="34" charset="0"/>
              <a:cs typeface="Century Gothic" panose="020B0502020202020204" charset="0"/>
            </a:endParaRPr>
          </a:p>
          <a:p>
            <a:pPr marL="0" indent="0" algn="l">
              <a:lnSpc>
                <a:spcPct val="200000"/>
              </a:lnSpc>
              <a:buNone/>
            </a:pPr>
            <a:r>
              <a:rPr lang="fr-FR" sz="2800" b="1" kern="100" dirty="0">
                <a:effectLst/>
                <a:latin typeface="Century Gothic" panose="020B0502020202020204" charset="0"/>
                <a:ea typeface="Calibri" panose="020F0502020204030204" pitchFamily="34" charset="0"/>
                <a:cs typeface="Century Gothic" panose="020B0502020202020204" charset="0"/>
              </a:rPr>
              <a:t>3.8. Judicial checks on the executive through habeas corpus: </a:t>
            </a:r>
            <a:r>
              <a:rPr lang="fr-FR" sz="2800" kern="100" dirty="0">
                <a:effectLst/>
                <a:latin typeface="Century Gothic" panose="020B0502020202020204" charset="0"/>
                <a:ea typeface="Calibri" panose="020F0502020204030204" pitchFamily="34" charset="0"/>
                <a:cs typeface="Century Gothic" panose="020B0502020202020204" charset="0"/>
              </a:rPr>
              <a:t>The judicial branch has the power to review the legality of the detention of individuals by the executive branch, ensuring that the executive branch does not exceed its authority in this area.</a:t>
            </a:r>
            <a:endParaRPr lang="fr-FR" sz="2800" kern="100" dirty="0">
              <a:effectLst/>
              <a:latin typeface="Century Gothic" panose="020B0502020202020204" charset="0"/>
              <a:ea typeface="Calibri" panose="020F0502020204030204" pitchFamily="34" charset="0"/>
              <a:cs typeface="Century Gothic" panose="020B050202020202020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534333" y="0"/>
            <a:ext cx="10338120" cy="6858000"/>
          </a:xfrm>
        </p:spPr>
        <p:txBody>
          <a:bodyPr>
            <a:normAutofit fontScale="90000"/>
          </a:bodyPr>
          <a:lstStyle/>
          <a:p>
            <a:pPr marL="0" indent="0">
              <a:buNone/>
            </a:pPr>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marL="0" indent="0" algn="ctr">
              <a:buNone/>
            </a:pPr>
            <a:r>
              <a:rPr lang="fr-FR" sz="3200" b="1" kern="100" dirty="0">
                <a:effectLst/>
                <a:latin typeface="Century Gothic" panose="020B0502020202020204" charset="0"/>
                <a:ea typeface="Calibri" panose="020F0502020204030204" pitchFamily="34" charset="0"/>
                <a:cs typeface="Century Gothic" panose="020B0502020202020204" charset="0"/>
              </a:rPr>
              <a:t>3. Practical Framework</a:t>
            </a:r>
            <a:endParaRPr lang="fr-FR" sz="3200" b="1" kern="100" dirty="0">
              <a:effectLst/>
              <a:latin typeface="Century Gothic" panose="020B0502020202020204" charset="0"/>
              <a:ea typeface="Calibri" panose="020F0502020204030204" pitchFamily="34" charset="0"/>
              <a:cs typeface="Century Gothic" panose="020B0502020202020204" charset="0"/>
            </a:endParaRPr>
          </a:p>
          <a:p>
            <a:pPr marL="0" indent="0" algn="ctr">
              <a:buNone/>
            </a:pPr>
            <a:endParaRPr lang="fr-FR" sz="3200" b="1" kern="100" dirty="0">
              <a:effectLst/>
              <a:latin typeface="Century Gothic" panose="020B0502020202020204" charset="0"/>
              <a:ea typeface="Calibri" panose="020F0502020204030204" pitchFamily="34" charset="0"/>
              <a:cs typeface="Century Gothic" panose="020B0502020202020204" charset="0"/>
            </a:endParaRPr>
          </a:p>
          <a:p>
            <a:pPr marL="0" indent="0" algn="l">
              <a:lnSpc>
                <a:spcPct val="200000"/>
              </a:lnSpc>
              <a:buNone/>
            </a:pPr>
            <a:r>
              <a:rPr lang="fr-FR" sz="2800" b="1" kern="100" dirty="0">
                <a:effectLst/>
                <a:latin typeface="Century Gothic" panose="020B0502020202020204" charset="0"/>
                <a:ea typeface="Calibri" panose="020F0502020204030204" pitchFamily="34" charset="0"/>
                <a:cs typeface="Century Gothic" panose="020B0502020202020204" charset="0"/>
              </a:rPr>
              <a:t>3.9. Legislative checks on the executive through confirmation of appointments:</a:t>
            </a:r>
            <a:r>
              <a:rPr lang="fr-FR" sz="2800" kern="100" dirty="0">
                <a:effectLst/>
                <a:latin typeface="Century Gothic" panose="020B0502020202020204" charset="0"/>
                <a:ea typeface="Calibri" panose="020F0502020204030204" pitchFamily="34" charset="0"/>
                <a:cs typeface="Century Gothic" panose="020B0502020202020204" charset="0"/>
              </a:rPr>
              <a:t> The Senate has the power to confirm or reject appointments made by the President, including appointments to the executive and judicial branches. This power allows Congress to ensure that the executive branch does not exceed its authority in making appointments.</a:t>
            </a:r>
            <a:endParaRPr lang="fr-FR" sz="2800" kern="100" dirty="0">
              <a:effectLst/>
              <a:latin typeface="Century Gothic" panose="020B0502020202020204" charset="0"/>
              <a:ea typeface="Calibri" panose="020F0502020204030204" pitchFamily="34" charset="0"/>
              <a:cs typeface="Century Gothic" panose="020B050202020202020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534333" y="0"/>
            <a:ext cx="10338120" cy="6858000"/>
          </a:xfrm>
        </p:spPr>
        <p:txBody>
          <a:bodyPr>
            <a:normAutofit/>
          </a:bodyPr>
          <a:lstStyle/>
          <a:p>
            <a:pPr marL="0" indent="0">
              <a:buNone/>
            </a:pPr>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marL="0" indent="0" algn="ctr">
              <a:buNone/>
            </a:pPr>
            <a:r>
              <a:rPr lang="fr-FR" sz="3200" b="1" kern="100" dirty="0">
                <a:effectLst/>
                <a:latin typeface="Century Gothic" panose="020B0502020202020204" charset="0"/>
                <a:ea typeface="Calibri" panose="020F0502020204030204" pitchFamily="34" charset="0"/>
                <a:cs typeface="Century Gothic" panose="020B0502020202020204" charset="0"/>
              </a:rPr>
              <a:t>4. Criticism</a:t>
            </a:r>
            <a:endParaRPr lang="fr-FR" sz="3200" b="1" kern="100" dirty="0">
              <a:effectLst/>
              <a:latin typeface="Century Gothic" panose="020B0502020202020204" charset="0"/>
              <a:ea typeface="Calibri" panose="020F0502020204030204" pitchFamily="34" charset="0"/>
              <a:cs typeface="Century Gothic" panose="020B0502020202020204" charset="0"/>
            </a:endParaRPr>
          </a:p>
          <a:p>
            <a:pPr marL="0" indent="0" algn="ctr">
              <a:buNone/>
            </a:pPr>
            <a:endParaRPr lang="fr-FR" sz="3200" b="1" kern="100" dirty="0">
              <a:effectLst/>
              <a:latin typeface="Century Gothic" panose="020B0502020202020204" charset="0"/>
              <a:ea typeface="Calibri" panose="020F0502020204030204" pitchFamily="34" charset="0"/>
              <a:cs typeface="Century Gothic" panose="020B0502020202020204" charset="0"/>
            </a:endParaRPr>
          </a:p>
          <a:p>
            <a:pPr marL="0" indent="0" algn="l">
              <a:buNone/>
            </a:pPr>
            <a:r>
              <a:rPr lang="fr-FR" sz="2800" kern="100" dirty="0">
                <a:effectLst/>
                <a:latin typeface="Century Gothic" panose="020B0502020202020204" charset="0"/>
                <a:ea typeface="Calibri" panose="020F0502020204030204" pitchFamily="34" charset="0"/>
                <a:cs typeface="Century Gothic" panose="020B0502020202020204" charset="0"/>
              </a:rPr>
              <a:t>Criticisms of the checks and balances system in the U.S. government include:</a:t>
            </a:r>
            <a:endParaRPr lang="fr-FR" sz="2800" kern="100" dirty="0">
              <a:effectLst/>
              <a:latin typeface="Century Gothic" panose="020B0502020202020204" charset="0"/>
              <a:ea typeface="Calibri" panose="020F0502020204030204" pitchFamily="34" charset="0"/>
              <a:cs typeface="Century Gothic" panose="020B0502020202020204" charset="0"/>
            </a:endParaRPr>
          </a:p>
          <a:p>
            <a:pPr marL="0" indent="0" algn="l">
              <a:lnSpc>
                <a:spcPct val="200000"/>
              </a:lnSpc>
              <a:buNone/>
            </a:pPr>
            <a:r>
              <a:rPr lang="fr-FR" sz="2800" b="1" kern="100" dirty="0">
                <a:effectLst/>
                <a:latin typeface="Century Gothic" panose="020B0502020202020204" charset="0"/>
                <a:ea typeface="Calibri" panose="020F0502020204030204" pitchFamily="34" charset="0"/>
                <a:cs typeface="Century Gothic" panose="020B0502020202020204" charset="0"/>
              </a:rPr>
              <a:t>1. Inefficiency:</a:t>
            </a:r>
            <a:r>
              <a:rPr lang="fr-FR" sz="2800" kern="100" dirty="0">
                <a:effectLst/>
                <a:latin typeface="Century Gothic" panose="020B0502020202020204" charset="0"/>
                <a:ea typeface="Calibri" panose="020F0502020204030204" pitchFamily="34" charset="0"/>
                <a:cs typeface="Century Gothic" panose="020B0502020202020204" charset="0"/>
              </a:rPr>
              <a:t> The system of checks and balances can lead to inefficiency and gridlock in government, as each branch has the power to veto or block actions taken by the other branches.</a:t>
            </a:r>
            <a:endParaRPr lang="fr-FR" sz="2800" kern="100" dirty="0">
              <a:effectLst/>
              <a:latin typeface="Century Gothic" panose="020B0502020202020204" charset="0"/>
              <a:ea typeface="Calibri" panose="020F0502020204030204" pitchFamily="34" charset="0"/>
              <a:cs typeface="Century Gothic" panose="020B050202020202020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534333" y="0"/>
            <a:ext cx="10338120" cy="6858000"/>
          </a:xfrm>
        </p:spPr>
        <p:txBody>
          <a:bodyPr>
            <a:normAutofit/>
          </a:bodyPr>
          <a:lstStyle/>
          <a:p>
            <a:pPr marL="0" indent="0">
              <a:buNone/>
            </a:pPr>
            <a:endParaRPr lang="fr-FR" sz="3200" b="1" kern="100" dirty="0">
              <a:effectLst/>
              <a:latin typeface="Century Gothic" panose="020B0502020202020204" charset="0"/>
              <a:ea typeface="Calibri" panose="020F0502020204030204" pitchFamily="34" charset="0"/>
              <a:cs typeface="Century Gothic" panose="020B0502020202020204" charset="0"/>
            </a:endParaRPr>
          </a:p>
          <a:p>
            <a:pPr marL="0" indent="0" algn="l">
              <a:lnSpc>
                <a:spcPct val="150000"/>
              </a:lnSpc>
              <a:buNone/>
            </a:pPr>
            <a:r>
              <a:rPr lang="fr-FR" sz="2800" b="1" kern="100" dirty="0">
                <a:effectLst/>
                <a:latin typeface="Century Gothic" panose="020B0502020202020204" charset="0"/>
                <a:ea typeface="Calibri" panose="020F0502020204030204" pitchFamily="34" charset="0"/>
                <a:cs typeface="Century Gothic" panose="020B0502020202020204" charset="0"/>
              </a:rPr>
              <a:t>2. </a:t>
            </a:r>
            <a:r>
              <a:rPr lang="fr-FR" sz="3200" b="1" kern="100" dirty="0">
                <a:effectLst/>
                <a:latin typeface="Century Gothic" panose="020B0502020202020204" charset="0"/>
                <a:ea typeface="Calibri" panose="020F0502020204030204" pitchFamily="34" charset="0"/>
                <a:cs typeface="Century Gothic" panose="020B0502020202020204" charset="0"/>
              </a:rPr>
              <a:t>Partisanship:</a:t>
            </a:r>
            <a:r>
              <a:rPr lang="fr-FR" sz="2800" kern="100" dirty="0">
                <a:effectLst/>
                <a:latin typeface="Century Gothic" panose="020B0502020202020204" charset="0"/>
                <a:ea typeface="Calibri" panose="020F0502020204030204" pitchFamily="34" charset="0"/>
                <a:cs typeface="Century Gothic" panose="020B0502020202020204" charset="0"/>
              </a:rPr>
              <a:t>  Each party seeks to use the system to block the other party's agenda. This can lead to a lack of cooperation and compromise, and a failure to address important issues.</a:t>
            </a:r>
            <a:endParaRPr lang="fr-FR" sz="2800" kern="100" dirty="0">
              <a:effectLst/>
              <a:latin typeface="Century Gothic" panose="020B0502020202020204" charset="0"/>
              <a:ea typeface="Calibri" panose="020F0502020204030204" pitchFamily="34" charset="0"/>
              <a:cs typeface="Century Gothic" panose="020B0502020202020204" charset="0"/>
            </a:endParaRPr>
          </a:p>
          <a:p>
            <a:pPr marL="0" indent="0" algn="l">
              <a:lnSpc>
                <a:spcPct val="150000"/>
              </a:lnSpc>
              <a:buNone/>
            </a:pPr>
            <a:r>
              <a:rPr lang="fr-FR" sz="2800" b="1" kern="100" dirty="0">
                <a:effectLst/>
                <a:latin typeface="Century Gothic" panose="020B0502020202020204" charset="0"/>
                <a:ea typeface="Calibri" panose="020F0502020204030204" pitchFamily="34" charset="0"/>
                <a:cs typeface="Century Gothic" panose="020B0502020202020204" charset="0"/>
                <a:sym typeface="+mn-ea"/>
              </a:rPr>
              <a:t>3. Lack of Accountability:</a:t>
            </a:r>
            <a:r>
              <a:rPr lang="fr-FR" sz="2800" kern="100" dirty="0">
                <a:effectLst/>
                <a:latin typeface="Century Gothic" panose="020B0502020202020204" charset="0"/>
                <a:ea typeface="Calibri" panose="020F0502020204030204" pitchFamily="34" charset="0"/>
                <a:cs typeface="Century Gothic" panose="020B0502020202020204" charset="0"/>
                <a:sym typeface="+mn-ea"/>
              </a:rPr>
              <a:t> each branch can blame the other for failures or mistakes. This can make it difficult to assign responsibility for problems and to hold officials accountable for their actions.</a:t>
            </a:r>
            <a:endParaRPr lang="fr-FR" sz="2800" kern="100" dirty="0">
              <a:effectLst/>
              <a:latin typeface="Century Gothic" panose="020B0502020202020204" charset="0"/>
              <a:ea typeface="Calibri" panose="020F0502020204030204" pitchFamily="34" charset="0"/>
              <a:cs typeface="Century Gothic" panose="020B0502020202020204" charset="0"/>
            </a:endParaRPr>
          </a:p>
          <a:p>
            <a:pPr marL="0" indent="0" algn="l">
              <a:lnSpc>
                <a:spcPct val="150000"/>
              </a:lnSpc>
              <a:buNone/>
            </a:pPr>
            <a:endParaRPr lang="fr-FR" sz="2800" kern="100" dirty="0">
              <a:effectLst/>
              <a:latin typeface="Century Gothic" panose="020B0502020202020204" charset="0"/>
              <a:ea typeface="Calibri" panose="020F0502020204030204" pitchFamily="34" charset="0"/>
              <a:cs typeface="Century Gothic" panose="020B050202020202020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534333" y="0"/>
            <a:ext cx="10338120" cy="6858000"/>
          </a:xfrm>
        </p:spPr>
        <p:txBody>
          <a:bodyPr>
            <a:normAutofit lnSpcReduction="20000"/>
          </a:bodyPr>
          <a:lstStyle/>
          <a:p>
            <a:pPr marL="0" indent="0">
              <a:buNone/>
            </a:pPr>
            <a:endParaRPr lang="fr-FR" sz="3200" b="1" kern="100" dirty="0">
              <a:effectLst/>
              <a:latin typeface="Century Gothic" panose="020B0502020202020204" charset="0"/>
              <a:ea typeface="Calibri" panose="020F0502020204030204" pitchFamily="34" charset="0"/>
              <a:cs typeface="Century Gothic" panose="020B0502020202020204" charset="0"/>
            </a:endParaRPr>
          </a:p>
          <a:p>
            <a:pPr marL="0" indent="0" algn="l">
              <a:lnSpc>
                <a:spcPct val="150000"/>
              </a:lnSpc>
              <a:buNone/>
            </a:pPr>
            <a:r>
              <a:rPr lang="fr-FR" sz="3200" b="1" kern="100" dirty="0">
                <a:effectLst/>
                <a:latin typeface="Century Gothic" panose="020B0502020202020204" charset="0"/>
                <a:ea typeface="Calibri" panose="020F0502020204030204" pitchFamily="34" charset="0"/>
                <a:cs typeface="Century Gothic" panose="020B0502020202020204" charset="0"/>
              </a:rPr>
              <a:t>4. Complexity: </a:t>
            </a:r>
            <a:r>
              <a:rPr lang="fr-FR" sz="2800" kern="100" dirty="0">
                <a:effectLst/>
                <a:latin typeface="Century Gothic" panose="020B0502020202020204" charset="0"/>
                <a:ea typeface="Calibri" panose="020F0502020204030204" pitchFamily="34" charset="0"/>
                <a:cs typeface="Century Gothic" panose="020B0502020202020204" charset="0"/>
              </a:rPr>
              <a:t>The system is complex and difficult to understand, which can make it difficult for citizens to participate in the political process and to hold their elected officials accountable.</a:t>
            </a:r>
            <a:endParaRPr lang="fr-FR" sz="2800" kern="100" dirty="0">
              <a:effectLst/>
              <a:latin typeface="Century Gothic" panose="020B0502020202020204" charset="0"/>
              <a:ea typeface="Calibri" panose="020F0502020204030204" pitchFamily="34" charset="0"/>
              <a:cs typeface="Century Gothic" panose="020B0502020202020204" charset="0"/>
            </a:endParaRPr>
          </a:p>
          <a:p>
            <a:pPr marL="0" indent="0" algn="l">
              <a:lnSpc>
                <a:spcPct val="150000"/>
              </a:lnSpc>
              <a:buNone/>
            </a:pPr>
            <a:r>
              <a:rPr lang="fr-FR" sz="3200" b="1" kern="100" dirty="0">
                <a:effectLst/>
                <a:latin typeface="Century Gothic" panose="020B0502020202020204" charset="0"/>
                <a:ea typeface="Calibri" panose="020F0502020204030204" pitchFamily="34" charset="0"/>
                <a:cs typeface="Century Gothic" panose="020B0502020202020204" charset="0"/>
                <a:sym typeface="+mn-ea"/>
              </a:rPr>
              <a:t>5. Usurpation of Power: </a:t>
            </a:r>
            <a:r>
              <a:rPr lang="fr-FR" sz="2800" kern="100" dirty="0">
                <a:effectLst/>
                <a:latin typeface="Century Gothic" panose="020B0502020202020204" charset="0"/>
                <a:ea typeface="Calibri" panose="020F0502020204030204" pitchFamily="34" charset="0"/>
                <a:cs typeface="Century Gothic" panose="020B0502020202020204" charset="0"/>
                <a:sym typeface="+mn-ea"/>
              </a:rPr>
              <a:t>the system has been eroded over time, as each branch has sought to expand its power at the expense of the other branches. This can lead to a concentration of power in one branch, undermining the balance and the separation of powers.</a:t>
            </a:r>
            <a:endParaRPr lang="fr-FR" sz="2800" kern="100" dirty="0">
              <a:effectLst/>
              <a:latin typeface="Century Gothic" panose="020B0502020202020204" charset="0"/>
              <a:ea typeface="Calibri" panose="020F0502020204030204" pitchFamily="34" charset="0"/>
              <a:cs typeface="Century Gothic" panose="020B0502020202020204" charset="0"/>
            </a:endParaRPr>
          </a:p>
          <a:p>
            <a:pPr marL="0" indent="0" algn="l">
              <a:lnSpc>
                <a:spcPct val="150000"/>
              </a:lnSpc>
              <a:buNone/>
            </a:pPr>
            <a:endParaRPr lang="fr-FR" sz="2800" kern="100" dirty="0">
              <a:effectLst/>
              <a:latin typeface="Century Gothic" panose="020B0502020202020204" charset="0"/>
              <a:ea typeface="Calibri" panose="020F0502020204030204" pitchFamily="34" charset="0"/>
              <a:cs typeface="Century Gothic" panose="020B0502020202020204" charset="0"/>
            </a:endParaRPr>
          </a:p>
          <a:p>
            <a:pPr marL="0" indent="0" algn="l">
              <a:lnSpc>
                <a:spcPct val="150000"/>
              </a:lnSpc>
              <a:buNone/>
            </a:pPr>
            <a:endParaRPr lang="fr-FR" sz="2800" kern="100" dirty="0">
              <a:effectLst/>
              <a:latin typeface="Century Gothic" panose="020B0502020202020204" charset="0"/>
              <a:ea typeface="Calibri" panose="020F0502020204030204" pitchFamily="34" charset="0"/>
              <a:cs typeface="Century Gothic" panose="020B0502020202020204" charset="0"/>
            </a:endParaRPr>
          </a:p>
          <a:p>
            <a:pPr marL="0" indent="0" algn="l">
              <a:lnSpc>
                <a:spcPct val="150000"/>
              </a:lnSpc>
              <a:buNone/>
            </a:pPr>
            <a:endParaRPr lang="fr-FR" sz="2800" kern="100" dirty="0">
              <a:effectLst/>
              <a:latin typeface="Century Gothic" panose="020B0502020202020204" charset="0"/>
              <a:ea typeface="Calibri" panose="020F0502020204030204" pitchFamily="34" charset="0"/>
              <a:cs typeface="Century Gothic" panose="020B050202020202020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534333" y="0"/>
            <a:ext cx="10338120" cy="6858000"/>
          </a:xfrm>
        </p:spPr>
        <p:txBody>
          <a:bodyPr>
            <a:normAutofit fontScale="90000"/>
          </a:bodyPr>
          <a:lstStyle/>
          <a:p>
            <a:pPr marL="0" indent="0">
              <a:buNone/>
            </a:pPr>
            <a:endParaRPr lang="fr-FR" sz="3200" b="1" kern="100" dirty="0">
              <a:effectLst/>
              <a:latin typeface="Century Gothic" panose="020B0502020202020204" charset="0"/>
              <a:ea typeface="Calibri" panose="020F0502020204030204" pitchFamily="34" charset="0"/>
              <a:cs typeface="Century Gothic" panose="020B0502020202020204" charset="0"/>
            </a:endParaRPr>
          </a:p>
          <a:p>
            <a:pPr marL="0" indent="0" algn="l">
              <a:lnSpc>
                <a:spcPct val="150000"/>
              </a:lnSpc>
              <a:buNone/>
            </a:pPr>
            <a:r>
              <a:rPr lang="fr-FR" sz="3555" b="1" kern="100" dirty="0">
                <a:effectLst/>
                <a:latin typeface="Century Gothic" panose="020B0502020202020204" charset="0"/>
                <a:ea typeface="Calibri" panose="020F0502020204030204" pitchFamily="34" charset="0"/>
                <a:cs typeface="Century Gothic" panose="020B0502020202020204" charset="0"/>
              </a:rPr>
              <a:t>6. Political Polarization: </a:t>
            </a:r>
            <a:r>
              <a:rPr lang="fr-FR" sz="2800" kern="100" dirty="0">
                <a:effectLst/>
                <a:latin typeface="Century Gothic" panose="020B0502020202020204" charset="0"/>
                <a:ea typeface="Calibri" panose="020F0502020204030204" pitchFamily="34" charset="0"/>
                <a:cs typeface="Century Gothic" panose="020B0502020202020204" charset="0"/>
              </a:rPr>
              <a:t>The system exacerbates political polarization, as each party seeks to use the system to block the other party's agenda. This can lead to a lack of cooperation and compromise, and a failure to address important issues.</a:t>
            </a:r>
            <a:endParaRPr lang="fr-FR" sz="2800" kern="100" dirty="0">
              <a:effectLst/>
              <a:latin typeface="Century Gothic" panose="020B0502020202020204" charset="0"/>
              <a:ea typeface="Calibri" panose="020F0502020204030204" pitchFamily="34" charset="0"/>
              <a:cs typeface="Century Gothic" panose="020B0502020202020204" charset="0"/>
            </a:endParaRPr>
          </a:p>
          <a:p>
            <a:pPr marL="0" indent="0" algn="l">
              <a:lnSpc>
                <a:spcPct val="150000"/>
              </a:lnSpc>
              <a:buNone/>
            </a:pPr>
            <a:r>
              <a:rPr lang="fr-FR" sz="3555" b="1" kern="100" dirty="0">
                <a:effectLst/>
                <a:latin typeface="Century Gothic" panose="020B0502020202020204" charset="0"/>
                <a:ea typeface="Calibri" panose="020F0502020204030204" pitchFamily="34" charset="0"/>
                <a:cs typeface="Century Gothic" panose="020B0502020202020204" charset="0"/>
              </a:rPr>
              <a:t>7. Judicial Activism:</a:t>
            </a:r>
            <a:r>
              <a:rPr lang="fr-FR" sz="2800" kern="100" dirty="0">
                <a:effectLst/>
                <a:latin typeface="Century Gothic" panose="020B0502020202020204" charset="0"/>
                <a:ea typeface="Calibri" panose="020F0502020204030204" pitchFamily="34" charset="0"/>
                <a:cs typeface="Century Gothic" panose="020B0502020202020204" charset="0"/>
              </a:rPr>
              <a:t> Critics argue that the judicial branch has overstepped its bounds and become too powerful, using the system of checks and balances to strike down laws passed by the legislative branch. Dred Scott Case 1857</a:t>
            </a:r>
            <a:endParaRPr lang="fr-FR" sz="2800" kern="100" dirty="0">
              <a:effectLst/>
              <a:latin typeface="Century Gothic" panose="020B0502020202020204" charset="0"/>
              <a:ea typeface="Calibri" panose="020F0502020204030204" pitchFamily="34" charset="0"/>
              <a:cs typeface="Century Gothic" panose="020B050202020202020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534333" y="0"/>
            <a:ext cx="10338120" cy="6858000"/>
          </a:xfrm>
        </p:spPr>
        <p:txBody>
          <a:bodyPr>
            <a:normAutofit lnSpcReduction="20000"/>
          </a:bodyPr>
          <a:lstStyle/>
          <a:p>
            <a:pPr marL="0" indent="0">
              <a:buNone/>
            </a:pPr>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algn="ctr"/>
            <a:r>
              <a:rPr lang="fr-FR" sz="3200" b="1" kern="100" dirty="0">
                <a:effectLst/>
                <a:latin typeface="Century Gothic" panose="020B0502020202020204" charset="0"/>
                <a:ea typeface="Calibri" panose="020F0502020204030204" pitchFamily="34" charset="0"/>
                <a:cs typeface="Century Gothic" panose="020B0502020202020204" charset="0"/>
              </a:rPr>
              <a:t>Conclusion</a:t>
            </a:r>
            <a:endParaRPr lang="fr-FR" sz="3200" b="1" kern="100" dirty="0">
              <a:effectLst/>
              <a:latin typeface="Century Gothic" panose="020B0502020202020204" charset="0"/>
              <a:ea typeface="Calibri" panose="020F0502020204030204" pitchFamily="34" charset="0"/>
              <a:cs typeface="Century Gothic" panose="020B0502020202020204" charset="0"/>
            </a:endParaRPr>
          </a:p>
          <a:p>
            <a:pPr algn="ctr"/>
            <a:endParaRPr lang="fr-FR" sz="3200" b="1" kern="100" dirty="0">
              <a:effectLst/>
              <a:latin typeface="Century Gothic" panose="020B0502020202020204" charset="0"/>
              <a:ea typeface="Calibri" panose="020F0502020204030204" pitchFamily="34" charset="0"/>
              <a:cs typeface="Century Gothic" panose="020B0502020202020204" charset="0"/>
            </a:endParaRPr>
          </a:p>
          <a:p>
            <a:pPr algn="l">
              <a:lnSpc>
                <a:spcPct val="150000"/>
              </a:lnSpc>
            </a:pPr>
            <a:r>
              <a:rPr lang="fr-FR" sz="3200" kern="100" dirty="0">
                <a:effectLst/>
                <a:latin typeface="Century Gothic" panose="020B0502020202020204" charset="0"/>
                <a:ea typeface="Calibri" panose="020F0502020204030204" pitchFamily="34" charset="0"/>
                <a:cs typeface="Century Gothic" panose="020B0502020202020204" charset="0"/>
              </a:rPr>
              <a:t>Today, the system of checks and balances remains a foundational principle of the United States government, ensuring that no single branch can exercise unchecked authority and that the rights and liberties of the American people are protected.</a:t>
            </a:r>
            <a:endParaRPr lang="fr-FR" sz="3200" kern="100" dirty="0">
              <a:effectLst/>
              <a:latin typeface="Century Gothic" panose="020B0502020202020204" charset="0"/>
              <a:ea typeface="Calibri" panose="020F0502020204030204" pitchFamily="34" charset="0"/>
              <a:cs typeface="Century Gothic" panose="020B050202020202020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142365" y="165735"/>
            <a:ext cx="10730230" cy="6497955"/>
          </a:xfrm>
        </p:spPr>
        <p:txBody>
          <a:bodyPr>
            <a:normAutofit lnSpcReduction="10000"/>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marL="0" indent="0" algn="ctr">
              <a:buNone/>
            </a:pPr>
            <a:r>
              <a:rPr lang="en-US" sz="3500" b="1" kern="100" dirty="0">
                <a:solidFill>
                  <a:srgbClr val="1D2228"/>
                </a:solidFill>
                <a:latin typeface="+mj-lt"/>
                <a:ea typeface="Calibri" panose="020F0502020204030204" pitchFamily="34" charset="0"/>
                <a:cs typeface="Arial" panose="020B0604020202020204" pitchFamily="34" charset="0"/>
              </a:rPr>
              <a:t>Introduction</a:t>
            </a:r>
            <a:endParaRPr lang="fr-FR" dirty="0"/>
          </a:p>
          <a:p>
            <a:pPr>
              <a:lnSpc>
                <a:spcPct val="150000"/>
              </a:lnSpc>
            </a:pPr>
            <a:r>
              <a:rPr lang="fr-FR" sz="2800" dirty="0"/>
              <a:t>The concept of checks and balances serves as a cornerstone of the United States political framework, aiming to ensure the distribution of power among different branches of government. Under this system, the executive, legislative, and judicial branches possess distinct and separate powers that act as checks on one another, thereby preventing any one branch from becoming too dominant or abusing its authority.</a:t>
            </a:r>
            <a:endParaRPr lang="fr-FR" sz="2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69806" y="383458"/>
            <a:ext cx="10102646" cy="6076336"/>
          </a:xfrm>
        </p:spPr>
        <p:txBody>
          <a:bodyPr>
            <a:normAutofit lnSpcReduction="10000"/>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algn="ctr"/>
            <a:r>
              <a:rPr lang="fr-FR" sz="3600" b="1" dirty="0">
                <a:latin typeface="+mj-lt"/>
              </a:rPr>
              <a:t>1. </a:t>
            </a:r>
            <a:r>
              <a:rPr lang="en-US" sz="3600" b="1" kern="0" dirty="0">
                <a:effectLst/>
                <a:latin typeface="+mj-lt"/>
                <a:ea typeface="Times New Roman" panose="02020603050405020304" pitchFamily="18" charset="0"/>
                <a:cs typeface="Arial" panose="020B0604020202020204" pitchFamily="34" charset="0"/>
              </a:rPr>
              <a:t> Origins and History:</a:t>
            </a:r>
            <a:endParaRPr lang="en-US" sz="3600" b="1" kern="0" dirty="0">
              <a:effectLst/>
              <a:latin typeface="+mj-lt"/>
              <a:ea typeface="Times New Roman" panose="02020603050405020304" pitchFamily="18" charset="0"/>
              <a:cs typeface="Arial" panose="020B0604020202020204" pitchFamily="34" charset="0"/>
            </a:endParaRPr>
          </a:p>
          <a:p>
            <a:pPr algn="ctr"/>
            <a:endParaRPr lang="en-US" sz="3600" b="1" kern="0" dirty="0">
              <a:effectLst/>
              <a:latin typeface="+mj-lt"/>
              <a:ea typeface="Times New Roman" panose="02020603050405020304" pitchFamily="18" charset="0"/>
              <a:cs typeface="Arial" panose="020B0604020202020204" pitchFamily="34" charset="0"/>
            </a:endParaRPr>
          </a:p>
          <a:p>
            <a:pPr marL="0" indent="0" algn="l">
              <a:lnSpc>
                <a:spcPct val="150000"/>
              </a:lnSpc>
              <a:buNone/>
            </a:pPr>
            <a:r>
              <a:rPr lang="fr-FR" sz="3200" dirty="0"/>
              <a:t>Deeply influenced by Enlightenment philosophy and the principles of limited government, The framers of the Constitution sought to create a system of government that would prevent the concentration of power in the hands of a single individual or branch.</a:t>
            </a:r>
            <a:endParaRPr lang="fr-FR" sz="3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69806" y="383458"/>
            <a:ext cx="10102646" cy="6076336"/>
          </a:xfrm>
        </p:spPr>
        <p:txBody>
          <a:bodyPr>
            <a:normAutofit fontScale="90000"/>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algn="ctr"/>
            <a:r>
              <a:rPr lang="fr-FR" sz="3600" b="1" dirty="0">
                <a:latin typeface="+mj-lt"/>
              </a:rPr>
              <a:t>1. </a:t>
            </a:r>
            <a:r>
              <a:rPr lang="en-US" sz="3600" b="1" kern="0" dirty="0">
                <a:effectLst/>
                <a:latin typeface="+mj-lt"/>
                <a:ea typeface="Times New Roman" panose="02020603050405020304" pitchFamily="18" charset="0"/>
                <a:cs typeface="Arial" panose="020B0604020202020204" pitchFamily="34" charset="0"/>
              </a:rPr>
              <a:t> Origins and History:</a:t>
            </a:r>
            <a:endParaRPr lang="en-US" sz="3600" b="1" kern="0" dirty="0">
              <a:effectLst/>
              <a:latin typeface="+mj-lt"/>
              <a:ea typeface="Times New Roman" panose="02020603050405020304" pitchFamily="18" charset="0"/>
              <a:cs typeface="Arial" panose="020B0604020202020204" pitchFamily="34" charset="0"/>
            </a:endParaRPr>
          </a:p>
          <a:p>
            <a:pPr algn="l">
              <a:lnSpc>
                <a:spcPct val="150000"/>
              </a:lnSpc>
            </a:pPr>
            <a:r>
              <a:rPr lang="fr-FR" sz="3200" dirty="0"/>
              <a:t>It was first articulated by political philosopher Baron de Montesquieu in his influential work "The Spirit of the Laws" in the 18th century. He argued that the separation of powers among different branches of government – the executive, legislative, and judicial – would prevent tyranny and ensure the protection of individual liberties.</a:t>
            </a:r>
            <a:endParaRPr lang="fr-FR" sz="3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69806" y="383458"/>
            <a:ext cx="10102646" cy="6076336"/>
          </a:xfrm>
        </p:spPr>
        <p:txBody>
          <a:bodyPr>
            <a:normAutofit fontScale="80000"/>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algn="ctr">
              <a:lnSpc>
                <a:spcPct val="150000"/>
              </a:lnSpc>
            </a:pPr>
            <a:r>
              <a:rPr lang="fr-FR" sz="3600" b="1" dirty="0"/>
              <a:t>2. Theoritical Framework</a:t>
            </a:r>
            <a:endParaRPr lang="fr-FR" sz="3600" b="1" dirty="0"/>
          </a:p>
          <a:p>
            <a:pPr algn="l">
              <a:lnSpc>
                <a:spcPct val="150000"/>
              </a:lnSpc>
            </a:pPr>
            <a:r>
              <a:rPr lang="fr-FR" sz="3500" dirty="0"/>
              <a:t>This mechanism seeks to create a harmonious equilibrium by requiring cooperation and compromise among the branches. By sharing power, it provides a system of mutual oversight that helps prevent the concentration of power in the hands of a few individuals or entities. Thus, the balance of power is preserved, reinforcing democratic principles.  </a:t>
            </a:r>
            <a:endParaRPr lang="fr-FR" sz="35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534333" y="0"/>
            <a:ext cx="10338120" cy="6858000"/>
          </a:xfrm>
        </p:spPr>
        <p:txBody>
          <a:bodyPr>
            <a:normAutofit lnSpcReduction="10000"/>
          </a:bodyPr>
          <a:lstStyle/>
          <a:p>
            <a:pPr marL="0" indent="0">
              <a:buNone/>
            </a:pPr>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marL="0" indent="0" algn="ctr">
              <a:buNone/>
            </a:pPr>
            <a:r>
              <a:rPr lang="fr-FR" sz="3200" b="1" kern="100" dirty="0">
                <a:effectLst/>
                <a:latin typeface="Century Gothic" panose="020B0502020202020204" charset="0"/>
                <a:ea typeface="Calibri" panose="020F0502020204030204" pitchFamily="34" charset="0"/>
                <a:cs typeface="Century Gothic" panose="020B0502020202020204" charset="0"/>
              </a:rPr>
              <a:t>3. Practical Framework</a:t>
            </a:r>
            <a:endParaRPr lang="fr-FR" sz="3200" b="1" kern="100" dirty="0">
              <a:effectLst/>
              <a:latin typeface="Century Gothic" panose="020B0502020202020204" charset="0"/>
              <a:ea typeface="Calibri" panose="020F0502020204030204" pitchFamily="34" charset="0"/>
              <a:cs typeface="Century Gothic" panose="020B0502020202020204" charset="0"/>
            </a:endParaRPr>
          </a:p>
          <a:p>
            <a:pPr marL="0" indent="0" algn="l">
              <a:lnSpc>
                <a:spcPct val="150000"/>
              </a:lnSpc>
              <a:buNone/>
            </a:pPr>
            <a:r>
              <a:rPr lang="fr-FR" sz="2800" kern="100" dirty="0">
                <a:effectLst/>
                <a:latin typeface="Century Gothic" panose="020B0502020202020204" charset="0"/>
                <a:ea typeface="Calibri" panose="020F0502020204030204" pitchFamily="34" charset="0"/>
                <a:cs typeface="Century Gothic" panose="020B0502020202020204" charset="0"/>
              </a:rPr>
              <a:t>Examples of checks and balances include:</a:t>
            </a:r>
            <a:endParaRPr lang="fr-FR" sz="2800" kern="100" dirty="0">
              <a:effectLst/>
              <a:latin typeface="Century Gothic" panose="020B0502020202020204" charset="0"/>
              <a:ea typeface="Calibri" panose="020F0502020204030204" pitchFamily="34" charset="0"/>
              <a:cs typeface="Century Gothic" panose="020B0502020202020204" charset="0"/>
            </a:endParaRPr>
          </a:p>
          <a:p>
            <a:pPr marL="0" indent="0" algn="l">
              <a:lnSpc>
                <a:spcPct val="200000"/>
              </a:lnSpc>
              <a:buNone/>
            </a:pPr>
            <a:r>
              <a:rPr lang="fr-FR" sz="2800" b="1" kern="100" dirty="0">
                <a:effectLst/>
                <a:latin typeface="Century Gothic" panose="020B0502020202020204" charset="0"/>
                <a:ea typeface="Calibri" panose="020F0502020204030204" pitchFamily="34" charset="0"/>
                <a:cs typeface="Century Gothic" panose="020B0502020202020204" charset="0"/>
              </a:rPr>
              <a:t>3.1. Legislative checks on the executive:</a:t>
            </a:r>
            <a:r>
              <a:rPr lang="fr-FR" sz="2800" kern="100" dirty="0">
                <a:effectLst/>
                <a:latin typeface="Century Gothic" panose="020B0502020202020204" charset="0"/>
                <a:ea typeface="Calibri" panose="020F0502020204030204" pitchFamily="34" charset="0"/>
                <a:cs typeface="Century Gothic" panose="020B0502020202020204" charset="0"/>
              </a:rPr>
              <a:t> The U.S. Constitution grants Congress the power to impeach the President, Vice President, and other federal officials for "treason, bribery, or other high crimes and misdemeanors" (Article II, Section 4). This power allows Congress to hold the executive branch accountable for its actions.</a:t>
            </a:r>
            <a:endParaRPr lang="fr-FR" sz="2800" kern="100" dirty="0">
              <a:effectLst/>
              <a:latin typeface="Century Gothic" panose="020B0502020202020204" charset="0"/>
              <a:ea typeface="Calibri" panose="020F0502020204030204" pitchFamily="34" charset="0"/>
              <a:cs typeface="Century Gothic" panose="020B050202020202020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534333" y="0"/>
            <a:ext cx="10338120" cy="6858000"/>
          </a:xfrm>
        </p:spPr>
        <p:txBody>
          <a:bodyPr>
            <a:normAutofit lnSpcReduction="10000"/>
          </a:bodyPr>
          <a:lstStyle/>
          <a:p>
            <a:pPr marL="0" indent="0">
              <a:buNone/>
            </a:pPr>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marL="0" indent="0" algn="ctr">
              <a:buNone/>
            </a:pPr>
            <a:r>
              <a:rPr lang="fr-FR" sz="3200" b="1" kern="100" dirty="0">
                <a:effectLst/>
                <a:latin typeface="Century Gothic" panose="020B0502020202020204" charset="0"/>
                <a:ea typeface="Calibri" panose="020F0502020204030204" pitchFamily="34" charset="0"/>
                <a:cs typeface="Century Gothic" panose="020B0502020202020204" charset="0"/>
              </a:rPr>
              <a:t>3. Practical Framework</a:t>
            </a:r>
            <a:endParaRPr lang="fr-FR" sz="3200" b="1" kern="100" dirty="0">
              <a:effectLst/>
              <a:latin typeface="Century Gothic" panose="020B0502020202020204" charset="0"/>
              <a:ea typeface="Calibri" panose="020F0502020204030204" pitchFamily="34" charset="0"/>
              <a:cs typeface="Century Gothic" panose="020B0502020202020204" charset="0"/>
            </a:endParaRPr>
          </a:p>
          <a:p>
            <a:pPr marL="0" indent="0" algn="ctr">
              <a:buNone/>
            </a:pPr>
            <a:endParaRPr lang="fr-FR" sz="3200" b="1" kern="100" dirty="0">
              <a:effectLst/>
              <a:latin typeface="Century Gothic" panose="020B0502020202020204" charset="0"/>
              <a:ea typeface="Calibri" panose="020F0502020204030204" pitchFamily="34" charset="0"/>
              <a:cs typeface="Century Gothic" panose="020B0502020202020204" charset="0"/>
            </a:endParaRPr>
          </a:p>
          <a:p>
            <a:pPr marL="0" indent="0" algn="l">
              <a:lnSpc>
                <a:spcPct val="200000"/>
              </a:lnSpc>
              <a:buNone/>
            </a:pPr>
            <a:r>
              <a:rPr lang="fr-FR" sz="2800" b="1" kern="100" dirty="0">
                <a:effectLst/>
                <a:latin typeface="Century Gothic" panose="020B0502020202020204" charset="0"/>
                <a:ea typeface="Calibri" panose="020F0502020204030204" pitchFamily="34" charset="0"/>
                <a:cs typeface="Century Gothic" panose="020B0502020202020204" charset="0"/>
              </a:rPr>
              <a:t>3.2. Executive checks on the legislative:</a:t>
            </a:r>
            <a:r>
              <a:rPr lang="fr-FR" sz="2800" kern="100" dirty="0">
                <a:effectLst/>
                <a:latin typeface="Century Gothic" panose="020B0502020202020204" charset="0"/>
                <a:ea typeface="Calibri" panose="020F0502020204030204" pitchFamily="34" charset="0"/>
                <a:cs typeface="Century Gothic" panose="020B0502020202020204" charset="0"/>
              </a:rPr>
              <a:t> The President has the power to veto bills passed by Congress, preventing them from becoming law unless Congress can override the veto with a two-thirds majority in both the House and Senate.</a:t>
            </a:r>
            <a:endParaRPr lang="fr-FR" sz="2800" kern="100" dirty="0">
              <a:effectLst/>
              <a:latin typeface="Century Gothic" panose="020B0502020202020204" charset="0"/>
              <a:ea typeface="Calibri" panose="020F0502020204030204" pitchFamily="34" charset="0"/>
              <a:cs typeface="Century Gothic" panose="020B050202020202020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534333" y="0"/>
            <a:ext cx="10338120" cy="6858000"/>
          </a:xfrm>
        </p:spPr>
        <p:txBody>
          <a:bodyPr>
            <a:normAutofit lnSpcReduction="10000"/>
          </a:bodyPr>
          <a:lstStyle/>
          <a:p>
            <a:pPr marL="0" indent="0">
              <a:buNone/>
            </a:pPr>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marL="0" indent="0" algn="ctr">
              <a:buNone/>
            </a:pPr>
            <a:r>
              <a:rPr lang="fr-FR" sz="3200" b="1" kern="100" dirty="0">
                <a:effectLst/>
                <a:latin typeface="Century Gothic" panose="020B0502020202020204" charset="0"/>
                <a:ea typeface="Calibri" panose="020F0502020204030204" pitchFamily="34" charset="0"/>
                <a:cs typeface="Century Gothic" panose="020B0502020202020204" charset="0"/>
              </a:rPr>
              <a:t>3. Practical Framework</a:t>
            </a:r>
            <a:endParaRPr lang="fr-FR" sz="3200" b="1" kern="100" dirty="0">
              <a:effectLst/>
              <a:latin typeface="Century Gothic" panose="020B0502020202020204" charset="0"/>
              <a:ea typeface="Calibri" panose="020F0502020204030204" pitchFamily="34" charset="0"/>
              <a:cs typeface="Century Gothic" panose="020B0502020202020204" charset="0"/>
            </a:endParaRPr>
          </a:p>
          <a:p>
            <a:pPr marL="0" indent="0" algn="ctr">
              <a:buNone/>
            </a:pPr>
            <a:endParaRPr lang="fr-FR" sz="3200" b="1" kern="100" dirty="0">
              <a:effectLst/>
              <a:latin typeface="Century Gothic" panose="020B0502020202020204" charset="0"/>
              <a:ea typeface="Calibri" panose="020F0502020204030204" pitchFamily="34" charset="0"/>
              <a:cs typeface="Century Gothic" panose="020B0502020202020204" charset="0"/>
            </a:endParaRPr>
          </a:p>
          <a:p>
            <a:pPr marL="0" indent="0" algn="l">
              <a:lnSpc>
                <a:spcPct val="200000"/>
              </a:lnSpc>
              <a:buNone/>
            </a:pPr>
            <a:r>
              <a:rPr lang="fr-FR" sz="2800" b="1" kern="100" dirty="0">
                <a:effectLst/>
                <a:latin typeface="Century Gothic" panose="020B0502020202020204" charset="0"/>
                <a:ea typeface="Calibri" panose="020F0502020204030204" pitchFamily="34" charset="0"/>
                <a:cs typeface="Century Gothic" panose="020B0502020202020204" charset="0"/>
              </a:rPr>
              <a:t>3.3. Judicial checks on the legislative and executive: </a:t>
            </a:r>
            <a:r>
              <a:rPr lang="fr-FR" sz="2800" kern="100" dirty="0">
                <a:effectLst/>
                <a:latin typeface="Century Gothic" panose="020B0502020202020204" charset="0"/>
                <a:ea typeface="Calibri" panose="020F0502020204030204" pitchFamily="34" charset="0"/>
                <a:cs typeface="Century Gothic" panose="020B0502020202020204" charset="0"/>
              </a:rPr>
              <a:t>The judicial branch has the power of judicial review, allowing it to declare laws and executive actions unconstitutional. This power allows the judicial branch to ensure that the other branches do not exceed their constitutional authority.</a:t>
            </a:r>
            <a:endParaRPr lang="fr-FR" sz="2800" kern="100" dirty="0">
              <a:effectLst/>
              <a:latin typeface="Century Gothic" panose="020B0502020202020204" charset="0"/>
              <a:ea typeface="Calibri" panose="020F0502020204030204" pitchFamily="34" charset="0"/>
              <a:cs typeface="Century Gothic" panose="020B050202020202020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534333" y="0"/>
            <a:ext cx="10338120" cy="6858000"/>
          </a:xfrm>
        </p:spPr>
        <p:txBody>
          <a:bodyPr>
            <a:normAutofit lnSpcReduction="10000"/>
          </a:bodyPr>
          <a:lstStyle/>
          <a:p>
            <a:pPr marL="0" indent="0">
              <a:buNone/>
            </a:pPr>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marL="0" indent="0" algn="ctr">
              <a:buNone/>
            </a:pPr>
            <a:r>
              <a:rPr lang="fr-FR" sz="3200" b="1" kern="100" dirty="0">
                <a:effectLst/>
                <a:latin typeface="Century Gothic" panose="020B0502020202020204" charset="0"/>
                <a:ea typeface="Calibri" panose="020F0502020204030204" pitchFamily="34" charset="0"/>
                <a:cs typeface="Century Gothic" panose="020B0502020202020204" charset="0"/>
              </a:rPr>
              <a:t>3. Practical Framework</a:t>
            </a:r>
            <a:endParaRPr lang="fr-FR" sz="3200" b="1" kern="100" dirty="0">
              <a:effectLst/>
              <a:latin typeface="Century Gothic" panose="020B0502020202020204" charset="0"/>
              <a:ea typeface="Calibri" panose="020F0502020204030204" pitchFamily="34" charset="0"/>
              <a:cs typeface="Century Gothic" panose="020B0502020202020204" charset="0"/>
            </a:endParaRPr>
          </a:p>
          <a:p>
            <a:pPr marL="0" indent="0" algn="ctr">
              <a:buNone/>
            </a:pPr>
            <a:endParaRPr lang="fr-FR" sz="3200" b="1" kern="100" dirty="0">
              <a:effectLst/>
              <a:latin typeface="Century Gothic" panose="020B0502020202020204" charset="0"/>
              <a:ea typeface="Calibri" panose="020F0502020204030204" pitchFamily="34" charset="0"/>
              <a:cs typeface="Century Gothic" panose="020B0502020202020204" charset="0"/>
            </a:endParaRPr>
          </a:p>
          <a:p>
            <a:pPr marL="0" indent="0" algn="l">
              <a:lnSpc>
                <a:spcPct val="200000"/>
              </a:lnSpc>
              <a:buNone/>
            </a:pPr>
            <a:r>
              <a:rPr lang="fr-FR" sz="2800" b="1" kern="100" dirty="0">
                <a:effectLst/>
                <a:latin typeface="Century Gothic" panose="020B0502020202020204" charset="0"/>
                <a:ea typeface="Calibri" panose="020F0502020204030204" pitchFamily="34" charset="0"/>
                <a:cs typeface="Century Gothic" panose="020B0502020202020204" charset="0"/>
              </a:rPr>
              <a:t>3.4. Legislative checks on the judicial: </a:t>
            </a:r>
            <a:r>
              <a:rPr lang="fr-FR" sz="2800" kern="100" dirty="0">
                <a:effectLst/>
                <a:latin typeface="Century Gothic" panose="020B0502020202020204" charset="0"/>
                <a:ea typeface="Calibri" panose="020F0502020204030204" pitchFamily="34" charset="0"/>
                <a:cs typeface="Century Gothic" panose="020B0502020202020204" charset="0"/>
              </a:rPr>
              <a:t>Congress has the power to pass constitutional amendments, which can alter the power relationship between branches of government and hand more powers to citizens.</a:t>
            </a:r>
            <a:endParaRPr lang="fr-FR" sz="2800" kern="100" dirty="0">
              <a:effectLst/>
              <a:latin typeface="Century Gothic" panose="020B0502020202020204" charset="0"/>
              <a:ea typeface="Calibri" panose="020F0502020204030204" pitchFamily="34" charset="0"/>
              <a:cs typeface="Century Gothic" panose="020B0502020202020204" charset="0"/>
            </a:endParaRPr>
          </a:p>
        </p:txBody>
      </p:sp>
    </p:spTree>
  </p:cSld>
  <p:clrMapOvr>
    <a:masterClrMapping/>
  </p:clrMapOvr>
</p:sld>
</file>

<file path=ppt/theme/theme1.xml><?xml version="1.0" encoding="utf-8"?>
<a:theme xmlns:a="http://schemas.openxmlformats.org/drawingml/2006/main" name="Brin">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0</TotalTime>
  <Words>5978</Words>
  <Application>WPS Presentation</Application>
  <PresentationFormat>Grand écran</PresentationFormat>
  <Paragraphs>73</Paragraphs>
  <Slides>19</Slides>
  <Notes>0</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19</vt:i4>
      </vt:variant>
    </vt:vector>
  </HeadingPairs>
  <TitlesOfParts>
    <vt:vector size="30" baseType="lpstr">
      <vt:lpstr>Arial</vt:lpstr>
      <vt:lpstr>SimSun</vt:lpstr>
      <vt:lpstr>Wingdings</vt:lpstr>
      <vt:lpstr>Wingdings 3</vt:lpstr>
      <vt:lpstr>Arial</vt:lpstr>
      <vt:lpstr>Calibri</vt:lpstr>
      <vt:lpstr>Times New Roman</vt:lpstr>
      <vt:lpstr>Century Gothic</vt:lpstr>
      <vt:lpstr>Microsoft YaHei</vt:lpstr>
      <vt:lpstr>Arial Unicode MS</vt:lpstr>
      <vt:lpstr>Brin</vt:lpstr>
      <vt:lpstr> Lecture V The Evolution and Impact of the American Judiciary: A Comprehensive Analysis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I  The British Political System: An Overview </dc:title>
  <dc:creator>billel filali</dc:creator>
  <cp:lastModifiedBy>info</cp:lastModifiedBy>
  <cp:revision>68</cp:revision>
  <dcterms:created xsi:type="dcterms:W3CDTF">2023-10-06T13:08:00Z</dcterms:created>
  <dcterms:modified xsi:type="dcterms:W3CDTF">2024-04-16T23:17:00Z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A8DE6171361C4892BAAE6AEA9FD15890_12</vt:lpwstr>
  </property>
  <property fmtid="{D5CDD505-2E9C-101B-9397-08002B2CF9AE}" pid="3" name="KSOProductBuildVer">
    <vt:lpwstr>1033-12.2.0.13489</vt:lpwstr>
  </property>
</Properties>
</file>