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304" r:id="rId6"/>
    <p:sldId id="289" r:id="rId7"/>
    <p:sldId id="260" r:id="rId8"/>
    <p:sldId id="305" r:id="rId9"/>
    <p:sldId id="306" r:id="rId10"/>
    <p:sldId id="307" r:id="rId11"/>
    <p:sldId id="308" r:id="rId12"/>
    <p:sldId id="309" r:id="rId13"/>
    <p:sldId id="310" r:id="rId14"/>
    <p:sldId id="311" r:id="rId15"/>
    <p:sldId id="312" r:id="rId16"/>
    <p:sldId id="313" r:id="rId17"/>
    <p:sldId id="314" r:id="rId18"/>
    <p:sldId id="316" r:id="rId19"/>
    <p:sldId id="318" r:id="rId20"/>
    <p:sldId id="30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hasCustomPrompt="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hasCustomPrompt="1"/>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hasCustomPrompt="1"/>
          </p:nvPr>
        </p:nvSpPr>
        <p:spPr/>
        <p:txBody>
          <a:bodyPr vert="eaVert" ancho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hasCustomPrompt="1"/>
          </p:nvPr>
        </p:nvSpPr>
        <p:spPr>
          <a:xfrm>
            <a:off x="2589212" y="627405"/>
            <a:ext cx="6477000" cy="5283817"/>
          </a:xfrm>
        </p:spPr>
        <p:txBody>
          <a:bodyPr vert="eaVe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hasCustomPrompt="1"/>
          </p:nvPr>
        </p:nvSpPr>
        <p:spPr>
          <a:xfrm>
            <a:off x="2589212" y="2133600"/>
            <a:ext cx="8915400" cy="3777622"/>
          </a:xfrm>
        </p:spPr>
        <p:txBody>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hasCustomPrompt="1"/>
          </p:nvPr>
        </p:nvSpPr>
        <p:spPr>
          <a:xfrm>
            <a:off x="2589212" y="2133600"/>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Content Placeholder 3"/>
          <p:cNvSpPr>
            <a:spLocks noGrp="1"/>
          </p:cNvSpPr>
          <p:nvPr>
            <p:ph sz="half" idx="2" hasCustomPrompt="1"/>
          </p:nvPr>
        </p:nvSpPr>
        <p:spPr>
          <a:xfrm>
            <a:off x="7190747" y="2126222"/>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hasCustomPrompt="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4" name="Content Placeholder 3"/>
          <p:cNvSpPr>
            <a:spLocks noGrp="1"/>
          </p:cNvSpPr>
          <p:nvPr>
            <p:ph sz="half" idx="2" hasCustomPrompt="1"/>
          </p:nvPr>
        </p:nvSpPr>
        <p:spPr>
          <a:xfrm>
            <a:off x="2589212" y="2548966"/>
            <a:ext cx="4342893"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Text Placeholder 4"/>
          <p:cNvSpPr>
            <a:spLocks noGrp="1"/>
          </p:cNvSpPr>
          <p:nvPr>
            <p:ph type="body" sz="quarter" idx="3" hasCustomPrompt="1"/>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6" name="Content Placeholder 5"/>
          <p:cNvSpPr>
            <a:spLocks noGrp="1"/>
          </p:cNvSpPr>
          <p:nvPr>
            <p:ph sz="quarter" idx="4" hasCustomPrompt="1"/>
          </p:nvPr>
        </p:nvSpPr>
        <p:spPr>
          <a:xfrm>
            <a:off x="7166957" y="2545738"/>
            <a:ext cx="4338674"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hasCustomPrompt="1"/>
          </p:nvPr>
        </p:nvSpPr>
        <p:spPr>
          <a:xfrm>
            <a:off x="6323012" y="446088"/>
            <a:ext cx="5181600" cy="5414963"/>
          </a:xfrm>
        </p:spPr>
        <p:txBody>
          <a:bodyPr anchor="ct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Text Placeholder 3"/>
          <p:cNvSpPr>
            <a:spLocks noGrp="1"/>
          </p:cNvSpPr>
          <p:nvPr>
            <p:ph type="body" sz="half" idx="2" hasCustomPrompt="1"/>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hasCustomPrompt="1"/>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89213" y="176981"/>
            <a:ext cx="8915399" cy="5619135"/>
          </a:xfrm>
        </p:spPr>
        <p:txBody>
          <a:bodyPr>
            <a:normAutofit fontScale="90000"/>
          </a:bodyPr>
          <a:lstStyle/>
          <a:p>
            <a:pPr algn="ctr">
              <a:lnSpc>
                <a:spcPct val="107000"/>
              </a:lnSpc>
              <a:spcAft>
                <a:spcPts val="800"/>
              </a:spcAft>
            </a:pPr>
            <a:br>
              <a:rPr lang="fr-FR" altLang="en-US" sz="4400" b="1" kern="100" dirty="0">
                <a:effectLst/>
                <a:ea typeface="Calibri" panose="020F0502020204030204" pitchFamily="34" charset="0"/>
                <a:cs typeface="Arial" panose="020B0604020202020204" pitchFamily="34" charset="0"/>
              </a:rPr>
            </a:br>
            <a:r>
              <a:rPr lang="fr-FR" altLang="en-US" sz="4400" b="1" kern="100" dirty="0">
                <a:effectLst/>
                <a:ea typeface="Calibri" panose="020F0502020204030204" pitchFamily="34" charset="0"/>
                <a:cs typeface="Arial" panose="020B0604020202020204" pitchFamily="34" charset="0"/>
              </a:rPr>
              <a:t>Lecture VI</a:t>
            </a:r>
            <a:br>
              <a:rPr lang="fr-FR" altLang="en-US" sz="4400" b="1" kern="100" dirty="0">
                <a:effectLst/>
                <a:ea typeface="Calibri" panose="020F0502020204030204" pitchFamily="34" charset="0"/>
                <a:cs typeface="Arial" panose="020B0604020202020204" pitchFamily="34" charset="0"/>
              </a:rPr>
            </a:br>
            <a:r>
              <a:rPr lang="fr-FR" altLang="en-US" sz="4400" b="1" kern="100" dirty="0">
                <a:effectLst/>
                <a:ea typeface="Calibri" panose="020F0502020204030204" pitchFamily="34" charset="0"/>
                <a:cs typeface="Arial" panose="020B0604020202020204" pitchFamily="34" charset="0"/>
              </a:rPr>
              <a:t>Checks and Balances in U.S. Politics</a:t>
            </a:r>
            <a:r>
              <a:rPr lang="fr-FR" altLang="en-US" sz="4400" b="1" kern="100" dirty="0">
                <a:effectLst/>
                <a:ea typeface="Calibri" panose="020F0502020204030204" pitchFamily="34" charset="0"/>
                <a:cs typeface="Arial" panose="020B0604020202020204" pitchFamily="34" charset="0"/>
              </a:rPr>
              <a:t>: A Comprehensive Analysis</a:t>
            </a:r>
            <a:br>
              <a:rPr lang="en-US" sz="4400" b="1"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endParaRPr lang="fr-FR"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Practical Framework</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3.5. Executive checks on the judicial:</a:t>
            </a:r>
            <a:r>
              <a:rPr lang="fr-FR" sz="2800" kern="100" dirty="0">
                <a:effectLst/>
                <a:latin typeface="Century Gothic" panose="020B0502020202020204" charset="0"/>
                <a:ea typeface="Calibri" panose="020F0502020204030204" pitchFamily="34" charset="0"/>
                <a:cs typeface="Century Gothic" panose="020B0502020202020204" charset="0"/>
              </a:rPr>
              <a:t> The President has the power to appoint federal judges, including Supreme Court justices, with the advice and consent of the Senate. This power allows the executive branch to shape the composition of the judicial branch. </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Practical Framework</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3.6. Judicial checks on the legislative and executive through injunctions:</a:t>
            </a:r>
            <a:r>
              <a:rPr lang="fr-FR" sz="2800" kern="100" dirty="0">
                <a:effectLst/>
                <a:latin typeface="Century Gothic" panose="020B0502020202020204" charset="0"/>
                <a:ea typeface="Calibri" panose="020F0502020204030204" pitchFamily="34" charset="0"/>
                <a:cs typeface="Century Gothic" panose="020B0502020202020204" charset="0"/>
              </a:rPr>
              <a:t> The judicial branch can issue injunctions to prevent the executive or legislative branches from taking certain actions, such as enforcing a law that the court has declared unconstitutional. </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Practical Framework</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3.7. Legislative checks on the judicial through budgetary authority: </a:t>
            </a:r>
            <a:r>
              <a:rPr lang="fr-FR" sz="2800" kern="100" dirty="0">
                <a:effectLst/>
                <a:latin typeface="Century Gothic" panose="020B0502020202020204" charset="0"/>
                <a:ea typeface="Calibri" panose="020F0502020204030204" pitchFamily="34" charset="0"/>
                <a:cs typeface="Century Gothic" panose="020B0502020202020204" charset="0"/>
              </a:rPr>
              <a:t>Congress has the power to control the budget of the judicial branch, which can be used to influence the behavior of the judicial branch.</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Practical Framework</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3.8. Judicial checks on the executive through habeas corpus: </a:t>
            </a:r>
            <a:r>
              <a:rPr lang="fr-FR" sz="2800" kern="100" dirty="0">
                <a:effectLst/>
                <a:latin typeface="Century Gothic" panose="020B0502020202020204" charset="0"/>
                <a:ea typeface="Calibri" panose="020F0502020204030204" pitchFamily="34" charset="0"/>
                <a:cs typeface="Century Gothic" panose="020B0502020202020204" charset="0"/>
              </a:rPr>
              <a:t>The judicial branch has the power to review the legality of the detention of individuals by the executive branch, ensuring that the executive branch does not exceed its authority in this area.</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fontScale="9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Practical Framework</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3.9. Legislative checks on the executive through confirmation of appointments:</a:t>
            </a:r>
            <a:r>
              <a:rPr lang="fr-FR" sz="2800" kern="100" dirty="0">
                <a:effectLst/>
                <a:latin typeface="Century Gothic" panose="020B0502020202020204" charset="0"/>
                <a:ea typeface="Calibri" panose="020F0502020204030204" pitchFamily="34" charset="0"/>
                <a:cs typeface="Century Gothic" panose="020B0502020202020204" charset="0"/>
              </a:rPr>
              <a:t> The Senate has the power to confirm or reject appointments made by the President, including appointments to the executive and judicial branches. This power allows Congress to ensure that the executive branch does not exceed its authority in making appointments.</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4. Criticism</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r>
              <a:rPr lang="fr-FR" sz="2800" kern="100" dirty="0">
                <a:effectLst/>
                <a:latin typeface="Century Gothic" panose="020B0502020202020204" charset="0"/>
                <a:ea typeface="Calibri" panose="020F0502020204030204" pitchFamily="34" charset="0"/>
                <a:cs typeface="Century Gothic" panose="020B0502020202020204" charset="0"/>
              </a:rPr>
              <a:t>Criticisms of the checks and balances system in the U.S. government include:</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1. Inefficiency:</a:t>
            </a:r>
            <a:r>
              <a:rPr lang="fr-FR" sz="2800" kern="100" dirty="0">
                <a:effectLst/>
                <a:latin typeface="Century Gothic" panose="020B0502020202020204" charset="0"/>
                <a:ea typeface="Calibri" panose="020F0502020204030204" pitchFamily="34" charset="0"/>
                <a:cs typeface="Century Gothic" panose="020B0502020202020204" charset="0"/>
              </a:rPr>
              <a:t> The system of checks and balances can lead to inefficiency and gridlock in government, as each branch has the power to veto or block actions taken by the other branches.</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a:bodyPr>
          <a:lstStyle/>
          <a:p>
            <a:pPr marL="0" indent="0">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2. </a:t>
            </a:r>
            <a:r>
              <a:rPr lang="fr-FR" sz="3200" b="1" kern="100" dirty="0">
                <a:effectLst/>
                <a:latin typeface="Century Gothic" panose="020B0502020202020204" charset="0"/>
                <a:ea typeface="Calibri" panose="020F0502020204030204" pitchFamily="34" charset="0"/>
                <a:cs typeface="Century Gothic" panose="020B0502020202020204" charset="0"/>
              </a:rPr>
              <a:t>Partisanship:</a:t>
            </a:r>
            <a:r>
              <a:rPr lang="fr-FR" sz="2800" kern="100" dirty="0">
                <a:effectLst/>
                <a:latin typeface="Century Gothic" panose="020B0502020202020204" charset="0"/>
                <a:ea typeface="Calibri" panose="020F0502020204030204" pitchFamily="34" charset="0"/>
                <a:cs typeface="Century Gothic" panose="020B0502020202020204" charset="0"/>
              </a:rPr>
              <a:t>  Each party seeks to use the system to block the other party's agenda. This can lead to a lack of cooperation and compromise, and a failure to address important issues.</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2800" b="1" kern="100" dirty="0">
                <a:effectLst/>
                <a:latin typeface="Century Gothic" panose="020B0502020202020204" charset="0"/>
                <a:ea typeface="Calibri" panose="020F0502020204030204" pitchFamily="34" charset="0"/>
                <a:cs typeface="Century Gothic" panose="020B0502020202020204" charset="0"/>
                <a:sym typeface="+mn-ea"/>
              </a:rPr>
              <a:t>3. Lack of Accountability:</a:t>
            </a:r>
            <a:r>
              <a:rPr lang="fr-FR" sz="2800" kern="100" dirty="0">
                <a:effectLst/>
                <a:latin typeface="Century Gothic" panose="020B0502020202020204" charset="0"/>
                <a:ea typeface="Calibri" panose="020F0502020204030204" pitchFamily="34" charset="0"/>
                <a:cs typeface="Century Gothic" panose="020B0502020202020204" charset="0"/>
                <a:sym typeface="+mn-ea"/>
              </a:rPr>
              <a:t> each branch can blame the other for failures or mistakes. This can make it difficult to assign responsibility for problems and to hold officials accountable for their actions.</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b="1" kern="100" dirty="0">
                <a:effectLst/>
                <a:latin typeface="Century Gothic" panose="020B0502020202020204" charset="0"/>
                <a:ea typeface="Calibri" panose="020F0502020204030204" pitchFamily="34" charset="0"/>
                <a:cs typeface="Century Gothic" panose="020B0502020202020204" charset="0"/>
              </a:rPr>
              <a:t>4. Complexity: </a:t>
            </a:r>
            <a:r>
              <a:rPr lang="fr-FR" sz="2800" kern="100" dirty="0">
                <a:effectLst/>
                <a:latin typeface="Century Gothic" panose="020B0502020202020204" charset="0"/>
                <a:ea typeface="Calibri" panose="020F0502020204030204" pitchFamily="34" charset="0"/>
                <a:cs typeface="Century Gothic" panose="020B0502020202020204" charset="0"/>
              </a:rPr>
              <a:t>The system is complex and difficult to understand, which can make it difficult for citizens to participate in the political process and to hold their elected officials accountable.</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b="1" kern="100" dirty="0">
                <a:effectLst/>
                <a:latin typeface="Century Gothic" panose="020B0502020202020204" charset="0"/>
                <a:ea typeface="Calibri" panose="020F0502020204030204" pitchFamily="34" charset="0"/>
                <a:cs typeface="Century Gothic" panose="020B0502020202020204" charset="0"/>
                <a:sym typeface="+mn-ea"/>
              </a:rPr>
              <a:t>5. Usurpation of Power: </a:t>
            </a:r>
            <a:r>
              <a:rPr lang="fr-FR" sz="2800" kern="100" dirty="0">
                <a:effectLst/>
                <a:latin typeface="Century Gothic" panose="020B0502020202020204" charset="0"/>
                <a:ea typeface="Calibri" panose="020F0502020204030204" pitchFamily="34" charset="0"/>
                <a:cs typeface="Century Gothic" panose="020B0502020202020204" charset="0"/>
                <a:sym typeface="+mn-ea"/>
              </a:rPr>
              <a:t>the system has been eroded over time, as each branch has sought to expand its power at the expense of the other branches. This can lead to a concentration of power in one branch, undermining the balance and the separation of powers.</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fontScale="90000"/>
          </a:bodyPr>
          <a:lstStyle/>
          <a:p>
            <a:pPr marL="0" indent="0">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555" b="1" kern="100" dirty="0">
                <a:effectLst/>
                <a:latin typeface="Century Gothic" panose="020B0502020202020204" charset="0"/>
                <a:ea typeface="Calibri" panose="020F0502020204030204" pitchFamily="34" charset="0"/>
                <a:cs typeface="Century Gothic" panose="020B0502020202020204" charset="0"/>
              </a:rPr>
              <a:t>6. Political Polarization: </a:t>
            </a:r>
            <a:r>
              <a:rPr lang="fr-FR" sz="2800" kern="100" dirty="0">
                <a:effectLst/>
                <a:latin typeface="Century Gothic" panose="020B0502020202020204" charset="0"/>
                <a:ea typeface="Calibri" panose="020F0502020204030204" pitchFamily="34" charset="0"/>
                <a:cs typeface="Century Gothic" panose="020B0502020202020204" charset="0"/>
              </a:rPr>
              <a:t>The system exacerbates political polarization, as each party seeks to use the system to block the other party's agenda. This can lead to a lack of cooperation and compromise, and a failure to address important issues.</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555" b="1" kern="100" dirty="0">
                <a:effectLst/>
                <a:latin typeface="Century Gothic" panose="020B0502020202020204" charset="0"/>
                <a:ea typeface="Calibri" panose="020F0502020204030204" pitchFamily="34" charset="0"/>
                <a:cs typeface="Century Gothic" panose="020B0502020202020204" charset="0"/>
              </a:rPr>
              <a:t>7. Judicial Activism:</a:t>
            </a:r>
            <a:r>
              <a:rPr lang="fr-FR" sz="2800" kern="100" dirty="0">
                <a:effectLst/>
                <a:latin typeface="Century Gothic" panose="020B0502020202020204" charset="0"/>
                <a:ea typeface="Calibri" panose="020F0502020204030204" pitchFamily="34" charset="0"/>
                <a:cs typeface="Century Gothic" panose="020B0502020202020204" charset="0"/>
              </a:rPr>
              <a:t> Critics argue that the judicial branch has overstepped its bounds and become too powerful, using the system of checks and balances to strike down laws passed by the legislative branch. Dred Scott Case 1857</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200" b="1" kern="100" dirty="0">
                <a:effectLst/>
                <a:latin typeface="Century Gothic" panose="020B0502020202020204" charset="0"/>
                <a:ea typeface="Calibri" panose="020F0502020204030204" pitchFamily="34" charset="0"/>
                <a:cs typeface="Century Gothic" panose="020B0502020202020204" charset="0"/>
              </a:rPr>
              <a:t>Conclusion</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ct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lnSpc>
                <a:spcPct val="150000"/>
              </a:lnSpc>
            </a:pPr>
            <a:r>
              <a:rPr lang="fr-FR" sz="3200" kern="100" dirty="0">
                <a:effectLst/>
                <a:latin typeface="Century Gothic" panose="020B0502020202020204" charset="0"/>
                <a:ea typeface="Calibri" panose="020F0502020204030204" pitchFamily="34" charset="0"/>
                <a:cs typeface="Century Gothic" panose="020B0502020202020204" charset="0"/>
              </a:rPr>
              <a:t>Today, the system of checks and balances remains a foundational principle of the United States government, ensuring that no single branch can exercise unchecked authority and that the rights and liberties of the American people are protected.</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2365" y="165735"/>
            <a:ext cx="10730230" cy="6497955"/>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endParaRPr lang="fr-FR" dirty="0"/>
          </a:p>
          <a:p>
            <a:pPr>
              <a:lnSpc>
                <a:spcPct val="150000"/>
              </a:lnSpc>
            </a:pPr>
            <a:r>
              <a:rPr lang="fr-FR" sz="2800" dirty="0"/>
              <a:t>The concept of checks and balances serves as a cornerstone of the United States political framework, aiming to ensure the distribution of power among different branches of government. Under this system, the executive, legislative, and judicial branches possess distinct and separate powers that act as checks on one another, thereby preventing any one branch from becoming too dominant or abusing its authority.</a:t>
            </a:r>
            <a:endParaRPr lang="fr-F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600" b="1" dirty="0">
                <a:latin typeface="+mj-lt"/>
              </a:rPr>
              <a:t>1. </a:t>
            </a:r>
            <a:r>
              <a:rPr lang="en-US" sz="3600" b="1" kern="0" dirty="0">
                <a:effectLst/>
                <a:latin typeface="+mj-lt"/>
                <a:ea typeface="Times New Roman" panose="02020603050405020304" pitchFamily="18" charset="0"/>
                <a:cs typeface="Arial" panose="020B0604020202020204" pitchFamily="34" charset="0"/>
              </a:rPr>
              <a:t> Origins and History:</a:t>
            </a:r>
            <a:endParaRPr lang="en-US" sz="3600" b="1" kern="0" dirty="0">
              <a:effectLst/>
              <a:latin typeface="+mj-lt"/>
              <a:ea typeface="Times New Roman" panose="02020603050405020304" pitchFamily="18" charset="0"/>
              <a:cs typeface="Arial" panose="020B0604020202020204" pitchFamily="34" charset="0"/>
            </a:endParaRPr>
          </a:p>
          <a:p>
            <a:pPr algn="ctr"/>
            <a:endParaRPr lang="en-US" sz="3600" b="1" kern="0" dirty="0">
              <a:effectLst/>
              <a:latin typeface="+mj-lt"/>
              <a:ea typeface="Times New Roman" panose="02020603050405020304" pitchFamily="18" charset="0"/>
              <a:cs typeface="Arial" panose="020B0604020202020204" pitchFamily="34" charset="0"/>
            </a:endParaRPr>
          </a:p>
          <a:p>
            <a:pPr marL="0" indent="0" algn="l">
              <a:lnSpc>
                <a:spcPct val="150000"/>
              </a:lnSpc>
              <a:buNone/>
            </a:pPr>
            <a:r>
              <a:rPr lang="fr-FR" sz="3200" dirty="0"/>
              <a:t>Deeply influenced by Enlightenment philosophy and the principles of limited government, The framers of the Constitution sought to create a system of government that would prevent the concentration of power in the hands of a single individual or branch.</a:t>
            </a:r>
            <a:endParaRPr lang="fr-FR"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fontScale="9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600" b="1" dirty="0">
                <a:latin typeface="+mj-lt"/>
              </a:rPr>
              <a:t>1. </a:t>
            </a:r>
            <a:r>
              <a:rPr lang="en-US" sz="3600" b="1" kern="0" dirty="0">
                <a:effectLst/>
                <a:latin typeface="+mj-lt"/>
                <a:ea typeface="Times New Roman" panose="02020603050405020304" pitchFamily="18" charset="0"/>
                <a:cs typeface="Arial" panose="020B0604020202020204" pitchFamily="34" charset="0"/>
              </a:rPr>
              <a:t> Origins and History:</a:t>
            </a:r>
            <a:endParaRPr lang="en-US" sz="3600" b="1" kern="0" dirty="0">
              <a:effectLst/>
              <a:latin typeface="+mj-lt"/>
              <a:ea typeface="Times New Roman" panose="02020603050405020304" pitchFamily="18" charset="0"/>
              <a:cs typeface="Arial" panose="020B0604020202020204" pitchFamily="34" charset="0"/>
            </a:endParaRPr>
          </a:p>
          <a:p>
            <a:pPr algn="l">
              <a:lnSpc>
                <a:spcPct val="150000"/>
              </a:lnSpc>
            </a:pPr>
            <a:r>
              <a:rPr lang="fr-FR" sz="3200" dirty="0"/>
              <a:t>It was first articulated by political philosopher Baron de Montesquieu in his influential work "The Spirit of the Laws" in the 18th century. He argued that the separation of powers among different branches of government – the executive, legislative, and judicial – would prevent tyranny and ensure the protection of individual liberties.</a:t>
            </a:r>
            <a:endParaRPr lang="fr-FR"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fontScale="8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600" b="1" dirty="0"/>
              <a:t>2. Theoritical Framework</a:t>
            </a:r>
            <a:endParaRPr lang="fr-FR" sz="3600" b="1" dirty="0"/>
          </a:p>
          <a:p>
            <a:pPr algn="l">
              <a:lnSpc>
                <a:spcPct val="150000"/>
              </a:lnSpc>
            </a:pPr>
            <a:r>
              <a:rPr lang="fr-FR" sz="3500" dirty="0"/>
              <a:t>This mechanism seeks to create a harmonious equilibrium by requiring cooperation and compromise among the branches. By sharing power, it provides a system of mutual oversight that helps prevent the concentration of power in the hands of a few individuals or entities. Thus, the balance of power is preserved, reinforcing democratic principles.  </a:t>
            </a:r>
            <a:endParaRPr lang="fr-FR" sz="3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Practical Framework</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2800" kern="100" dirty="0">
                <a:effectLst/>
                <a:latin typeface="Century Gothic" panose="020B0502020202020204" charset="0"/>
                <a:ea typeface="Calibri" panose="020F0502020204030204" pitchFamily="34" charset="0"/>
                <a:cs typeface="Century Gothic" panose="020B0502020202020204" charset="0"/>
              </a:rPr>
              <a:t>Examples of checks and balances include:</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3.1. Legislative checks on the executive:</a:t>
            </a:r>
            <a:r>
              <a:rPr lang="fr-FR" sz="2800" kern="100" dirty="0">
                <a:effectLst/>
                <a:latin typeface="Century Gothic" panose="020B0502020202020204" charset="0"/>
                <a:ea typeface="Calibri" panose="020F0502020204030204" pitchFamily="34" charset="0"/>
                <a:cs typeface="Century Gothic" panose="020B0502020202020204" charset="0"/>
              </a:rPr>
              <a:t> The U.S. Constitution grants Congress the power to impeach the President, Vice President, and other federal officials for "treason, bribery, or other high crimes and misdemeanors" (Article II, Section 4). This power allows Congress to hold the executive branch accountable for its actions.</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Practical Framework</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3.2. Executive checks on the legislative:</a:t>
            </a:r>
            <a:r>
              <a:rPr lang="fr-FR" sz="2800" kern="100" dirty="0">
                <a:effectLst/>
                <a:latin typeface="Century Gothic" panose="020B0502020202020204" charset="0"/>
                <a:ea typeface="Calibri" panose="020F0502020204030204" pitchFamily="34" charset="0"/>
                <a:cs typeface="Century Gothic" panose="020B0502020202020204" charset="0"/>
              </a:rPr>
              <a:t> The President has the power to veto bills passed by Congress, preventing them from becoming law unless Congress can override the veto with a two-thirds majority in both the House and Senate.</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Practical Framework</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3.3. Judicial checks on the legislative and executive: </a:t>
            </a:r>
            <a:r>
              <a:rPr lang="fr-FR" sz="2800" kern="100" dirty="0">
                <a:effectLst/>
                <a:latin typeface="Century Gothic" panose="020B0502020202020204" charset="0"/>
                <a:ea typeface="Calibri" panose="020F0502020204030204" pitchFamily="34" charset="0"/>
                <a:cs typeface="Century Gothic" panose="020B0502020202020204" charset="0"/>
              </a:rPr>
              <a:t>The judicial branch has the power of judicial review, allowing it to declare laws and executive actions unconstitutional. This power allows the judicial branch to ensure that the other branches do not exceed their constitutional authority.</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Practical Framework</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r>
              <a:rPr lang="fr-FR" sz="2800" b="1" kern="100" dirty="0">
                <a:effectLst/>
                <a:latin typeface="Century Gothic" panose="020B0502020202020204" charset="0"/>
                <a:ea typeface="Calibri" panose="020F0502020204030204" pitchFamily="34" charset="0"/>
                <a:cs typeface="Century Gothic" panose="020B0502020202020204" charset="0"/>
              </a:rPr>
              <a:t>3.4. Legislative checks on the judicial: </a:t>
            </a:r>
            <a:r>
              <a:rPr lang="fr-FR" sz="2800" kern="100" dirty="0">
                <a:effectLst/>
                <a:latin typeface="Century Gothic" panose="020B0502020202020204" charset="0"/>
                <a:ea typeface="Calibri" panose="020F0502020204030204" pitchFamily="34" charset="0"/>
                <a:cs typeface="Century Gothic" panose="020B0502020202020204" charset="0"/>
              </a:rPr>
              <a:t>Congress has the power to pass constitutional amendments, which can alter the power relationship between branches of government and hand more powers to citizens.</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5978</Words>
  <Application>WPS Presentation</Application>
  <PresentationFormat>Grand écran</PresentationFormat>
  <Paragraphs>73</Paragraphs>
  <Slides>19</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19</vt:i4>
      </vt:variant>
    </vt:vector>
  </HeadingPairs>
  <TitlesOfParts>
    <vt:vector size="30" baseType="lpstr">
      <vt:lpstr>Arial</vt:lpstr>
      <vt:lpstr>SimSun</vt:lpstr>
      <vt:lpstr>Wingdings</vt:lpstr>
      <vt:lpstr>Wingdings 3</vt:lpstr>
      <vt:lpstr>Arial</vt:lpstr>
      <vt:lpstr>Calibri</vt:lpstr>
      <vt:lpstr>Times New Roman</vt:lpstr>
      <vt:lpstr>Century Gothic</vt:lpstr>
      <vt:lpstr>Microsoft YaHei</vt:lpstr>
      <vt:lpstr>Arial Unicode MS</vt:lpstr>
      <vt:lpstr>Brin</vt:lpstr>
      <vt:lpstr> Lecture V The Evolution and Impact of the American Judiciary: A Comprehensive Analysis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info</cp:lastModifiedBy>
  <cp:revision>68</cp:revision>
  <dcterms:created xsi:type="dcterms:W3CDTF">2023-10-06T13:08:00Z</dcterms:created>
  <dcterms:modified xsi:type="dcterms:W3CDTF">2024-04-16T23:17:00Z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A8DE6171361C4892BAAE6AEA9FD15890_12</vt:lpwstr>
  </property>
  <property fmtid="{D5CDD505-2E9C-101B-9397-08002B2CF9AE}" pid="3" name="KSOProductBuildVer">
    <vt:lpwstr>1033-12.2.0.13489</vt:lpwstr>
  </property>
</Properties>
</file>