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98" r:id="rId16"/>
    <p:sldId id="274" r:id="rId17"/>
    <p:sldId id="262" r:id="rId18"/>
    <p:sldId id="282" r:id="rId19"/>
    <p:sldId id="281" r:id="rId20"/>
    <p:sldId id="280" r:id="rId21"/>
    <p:sldId id="279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9B7-F80C-49F8-A130-67EC1A30E9E1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2354-5832-46EF-B9FF-88104458C5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2354-5832-46EF-B9FF-88104458C5F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5D19-6853-4D11-8C2F-141EA1813A5A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5B1-51A8-450B-8CDE-DD66158E2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85728"/>
            <a:ext cx="8501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sz="2400" dirty="0">
              <a:latin typeface="Algerian" pitchFamily="82" charset="0"/>
            </a:endParaRPr>
          </a:p>
          <a:p>
            <a:endParaRPr lang="fr-FR" sz="2400" dirty="0" smtClean="0">
              <a:latin typeface="Algerian" pitchFamily="82" charset="0"/>
            </a:endParaRP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2844" y="214290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L’expression  génique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244060"/>
            <a:ext cx="86439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itchFamily="18" charset="0"/>
              </a:rPr>
              <a:t>La traduction </a:t>
            </a:r>
          </a:p>
          <a:p>
            <a:endParaRPr lang="fr-FR" sz="66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endParaRPr lang="fr-FR" b="1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 smtClean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endParaRPr lang="fr-FR" b="1" dirty="0" smtClean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fr-F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Responsable M: HAMDOUCHE.N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214414" y="57148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Les acteurs de la traduction</a:t>
            </a:r>
            <a:endParaRPr lang="fr-FR" sz="32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1500174"/>
            <a:ext cx="7500990" cy="46434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4735" t="12884" b="18003"/>
          <a:stretch>
            <a:fillRect/>
          </a:stretch>
        </p:blipFill>
        <p:spPr bwMode="auto">
          <a:xfrm>
            <a:off x="1071538" y="1928802"/>
            <a:ext cx="718663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850112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571604" y="42860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357422" y="42860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ARN de transfert  (</a:t>
            </a:r>
            <a:r>
              <a:rPr lang="fr-FR" sz="24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04900"/>
            <a:ext cx="81724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35821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357786" y="28572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ARNt</a:t>
            </a:r>
            <a:endParaRPr lang="fr-FR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85794"/>
            <a:ext cx="82200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428604"/>
            <a:ext cx="8715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L'acide aminé est attaché au bon 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ARNt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par l'enzyme </a:t>
            </a:r>
            <a:r>
              <a:rPr lang="fr-FR" sz="2400" b="1" i="1" u="sng" dirty="0" err="1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aminoacyl</a:t>
            </a:r>
            <a:r>
              <a:rPr lang="fr-FR" sz="2400" b="1" i="1" u="sng" dirty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-</a:t>
            </a:r>
            <a:r>
              <a:rPr lang="fr-FR" sz="2400" b="1" i="1" u="sng" dirty="0" err="1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ARNt</a:t>
            </a:r>
            <a:r>
              <a:rPr lang="fr-FR" sz="2400" b="1" i="1" u="sng" dirty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 synthétase 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qui catalyse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la réaction 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spécifique entre l’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a.a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. et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l’</a:t>
            </a:r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Aharoni" pitchFamily="2" charset="-79"/>
              </a:rPr>
              <a:t>ARNt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  <a:latin typeface="Cambria" pitchFamily="18" charset="0"/>
              <a:cs typeface="Aharoni" pitchFamily="2" charset="-79"/>
            </a:endParaRPr>
          </a:p>
          <a:p>
            <a:pPr algn="just"/>
            <a:endParaRPr lang="fr-FR" sz="24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Aharoni" pitchFamily="2" charset="-79"/>
            </a:endParaRPr>
          </a:p>
          <a:p>
            <a:pPr algn="just"/>
            <a:endParaRPr lang="fr-FR" sz="2400" b="1" dirty="0" smtClean="0">
              <a:solidFill>
                <a:schemeClr val="bg1">
                  <a:lumMod val="95000"/>
                </a:schemeClr>
              </a:solidFill>
              <a:latin typeface="Cambria" pitchFamily="18" charset="0"/>
              <a:cs typeface="Aharoni" pitchFamily="2" charset="-79"/>
            </a:endParaRPr>
          </a:p>
          <a:p>
            <a:r>
              <a:rPr lang="fr-FR" sz="2400" b="1" dirty="0">
                <a:solidFill>
                  <a:schemeClr val="bg2"/>
                </a:solidFill>
                <a:latin typeface="Cambria" pitchFamily="18" charset="0"/>
              </a:rPr>
              <a:t>Un </a:t>
            </a:r>
            <a:r>
              <a:rPr lang="fr-FR" sz="2400" b="1" dirty="0" err="1">
                <a:solidFill>
                  <a:schemeClr val="bg2"/>
                </a:solidFill>
                <a:latin typeface="Cambria" pitchFamily="18" charset="0"/>
              </a:rPr>
              <a:t>ARNt</a:t>
            </a:r>
            <a:r>
              <a:rPr lang="fr-FR" sz="2400" b="1" dirty="0">
                <a:solidFill>
                  <a:schemeClr val="bg2"/>
                </a:solidFill>
                <a:latin typeface="Cambria" pitchFamily="18" charset="0"/>
              </a:rPr>
              <a:t> ne transporte pas n'importe 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quel acide </a:t>
            </a:r>
            <a:r>
              <a:rPr lang="fr-FR" sz="2400" b="1" dirty="0">
                <a:solidFill>
                  <a:schemeClr val="bg2"/>
                </a:solidFill>
                <a:latin typeface="Cambria" pitchFamily="18" charset="0"/>
              </a:rPr>
              <a:t>aminé: ça dépend de l'anticodon.</a:t>
            </a:r>
          </a:p>
          <a:p>
            <a:r>
              <a:rPr lang="fr-FR" sz="2400" b="1" dirty="0">
                <a:solidFill>
                  <a:schemeClr val="bg2"/>
                </a:solidFill>
                <a:latin typeface="Cambria" pitchFamily="18" charset="0"/>
              </a:rPr>
              <a:t>Il existe 60 </a:t>
            </a:r>
            <a:r>
              <a:rPr lang="fr-FR" sz="2400" b="1" dirty="0" err="1">
                <a:solidFill>
                  <a:schemeClr val="bg2"/>
                </a:solidFill>
                <a:latin typeface="Cambria" pitchFamily="18" charset="0"/>
              </a:rPr>
              <a:t>ARNt</a:t>
            </a:r>
            <a:r>
              <a:rPr lang="fr-FR" sz="2400" b="1" dirty="0">
                <a:solidFill>
                  <a:schemeClr val="bg2"/>
                </a:solidFill>
                <a:latin typeface="Cambria" pitchFamily="18" charset="0"/>
              </a:rPr>
              <a:t> différents dans une bactérie et 100 à 110</a:t>
            </a:r>
          </a:p>
          <a:p>
            <a:r>
              <a:rPr lang="fr-FR" sz="2400" b="1" dirty="0">
                <a:solidFill>
                  <a:schemeClr val="bg2"/>
                </a:solidFill>
                <a:latin typeface="Cambria" pitchFamily="18" charset="0"/>
              </a:rPr>
              <a:t>chez les 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mammifères</a:t>
            </a:r>
          </a:p>
          <a:p>
            <a:endParaRPr lang="fr-FR" sz="2400" b="1" dirty="0">
              <a:solidFill>
                <a:schemeClr val="bg2"/>
              </a:solidFill>
              <a:latin typeface="Cambria" pitchFamily="18" charset="0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  <a:cs typeface="Aharoni" pitchFamily="2" charset="-79"/>
              </a:rPr>
              <a:t>Possède deux </a:t>
            </a:r>
            <a:r>
              <a:rPr lang="fr-FR" sz="2400" b="1" dirty="0" err="1" smtClean="0">
                <a:solidFill>
                  <a:schemeClr val="bg2"/>
                </a:solidFill>
                <a:latin typeface="Cambria" pitchFamily="18" charset="0"/>
                <a:cs typeface="Aharoni" pitchFamily="2" charset="-79"/>
              </a:rPr>
              <a:t>roles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  <a:cs typeface="Aharoni" pitchFamily="2" charset="-79"/>
              </a:rPr>
              <a:t>: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  <a:cs typeface="Aharoni" pitchFamily="2" charset="-79"/>
              </a:rPr>
              <a:t>Se lier à son acide aminé spécifique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  <a:cs typeface="Aharoni" pitchFamily="2" charset="-79"/>
              </a:rPr>
              <a:t>porter  cet acide aminé </a:t>
            </a:r>
            <a:r>
              <a:rPr lang="fr-FR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  <a:cs typeface="Aharoni" pitchFamily="2" charset="-79"/>
              </a:rPr>
              <a:t>dant</a:t>
            </a:r>
            <a:r>
              <a:rPr lang="fr-F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  <a:cs typeface="Aharoni" pitchFamily="2" charset="-79"/>
              </a:rPr>
              <a:t> le ribosome</a:t>
            </a:r>
            <a:endParaRPr lang="fr-FR" sz="2400" b="1" dirty="0">
              <a:solidFill>
                <a:schemeClr val="tx2">
                  <a:lumMod val="40000"/>
                  <a:lumOff val="60000"/>
                </a:schemeClr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574357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71472" y="2571744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Les ribosomes sont des organelles </a:t>
            </a:r>
            <a:r>
              <a:rPr lang="fr-FR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cytosoliques</a:t>
            </a:r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 constitués pour environ 2/3 d’</a:t>
            </a:r>
            <a:r>
              <a:rPr lang="fr-FR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ARNr</a:t>
            </a:r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  et 1/3 de </a:t>
            </a:r>
            <a:r>
              <a:rPr lang="fr-FR" sz="2800" b="1" dirty="0" smtClean="0">
                <a:solidFill>
                  <a:schemeClr val="bg2"/>
                </a:solidFill>
                <a:latin typeface="Cambria" pitchFamily="18" charset="0"/>
              </a:rPr>
              <a:t>protéines </a:t>
            </a:r>
            <a:r>
              <a:rPr lang="fr-FR" sz="2800" b="1" dirty="0">
                <a:solidFill>
                  <a:schemeClr val="bg2"/>
                </a:solidFill>
                <a:latin typeface="Cambria" pitchFamily="18" charset="0"/>
              </a:rPr>
              <a:t>Formés de deux sous-unités: une</a:t>
            </a:r>
          </a:p>
          <a:p>
            <a:r>
              <a:rPr lang="fr-FR" sz="2800" b="1" dirty="0">
                <a:solidFill>
                  <a:schemeClr val="bg2"/>
                </a:solidFill>
                <a:latin typeface="Cambria" pitchFamily="18" charset="0"/>
              </a:rPr>
              <a:t>petite et une grande</a:t>
            </a:r>
            <a:endParaRPr lang="fr-FR" sz="2800" b="1" dirty="0" smtClean="0">
              <a:solidFill>
                <a:schemeClr val="bg2"/>
              </a:solidFill>
              <a:latin typeface="Cambria" pitchFamily="18" charset="0"/>
            </a:endParaRPr>
          </a:p>
          <a:p>
            <a:endParaRPr lang="fr-FR" sz="2800" b="1" dirty="0">
              <a:solidFill>
                <a:schemeClr val="accent2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Leurs masse moléculaire est: </a:t>
            </a:r>
          </a:p>
          <a:p>
            <a:r>
              <a:rPr lang="fr-FR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mbria" pitchFamily="18" charset="0"/>
              </a:rPr>
              <a:t>    * 2500 </a:t>
            </a:r>
            <a:r>
              <a:rPr lang="fr-FR" sz="2800" b="1" dirty="0" err="1" smtClean="0">
                <a:solidFill>
                  <a:srgbClr val="FF0000"/>
                </a:solidFill>
                <a:latin typeface="Cambria" pitchFamily="18" charset="0"/>
              </a:rPr>
              <a:t>KkD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mbria" pitchFamily="18" charset="0"/>
              </a:rPr>
              <a:t>chez les procaryotes</a:t>
            </a:r>
          </a:p>
          <a:p>
            <a:r>
              <a:rPr lang="fr-FR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mbria" pitchFamily="18" charset="0"/>
              </a:rPr>
              <a:t>    * 4200 </a:t>
            </a:r>
            <a:r>
              <a:rPr lang="fr-FR" sz="2800" b="1" dirty="0" err="1" smtClean="0">
                <a:solidFill>
                  <a:srgbClr val="FF0000"/>
                </a:solidFill>
                <a:latin typeface="Cambria" pitchFamily="18" charset="0"/>
              </a:rPr>
              <a:t>Kd</a:t>
            </a:r>
            <a:r>
              <a:rPr lang="fr-FR" sz="2800" b="1" dirty="0" smtClean="0">
                <a:solidFill>
                  <a:srgbClr val="FF0000"/>
                </a:solidFill>
                <a:latin typeface="Cambria" pitchFamily="18" charset="0"/>
              </a:rPr>
              <a:t> chez les eucaryotes</a:t>
            </a:r>
            <a:endParaRPr lang="fr-FR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43950" cy="6124575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rganigramme : Alternative 5"/>
          <p:cNvSpPr/>
          <p:nvPr/>
        </p:nvSpPr>
        <p:spPr>
          <a:xfrm>
            <a:off x="4214810" y="285728"/>
            <a:ext cx="4143404" cy="5715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  <a:latin typeface="Cambria" pitchFamily="18" charset="0"/>
              </a:rPr>
              <a:t>Les ribosomes</a:t>
            </a:r>
            <a:endParaRPr lang="fr-FR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1214422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Cambria" pitchFamily="18" charset="0"/>
              </a:rPr>
              <a:t> 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l’assemblage des petits </a:t>
            </a:r>
            <a:r>
              <a:rPr lang="fr-FR" sz="2400" b="1" dirty="0" err="1" smtClean="0">
                <a:solidFill>
                  <a:schemeClr val="bg2"/>
                </a:solidFill>
                <a:latin typeface="Cambria" pitchFamily="18" charset="0"/>
              </a:rPr>
              <a:t>ARNr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 et des protéines en sous –unités </a:t>
            </a:r>
            <a:r>
              <a:rPr lang="fr-FR" sz="2400" b="1" dirty="0" err="1" smtClean="0">
                <a:solidFill>
                  <a:schemeClr val="bg2"/>
                </a:solidFill>
                <a:latin typeface="Cambria" pitchFamily="18" charset="0"/>
              </a:rPr>
              <a:t>ribosimiques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 est fait par le nucléole</a:t>
            </a:r>
          </a:p>
          <a:p>
            <a:pPr>
              <a:buFont typeface="Wingdings" pitchFamily="2" charset="2"/>
              <a:buChar char="Ø"/>
            </a:pPr>
            <a:endParaRPr lang="fr-FR" sz="2400" b="1" dirty="0">
              <a:solidFill>
                <a:schemeClr val="bg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 les sous unités sont exportées , individuellement , vers le cytosol.</a:t>
            </a:r>
          </a:p>
          <a:p>
            <a:pPr>
              <a:buFont typeface="Wingdings" pitchFamily="2" charset="2"/>
              <a:buChar char="Ø"/>
            </a:pPr>
            <a:endParaRPr lang="fr-FR" sz="2400" b="1" dirty="0">
              <a:solidFill>
                <a:schemeClr val="bg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Se regroupe en ribosome </a:t>
            </a:r>
            <a:r>
              <a:rPr lang="fr-FR" sz="2400" b="1" dirty="0" err="1" smtClean="0">
                <a:solidFill>
                  <a:schemeClr val="bg2"/>
                </a:solidFill>
                <a:latin typeface="Cambria" pitchFamily="18" charset="0"/>
              </a:rPr>
              <a:t>fonctionel</a:t>
            </a:r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 lorsqu’il se fixent à  une molécule d’ARN messager </a:t>
            </a:r>
            <a:endParaRPr lang="fr-FR" sz="2400" b="1" dirty="0">
              <a:latin typeface="Cambr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910" y="442913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Cambria" pitchFamily="18" charset="0"/>
            </a:endParaRPr>
          </a:p>
          <a:p>
            <a:endParaRPr lang="fr-FR" sz="2400" dirty="0">
              <a:latin typeface="Cambria" pitchFamily="18" charset="0"/>
            </a:endParaRPr>
          </a:p>
          <a:p>
            <a:endParaRPr lang="fr-FR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419" t="4211" b="6425"/>
          <a:stretch>
            <a:fillRect/>
          </a:stretch>
        </p:blipFill>
        <p:spPr bwMode="auto">
          <a:xfrm>
            <a:off x="1500166" y="3571876"/>
            <a:ext cx="6964809" cy="31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42852"/>
            <a:ext cx="87154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Cambria" pitchFamily="18" charset="0"/>
              </a:rPr>
              <a:t>Un ribosome comporte 3 sites de liaisons:</a:t>
            </a:r>
          </a:p>
          <a:p>
            <a:endParaRPr lang="fr-FR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C00000"/>
                </a:solidFill>
                <a:latin typeface="Bookman Old Style" pitchFamily="18" charset="0"/>
              </a:rPr>
              <a:t> Le site A 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pour 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aminoacyl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ARNt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, permet l’entrée de l’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ARNt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chargé d’un 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aa</a:t>
            </a:r>
            <a:endParaRPr lang="fr-FR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fr-FR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fr-FR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Bookman Old Style" pitchFamily="18" charset="0"/>
              </a:rPr>
              <a:t>Le site P 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pour 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peptidyl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ARNt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, porte l’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ARNt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cargée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d’un 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aa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lié à la chaine polypeptidique</a:t>
            </a:r>
          </a:p>
          <a:p>
            <a:endParaRPr lang="fr-FR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Bookman Old Style" pitchFamily="18" charset="0"/>
              </a:rPr>
              <a:t>le site E 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pour exit, contient l’</a:t>
            </a:r>
            <a:r>
              <a:rPr lang="fr-FR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ARNt</a:t>
            </a:r>
            <a:r>
              <a:rPr lang="fr-FR" sz="2000" b="1" dirty="0" smtClean="0">
                <a:solidFill>
                  <a:srgbClr val="FFFF00"/>
                </a:solidFill>
                <a:latin typeface="Bookman Old Style" pitchFamily="18" charset="0"/>
              </a:rPr>
              <a:t> déchargé avant sa libération par le ribosome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2844" y="571480"/>
            <a:ext cx="9001156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</a:rPr>
              <a:t>                                                                          </a:t>
            </a:r>
            <a:r>
              <a:rPr lang="fr-FR" sz="2400" b="1" dirty="0" smtClean="0">
                <a:ln/>
                <a:solidFill>
                  <a:schemeClr val="accent3"/>
                </a:solidFill>
              </a:rPr>
              <a:t> INTRDUCTION</a:t>
            </a:r>
          </a:p>
          <a:p>
            <a:endParaRPr lang="fr-FR" b="1" dirty="0">
              <a:ln/>
              <a:solidFill>
                <a:schemeClr val="accent3"/>
              </a:solidFill>
            </a:endParaRPr>
          </a:p>
          <a:p>
            <a:endParaRPr lang="fr-FR" b="1" dirty="0" smtClean="0">
              <a:ln/>
              <a:solidFill>
                <a:schemeClr val="accent3"/>
              </a:solidFill>
            </a:endParaRPr>
          </a:p>
          <a:p>
            <a:endParaRPr lang="fr-FR" b="1" dirty="0">
              <a:ln/>
              <a:solidFill>
                <a:schemeClr val="accent3"/>
              </a:solidFill>
            </a:endParaRPr>
          </a:p>
          <a:p>
            <a:endParaRPr lang="fr-FR" b="1" dirty="0" smtClean="0">
              <a:ln/>
              <a:solidFill>
                <a:schemeClr val="accent3"/>
              </a:solidFill>
            </a:endParaRPr>
          </a:p>
          <a:p>
            <a:endParaRPr lang="fr-FR" b="1" dirty="0">
              <a:ln/>
              <a:solidFill>
                <a:schemeClr val="accent3"/>
              </a:solidFill>
            </a:endParaRPr>
          </a:p>
          <a:p>
            <a:r>
              <a:rPr lang="fr-FR" sz="2800" b="1" dirty="0" smtClean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800" b="1" dirty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 mécanisme par lequel le flux d’information va </a:t>
            </a:r>
            <a:r>
              <a:rPr lang="fr-FR" sz="2800" b="1" dirty="0" smtClean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passer de </a:t>
            </a:r>
            <a:r>
              <a:rPr lang="fr-FR" sz="2800" b="1" dirty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forme acide nucléique ARN (alphabet à 4 lettres) à </a:t>
            </a:r>
            <a:r>
              <a:rPr lang="fr-FR" sz="2800" b="1" dirty="0" smtClean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forme </a:t>
            </a:r>
            <a:r>
              <a:rPr lang="fr-FR" sz="2800" b="1" dirty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protéine (alphabet à 20 lettres) selon un code universel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4545400" y="2136338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85786" y="35716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  <a:latin typeface="Cambria" pitchFamily="18" charset="0"/>
              </a:rPr>
              <a:t>Rôles des ribosomes</a:t>
            </a:r>
            <a:endParaRPr lang="fr-FR" sz="32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0034" y="1071546"/>
            <a:ext cx="7929618" cy="5286412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11864"/>
          <a:stretch>
            <a:fillRect/>
          </a:stretch>
        </p:blipFill>
        <p:spPr bwMode="auto">
          <a:xfrm>
            <a:off x="642910" y="1857364"/>
            <a:ext cx="76438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14348" y="57148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3-Etapes de la traduction </a:t>
            </a:r>
            <a:endParaRPr lang="fr-FR" sz="4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214282" y="1928802"/>
            <a:ext cx="8929718" cy="47149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83629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500042"/>
            <a:ext cx="85011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Chez les bactéries la traduction et la transcription sont couplées , des que l’extrémité 5’ de l’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est synthétisée la traduction commence</a:t>
            </a:r>
          </a:p>
          <a:p>
            <a:endParaRPr lang="fr-F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Vitesse de la synthèse: • Chez E. coli ~ 5 AA / s</a:t>
            </a:r>
          </a:p>
          <a:p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• Chez eucaryotes ~ 16 AA / s</a:t>
            </a:r>
          </a:p>
          <a:p>
            <a:pPr>
              <a:buFont typeface="Wingdings" pitchFamily="2" charset="2"/>
              <a:buChar char="Ø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28596" y="785794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rré corné 6"/>
          <p:cNvSpPr/>
          <p:nvPr/>
        </p:nvSpPr>
        <p:spPr>
          <a:xfrm>
            <a:off x="428596" y="1714488"/>
            <a:ext cx="7358114" cy="321471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 code génétique</a:t>
            </a:r>
          </a:p>
          <a:p>
            <a:pPr algn="just"/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Est un code qui permet la conversion d’une séquence de nucléotides (ADN  puis ARN ) en séquence d’acides aminés </a:t>
            </a:r>
          </a:p>
          <a:p>
            <a:pPr algn="just"/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 code implique les base A,C,U et G  ainsi que les 20 </a:t>
            </a:r>
            <a:r>
              <a:rPr lang="fr-FR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fr-FR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rganigramme : Processus 5"/>
          <p:cNvSpPr/>
          <p:nvPr/>
        </p:nvSpPr>
        <p:spPr>
          <a:xfrm>
            <a:off x="500034" y="1500174"/>
            <a:ext cx="8286808" cy="407196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Caractéristiques</a:t>
            </a:r>
          </a:p>
          <a:p>
            <a:pPr algn="ctr"/>
            <a:endParaRPr lang="fr-FR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codons sont des triplets de nucléotides</a:t>
            </a:r>
          </a:p>
          <a:p>
            <a:endParaRPr lang="fr-FR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code génétique est universel</a:t>
            </a:r>
          </a:p>
          <a:p>
            <a:endParaRPr lang="fr-FR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code génétique est redondant ou dégénéré</a:t>
            </a:r>
          </a:p>
          <a:p>
            <a:pPr>
              <a:buFont typeface="Wingdings" pitchFamily="2" charset="2"/>
              <a:buChar char="§"/>
            </a:pPr>
            <a:endParaRPr lang="fr-F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 codon AUG (code pour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formyl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-MET ou MET) = codon d'initiation.</a:t>
            </a:r>
            <a:endParaRPr lang="fr-FR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428604"/>
            <a:ext cx="549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 code génétique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714488"/>
            <a:ext cx="8524875" cy="47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00232" y="500042"/>
            <a:ext cx="570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codons sont des triplets de nucléotides</a:t>
            </a:r>
            <a:endParaRPr lang="fr-F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728" y="714356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code génétique est redondant ou dégénéré</a:t>
            </a:r>
            <a:r>
              <a:rPr lang="fr-F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rganigramme : Processus 5"/>
          <p:cNvSpPr/>
          <p:nvPr/>
        </p:nvSpPr>
        <p:spPr>
          <a:xfrm>
            <a:off x="357158" y="1571612"/>
            <a:ext cx="8358246" cy="500066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y a 64 possibilités de combiner les nucléotides en codons (43).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Comme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y a 20 acides aminés, il y a donc 44 codons supplémentaires.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correspondent à des codons stop ou non-sens: 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UAA, UAG </a:t>
            </a:r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 UGA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les autres sont des synonymes qui codent pour</a:t>
            </a:r>
            <a:endParaRPr lang="fr-F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différents acides 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aminés</a:t>
            </a:r>
            <a:endParaRPr lang="fr-F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571500"/>
            <a:ext cx="9105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786" y="14285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code génétique est redondant ou dégénéré</a:t>
            </a:r>
            <a:r>
              <a:rPr lang="fr-F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214290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Code UNIVERSEL</a:t>
            </a:r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00034" y="1714488"/>
            <a:ext cx="7643866" cy="36433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c'est le même pour tous les êtres vivants</a:t>
            </a:r>
          </a:p>
          <a:p>
            <a:pPr algn="ctr"/>
            <a:endParaRPr lang="fr-FR" sz="2800" b="1" dirty="0" smtClean="0">
              <a:solidFill>
                <a:schemeClr val="accent2"/>
              </a:solidFill>
            </a:endParaRPr>
          </a:p>
          <a:p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sauf quelques rares exceptions:</a:t>
            </a:r>
          </a:p>
          <a:p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Certains protistes : un seul codon STOP (UGA); les autres codent pour un acide aminé.</a:t>
            </a:r>
            <a:endParaRPr lang="fr-FR" sz="2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524</Words>
  <Application>Microsoft Office PowerPoint</Application>
  <PresentationFormat>Affichage à l'écran (4:3)</PresentationFormat>
  <Paragraphs>100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Aharoni</vt:lpstr>
      <vt:lpstr>Algerian</vt:lpstr>
      <vt:lpstr>Arial</vt:lpstr>
      <vt:lpstr>Bookman Old Style</vt:lpstr>
      <vt:lpstr>Calibri</vt:lpstr>
      <vt:lpstr>Cambria</vt:lpstr>
      <vt:lpstr>Cooper Black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lok</dc:creator>
  <cp:lastModifiedBy>Utilisateur Windows</cp:lastModifiedBy>
  <cp:revision>69</cp:revision>
  <dcterms:created xsi:type="dcterms:W3CDTF">2016-04-08T14:15:25Z</dcterms:created>
  <dcterms:modified xsi:type="dcterms:W3CDTF">2020-09-12T20:32:58Z</dcterms:modified>
</cp:coreProperties>
</file>