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3" r:id="rId4"/>
    <p:sldId id="304" r:id="rId5"/>
    <p:sldId id="305" r:id="rId6"/>
    <p:sldId id="30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9/22/2025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9/22/2025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9/22/2025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9/22/2025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9/22/2025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24395" y="3585790"/>
            <a:ext cx="3611502" cy="861774"/>
          </a:xfrm>
          <a:prstGeom prst="rect">
            <a:avLst/>
          </a:prstGeom>
          <a:noFill/>
        </p:spPr>
        <p:txBody>
          <a:bodyPr wrap="none" lIns="91440" tIns="45720" rIns="91440" bIns="45720">
            <a:spAutoFit/>
          </a:bodyPr>
          <a:lstStyle/>
          <a:p>
            <a:pPr algn="ctr"/>
            <a:r>
              <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0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VI-3</a:t>
            </a:r>
            <a:endParaRPr lang="fr-FR" sz="5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61228" y="53667"/>
            <a:ext cx="2940549" cy="707886"/>
          </a:xfrm>
          <a:prstGeom prst="rect">
            <a:avLst/>
          </a:prstGeom>
          <a:noFill/>
        </p:spPr>
        <p:txBody>
          <a:bodyPr wrap="none" lIns="91440" tIns="45720" rIns="91440" bIns="45720">
            <a:spAutoFit/>
          </a:bodyPr>
          <a:lstStyle/>
          <a:p>
            <a:pPr algn="ctr"/>
            <a:r>
              <a:rPr lang="fr-FR" sz="4000" b="1" spc="5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VI-3</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1885610" y="5229200"/>
            <a:ext cx="5998758"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Crystal structure anomalies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223" y="1948480"/>
            <a:ext cx="4976602" cy="290504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98" y="761553"/>
            <a:ext cx="3541783" cy="2769114"/>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15221"/>
            <a:ext cx="9144000" cy="3816429"/>
          </a:xfrm>
          <a:prstGeom prst="rect">
            <a:avLst/>
          </a:prstGeom>
        </p:spPr>
        <p:txBody>
          <a:bodyPr wrap="square">
            <a:spAutoFit/>
          </a:bodyPr>
          <a:lstStyle/>
          <a:p>
            <a:pPr algn="ctr"/>
            <a:r>
              <a:rPr lang="en-US" sz="2200" dirty="0">
                <a:latin typeface="Times New Roman" pitchFamily="18" charset="0"/>
                <a:cs typeface="Times New Roman" pitchFamily="18" charset="0"/>
              </a:rPr>
              <a:t>Anomalies or defects in crystal structures can significantly influence the properties of minerals. Irregularities in the spatial arrangement of atoms in an ideal infinite crystal lead to crystalline defects which increase the energy of a solid that would otherwise be in stable equilibrium for a periodic crystal structure. These structural defects are categorized into three types</a:t>
            </a:r>
            <a:r>
              <a:rPr lang="en-US" sz="2200" dirty="0" smtClean="0">
                <a:latin typeface="Times New Roman" pitchFamily="18" charset="0"/>
                <a:cs typeface="Times New Roman" pitchFamily="18" charset="0"/>
              </a:rPr>
              <a:t>:</a:t>
            </a:r>
          </a:p>
          <a:p>
            <a:pPr algn="ctr"/>
            <a:endParaRPr lang="en-US" sz="2200" dirty="0">
              <a:latin typeface="Times New Roman" pitchFamily="18" charset="0"/>
              <a:cs typeface="Times New Roman" pitchFamily="18" charset="0"/>
            </a:endParaRPr>
          </a:p>
          <a:p>
            <a:pPr marL="342900" indent="-342900" algn="ctr">
              <a:buFont typeface="Wingdings" pitchFamily="2" charset="2"/>
              <a:buChar char="v"/>
            </a:pPr>
            <a:r>
              <a:rPr lang="en-US" sz="2200" dirty="0">
                <a:solidFill>
                  <a:srgbClr val="FF0000"/>
                </a:solidFill>
                <a:latin typeface="Times New Roman" pitchFamily="18" charset="0"/>
                <a:cs typeface="Times New Roman" pitchFamily="18" charset="0"/>
              </a:rPr>
              <a:t>Point defects, which are on the scale of an atomic volume;</a:t>
            </a:r>
          </a:p>
          <a:p>
            <a:pPr marL="342900" indent="-342900" algn="ctr">
              <a:buFont typeface="Wingdings" pitchFamily="2" charset="2"/>
              <a:buChar char="v"/>
            </a:pPr>
            <a:r>
              <a:rPr lang="en-US" sz="2200" dirty="0">
                <a:solidFill>
                  <a:srgbClr val="0070C0"/>
                </a:solidFill>
                <a:latin typeface="Times New Roman" pitchFamily="18" charset="0"/>
                <a:cs typeface="Times New Roman" pitchFamily="18" charset="0"/>
              </a:rPr>
              <a:t>Linear defects or dislocations, which are disturbances in the crystal structure along a line of atoms or a lattice row;</a:t>
            </a:r>
          </a:p>
          <a:p>
            <a:pPr marL="342900" indent="-342900" algn="ctr">
              <a:buFont typeface="Wingdings" pitchFamily="2" charset="2"/>
              <a:buChar char="v"/>
            </a:pPr>
            <a:r>
              <a:rPr lang="en-US" sz="2200" dirty="0">
                <a:solidFill>
                  <a:srgbClr val="92D050"/>
                </a:solidFill>
                <a:latin typeface="Times New Roman" pitchFamily="18" charset="0"/>
                <a:cs typeface="Times New Roman" pitchFamily="18" charset="0"/>
              </a:rPr>
              <a:t>Two-dimensional or planar defects, which primarily involve imperfections at interfaces separating two crystals.</a:t>
            </a:r>
          </a:p>
        </p:txBody>
      </p:sp>
      <p:sp>
        <p:nvSpPr>
          <p:cNvPr id="5" name="Rectangle 4"/>
          <p:cNvSpPr/>
          <p:nvPr/>
        </p:nvSpPr>
        <p:spPr>
          <a:xfrm>
            <a:off x="1974202" y="169476"/>
            <a:ext cx="5195589"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Crystal structure anomalies</a:t>
            </a:r>
          </a:p>
        </p:txBody>
      </p:sp>
    </p:spTree>
    <p:extLst>
      <p:ext uri="{BB962C8B-B14F-4D97-AF65-F5344CB8AC3E}">
        <p14:creationId xmlns:p14="http://schemas.microsoft.com/office/powerpoint/2010/main" val="40524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Crystal lattices are altered by point defects, which can generate a stress field in a crystal volume much larger than the defect itself, as illustrated by arrows in Figure 41. Point defects are of three types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Rectangle 4"/>
          <p:cNvSpPr/>
          <p:nvPr/>
        </p:nvSpPr>
        <p:spPr>
          <a:xfrm>
            <a:off x="502058" y="134836"/>
            <a:ext cx="5294078"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Vacancies and foreign atoms</a:t>
            </a:r>
          </a:p>
        </p:txBody>
      </p:sp>
      <p:sp>
        <p:nvSpPr>
          <p:cNvPr id="6" name="Rectangle 5"/>
          <p:cNvSpPr/>
          <p:nvPr/>
        </p:nvSpPr>
        <p:spPr>
          <a:xfrm>
            <a:off x="0" y="4874384"/>
            <a:ext cx="9144000" cy="1938992"/>
          </a:xfrm>
          <a:prstGeom prst="rect">
            <a:avLst/>
          </a:prstGeom>
        </p:spPr>
        <p:txBody>
          <a:bodyPr wrap="square">
            <a:spAutoFit/>
          </a:bodyPr>
          <a:lstStyle/>
          <a:p>
            <a:pPr marL="342900" indent="-342900" algn="ctr">
              <a:buFont typeface="Wingdings" pitchFamily="2" charset="2"/>
              <a:buChar char="q"/>
            </a:pPr>
            <a:r>
              <a:rPr lang="en-US" sz="2000" dirty="0">
                <a:latin typeface="Times New Roman" pitchFamily="18" charset="0"/>
                <a:cs typeface="Times New Roman" pitchFamily="18" charset="0"/>
              </a:rPr>
              <a:t>Vacancies, characterized by the absence of an atom in a regular lattice site (A);</a:t>
            </a:r>
          </a:p>
          <a:p>
            <a:pPr marL="342900" indent="-342900" algn="ctr">
              <a:buFont typeface="Wingdings" pitchFamily="2" charset="2"/>
              <a:buChar char="q"/>
            </a:pPr>
            <a:r>
              <a:rPr lang="en-US" sz="2000" dirty="0">
                <a:latin typeface="Times New Roman" pitchFamily="18" charset="0"/>
                <a:cs typeface="Times New Roman" pitchFamily="18" charset="0"/>
              </a:rPr>
              <a:t>Interstitials, which occur when a small foreign atom (B) occupies empty spaces in the lattice. If a constituent atom of the crystal occupies such a site, it is called a self-interstitial (B’);</a:t>
            </a:r>
          </a:p>
          <a:p>
            <a:pPr marL="342900" indent="-342900" algn="ctr">
              <a:buFont typeface="Wingdings" pitchFamily="2" charset="2"/>
              <a:buChar char="q"/>
            </a:pPr>
            <a:r>
              <a:rPr lang="en-US" sz="2000" dirty="0" err="1">
                <a:latin typeface="Times New Roman" pitchFamily="18" charset="0"/>
                <a:cs typeface="Times New Roman" pitchFamily="18" charset="0"/>
              </a:rPr>
              <a:t>Substitutional</a:t>
            </a:r>
            <a:r>
              <a:rPr lang="en-US" sz="2000" dirty="0">
                <a:latin typeface="Times New Roman" pitchFamily="18" charset="0"/>
                <a:cs typeface="Times New Roman" pitchFamily="18" charset="0"/>
              </a:rPr>
              <a:t> atoms, which form when a foreign atom (C, C’) replaces a regular constituent atom of the crystal.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489" y="1708359"/>
            <a:ext cx="4610112" cy="305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2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500" fill="hold"/>
                                        <p:tgtEl>
                                          <p:spTgt spid="8194"/>
                                        </p:tgtEl>
                                        <p:attrNameLst>
                                          <p:attrName>ppt_w</p:attrName>
                                        </p:attrNameLst>
                                      </p:cBhvr>
                                      <p:tavLst>
                                        <p:tav tm="0">
                                          <p:val>
                                            <p:fltVal val="0"/>
                                          </p:val>
                                        </p:tav>
                                        <p:tav tm="100000">
                                          <p:val>
                                            <p:strVal val="#ppt_w"/>
                                          </p:val>
                                        </p:tav>
                                      </p:tavLst>
                                    </p:anim>
                                    <p:anim calcmode="lin" valueType="num">
                                      <p:cBhvr>
                                        <p:cTn id="16" dur="500" fill="hold"/>
                                        <p:tgtEl>
                                          <p:spTgt spid="8194"/>
                                        </p:tgtEl>
                                        <p:attrNameLst>
                                          <p:attrName>ppt_h</p:attrName>
                                        </p:attrNameLst>
                                      </p:cBhvr>
                                      <p:tavLst>
                                        <p:tav tm="0">
                                          <p:val>
                                            <p:fltVal val="0"/>
                                          </p:val>
                                        </p:tav>
                                        <p:tav tm="100000">
                                          <p:val>
                                            <p:strVal val="#ppt_h"/>
                                          </p:val>
                                        </p:tav>
                                      </p:tavLst>
                                    </p:anim>
                                    <p:animEffect transition="in" filter="fade">
                                      <p:cBhvr>
                                        <p:cTn id="17" dur="500"/>
                                        <p:tgtEl>
                                          <p:spTgt spid="819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2696"/>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Among these, vacancies are particularly significant because they facilitate the movement of atoms within the crystal a process known as "diffusion." This process largely controls the behavior of materials at high temperatures.</a:t>
            </a:r>
          </a:p>
        </p:txBody>
      </p:sp>
      <p:sp>
        <p:nvSpPr>
          <p:cNvPr id="5" name="Rectangle 4"/>
          <p:cNvSpPr/>
          <p:nvPr/>
        </p:nvSpPr>
        <p:spPr>
          <a:xfrm>
            <a:off x="398703" y="134836"/>
            <a:ext cx="5829481"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Vacancies and foreign </a:t>
            </a:r>
            <a:r>
              <a:rPr lang="en-US" sz="2800" b="1" spc="50" dirty="0" smtClean="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atoms (2)</a:t>
            </a:r>
            <a:endPar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673" y="2037331"/>
            <a:ext cx="6992653" cy="392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32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randombar(horizontal)">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1896"/>
            <a:ext cx="9144000" cy="1938992"/>
          </a:xfrm>
          <a:prstGeom prst="rect">
            <a:avLst/>
          </a:prstGeom>
        </p:spPr>
        <p:txBody>
          <a:bodyPr wrap="square">
            <a:spAutoFit/>
          </a:bodyPr>
          <a:lstStyle/>
          <a:p>
            <a:pPr algn="ctr"/>
            <a:r>
              <a:rPr lang="en-US" sz="2000" dirty="0">
                <a:latin typeface="Times New Roman" pitchFamily="18" charset="0"/>
                <a:cs typeface="Times New Roman" pitchFamily="18" charset="0"/>
              </a:rPr>
              <a:t>In metals, point defects are typically produced independently of one another. In ionic crystals, however, electrical neutrality must be maintained and defects are created in pairs of opposite charges. Two main types of defects are observed:</a:t>
            </a:r>
          </a:p>
          <a:p>
            <a:pPr marL="342900" indent="-342900" algn="ctr">
              <a:buFont typeface="Wingdings" pitchFamily="2" charset="2"/>
              <a:buChar char="Ø"/>
            </a:pPr>
            <a:r>
              <a:rPr lang="en-US" sz="2000" dirty="0" err="1" smtClean="0">
                <a:effectLst>
                  <a:outerShdw blurRad="38100" dist="38100" dir="2700000" algn="tl">
                    <a:srgbClr val="000000">
                      <a:alpha val="43137"/>
                    </a:srgbClr>
                  </a:outerShdw>
                </a:effectLst>
                <a:latin typeface="Times New Roman" pitchFamily="18" charset="0"/>
                <a:cs typeface="Times New Roman" pitchFamily="18" charset="0"/>
              </a:rPr>
              <a:t>Schottky</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effectLst>
                  <a:outerShdw blurRad="38100" dist="38100" dir="2700000" algn="tl">
                    <a:srgbClr val="000000">
                      <a:alpha val="43137"/>
                    </a:srgbClr>
                  </a:outerShdw>
                </a:effectLst>
                <a:latin typeface="Times New Roman" pitchFamily="18" charset="0"/>
                <a:cs typeface="Times New Roman" pitchFamily="18" charset="0"/>
              </a:rPr>
              <a:t>defects, consisting of a paired anion vacancy and </a:t>
            </a:r>
            <a:r>
              <a:rPr lang="en-US" sz="2000" dirty="0" err="1">
                <a:effectLst>
                  <a:outerShdw blurRad="38100" dist="38100" dir="2700000" algn="tl">
                    <a:srgbClr val="000000">
                      <a:alpha val="43137"/>
                    </a:srgbClr>
                  </a:outerShdw>
                </a:effectLst>
                <a:latin typeface="Times New Roman" pitchFamily="18" charset="0"/>
                <a:cs typeface="Times New Roman" pitchFamily="18" charset="0"/>
              </a:rPr>
              <a:t>cation</a:t>
            </a:r>
            <a:r>
              <a:rPr lang="en-US" sz="2000" dirty="0">
                <a:effectLst>
                  <a:outerShdw blurRad="38100" dist="38100" dir="2700000" algn="tl">
                    <a:srgbClr val="000000">
                      <a:alpha val="43137"/>
                    </a:srgbClr>
                  </a:outerShdw>
                </a:effectLst>
                <a:latin typeface="Times New Roman" pitchFamily="18" charset="0"/>
                <a:cs typeface="Times New Roman" pitchFamily="18" charset="0"/>
              </a:rPr>
              <a:t> vacancy;</a:t>
            </a:r>
          </a:p>
          <a:p>
            <a:pPr marL="342900" indent="-342900" algn="ctr">
              <a:buFont typeface="Wingdings" pitchFamily="2" charset="2"/>
              <a:buChar char="Ø"/>
            </a:pPr>
            <a:r>
              <a:rPr lang="en-US" sz="2000" dirty="0" err="1" smtClean="0">
                <a:effectLst>
                  <a:outerShdw blurRad="38100" dist="38100" dir="2700000" algn="tl">
                    <a:srgbClr val="000000">
                      <a:alpha val="43137"/>
                    </a:srgbClr>
                  </a:outerShdw>
                </a:effectLst>
                <a:latin typeface="Times New Roman" pitchFamily="18" charset="0"/>
                <a:cs typeface="Times New Roman" pitchFamily="18" charset="0"/>
              </a:rPr>
              <a:t>Frenkel</a:t>
            </a: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effectLst>
                  <a:outerShdw blurRad="38100" dist="38100" dir="2700000" algn="tl">
                    <a:srgbClr val="000000">
                      <a:alpha val="43137"/>
                    </a:srgbClr>
                  </a:outerShdw>
                </a:effectLst>
                <a:latin typeface="Times New Roman" pitchFamily="18" charset="0"/>
                <a:cs typeface="Times New Roman" pitchFamily="18" charset="0"/>
              </a:rPr>
              <a:t>defects, involving a vacancy (cationic or anionic) and an interstitial ion (anion or </a:t>
            </a:r>
            <a:r>
              <a:rPr lang="en-US" sz="2000" dirty="0" err="1">
                <a:effectLst>
                  <a:outerShdw blurRad="38100" dist="38100" dir="2700000" algn="tl">
                    <a:srgbClr val="000000">
                      <a:alpha val="43137"/>
                    </a:srgbClr>
                  </a:outerShdw>
                </a:effectLst>
                <a:latin typeface="Times New Roman" pitchFamily="18" charset="0"/>
                <a:cs typeface="Times New Roman" pitchFamily="18" charset="0"/>
              </a:rPr>
              <a:t>cation</a:t>
            </a:r>
            <a:r>
              <a:rPr lang="en-US" sz="20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Rectangle 4"/>
          <p:cNvSpPr/>
          <p:nvPr/>
        </p:nvSpPr>
        <p:spPr>
          <a:xfrm>
            <a:off x="1702226" y="-27384"/>
            <a:ext cx="2893741"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92D050"/>
                </a:solidFill>
                <a:effectLst>
                  <a:glow rad="53100">
                    <a:schemeClr val="accent6">
                      <a:satMod val="180000"/>
                      <a:alpha val="30000"/>
                    </a:schemeClr>
                  </a:glow>
                </a:effectLst>
                <a:latin typeface="Times New Roman" pitchFamily="18" charset="0"/>
                <a:cs typeface="Times New Roman" pitchFamily="18" charset="0"/>
              </a:rPr>
              <a:t>Ionic crystals</a:t>
            </a:r>
          </a:p>
        </p:txBody>
      </p:sp>
      <p:sp>
        <p:nvSpPr>
          <p:cNvPr id="6" name="Rectangle 5"/>
          <p:cNvSpPr/>
          <p:nvPr/>
        </p:nvSpPr>
        <p:spPr>
          <a:xfrm>
            <a:off x="0" y="5417929"/>
            <a:ext cx="9144000" cy="1323439"/>
          </a:xfrm>
          <a:prstGeom prst="rect">
            <a:avLst/>
          </a:prstGeom>
        </p:spPr>
        <p:txBody>
          <a:bodyPr wrap="square">
            <a:spAutoFit/>
          </a:bodyPr>
          <a:lstStyle/>
          <a:p>
            <a:pPr algn="ctr"/>
            <a:r>
              <a:rPr lang="en-US" sz="2000" b="1" dirty="0">
                <a:effectLst>
                  <a:outerShdw blurRad="38100" dist="38100" dir="2700000" algn="tl">
                    <a:srgbClr val="000000">
                      <a:alpha val="43137"/>
                    </a:srgbClr>
                  </a:outerShdw>
                </a:effectLst>
                <a:latin typeface="Times New Roman" pitchFamily="18" charset="0"/>
                <a:cs typeface="Times New Roman" pitchFamily="18" charset="0"/>
              </a:rPr>
              <a:t>In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Schottky</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latin typeface="Times New Roman" pitchFamily="18" charset="0"/>
                <a:cs typeface="Times New Roman" pitchFamily="18" charset="0"/>
              </a:rPr>
              <a:t>defects, the vacancy left by a </a:t>
            </a:r>
            <a:r>
              <a:rPr lang="en-US" sz="2000" dirty="0" err="1">
                <a:latin typeface="Times New Roman" pitchFamily="18" charset="0"/>
                <a:cs typeface="Times New Roman" pitchFamily="18" charset="0"/>
              </a:rPr>
              <a:t>cation</a:t>
            </a:r>
            <a:r>
              <a:rPr lang="en-US" sz="2000" dirty="0">
                <a:latin typeface="Times New Roman" pitchFamily="18" charset="0"/>
                <a:cs typeface="Times New Roman" pitchFamily="18" charset="0"/>
              </a:rPr>
              <a:t> is negatively charged while the vacancy left by an anion is positively charged.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In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Frenkel</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latin typeface="Times New Roman" pitchFamily="18" charset="0"/>
                <a:cs typeface="Times New Roman" pitchFamily="18" charset="0"/>
              </a:rPr>
              <a:t>defects, a negatively or positively charged vacancy is formed while the interstitial atom introduces an excess of positive or negative charge in that region of the crystal.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742" y="2381474"/>
            <a:ext cx="563245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19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randombar(horizontal)">
                                      <p:cBhvr>
                                        <p:cTn id="15" dur="500"/>
                                        <p:tgtEl>
                                          <p:spTgt spid="102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444</Words>
  <Application>Microsoft Office PowerPoint</Application>
  <PresentationFormat>Affichage à l'écran (4:3)</PresentationFormat>
  <Paragraphs>28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176</cp:revision>
  <dcterms:created xsi:type="dcterms:W3CDTF">2025-07-11T18:18:10Z</dcterms:created>
  <dcterms:modified xsi:type="dcterms:W3CDTF">2025-09-22T17:23:44Z</dcterms:modified>
</cp:coreProperties>
</file>