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8" r:id="rId3"/>
    <p:sldId id="280" r:id="rId4"/>
    <p:sldId id="292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81" r:id="rId13"/>
    <p:sldId id="282" r:id="rId14"/>
    <p:sldId id="285" r:id="rId15"/>
    <p:sldId id="287" r:id="rId16"/>
    <p:sldId id="288" r:id="rId17"/>
    <p:sldId id="289" r:id="rId18"/>
    <p:sldId id="290" r:id="rId19"/>
    <p:sldId id="266" r:id="rId20"/>
    <p:sldId id="267" r:id="rId21"/>
    <p:sldId id="268" r:id="rId22"/>
    <p:sldId id="269" r:id="rId23"/>
    <p:sldId id="270" r:id="rId24"/>
    <p:sldId id="271" r:id="rId25"/>
    <p:sldId id="273" r:id="rId26"/>
    <p:sldId id="274" r:id="rId27"/>
    <p:sldId id="275" r:id="rId28"/>
    <p:sldId id="278" r:id="rId29"/>
    <p:sldId id="291" r:id="rId3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ectangle à coins arrondis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EB06B-14AF-46B3-8CA9-91C72CA02C14}" type="datetimeFigureOut">
              <a:rPr lang="fr-FR" smtClean="0"/>
              <a:t>22/11/2025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6009413C-7A67-460C-80CB-C834DCB018E6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EB06B-14AF-46B3-8CA9-91C72CA02C14}" type="datetimeFigureOut">
              <a:rPr lang="fr-FR" smtClean="0"/>
              <a:t>22/11/2025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9413C-7A67-460C-80CB-C834DCB018E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EB06B-14AF-46B3-8CA9-91C72CA02C14}" type="datetimeFigureOut">
              <a:rPr lang="fr-FR" smtClean="0"/>
              <a:t>22/11/2025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9413C-7A67-460C-80CB-C834DCB018E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EB06B-14AF-46B3-8CA9-91C72CA02C14}" type="datetimeFigureOut">
              <a:rPr lang="fr-FR" smtClean="0"/>
              <a:t>22/11/2025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9413C-7A67-460C-80CB-C834DCB018E6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ectangle à coins arrondis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EB06B-14AF-46B3-8CA9-91C72CA02C14}" type="datetimeFigureOut">
              <a:rPr lang="fr-FR" smtClean="0"/>
              <a:t>22/11/2025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fr-FR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009413C-7A67-460C-80CB-C834DCB018E6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EB06B-14AF-46B3-8CA9-91C72CA02C14}" type="datetimeFigureOut">
              <a:rPr lang="fr-FR" smtClean="0"/>
              <a:t>22/11/2025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9413C-7A67-460C-80CB-C834DCB018E6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EB06B-14AF-46B3-8CA9-91C72CA02C14}" type="datetimeFigureOut">
              <a:rPr lang="fr-FR" smtClean="0"/>
              <a:t>22/11/2025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9413C-7A67-460C-80CB-C834DCB018E6}" type="slidenum">
              <a:rPr lang="fr-FR" smtClean="0"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EB06B-14AF-46B3-8CA9-91C72CA02C14}" type="datetimeFigureOut">
              <a:rPr lang="fr-FR" smtClean="0"/>
              <a:t>22/11/2025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9413C-7A67-460C-80CB-C834DCB018E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EB06B-14AF-46B3-8CA9-91C72CA02C14}" type="datetimeFigureOut">
              <a:rPr lang="fr-FR" smtClean="0"/>
              <a:t>22/11/2025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9413C-7A67-460C-80CB-C834DCB018E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ectangle à coins arrondis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EB06B-14AF-46B3-8CA9-91C72CA02C14}" type="datetimeFigureOut">
              <a:rPr lang="fr-FR" smtClean="0"/>
              <a:t>22/11/2025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9413C-7A67-460C-80CB-C834DCB018E6}" type="slidenum">
              <a:rPr lang="fr-FR" smtClean="0"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EB06B-14AF-46B3-8CA9-91C72CA02C14}" type="datetimeFigureOut">
              <a:rPr lang="fr-FR" smtClean="0"/>
              <a:t>22/11/2025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009413C-7A67-460C-80CB-C834DCB018E6}" type="slidenum">
              <a:rPr lang="fr-FR" smtClean="0"/>
              <a:t>‹N°›</a:t>
            </a:fld>
            <a:endParaRPr lang="fr-FR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ectangle à coins arrondis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08EB06B-14AF-46B3-8CA9-91C72CA02C14}" type="datetimeFigureOut">
              <a:rPr lang="fr-FR" smtClean="0"/>
              <a:t>22/11/2025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6009413C-7A67-460C-80CB-C834DCB018E6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/>
              <a:t>Chapter 4: Managing a </a:t>
            </a:r>
            <a:r>
              <a:rPr lang="en-US" b="1" i="1" dirty="0" smtClean="0"/>
              <a:t>Foresight </a:t>
            </a:r>
            <a:r>
              <a:rPr lang="en-US" b="1" i="1" dirty="0"/>
              <a:t>Project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CF4668DC-857F-487D-BFFA-8C0CA5037977}" type="slidenum">
              <a:rPr lang="fr-BE" smtClean="0"/>
              <a:pPr/>
              <a:t>1</a:t>
            </a:fld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b="1" i="1" dirty="0" smtClean="0"/>
              <a:t>1</a:t>
            </a:r>
            <a:r>
              <a:rPr lang="en-US" b="1" i="1" dirty="0"/>
              <a:t>. Managing a monitoring project</a:t>
            </a:r>
          </a:p>
          <a:p>
            <a:pPr>
              <a:buNone/>
            </a:pPr>
            <a:r>
              <a:rPr lang="en-US" b="1" i="1" dirty="0"/>
              <a:t>2. Working effectively as a team</a:t>
            </a:r>
          </a:p>
          <a:p>
            <a:pPr>
              <a:buNone/>
            </a:pPr>
            <a:r>
              <a:rPr lang="en-US" b="1" i="1" dirty="0"/>
              <a:t>3. Identifying information sources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/>
              <a:t>Chapter 4: Managing a Foresight Project</a:t>
            </a:r>
            <a:endParaRPr lang="fr-FR" b="1" i="1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CF4668DC-857F-487D-BFFA-8C0CA5037977}" type="slidenum">
              <a:rPr lang="fr-BE" smtClean="0"/>
              <a:pPr/>
              <a:t>10</a:t>
            </a:fld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en-US" sz="2800" b="1" dirty="0"/>
              <a:t>Define how you will disseminate information.</a:t>
            </a:r>
          </a:p>
          <a:p>
            <a:pPr>
              <a:buNone/>
            </a:pPr>
            <a:r>
              <a:rPr lang="en-US" sz="3200" dirty="0"/>
              <a:t>Several options:</a:t>
            </a:r>
          </a:p>
          <a:p>
            <a:pPr>
              <a:buNone/>
            </a:pPr>
            <a:r>
              <a:rPr lang="en-US" sz="3200" dirty="0"/>
              <a:t>- Email alerts</a:t>
            </a:r>
          </a:p>
          <a:p>
            <a:pPr>
              <a:buNone/>
            </a:pPr>
            <a:r>
              <a:rPr lang="en-US" sz="3200" dirty="0"/>
              <a:t>- Internal newsletters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/>
              <a:t>Chapter 4: Managing a Foresight Project</a:t>
            </a:r>
            <a:endParaRPr lang="fr-FR" b="1" i="1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CF4668DC-857F-487D-BFFA-8C0CA5037977}" type="slidenum">
              <a:rPr lang="fr-BE" smtClean="0"/>
              <a:pPr/>
              <a:t>11</a:t>
            </a:fld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3000" b="1" i="1" u="sng" dirty="0" smtClean="0"/>
          </a:p>
          <a:p>
            <a:pPr marL="0" indent="0">
              <a:buNone/>
            </a:pPr>
            <a:r>
              <a:rPr lang="en-US" sz="3000" b="1" i="1" dirty="0" smtClean="0"/>
              <a:t>2</a:t>
            </a:r>
            <a:r>
              <a:rPr lang="en-US" sz="3000" b="1" i="1" dirty="0"/>
              <a:t>. Working effectively as a team</a:t>
            </a:r>
          </a:p>
          <a:p>
            <a:pPr marL="0" indent="0">
              <a:buNone/>
            </a:pPr>
            <a:r>
              <a:rPr lang="en-US" sz="2800" dirty="0"/>
              <a:t>A team is a group of professionals brought together to work on a common project</a:t>
            </a:r>
            <a:r>
              <a:rPr lang="en-US" sz="2800" dirty="0" smtClean="0"/>
              <a:t>. But </a:t>
            </a:r>
            <a:r>
              <a:rPr lang="en-US" sz="2800" dirty="0"/>
              <a:t>simply gathering people is not enough to form an effective team</a:t>
            </a:r>
            <a:r>
              <a:rPr lang="en-US" sz="2800" dirty="0" smtClean="0"/>
              <a:t>. Members </a:t>
            </a:r>
            <a:r>
              <a:rPr lang="en-US" sz="2800" dirty="0"/>
              <a:t>must share ideas and values that create a bond between them.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1922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b="1" i="1" dirty="0"/>
              <a:t>Chapter 4: Managing a Foresight Project</a:t>
            </a:r>
            <a:endParaRPr lang="fr-FR" b="1" i="1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CF4668DC-857F-487D-BFFA-8C0CA5037977}" type="slidenum">
              <a:rPr lang="fr-BE" smtClean="0"/>
              <a:pPr/>
              <a:t>12</a:t>
            </a:fld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914400" y="1503218"/>
            <a:ext cx="7772400" cy="4572000"/>
          </a:xfrm>
        </p:spPr>
        <p:txBody>
          <a:bodyPr>
            <a:normAutofit/>
          </a:bodyPr>
          <a:lstStyle/>
          <a:p>
            <a:pPr lvl="1">
              <a:buNone/>
            </a:pPr>
            <a:r>
              <a:rPr lang="en-US" sz="3000" b="1" i="1" dirty="0"/>
              <a:t>2.1 Organization of a monitoring unit</a:t>
            </a:r>
            <a:endParaRPr lang="fr-FR" sz="3000" b="1" i="1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197" y="1964997"/>
            <a:ext cx="7660004" cy="4172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5465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/>
              <a:t>Chapter 4: Managing a Foresight Project</a:t>
            </a:r>
            <a:endParaRPr lang="fr-FR" b="1" i="1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CF4668DC-857F-487D-BFFA-8C0CA5037977}" type="slidenum">
              <a:rPr lang="fr-BE" smtClean="0"/>
              <a:pPr/>
              <a:t>13</a:t>
            </a:fld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lvl="1">
              <a:buNone/>
            </a:pPr>
            <a:r>
              <a:rPr lang="en-US" sz="3000" b="1" i="1" dirty="0" smtClean="0"/>
              <a:t>2.1 </a:t>
            </a:r>
            <a:r>
              <a:rPr lang="en-US" sz="3000" b="1" i="1" dirty="0"/>
              <a:t>Organization of a monitoring unit</a:t>
            </a:r>
          </a:p>
          <a:p>
            <a:pPr lvl="1">
              <a:buNone/>
            </a:pPr>
            <a:r>
              <a:rPr lang="en-US" sz="3000" b="1" i="1" dirty="0"/>
              <a:t>Key success factors (AFNOR XP 50-053):</a:t>
            </a:r>
          </a:p>
          <a:p>
            <a:pPr lvl="1">
              <a:buNone/>
            </a:pPr>
            <a:r>
              <a:rPr lang="en-US" sz="3000" b="1" i="1" dirty="0"/>
              <a:t>- Audit of existing resources.</a:t>
            </a:r>
          </a:p>
          <a:p>
            <a:pPr lvl="1">
              <a:buNone/>
            </a:pPr>
            <a:r>
              <a:rPr lang="en-US" sz="3000" b="1" i="1" dirty="0"/>
              <a:t>- Definition of clear objectives aligned with company strategy.</a:t>
            </a:r>
          </a:p>
          <a:p>
            <a:pPr lvl="1">
              <a:buNone/>
            </a:pPr>
            <a:r>
              <a:rPr lang="en-US" sz="3000" b="1" i="1" dirty="0"/>
              <a:t>- Use of specialists.</a:t>
            </a:r>
          </a:p>
          <a:p>
            <a:pPr lvl="1">
              <a:buNone/>
            </a:pPr>
            <a:r>
              <a:rPr lang="en-US" sz="3000" b="1" i="1" dirty="0"/>
              <a:t>- Development of a control and monitoring system.</a:t>
            </a:r>
          </a:p>
          <a:p>
            <a:pPr lvl="1">
              <a:buNone/>
            </a:pPr>
            <a:r>
              <a:rPr lang="en-US" sz="3000" b="1" i="1" dirty="0"/>
              <a:t>- Internal promotion, awareness, and training plan.</a:t>
            </a:r>
          </a:p>
        </p:txBody>
      </p:sp>
    </p:spTree>
    <p:extLst>
      <p:ext uri="{BB962C8B-B14F-4D97-AF65-F5344CB8AC3E}">
        <p14:creationId xmlns:p14="http://schemas.microsoft.com/office/powerpoint/2010/main" val="2393949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/>
              <a:t>Chapter 4: Managing a Foresight Project</a:t>
            </a:r>
            <a:endParaRPr lang="fr-FR" b="1" i="1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CF4668DC-857F-487D-BFFA-8C0CA5037977}" type="slidenum">
              <a:rPr lang="fr-BE" smtClean="0"/>
              <a:pPr/>
              <a:t>14</a:t>
            </a:fld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1">
              <a:buNone/>
            </a:pPr>
            <a:r>
              <a:rPr lang="en-US" sz="3000" b="1" i="1" dirty="0" smtClean="0"/>
              <a:t>2.1 </a:t>
            </a:r>
            <a:r>
              <a:rPr lang="en-US" sz="3000" b="1" i="1" dirty="0"/>
              <a:t>Organization of a monitoring unit</a:t>
            </a:r>
          </a:p>
          <a:p>
            <a:pPr lvl="1">
              <a:buNone/>
            </a:pPr>
            <a:r>
              <a:rPr lang="en-US" sz="3000" b="1" i="1" dirty="0"/>
              <a:t>Implementation of the monitoring unit:</a:t>
            </a:r>
          </a:p>
          <a:p>
            <a:pPr lvl="1">
              <a:buNone/>
            </a:pPr>
            <a:r>
              <a:rPr lang="en-US" sz="3000" b="1" i="1" dirty="0" smtClean="0"/>
              <a:t>A </a:t>
            </a:r>
            <a:r>
              <a:rPr lang="en-US" sz="3000" b="1" i="1" dirty="0"/>
              <a:t>mixed solution with:</a:t>
            </a:r>
          </a:p>
          <a:p>
            <a:pPr lvl="1">
              <a:buNone/>
            </a:pPr>
            <a:r>
              <a:rPr lang="en-US" sz="3000" b="1" i="1" dirty="0"/>
              <a:t>  - A monitoring unit reporting to top management.</a:t>
            </a:r>
          </a:p>
          <a:p>
            <a:pPr lvl="1">
              <a:buNone/>
            </a:pPr>
            <a:r>
              <a:rPr lang="en-US" sz="3000" b="1" i="1" dirty="0"/>
              <a:t>  - Several decentralized entities in charge of specific monitoring (commercial, scientific, competitive…).</a:t>
            </a:r>
          </a:p>
        </p:txBody>
      </p:sp>
    </p:spTree>
    <p:extLst>
      <p:ext uri="{BB962C8B-B14F-4D97-AF65-F5344CB8AC3E}">
        <p14:creationId xmlns:p14="http://schemas.microsoft.com/office/powerpoint/2010/main" val="2346049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/>
              <a:t>Chapter 4: Managing a Foresight Project</a:t>
            </a:r>
            <a:endParaRPr lang="fr-FR" b="1" i="1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CF4668DC-857F-487D-BFFA-8C0CA5037977}" type="slidenum">
              <a:rPr lang="fr-BE" smtClean="0"/>
              <a:pPr/>
              <a:t>15</a:t>
            </a:fld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1">
              <a:buNone/>
            </a:pPr>
            <a:r>
              <a:rPr lang="fr-FR" sz="3000" b="1" i="1" u="sng" dirty="0"/>
              <a:t>2. </a:t>
            </a:r>
            <a:r>
              <a:rPr lang="fr-FR" sz="3000" b="1" i="1" u="sng" dirty="0" smtClean="0"/>
              <a:t>1</a:t>
            </a:r>
            <a:r>
              <a:rPr lang="en-US" sz="3000" b="1" i="1" u="sng" dirty="0"/>
              <a:t>Organization of a monitoring unit</a:t>
            </a:r>
            <a:endParaRPr lang="fr-FR" sz="3000" b="1" i="1" u="sng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2204864"/>
            <a:ext cx="7033592" cy="4320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5626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/>
              <a:t>Chapter 4: Managing a Foresight Project</a:t>
            </a:r>
            <a:endParaRPr lang="fr-FR" b="1" i="1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CF4668DC-857F-487D-BFFA-8C0CA5037977}" type="slidenum">
              <a:rPr lang="fr-BE" smtClean="0"/>
              <a:pPr/>
              <a:t>16</a:t>
            </a:fld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lvl="1">
              <a:buNone/>
            </a:pPr>
            <a:r>
              <a:rPr lang="en-US" sz="3000" b="1" i="1" dirty="0" smtClean="0"/>
              <a:t>2.1 </a:t>
            </a:r>
            <a:r>
              <a:rPr lang="en-US" sz="3000" b="1" i="1" dirty="0"/>
              <a:t>Organization of a monitoring unit</a:t>
            </a:r>
          </a:p>
          <a:p>
            <a:pPr lvl="1">
              <a:buNone/>
            </a:pPr>
            <a:r>
              <a:rPr lang="en-US" sz="3000" b="1" i="1" dirty="0"/>
              <a:t>Short-term:</a:t>
            </a:r>
          </a:p>
          <a:p>
            <a:pPr lvl="1">
              <a:buNone/>
            </a:pPr>
            <a:r>
              <a:rPr lang="en-US" sz="3000" b="1" i="1" dirty="0"/>
              <a:t>- Free tools available online or already deployed in the </a:t>
            </a:r>
            <a:r>
              <a:rPr lang="en-US" sz="3000" b="1" i="1" dirty="0" smtClean="0"/>
              <a:t>company:  </a:t>
            </a:r>
            <a:r>
              <a:rPr lang="en-US" sz="3000" b="1" i="1" dirty="0"/>
              <a:t>Web 2.0 tools: RSS feeds, social bookmarking, blogs, etc.</a:t>
            </a:r>
          </a:p>
          <a:p>
            <a:pPr lvl="1">
              <a:buNone/>
            </a:pPr>
            <a:r>
              <a:rPr lang="en-US" sz="3000" b="1" i="1" dirty="0"/>
              <a:t>- Intranet: a space to centralize monitoring within the company.</a:t>
            </a:r>
          </a:p>
          <a:p>
            <a:pPr lvl="1">
              <a:buNone/>
            </a:pPr>
            <a:r>
              <a:rPr lang="en-US" sz="3000" b="1" i="1" dirty="0"/>
              <a:t>- Best practice guides: using RSS feeds, internet research, etc.</a:t>
            </a:r>
          </a:p>
          <a:p>
            <a:pPr lvl="1">
              <a:buNone/>
            </a:pPr>
            <a:r>
              <a:rPr lang="en-US" sz="3000" b="1" i="1" dirty="0"/>
              <a:t>- Pilot experiments on sensitive issues.</a:t>
            </a:r>
          </a:p>
          <a:p>
            <a:pPr lvl="1">
              <a:buNone/>
            </a:pPr>
            <a:r>
              <a:rPr lang="en-US" sz="3000" b="1" i="1" dirty="0"/>
              <a:t>- Monitoring plan: intellectual tool to formalize steps, track sources, and periodically redefine objectives.</a:t>
            </a:r>
          </a:p>
        </p:txBody>
      </p:sp>
    </p:spTree>
    <p:extLst>
      <p:ext uri="{BB962C8B-B14F-4D97-AF65-F5344CB8AC3E}">
        <p14:creationId xmlns:p14="http://schemas.microsoft.com/office/powerpoint/2010/main" val="2214194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/>
              <a:t>Chapter 4: Managing a Foresight Project</a:t>
            </a:r>
            <a:endParaRPr lang="fr-FR" b="1" i="1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CF4668DC-857F-487D-BFFA-8C0CA5037977}" type="slidenum">
              <a:rPr lang="fr-BE" smtClean="0"/>
              <a:pPr/>
              <a:t>17</a:t>
            </a:fld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lvl="1">
              <a:buNone/>
            </a:pPr>
            <a:r>
              <a:rPr lang="en-US" sz="3000" b="1" i="1" dirty="0" smtClean="0"/>
              <a:t>2.1 </a:t>
            </a:r>
            <a:r>
              <a:rPr lang="en-US" sz="3000" b="1" i="1" dirty="0"/>
              <a:t>Organization of a monitoring unit</a:t>
            </a:r>
          </a:p>
          <a:p>
            <a:pPr lvl="1">
              <a:buNone/>
            </a:pPr>
            <a:r>
              <a:rPr lang="en-US" sz="3000" b="1" i="1" dirty="0"/>
              <a:t>Medium/long-term:</a:t>
            </a:r>
          </a:p>
          <a:p>
            <a:pPr lvl="1">
              <a:buNone/>
            </a:pPr>
            <a:r>
              <a:rPr lang="en-US" sz="3000" b="1" i="1" dirty="0"/>
              <a:t>- Integrated tools: advanced tools chosen based on criteria (information collection, analysis, formatting, dissemination, administration, security, ergonomics, cost, etc.).</a:t>
            </a:r>
          </a:p>
          <a:p>
            <a:pPr lvl="1">
              <a:buNone/>
            </a:pPr>
            <a:r>
              <a:rPr lang="en-US" sz="3000" b="1" i="1" dirty="0"/>
              <a:t>- Awareness: short, repeated educational actions (seminars, case studies, etc.).</a:t>
            </a:r>
          </a:p>
          <a:p>
            <a:pPr lvl="1">
              <a:buNone/>
            </a:pPr>
            <a:r>
              <a:rPr lang="en-US" sz="3000" b="1" i="1" dirty="0"/>
              <a:t>- Training: direct or remote training sessions (help sheets, tutorials).</a:t>
            </a:r>
          </a:p>
          <a:p>
            <a:pPr lvl="1">
              <a:buNone/>
            </a:pPr>
            <a:r>
              <a:rPr lang="en-US" sz="3000" b="1" i="1" dirty="0"/>
              <a:t>- Team motivation, communication, coordination, promotion, and control.</a:t>
            </a:r>
          </a:p>
        </p:txBody>
      </p:sp>
    </p:spTree>
    <p:extLst>
      <p:ext uri="{BB962C8B-B14F-4D97-AF65-F5344CB8AC3E}">
        <p14:creationId xmlns:p14="http://schemas.microsoft.com/office/powerpoint/2010/main" val="462727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/>
              <a:t>Chapter 4: Managing a Foresight Project</a:t>
            </a:r>
            <a:endParaRPr lang="fr-FR" b="1" i="1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CF4668DC-857F-487D-BFFA-8C0CA5037977}" type="slidenum">
              <a:rPr lang="fr-BE" smtClean="0"/>
              <a:pPr/>
              <a:t>18</a:t>
            </a:fld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1">
              <a:buNone/>
            </a:pPr>
            <a:r>
              <a:rPr lang="en-US" sz="3000" b="1" i="1" dirty="0" smtClean="0"/>
              <a:t>2.1 </a:t>
            </a:r>
            <a:r>
              <a:rPr lang="en-US" sz="3000" b="1" i="1" dirty="0"/>
              <a:t>Organization of a monitoring unit</a:t>
            </a:r>
          </a:p>
          <a:p>
            <a:pPr lvl="1">
              <a:buNone/>
            </a:pPr>
            <a:r>
              <a:rPr lang="en-US" sz="3000" b="1" i="1" dirty="0"/>
              <a:t>Monitoring indicators:</a:t>
            </a:r>
          </a:p>
          <a:p>
            <a:pPr lvl="1">
              <a:buNone/>
            </a:pPr>
            <a:r>
              <a:rPr lang="en-US" sz="3000" b="1" i="1" dirty="0"/>
              <a:t>- Formal and informal information collection.</a:t>
            </a:r>
          </a:p>
          <a:p>
            <a:pPr lvl="1">
              <a:buNone/>
            </a:pPr>
            <a:r>
              <a:rPr lang="en-US" sz="3000" b="1" i="1" dirty="0"/>
              <a:t>- Staff awareness and mobilization.</a:t>
            </a:r>
          </a:p>
          <a:p>
            <a:pPr lvl="1">
              <a:buNone/>
            </a:pPr>
            <a:r>
              <a:rPr lang="en-US" sz="3000" b="1" i="1" dirty="0"/>
              <a:t>- Information processing and impact on decision-making.</a:t>
            </a:r>
          </a:p>
          <a:p>
            <a:pPr lvl="1">
              <a:buNone/>
            </a:pPr>
            <a:r>
              <a:rPr lang="en-US" sz="3000" b="1" i="1" dirty="0"/>
              <a:t>- Return on </a:t>
            </a:r>
            <a:r>
              <a:rPr lang="en-US" sz="3000" b="1" i="1" dirty="0" smtClean="0"/>
              <a:t>investment(ROI).</a:t>
            </a:r>
            <a:endParaRPr lang="en-US" sz="3000" b="1" i="1" dirty="0"/>
          </a:p>
        </p:txBody>
      </p:sp>
    </p:spTree>
    <p:extLst>
      <p:ext uri="{BB962C8B-B14F-4D97-AF65-F5344CB8AC3E}">
        <p14:creationId xmlns:p14="http://schemas.microsoft.com/office/powerpoint/2010/main" val="2223687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/>
              <a:t>Chapter 4: Managing a Foresight Project</a:t>
            </a:r>
            <a:endParaRPr lang="fr-FR" b="1" i="1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CF4668DC-857F-487D-BFFA-8C0CA5037977}" type="slidenum">
              <a:rPr lang="fr-BE" smtClean="0"/>
              <a:pPr/>
              <a:t>19</a:t>
            </a:fld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274320" lvl="1" indent="-274320">
              <a:spcBef>
                <a:spcPts val="580"/>
              </a:spcBef>
              <a:buClr>
                <a:schemeClr val="accent1"/>
              </a:buClr>
              <a:buNone/>
            </a:pPr>
            <a:r>
              <a:rPr lang="en-US" sz="3000" b="1" i="1" dirty="0"/>
              <a:t>2.2 Some advice</a:t>
            </a:r>
          </a:p>
          <a:p>
            <a:pPr marL="274320" lvl="1" indent="-274320">
              <a:spcBef>
                <a:spcPts val="580"/>
              </a:spcBef>
              <a:buClr>
                <a:schemeClr val="accent1"/>
              </a:buClr>
              <a:buNone/>
            </a:pPr>
            <a:r>
              <a:rPr lang="en-US" sz="3000" b="1" i="1" dirty="0"/>
              <a:t>Avoid common mistakes:</a:t>
            </a:r>
          </a:p>
          <a:p>
            <a:pPr marL="274320" lvl="1" indent="-274320">
              <a:spcBef>
                <a:spcPts val="580"/>
              </a:spcBef>
              <a:buClr>
                <a:schemeClr val="accent1"/>
              </a:buClr>
              <a:buNone/>
            </a:pPr>
            <a:r>
              <a:rPr lang="en-US" sz="3000" b="1" i="1" dirty="0"/>
              <a:t>- Treating a work team as if it were a problem.</a:t>
            </a:r>
          </a:p>
          <a:p>
            <a:pPr marL="274320" lvl="1" indent="-274320">
              <a:spcBef>
                <a:spcPts val="580"/>
              </a:spcBef>
              <a:buClr>
                <a:schemeClr val="accent1"/>
              </a:buClr>
              <a:buNone/>
            </a:pPr>
            <a:r>
              <a:rPr lang="en-US" sz="3000" b="1" i="1" dirty="0"/>
              <a:t>- Underestimating the importance of teamwork.</a:t>
            </a:r>
          </a:p>
          <a:p>
            <a:pPr marL="274320" lvl="1" indent="-274320">
              <a:spcBef>
                <a:spcPts val="580"/>
              </a:spcBef>
              <a:buClr>
                <a:schemeClr val="accent1"/>
              </a:buClr>
              <a:buNone/>
            </a:pPr>
            <a:r>
              <a:rPr lang="en-US" sz="3000" b="1" i="1" dirty="0"/>
              <a:t>- Thinking the team should be a copy of oneself.</a:t>
            </a:r>
          </a:p>
          <a:p>
            <a:endParaRPr lang="fr-FR" sz="2800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/>
              <a:t>Chapter 4: Managing a Foresight Project</a:t>
            </a:r>
            <a:endParaRPr lang="fr-FR" b="1" i="1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CF4668DC-857F-487D-BFFA-8C0CA5037977}" type="slidenum">
              <a:rPr lang="fr-BE" smtClean="0"/>
              <a:pPr/>
              <a:t>2</a:t>
            </a:fld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i="1" dirty="0" smtClean="0"/>
              <a:t>1</a:t>
            </a:r>
            <a:r>
              <a:rPr lang="en-US" b="1" i="1" dirty="0"/>
              <a:t>. Managing a monitoring project</a:t>
            </a:r>
          </a:p>
          <a:p>
            <a:pPr>
              <a:buNone/>
            </a:pPr>
            <a:r>
              <a:rPr lang="en-US" i="1" dirty="0"/>
              <a:t>A monitoring project?</a:t>
            </a:r>
          </a:p>
          <a:p>
            <a:pPr>
              <a:buNone/>
            </a:pPr>
            <a:r>
              <a:rPr lang="en-US" b="1" i="1" dirty="0"/>
              <a:t>A working method to organize teamwork and improve the activities and outputs of a company.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/>
              <a:t>Chapter 4: Managing a Foresight Project</a:t>
            </a:r>
            <a:endParaRPr lang="fr-FR" b="1" i="1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CF4668DC-857F-487D-BFFA-8C0CA5037977}" type="slidenum">
              <a:rPr lang="fr-BE" smtClean="0"/>
              <a:pPr/>
              <a:t>20</a:t>
            </a:fld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r-FR" sz="2400" b="1" dirty="0" smtClean="0"/>
              <a:t> </a:t>
            </a:r>
            <a:r>
              <a:rPr lang="en-US" sz="2400" b="1" dirty="0"/>
              <a:t>Facilitate team relationships:</a:t>
            </a:r>
          </a:p>
          <a:p>
            <a:pPr>
              <a:buNone/>
            </a:pPr>
            <a:r>
              <a:rPr lang="en-US" sz="2400" b="1" dirty="0"/>
              <a:t>- Be exemplary.</a:t>
            </a:r>
          </a:p>
          <a:p>
            <a:pPr>
              <a:buNone/>
            </a:pPr>
            <a:r>
              <a:rPr lang="en-US" sz="2400" b="1" dirty="0"/>
              <a:t>- Keep commitments.</a:t>
            </a:r>
          </a:p>
          <a:p>
            <a:pPr>
              <a:buNone/>
            </a:pPr>
            <a:r>
              <a:rPr lang="en-US" sz="2400" b="1" dirty="0"/>
              <a:t>- Maintain confidentiality.</a:t>
            </a:r>
          </a:p>
          <a:p>
            <a:pPr>
              <a:buNone/>
            </a:pPr>
            <a:r>
              <a:rPr lang="en-US" sz="2400" b="1" dirty="0"/>
              <a:t>- Show genuine interest in others.</a:t>
            </a:r>
          </a:p>
          <a:p>
            <a:pPr>
              <a:buNone/>
            </a:pPr>
            <a:r>
              <a:rPr lang="en-US" sz="2400" b="1" dirty="0"/>
              <a:t>- Admit mistakes.</a:t>
            </a:r>
          </a:p>
          <a:p>
            <a:pPr>
              <a:buNone/>
            </a:pPr>
            <a:r>
              <a:rPr lang="en-US" sz="2400" b="1" dirty="0" smtClean="0"/>
              <a:t>- Ensure </a:t>
            </a:r>
            <a:r>
              <a:rPr lang="en-US" sz="2400" b="1" dirty="0"/>
              <a:t>good communication to maintain trust and exchange effectively.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/>
              <a:t>Chapter 4: Managing a Foresight Project</a:t>
            </a:r>
            <a:endParaRPr lang="fr-FR" b="1" i="1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CF4668DC-857F-487D-BFFA-8C0CA5037977}" type="slidenum">
              <a:rPr lang="fr-BE" smtClean="0"/>
              <a:pPr/>
              <a:t>21</a:t>
            </a:fld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r-FR" sz="2000" b="1" dirty="0" smtClean="0"/>
              <a:t> </a:t>
            </a:r>
            <a:r>
              <a:rPr lang="en-US" sz="2000" b="1" dirty="0"/>
              <a:t>Define rules and values with your team:</a:t>
            </a:r>
          </a:p>
          <a:p>
            <a:pPr>
              <a:buNone/>
            </a:pPr>
            <a:r>
              <a:rPr lang="en-US" sz="2000" dirty="0"/>
              <a:t>Organize workshops with your teams to co-create the rules and values they want within the </a:t>
            </a:r>
            <a:r>
              <a:rPr lang="en-US" sz="2000" dirty="0" smtClean="0"/>
              <a:t>group: This </a:t>
            </a:r>
            <a:r>
              <a:rPr lang="en-US" sz="2000" dirty="0"/>
              <a:t>is collaborative work.</a:t>
            </a:r>
          </a:p>
          <a:p>
            <a:pPr>
              <a:buNone/>
            </a:pPr>
            <a:endParaRPr lang="fr-FR" sz="2000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/>
              <a:t>Chapter 4: Managing a Foresight Project</a:t>
            </a:r>
            <a:endParaRPr lang="fr-FR" b="1" i="1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CF4668DC-857F-487D-BFFA-8C0CA5037977}" type="slidenum">
              <a:rPr lang="fr-BE" smtClean="0"/>
              <a:pPr/>
              <a:t>22</a:t>
            </a:fld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r-FR" sz="2000" b="1" dirty="0" smtClean="0"/>
              <a:t> </a:t>
            </a:r>
            <a:r>
              <a:rPr lang="en-US" sz="2000" b="1" dirty="0"/>
              <a:t>Encourage participation to improve teamwork:</a:t>
            </a:r>
          </a:p>
          <a:p>
            <a:pPr>
              <a:buNone/>
            </a:pPr>
            <a:r>
              <a:rPr lang="en-US" sz="2000" dirty="0"/>
              <a:t>Management should be participatory.</a:t>
            </a:r>
          </a:p>
          <a:p>
            <a:pPr>
              <a:buNone/>
            </a:pPr>
            <a:r>
              <a:rPr lang="en-US" sz="2000" dirty="0"/>
              <a:t>Keys to collaboration:</a:t>
            </a:r>
          </a:p>
          <a:p>
            <a:pPr>
              <a:buNone/>
            </a:pPr>
            <a:r>
              <a:rPr lang="en-US" sz="2000" dirty="0"/>
              <a:t>- Benevolence</a:t>
            </a:r>
          </a:p>
          <a:p>
            <a:pPr>
              <a:buNone/>
            </a:pPr>
            <a:r>
              <a:rPr lang="en-US" sz="2000" dirty="0"/>
              <a:t>- Emotional intelligence</a:t>
            </a:r>
          </a:p>
          <a:p>
            <a:pPr>
              <a:buNone/>
            </a:pPr>
            <a:r>
              <a:rPr lang="en-US" sz="2000" dirty="0"/>
              <a:t>- Team animation</a:t>
            </a:r>
          </a:p>
          <a:p>
            <a:pPr>
              <a:buNone/>
            </a:pPr>
            <a:r>
              <a:rPr lang="en-US" sz="2000" dirty="0"/>
              <a:t>- Team dynamics</a:t>
            </a:r>
          </a:p>
          <a:p>
            <a:pPr>
              <a:buNone/>
            </a:pPr>
            <a:r>
              <a:rPr lang="en-US" sz="2000" dirty="0"/>
              <a:t>- Anticipation</a:t>
            </a:r>
          </a:p>
          <a:p>
            <a:pPr lvl="0"/>
            <a:endParaRPr lang="fr-FR" sz="2000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/>
              <a:t>Chapter 4: Managing a Foresight Project</a:t>
            </a:r>
            <a:endParaRPr lang="fr-FR" b="1" i="1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CF4668DC-857F-487D-BFFA-8C0CA5037977}" type="slidenum">
              <a:rPr lang="fr-BE" smtClean="0"/>
              <a:pPr/>
              <a:t>23</a:t>
            </a:fld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r-FR" sz="2000" b="1" dirty="0" smtClean="0"/>
              <a:t> </a:t>
            </a:r>
            <a:r>
              <a:rPr lang="en-US" sz="2000" b="1" dirty="0"/>
              <a:t>Understand the importance of the manager in teamwork:</a:t>
            </a:r>
          </a:p>
          <a:p>
            <a:pPr>
              <a:buNone/>
            </a:pPr>
            <a:r>
              <a:rPr lang="en-US" sz="2000" dirty="0"/>
              <a:t>To manage well, four key points:</a:t>
            </a:r>
          </a:p>
          <a:p>
            <a:pPr>
              <a:buNone/>
            </a:pPr>
            <a:r>
              <a:rPr lang="en-US" sz="2000" dirty="0"/>
              <a:t>- Limit mistakes.</a:t>
            </a:r>
          </a:p>
          <a:p>
            <a:pPr>
              <a:buNone/>
            </a:pPr>
            <a:r>
              <a:rPr lang="en-US" sz="2000" dirty="0"/>
              <a:t>- Stay humble.</a:t>
            </a:r>
          </a:p>
          <a:p>
            <a:pPr>
              <a:buNone/>
            </a:pPr>
            <a:r>
              <a:rPr lang="en-US" sz="2000" dirty="0"/>
              <a:t>- Listen and coach.</a:t>
            </a:r>
          </a:p>
          <a:p>
            <a:pPr>
              <a:buNone/>
            </a:pPr>
            <a:r>
              <a:rPr lang="en-US" sz="2000" dirty="0"/>
              <a:t>- Support and develop teams.</a:t>
            </a:r>
          </a:p>
          <a:p>
            <a:pPr lvl="0"/>
            <a:endParaRPr lang="fr-FR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/>
              <a:t>Chapter 4: Managing a Foresight Project</a:t>
            </a:r>
            <a:endParaRPr lang="fr-FR" b="1" i="1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CF4668DC-857F-487D-BFFA-8C0CA5037977}" type="slidenum">
              <a:rPr lang="fr-BE" smtClean="0"/>
              <a:pPr/>
              <a:t>24</a:t>
            </a:fld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1">
              <a:buNone/>
            </a:pPr>
            <a:r>
              <a:rPr lang="en-US" sz="4000" b="1" i="1" dirty="0"/>
              <a:t>3. Identifying information sources</a:t>
            </a:r>
          </a:p>
          <a:p>
            <a:pPr lvl="1">
              <a:buNone/>
            </a:pPr>
            <a:r>
              <a:rPr lang="en-US" sz="4000" i="1" dirty="0"/>
              <a:t>Objective: learn how to search for information by identifying needs and selecting valid sources.</a:t>
            </a:r>
          </a:p>
          <a:p>
            <a:pPr lvl="1">
              <a:buNone/>
            </a:pPr>
            <a:r>
              <a:rPr lang="en-US" sz="4000" i="1" dirty="0"/>
              <a:t>A source is the origin of information. It allows judgment on validity, revealing the intentions of information producers.</a:t>
            </a:r>
          </a:p>
          <a:p>
            <a:endParaRPr lang="fr-FR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/>
              <a:t>Chapter 4: Managing a Foresight Project</a:t>
            </a:r>
            <a:endParaRPr lang="fr-FR" b="1" i="1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CF4668DC-857F-487D-BFFA-8C0CA5037977}" type="slidenum">
              <a:rPr lang="fr-BE" smtClean="0"/>
              <a:pPr/>
              <a:t>25</a:t>
            </a:fld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/>
              <a:t>3.1 Types of information:</a:t>
            </a:r>
          </a:p>
          <a:p>
            <a:pPr marL="0" indent="0">
              <a:buNone/>
            </a:pPr>
            <a:r>
              <a:rPr lang="en-US" sz="2400" b="1" dirty="0"/>
              <a:t>- Economic: consumption, income, financial flows.</a:t>
            </a:r>
          </a:p>
          <a:p>
            <a:pPr marL="0" indent="0">
              <a:buNone/>
            </a:pPr>
            <a:r>
              <a:rPr lang="en-US" sz="2400" b="1" dirty="0"/>
              <a:t>- Commercial: competitors, partners, market status.</a:t>
            </a:r>
          </a:p>
          <a:p>
            <a:pPr marL="0" indent="0">
              <a:buNone/>
            </a:pPr>
            <a:r>
              <a:rPr lang="en-US" sz="2400" b="1" dirty="0"/>
              <a:t>- Legal: laws, administrative authorizations, prohibitions.</a:t>
            </a:r>
          </a:p>
          <a:p>
            <a:pPr marL="0" indent="0">
              <a:buNone/>
            </a:pPr>
            <a:r>
              <a:rPr lang="en-US" sz="2400" b="1" dirty="0"/>
              <a:t>- Technical: technological innovations, R&amp;D.</a:t>
            </a:r>
          </a:p>
          <a:p>
            <a:pPr marL="0" indent="0">
              <a:buNone/>
            </a:pPr>
            <a:r>
              <a:rPr lang="en-US" sz="2400" b="1" dirty="0"/>
              <a:t>- Accounting and financial: accounting documents, financial reports, stock market data.</a:t>
            </a:r>
          </a:p>
          <a:p>
            <a:pPr marL="0" indent="0">
              <a:buNone/>
            </a:pPr>
            <a:r>
              <a:rPr lang="fr-FR" sz="2400" dirty="0" smtClean="0"/>
              <a:t/>
            </a:r>
            <a:br>
              <a:rPr lang="fr-FR" sz="2400" dirty="0" smtClean="0"/>
            </a:br>
            <a:endParaRPr lang="fr-F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/>
              <a:t>Chapter 4: Managing a Foresight Project</a:t>
            </a:r>
            <a:endParaRPr lang="fr-FR" b="1" i="1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CF4668DC-857F-487D-BFFA-8C0CA5037977}" type="slidenum">
              <a:rPr lang="fr-BE" smtClean="0"/>
              <a:pPr/>
              <a:t>26</a:t>
            </a:fld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000" b="1" u="sng" dirty="0"/>
              <a:t>3.2 Information sources:</a:t>
            </a:r>
          </a:p>
          <a:p>
            <a:pPr>
              <a:buNone/>
            </a:pPr>
            <a:r>
              <a:rPr lang="en-US" sz="2000" dirty="0"/>
              <a:t>Internal sources: all documents and people within the organization.</a:t>
            </a:r>
          </a:p>
          <a:p>
            <a:pPr>
              <a:buNone/>
            </a:pPr>
            <a:r>
              <a:rPr lang="en-US" sz="2000" dirty="0"/>
              <a:t>External sources: documents outside the organization (e.g., </a:t>
            </a:r>
            <a:r>
              <a:rPr lang="en-US" sz="2000" dirty="0" err="1"/>
              <a:t>Insee</a:t>
            </a:r>
            <a:r>
              <a:rPr lang="en-US" sz="2000" dirty="0"/>
              <a:t>, competitors’ catalogs, surveys…).</a:t>
            </a:r>
          </a:p>
          <a:p>
            <a:pPr>
              <a:buNone/>
            </a:pPr>
            <a:endParaRPr lang="fr-F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/>
              <a:t>Chapter 4: Managing a Foresight Project</a:t>
            </a:r>
            <a:endParaRPr lang="fr-FR" b="1" i="1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CF4668DC-857F-487D-BFFA-8C0CA5037977}" type="slidenum">
              <a:rPr lang="fr-BE" smtClean="0"/>
              <a:pPr/>
              <a:t>27</a:t>
            </a:fld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r-FR" sz="2000" dirty="0"/>
              <a:t>Sources by </a:t>
            </a:r>
            <a:r>
              <a:rPr lang="fr-FR" sz="2000" dirty="0" err="1"/>
              <a:t>exclusivity</a:t>
            </a:r>
            <a:r>
              <a:rPr lang="fr-FR" sz="2000" dirty="0" smtClean="0"/>
              <a:t>:</a:t>
            </a:r>
          </a:p>
          <a:p>
            <a:endParaRPr lang="fr-FR" sz="2000" dirty="0"/>
          </a:p>
          <a:p>
            <a:pPr marL="0" indent="0">
              <a:buNone/>
            </a:pPr>
            <a:r>
              <a:rPr lang="fr-FR" sz="2000" dirty="0"/>
              <a:t>- </a:t>
            </a:r>
            <a:r>
              <a:rPr lang="fr-FR" sz="2000" dirty="0" err="1"/>
              <a:t>Primary</a:t>
            </a:r>
            <a:r>
              <a:rPr lang="fr-FR" sz="2000" dirty="0"/>
              <a:t> sources: original, unique information (</a:t>
            </a:r>
            <a:r>
              <a:rPr lang="fr-FR" sz="2000" dirty="0" err="1"/>
              <a:t>e.g</a:t>
            </a:r>
            <a:r>
              <a:rPr lang="fr-FR" sz="2000" dirty="0"/>
              <a:t>., consumer </a:t>
            </a:r>
            <a:r>
              <a:rPr lang="fr-FR" sz="2000" dirty="0" err="1"/>
              <a:t>survey</a:t>
            </a:r>
            <a:r>
              <a:rPr lang="fr-FR" sz="2000" dirty="0"/>
              <a:t>).</a:t>
            </a:r>
          </a:p>
          <a:p>
            <a:pPr marL="0" indent="0">
              <a:buNone/>
            </a:pPr>
            <a:r>
              <a:rPr lang="fr-FR" sz="2000" dirty="0"/>
              <a:t>- </a:t>
            </a:r>
            <a:r>
              <a:rPr lang="fr-FR" sz="2000" dirty="0" err="1"/>
              <a:t>Secondary</a:t>
            </a:r>
            <a:r>
              <a:rPr lang="fr-FR" sz="2000" dirty="0"/>
              <a:t> sources: </a:t>
            </a:r>
            <a:r>
              <a:rPr lang="fr-FR" sz="2000" dirty="0" err="1"/>
              <a:t>existing</a:t>
            </a:r>
            <a:r>
              <a:rPr lang="fr-FR" sz="2000" dirty="0"/>
              <a:t>, </a:t>
            </a:r>
            <a:r>
              <a:rPr lang="fr-FR" sz="2000" dirty="0" err="1"/>
              <a:t>easily</a:t>
            </a:r>
            <a:r>
              <a:rPr lang="fr-FR" sz="2000" dirty="0"/>
              <a:t> accessible information (</a:t>
            </a:r>
            <a:r>
              <a:rPr lang="fr-FR" sz="2000" dirty="0" err="1"/>
              <a:t>e.g</a:t>
            </a:r>
            <a:r>
              <a:rPr lang="fr-FR" sz="2000" dirty="0"/>
              <a:t>., internet, </a:t>
            </a:r>
            <a:r>
              <a:rPr lang="fr-FR" sz="2000" dirty="0" err="1"/>
              <a:t>specialized</a:t>
            </a:r>
            <a:r>
              <a:rPr lang="fr-FR" sz="2000" dirty="0"/>
              <a:t> magazines).</a:t>
            </a:r>
          </a:p>
          <a:p>
            <a:endParaRPr lang="fr-F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/>
              <a:t>Chapter 4: Managing a Foresight Project</a:t>
            </a:r>
            <a:endParaRPr lang="fr-FR" b="1" i="1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CF4668DC-857F-487D-BFFA-8C0CA5037977}" type="slidenum">
              <a:rPr lang="fr-BE" smtClean="0"/>
              <a:pPr/>
              <a:t>28</a:t>
            </a:fld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000" b="1" u="sng" dirty="0"/>
              <a:t>3.3 Selecting sources</a:t>
            </a:r>
            <a:r>
              <a:rPr lang="en-US" sz="2000" b="1" u="sng" dirty="0" smtClean="0"/>
              <a:t>:</a:t>
            </a:r>
          </a:p>
          <a:p>
            <a:pPr>
              <a:buNone/>
            </a:pPr>
            <a:endParaRPr lang="en-US" sz="2000" b="1" u="sng" dirty="0"/>
          </a:p>
          <a:p>
            <a:pPr>
              <a:buNone/>
            </a:pPr>
            <a:r>
              <a:rPr lang="en-US" sz="2000" b="1" dirty="0" smtClean="0"/>
              <a:t>- Quality </a:t>
            </a:r>
            <a:r>
              <a:rPr lang="en-US" sz="2000" b="1" dirty="0"/>
              <a:t>information must be reliable and credible.</a:t>
            </a:r>
          </a:p>
          <a:p>
            <a:pPr>
              <a:buNone/>
            </a:pPr>
            <a:r>
              <a:rPr lang="en-US" sz="2000" b="1" dirty="0" smtClean="0"/>
              <a:t>- Cross-check </a:t>
            </a:r>
            <a:r>
              <a:rPr lang="en-US" sz="2000" b="1" dirty="0"/>
              <a:t>validity through multiple sources.</a:t>
            </a:r>
          </a:p>
          <a:p>
            <a:pPr>
              <a:buNone/>
            </a:pPr>
            <a:r>
              <a:rPr lang="en-US" sz="2000" b="1" dirty="0" smtClean="0"/>
              <a:t>- Critically </a:t>
            </a:r>
            <a:r>
              <a:rPr lang="en-US" sz="2000" b="1" dirty="0"/>
              <a:t>analyze relevance.</a:t>
            </a:r>
          </a:p>
          <a:p>
            <a:pPr>
              <a:buNone/>
            </a:pPr>
            <a:r>
              <a:rPr lang="en-US" sz="2000" b="1" dirty="0" smtClean="0"/>
              <a:t>- Balance </a:t>
            </a:r>
            <a:r>
              <a:rPr lang="en-US" sz="2000" b="1" dirty="0"/>
              <a:t>quality, cost, and timeliness.</a:t>
            </a:r>
          </a:p>
          <a:p>
            <a:pPr>
              <a:buNone/>
            </a:pPr>
            <a:r>
              <a:rPr lang="en-US" sz="2000" b="1" dirty="0" smtClean="0"/>
              <a:t>- Good </a:t>
            </a:r>
            <a:r>
              <a:rPr lang="en-US" sz="2000" b="1" dirty="0"/>
              <a:t>information meets organizational needs with the best cost/benefit ratio.</a:t>
            </a:r>
          </a:p>
          <a:p>
            <a:endParaRPr lang="fr-F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CF4668DC-857F-487D-BFFA-8C0CA5037977}" type="slidenum">
              <a:rPr lang="fr-BE" smtClean="0"/>
              <a:pPr/>
              <a:t>29</a:t>
            </a:fld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fr-FR" b="1" dirty="0" smtClean="0"/>
          </a:p>
          <a:p>
            <a:pPr>
              <a:buNone/>
            </a:pPr>
            <a:endParaRPr lang="fr-FR" b="1" dirty="0" smtClean="0"/>
          </a:p>
          <a:p>
            <a:pPr>
              <a:buNone/>
            </a:pPr>
            <a:endParaRPr lang="fr-FR" b="1" dirty="0" smtClean="0"/>
          </a:p>
          <a:p>
            <a:pPr algn="ctr">
              <a:buNone/>
            </a:pPr>
            <a:r>
              <a:rPr lang="fr-FR" sz="6600" b="1" dirty="0" smtClean="0"/>
              <a:t>Questions???</a:t>
            </a:r>
          </a:p>
          <a:p>
            <a:pPr>
              <a:buNone/>
            </a:pPr>
            <a:endParaRPr lang="fr-FR" b="1" dirty="0" smtClean="0"/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/>
              <a:t>Chapter 4: Managing a Foresight Project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68010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/>
              <a:t>Chapter 4: Managing a Foresight Project</a:t>
            </a:r>
            <a:endParaRPr lang="fr-FR" b="1" i="1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CF4668DC-857F-487D-BFFA-8C0CA5037977}" type="slidenum">
              <a:rPr lang="fr-BE" smtClean="0"/>
              <a:pPr/>
              <a:t>3</a:t>
            </a:fld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A foresight </a:t>
            </a:r>
            <a:r>
              <a:rPr lang="en-US" dirty="0"/>
              <a:t>project:</a:t>
            </a:r>
          </a:p>
          <a:p>
            <a:pPr>
              <a:buNone/>
            </a:pPr>
            <a:r>
              <a:rPr lang="en-US" dirty="0"/>
              <a:t>- Is a project like any other.</a:t>
            </a:r>
          </a:p>
          <a:p>
            <a:pPr>
              <a:buNone/>
            </a:pPr>
            <a:r>
              <a:rPr lang="en-US" dirty="0"/>
              <a:t>- A collaborative project.</a:t>
            </a:r>
          </a:p>
          <a:p>
            <a:pPr>
              <a:buNone/>
            </a:pPr>
            <a:r>
              <a:rPr lang="en-US" dirty="0"/>
              <a:t>- Monitoring project cycle aligned with Deming’s wheel.</a:t>
            </a:r>
          </a:p>
          <a:p>
            <a:pPr>
              <a:buNone/>
            </a:pPr>
            <a:endParaRPr lang="fr-FR" b="1" dirty="0" smtClean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3366655"/>
            <a:ext cx="6941392" cy="3156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4812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/>
              <a:t>Chapter 4: Managing a Foresight Project</a:t>
            </a:r>
            <a:endParaRPr lang="fr-FR" b="1" i="1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CF4668DC-857F-487D-BFFA-8C0CA5037977}" type="slidenum">
              <a:rPr lang="fr-BE" smtClean="0"/>
              <a:pPr/>
              <a:t>4</a:t>
            </a:fld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b="1" dirty="0" smtClean="0"/>
          </a:p>
          <a:p>
            <a:pPr>
              <a:buNone/>
            </a:pPr>
            <a:endParaRPr lang="en-US" b="1" dirty="0"/>
          </a:p>
          <a:p>
            <a:pPr>
              <a:buNone/>
            </a:pPr>
            <a:r>
              <a:rPr lang="en-US" b="1" dirty="0" smtClean="0"/>
              <a:t>- </a:t>
            </a:r>
            <a:r>
              <a:rPr lang="en-US" b="1" dirty="0"/>
              <a:t>Plan: prepare and plan.</a:t>
            </a:r>
          </a:p>
          <a:p>
            <a:pPr>
              <a:buNone/>
            </a:pPr>
            <a:r>
              <a:rPr lang="en-US" b="1" dirty="0"/>
              <a:t>- Do: develop, implement, and execute.</a:t>
            </a:r>
          </a:p>
          <a:p>
            <a:pPr>
              <a:buNone/>
            </a:pPr>
            <a:r>
              <a:rPr lang="en-US" b="1" dirty="0"/>
              <a:t>- Check: control, verify, and evaluate.</a:t>
            </a:r>
          </a:p>
          <a:p>
            <a:pPr>
              <a:buNone/>
            </a:pPr>
            <a:r>
              <a:rPr lang="en-US" b="1" dirty="0"/>
              <a:t>- Act (or Adjust): act, adjust, and respond.</a:t>
            </a:r>
          </a:p>
          <a:p>
            <a:pPr>
              <a:buNone/>
            </a:pP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4081653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/>
              <a:t>Chapter 4: Managing a Foresight Project</a:t>
            </a:r>
            <a:endParaRPr lang="fr-FR" b="1" i="1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CF4668DC-857F-487D-BFFA-8C0CA5037977}" type="slidenum">
              <a:rPr lang="fr-BE" smtClean="0"/>
              <a:pPr/>
              <a:t>5</a:t>
            </a:fld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592143" y="1556792"/>
            <a:ext cx="7772400" cy="4572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1.1 Steps in managing a monitoring project</a:t>
            </a:r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Set </a:t>
            </a:r>
            <a:r>
              <a:rPr lang="en-US" b="1" dirty="0"/>
              <a:t>up your monitoring system:</a:t>
            </a:r>
          </a:p>
          <a:p>
            <a:pPr marL="0" indent="0">
              <a:buNone/>
            </a:pPr>
            <a:r>
              <a:rPr lang="en-US" dirty="0"/>
              <a:t>The first step is to collect all relevant internal and external information for your company.</a:t>
            </a:r>
          </a:p>
          <a:p>
            <a:pPr marL="0" indent="0">
              <a:buNone/>
            </a:pPr>
            <a:r>
              <a:rPr lang="en-US" b="1" dirty="0" smtClean="0"/>
              <a:t>- What </a:t>
            </a:r>
            <a:r>
              <a:rPr lang="en-US" b="1" dirty="0"/>
              <a:t>type of monitoring do you want to set up?</a:t>
            </a:r>
          </a:p>
          <a:p>
            <a:pPr marL="0" indent="0">
              <a:buNone/>
            </a:pPr>
            <a:r>
              <a:rPr lang="en-US" dirty="0"/>
              <a:t>It is up to you to define a precise need, which will guide your monitoring project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/>
              <a:t>Chapter 4: Managing a Foresight Project</a:t>
            </a:r>
            <a:endParaRPr lang="fr-FR" b="1" i="1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CF4668DC-857F-487D-BFFA-8C0CA5037977}" type="slidenum">
              <a:rPr lang="fr-BE" smtClean="0"/>
              <a:pPr/>
              <a:t>6</a:t>
            </a:fld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- Which </a:t>
            </a:r>
            <a:r>
              <a:rPr lang="en-US" b="1" dirty="0"/>
              <a:t>sources and information to monitor?</a:t>
            </a:r>
          </a:p>
          <a:p>
            <a:pPr marL="0" indent="0">
              <a:buNone/>
            </a:pPr>
            <a:r>
              <a:rPr lang="en-US" dirty="0"/>
              <a:t>Depending on the information sought, the sources to monitor will differ: specialized press, mainstream press, calls for tenders, forums, social networks…</a:t>
            </a:r>
          </a:p>
          <a:p>
            <a:pPr marL="0" indent="0">
              <a:buNone/>
            </a:pPr>
            <a:r>
              <a:rPr lang="en-US" b="1" dirty="0" smtClean="0"/>
              <a:t>- Who </a:t>
            </a:r>
            <a:r>
              <a:rPr lang="en-US" b="1" dirty="0"/>
              <a:t>will be in charge of monitoring?</a:t>
            </a:r>
          </a:p>
          <a:p>
            <a:pPr marL="0" indent="0">
              <a:buNone/>
            </a:pPr>
            <a:r>
              <a:rPr lang="en-US" dirty="0"/>
              <a:t>While each employee can identify useful information at their level, it is essential to designate a person responsible for gathering and disseminating all this data.</a:t>
            </a:r>
          </a:p>
          <a:p>
            <a:pPr>
              <a:buFont typeface="Wingdings" panose="05000000000000000000" pitchFamily="2" charset="2"/>
              <a:buChar char="ü"/>
            </a:pP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/>
              <a:t>Chapter 4: Managing a Foresight Project</a:t>
            </a:r>
            <a:endParaRPr lang="fr-FR" b="1" i="1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CF4668DC-857F-487D-BFFA-8C0CA5037977}" type="slidenum">
              <a:rPr lang="fr-BE" smtClean="0"/>
              <a:pPr/>
              <a:t>7</a:t>
            </a:fld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- Which </a:t>
            </a:r>
            <a:r>
              <a:rPr lang="en-US" b="1" dirty="0"/>
              <a:t>tools to facilitate your monitoring?</a:t>
            </a:r>
          </a:p>
          <a:p>
            <a:pPr marL="0" indent="0">
              <a:buNone/>
            </a:pPr>
            <a:r>
              <a:rPr lang="en-US" dirty="0"/>
              <a:t>Choose tools that: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Ensure </a:t>
            </a:r>
            <a:r>
              <a:rPr lang="en-US" dirty="0"/>
              <a:t>comprehensive monitoring.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Are </a:t>
            </a:r>
            <a:r>
              <a:rPr lang="en-US" dirty="0"/>
              <a:t>easy to use.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Allow </a:t>
            </a:r>
            <a:r>
              <a:rPr lang="en-US" dirty="0"/>
              <a:t>precise targeting for relevant information.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Enable </a:t>
            </a:r>
            <a:r>
              <a:rPr lang="en-US" dirty="0"/>
              <a:t>simple knowledge sharing.</a:t>
            </a:r>
          </a:p>
          <a:p>
            <a:pPr marL="0" indent="0">
              <a:buNone/>
            </a:pP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/>
              <a:t>Chapter 4: Managing a Foresight Project</a:t>
            </a:r>
            <a:endParaRPr lang="fr-FR" b="1" i="1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CF4668DC-857F-487D-BFFA-8C0CA5037977}" type="slidenum">
              <a:rPr lang="fr-BE" smtClean="0"/>
              <a:pPr/>
              <a:t>8</a:t>
            </a:fld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Analyze </a:t>
            </a:r>
            <a:r>
              <a:rPr lang="en-US" b="1" dirty="0"/>
              <a:t>the collected information:</a:t>
            </a:r>
          </a:p>
          <a:p>
            <a:pPr marL="0" indent="0">
              <a:buNone/>
            </a:pPr>
            <a:r>
              <a:rPr lang="en-US" dirty="0"/>
              <a:t>To support decision-making, the information collected must be processed, analyzed, and synthesized</a:t>
            </a:r>
            <a:r>
              <a:rPr lang="en-US" dirty="0" smtClean="0"/>
              <a:t>. This </a:t>
            </a:r>
            <a:r>
              <a:rPr lang="en-US" dirty="0"/>
              <a:t>analysis is usually presented in the form of dynamic dashboards, built over an extended period</a:t>
            </a:r>
            <a:r>
              <a:rPr lang="en-US" dirty="0" smtClean="0"/>
              <a:t>. They </a:t>
            </a:r>
            <a:r>
              <a:rPr lang="en-US" dirty="0"/>
              <a:t>allow you to step back and observe your market in its global context: trends, key figures, main players…</a:t>
            </a:r>
          </a:p>
          <a:p>
            <a:pPr marL="0" indent="0">
              <a:buNone/>
            </a:pPr>
            <a:r>
              <a:rPr lang="en-US" dirty="0"/>
              <a:t>The challenge is to orient your analysis according to your objectives.</a:t>
            </a:r>
          </a:p>
          <a:p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/>
              <a:t>Chapter 4: Managing a Foresight Project</a:t>
            </a:r>
            <a:endParaRPr lang="fr-FR" b="1" i="1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CF4668DC-857F-487D-BFFA-8C0CA5037977}" type="slidenum">
              <a:rPr lang="fr-BE" smtClean="0"/>
              <a:pPr/>
              <a:t>9</a:t>
            </a:fld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Disseminate </a:t>
            </a:r>
            <a:r>
              <a:rPr lang="en-US" b="1" dirty="0"/>
              <a:t>information to support decision-making</a:t>
            </a:r>
          </a:p>
          <a:p>
            <a:pPr marL="0" indent="0">
              <a:buNone/>
            </a:pPr>
            <a:r>
              <a:rPr lang="en-US" dirty="0"/>
              <a:t>Monitoring is useless if it is not shared with key company stakeholders who will act accordingly</a:t>
            </a:r>
            <a:r>
              <a:rPr lang="en-US" dirty="0" smtClean="0"/>
              <a:t>. To </a:t>
            </a:r>
            <a:r>
              <a:rPr lang="en-US" dirty="0"/>
              <a:t>avoid flooding colleagues with irrelevant information, target according to each department</a:t>
            </a:r>
            <a:r>
              <a:rPr lang="en-US" dirty="0" smtClean="0"/>
              <a:t>. For </a:t>
            </a:r>
            <a:r>
              <a:rPr lang="en-US" dirty="0"/>
              <a:t>example, there is no need to send technological monitoring to HR staff</a:t>
            </a:r>
            <a:r>
              <a:rPr lang="en-US" dirty="0" smtClean="0"/>
              <a:t>. Create </a:t>
            </a:r>
            <a:r>
              <a:rPr lang="en-US" dirty="0"/>
              <a:t>recipient lists for each type of news.</a:t>
            </a:r>
          </a:p>
          <a:p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pitaux">
  <a:themeElements>
    <a:clrScheme name="Capitaux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apitaux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apitaux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870</TotalTime>
  <Words>1407</Words>
  <Application>Microsoft Office PowerPoint</Application>
  <PresentationFormat>Affichage à l'écran (4:3)</PresentationFormat>
  <Paragraphs>192</Paragraphs>
  <Slides>29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29</vt:i4>
      </vt:variant>
    </vt:vector>
  </HeadingPairs>
  <TitlesOfParts>
    <vt:vector size="34" baseType="lpstr">
      <vt:lpstr>Franklin Gothic Book</vt:lpstr>
      <vt:lpstr>Perpetua</vt:lpstr>
      <vt:lpstr>Wingdings</vt:lpstr>
      <vt:lpstr>Wingdings 2</vt:lpstr>
      <vt:lpstr>Capitaux</vt:lpstr>
      <vt:lpstr>Chapter 4: Managing a Foresight Project</vt:lpstr>
      <vt:lpstr>Chapter 4: Managing a Foresight Project</vt:lpstr>
      <vt:lpstr>Chapter 4: Managing a Foresight Project</vt:lpstr>
      <vt:lpstr>Chapter 4: Managing a Foresight Project</vt:lpstr>
      <vt:lpstr>Chapter 4: Managing a Foresight Project</vt:lpstr>
      <vt:lpstr>Chapter 4: Managing a Foresight Project</vt:lpstr>
      <vt:lpstr>Chapter 4: Managing a Foresight Project</vt:lpstr>
      <vt:lpstr>Chapter 4: Managing a Foresight Project</vt:lpstr>
      <vt:lpstr>Chapter 4: Managing a Foresight Project</vt:lpstr>
      <vt:lpstr>Chapter 4: Managing a Foresight Project</vt:lpstr>
      <vt:lpstr>Chapter 4: Managing a Foresight Project</vt:lpstr>
      <vt:lpstr>Chapter 4: Managing a Foresight Project</vt:lpstr>
      <vt:lpstr>Chapter 4: Managing a Foresight Project</vt:lpstr>
      <vt:lpstr>Chapter 4: Managing a Foresight Project</vt:lpstr>
      <vt:lpstr>Chapter 4: Managing a Foresight Project</vt:lpstr>
      <vt:lpstr>Chapter 4: Managing a Foresight Project</vt:lpstr>
      <vt:lpstr>Chapter 4: Managing a Foresight Project</vt:lpstr>
      <vt:lpstr>Chapter 4: Managing a Foresight Project</vt:lpstr>
      <vt:lpstr>Chapter 4: Managing a Foresight Project</vt:lpstr>
      <vt:lpstr>Chapter 4: Managing a Foresight Project</vt:lpstr>
      <vt:lpstr>Chapter 4: Managing a Foresight Project</vt:lpstr>
      <vt:lpstr>Chapter 4: Managing a Foresight Project</vt:lpstr>
      <vt:lpstr>Chapter 4: Managing a Foresight Project</vt:lpstr>
      <vt:lpstr>Chapter 4: Managing a Foresight Project</vt:lpstr>
      <vt:lpstr>Chapter 4: Managing a Foresight Project</vt:lpstr>
      <vt:lpstr>Chapter 4: Managing a Foresight Project</vt:lpstr>
      <vt:lpstr>Chapter 4: Managing a Foresight Project</vt:lpstr>
      <vt:lpstr>Chapter 4: Managing a Foresight Project</vt:lpstr>
      <vt:lpstr>Chapter 4: Managing a Foresight Project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Chapitre 4 : Gestion d'un projet de veille</dc:title>
  <dc:creator>hp</dc:creator>
  <cp:lastModifiedBy>HP</cp:lastModifiedBy>
  <cp:revision>62</cp:revision>
  <dcterms:created xsi:type="dcterms:W3CDTF">2022-11-26T17:24:32Z</dcterms:created>
  <dcterms:modified xsi:type="dcterms:W3CDTF">2025-11-22T11:32:26Z</dcterms:modified>
</cp:coreProperties>
</file>