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5"/>
  </p:notesMasterIdLst>
  <p:handoutMasterIdLst>
    <p:handoutMasterId r:id="rId76"/>
  </p:handoutMasterIdLst>
  <p:sldIdLst>
    <p:sldId id="256" r:id="rId2"/>
    <p:sldId id="365" r:id="rId3"/>
    <p:sldId id="390" r:id="rId4"/>
    <p:sldId id="396" r:id="rId5"/>
    <p:sldId id="398" r:id="rId6"/>
    <p:sldId id="399" r:id="rId7"/>
    <p:sldId id="391" r:id="rId8"/>
    <p:sldId id="400" r:id="rId9"/>
    <p:sldId id="401" r:id="rId10"/>
    <p:sldId id="402" r:id="rId11"/>
    <p:sldId id="403" r:id="rId12"/>
    <p:sldId id="392" r:id="rId13"/>
    <p:sldId id="404" r:id="rId14"/>
    <p:sldId id="405" r:id="rId15"/>
    <p:sldId id="406" r:id="rId16"/>
    <p:sldId id="393" r:id="rId17"/>
    <p:sldId id="407" r:id="rId18"/>
    <p:sldId id="408" r:id="rId19"/>
    <p:sldId id="409" r:id="rId20"/>
    <p:sldId id="394" r:id="rId21"/>
    <p:sldId id="410" r:id="rId22"/>
    <p:sldId id="411" r:id="rId23"/>
    <p:sldId id="412" r:id="rId24"/>
    <p:sldId id="395" r:id="rId25"/>
    <p:sldId id="413" r:id="rId26"/>
    <p:sldId id="414" r:id="rId27"/>
    <p:sldId id="415" r:id="rId28"/>
    <p:sldId id="416" r:id="rId29"/>
    <p:sldId id="418" r:id="rId30"/>
    <p:sldId id="417" r:id="rId31"/>
    <p:sldId id="420" r:id="rId32"/>
    <p:sldId id="419" r:id="rId33"/>
    <p:sldId id="421" r:id="rId34"/>
    <p:sldId id="422" r:id="rId35"/>
    <p:sldId id="423" r:id="rId36"/>
    <p:sldId id="424" r:id="rId37"/>
    <p:sldId id="425" r:id="rId38"/>
    <p:sldId id="426" r:id="rId39"/>
    <p:sldId id="427" r:id="rId40"/>
    <p:sldId id="428" r:id="rId41"/>
    <p:sldId id="429" r:id="rId42"/>
    <p:sldId id="430" r:id="rId43"/>
    <p:sldId id="431" r:id="rId44"/>
    <p:sldId id="432" r:id="rId45"/>
    <p:sldId id="433" r:id="rId46"/>
    <p:sldId id="435" r:id="rId47"/>
    <p:sldId id="436" r:id="rId48"/>
    <p:sldId id="437" r:id="rId49"/>
    <p:sldId id="438" r:id="rId50"/>
    <p:sldId id="439" r:id="rId51"/>
    <p:sldId id="440" r:id="rId52"/>
    <p:sldId id="441" r:id="rId53"/>
    <p:sldId id="443" r:id="rId54"/>
    <p:sldId id="444" r:id="rId55"/>
    <p:sldId id="445" r:id="rId56"/>
    <p:sldId id="446" r:id="rId57"/>
    <p:sldId id="447" r:id="rId58"/>
    <p:sldId id="448" r:id="rId59"/>
    <p:sldId id="449" r:id="rId60"/>
    <p:sldId id="450" r:id="rId61"/>
    <p:sldId id="451" r:id="rId62"/>
    <p:sldId id="452" r:id="rId63"/>
    <p:sldId id="453" r:id="rId64"/>
    <p:sldId id="454" r:id="rId65"/>
    <p:sldId id="455" r:id="rId66"/>
    <p:sldId id="456" r:id="rId67"/>
    <p:sldId id="457" r:id="rId68"/>
    <p:sldId id="460" r:id="rId69"/>
    <p:sldId id="458" r:id="rId70"/>
    <p:sldId id="461" r:id="rId71"/>
    <p:sldId id="462" r:id="rId72"/>
    <p:sldId id="463" r:id="rId73"/>
    <p:sldId id="459" r:id="rId7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p" initials="h" lastIdx="4" clrIdx="0">
    <p:extLst>
      <p:ext uri="{19B8F6BF-5375-455C-9EA6-DF929625EA0E}">
        <p15:presenceInfo xmlns:p15="http://schemas.microsoft.com/office/powerpoint/2012/main" userId="hp" providerId="None"/>
      </p:ext>
    </p:extLst>
  </p:cmAuthor>
  <p:cmAuthor id="2" name="Bra Ni" initials="BN" lastIdx="5" clrIdx="1">
    <p:extLst>
      <p:ext uri="{19B8F6BF-5375-455C-9EA6-DF929625EA0E}">
        <p15:presenceInfo xmlns:p15="http://schemas.microsoft.com/office/powerpoint/2012/main" userId="a5afa062582ebe9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76B7"/>
    <a:srgbClr val="FFFFFF"/>
    <a:srgbClr val="0A7AB9"/>
    <a:srgbClr val="4472C4"/>
    <a:srgbClr val="70AD47"/>
    <a:srgbClr val="3399FF"/>
    <a:srgbClr val="FFCC66"/>
    <a:srgbClr val="D9D9D9"/>
    <a:srgbClr val="5B9BD5"/>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167" autoAdjust="0"/>
    <p:restoredTop sz="84817" autoAdjust="0"/>
  </p:normalViewPr>
  <p:slideViewPr>
    <p:cSldViewPr snapToGrid="0">
      <p:cViewPr varScale="1">
        <p:scale>
          <a:sx n="55" d="100"/>
          <a:sy n="55" d="100"/>
        </p:scale>
        <p:origin x="828" y="40"/>
      </p:cViewPr>
      <p:guideLst/>
    </p:cSldViewPr>
  </p:slideViewPr>
  <p:outlineViewPr>
    <p:cViewPr>
      <p:scale>
        <a:sx n="33" d="100"/>
        <a:sy n="33" d="100"/>
      </p:scale>
      <p:origin x="0" y="-4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5C96926-B9FE-40AD-B513-83C27FFF5EF6}" type="datetimeFigureOut">
              <a:rPr lang="en-US" smtClean="0"/>
              <a:t>12/16/2023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6833DBA-CD46-4C97-AB4C-E75E1A1E8842}" type="slidenum">
              <a:rPr lang="en-US" smtClean="0"/>
              <a:t>‹#›</a:t>
            </a:fld>
            <a:endParaRPr lang="en-US"/>
          </a:p>
        </p:txBody>
      </p:sp>
    </p:spTree>
    <p:extLst>
      <p:ext uri="{BB962C8B-B14F-4D97-AF65-F5344CB8AC3E}">
        <p14:creationId xmlns:p14="http://schemas.microsoft.com/office/powerpoint/2010/main" val="6941025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61F7F2-9D75-4152-956B-EDF6B41D5706}" type="datetimeFigureOut">
              <a:rPr lang="en-US" smtClean="0"/>
              <a:t>12/16/2023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C8873C-B327-49DF-95A7-9E05979C80E6}" type="slidenum">
              <a:rPr lang="en-US" smtClean="0"/>
              <a:t>‹#›</a:t>
            </a:fld>
            <a:endParaRPr lang="en-US"/>
          </a:p>
        </p:txBody>
      </p:sp>
    </p:spTree>
    <p:extLst>
      <p:ext uri="{BB962C8B-B14F-4D97-AF65-F5344CB8AC3E}">
        <p14:creationId xmlns:p14="http://schemas.microsoft.com/office/powerpoint/2010/main" val="3906948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C8873C-B327-49DF-95A7-9E05979C80E6}" type="slidenum">
              <a:rPr lang="en-US" smtClean="0"/>
              <a:t>1</a:t>
            </a:fld>
            <a:endParaRPr lang="en-US"/>
          </a:p>
        </p:txBody>
      </p:sp>
    </p:spTree>
    <p:extLst>
      <p:ext uri="{BB962C8B-B14F-4D97-AF65-F5344CB8AC3E}">
        <p14:creationId xmlns:p14="http://schemas.microsoft.com/office/powerpoint/2010/main" val="39946199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ar-DZ" sz="1200" b="0" i="0" kern="1200" dirty="0" smtClean="0">
                <a:solidFill>
                  <a:schemeClr val="tx1"/>
                </a:solidFill>
                <a:effectLst/>
                <a:latin typeface="+mn-lt"/>
                <a:ea typeface="+mn-ea"/>
                <a:cs typeface="+mn-cs"/>
              </a:rPr>
              <a:t>ارتفاع درجة حرارة الكمبيوتر هو فشل شائع جدًا في جهاز الكمبيوتر. ولا علاقة له بحرارة الصيف.</a:t>
            </a:r>
            <a:endParaRPr lang="en-FI" dirty="0"/>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13</a:t>
            </a:fld>
            <a:endParaRPr lang="en-US"/>
          </a:p>
        </p:txBody>
      </p:sp>
    </p:spTree>
    <p:extLst>
      <p:ext uri="{BB962C8B-B14F-4D97-AF65-F5344CB8AC3E}">
        <p14:creationId xmlns:p14="http://schemas.microsoft.com/office/powerpoint/2010/main" val="17169912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a:r>
              <a:rPr lang="ar-DZ" sz="1200" b="0" i="0" kern="1200" dirty="0" smtClean="0">
                <a:solidFill>
                  <a:schemeClr val="tx1"/>
                </a:solidFill>
                <a:effectLst/>
                <a:latin typeface="+mn-lt"/>
                <a:ea typeface="+mn-ea"/>
                <a:cs typeface="+mn-cs"/>
              </a:rPr>
              <a:t>في معظم الأحيان ، ترتفع درجة حرارة الكمبيوتر بسبب فشل المبرد. يتسخ ويؤدي الغبار إلى منع الهواء من تبريد جهاز الكمبيوتر الخاص بك. إذا كانت درجة حرارة جهاز الكمبيوتر الخاص بك مرتفعة ، فسيتم إيقاف تشغيله فجأة.</a:t>
            </a:r>
            <a:endParaRPr lang="en-FI" dirty="0"/>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14</a:t>
            </a:fld>
            <a:endParaRPr lang="en-US"/>
          </a:p>
        </p:txBody>
      </p:sp>
    </p:spTree>
    <p:extLst>
      <p:ext uri="{BB962C8B-B14F-4D97-AF65-F5344CB8AC3E}">
        <p14:creationId xmlns:p14="http://schemas.microsoft.com/office/powerpoint/2010/main" val="28806093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rtl="1"/>
            <a:r>
              <a:rPr lang="ar-DZ" sz="1200" b="0" i="0" kern="1200" dirty="0" smtClean="0">
                <a:solidFill>
                  <a:schemeClr val="tx1"/>
                </a:solidFill>
                <a:effectLst/>
                <a:latin typeface="+mn-lt"/>
                <a:ea typeface="+mn-ea"/>
                <a:cs typeface="+mn-cs"/>
              </a:rPr>
              <a:t>من الضروري بعد ذلك تبريد جهاز الكمبيوتر الخاص بك. لهذا الغرض ، استخدم علبة من الهواء الجاف أو ضاغط هواء. يؤدي ذلك إلى إطلاق الغبار وبالتالي تدوير الهواء. إذا لم تنجح هذه الطريقة ، يجب عليك تفكيك الكمبيوتر للوصول إلى المروحة. في مثل هذه الحالة ، ننصحك باستخدام فني كمبيوتر حتى لا تتسبب في مزيد من الضرر لجهاز الكمبيوتر الخاص بك.</a:t>
            </a:r>
          </a:p>
          <a:p>
            <a:pPr algn="r"/>
            <a:endParaRPr lang="en-FI" dirty="0"/>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15</a:t>
            </a:fld>
            <a:endParaRPr lang="en-US"/>
          </a:p>
        </p:txBody>
      </p:sp>
    </p:spTree>
    <p:extLst>
      <p:ext uri="{BB962C8B-B14F-4D97-AF65-F5344CB8AC3E}">
        <p14:creationId xmlns:p14="http://schemas.microsoft.com/office/powerpoint/2010/main" val="19386001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FI" dirty="0"/>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17</a:t>
            </a:fld>
            <a:endParaRPr lang="en-US"/>
          </a:p>
        </p:txBody>
      </p:sp>
    </p:spTree>
    <p:extLst>
      <p:ext uri="{BB962C8B-B14F-4D97-AF65-F5344CB8AC3E}">
        <p14:creationId xmlns:p14="http://schemas.microsoft.com/office/powerpoint/2010/main" val="37200274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a:endParaRPr lang="en-FI" dirty="0"/>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18</a:t>
            </a:fld>
            <a:endParaRPr lang="en-US"/>
          </a:p>
        </p:txBody>
      </p:sp>
    </p:spTree>
    <p:extLst>
      <p:ext uri="{BB962C8B-B14F-4D97-AF65-F5344CB8AC3E}">
        <p14:creationId xmlns:p14="http://schemas.microsoft.com/office/powerpoint/2010/main" val="21897157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a:endParaRPr lang="en-FI" dirty="0"/>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19</a:t>
            </a:fld>
            <a:endParaRPr lang="en-US"/>
          </a:p>
        </p:txBody>
      </p:sp>
    </p:spTree>
    <p:extLst>
      <p:ext uri="{BB962C8B-B14F-4D97-AF65-F5344CB8AC3E}">
        <p14:creationId xmlns:p14="http://schemas.microsoft.com/office/powerpoint/2010/main" val="18489367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rtl="1"/>
            <a:r>
              <a:rPr lang="ar-DZ" sz="1200" b="0" i="0" kern="1200" dirty="0" smtClean="0">
                <a:solidFill>
                  <a:schemeClr val="tx1"/>
                </a:solidFill>
                <a:effectLst/>
                <a:latin typeface="+mn-lt"/>
                <a:ea typeface="+mn-ea"/>
                <a:cs typeface="+mn-cs"/>
              </a:rPr>
              <a:t>الشاشة الزرقاء هي عطل خطير في الكمبيوتر ، مما قد يؤدي إلى فقدان البيانات. لذلك من الضروري التعامل مع هذا الانهيار على محمل الجد.</a:t>
            </a:r>
          </a:p>
          <a:p>
            <a:endParaRPr lang="en-FI" dirty="0"/>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21</a:t>
            </a:fld>
            <a:endParaRPr lang="en-US"/>
          </a:p>
        </p:txBody>
      </p:sp>
    </p:spTree>
    <p:extLst>
      <p:ext uri="{BB962C8B-B14F-4D97-AF65-F5344CB8AC3E}">
        <p14:creationId xmlns:p14="http://schemas.microsoft.com/office/powerpoint/2010/main" val="29232482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ctr"/>
            <a:r>
              <a:rPr lang="ar-DZ" sz="1200" b="0" i="0" kern="1200" dirty="0" smtClean="0">
                <a:solidFill>
                  <a:schemeClr val="tx1"/>
                </a:solidFill>
                <a:effectLst/>
                <a:latin typeface="+mn-lt"/>
                <a:ea typeface="+mn-ea"/>
                <a:cs typeface="+mn-cs"/>
              </a:rPr>
              <a:t>تتحول الشاشة إلى اللون الأزرق بسبب مشكلة في الأجهزة أو البرامج. في هذه الحالة ، يستخدم </a:t>
            </a:r>
            <a:endParaRPr lang="fr-FR" sz="1200" b="0" i="0" kern="1200" dirty="0" smtClean="0">
              <a:solidFill>
                <a:schemeClr val="tx1"/>
              </a:solidFill>
              <a:effectLst/>
              <a:latin typeface="+mn-lt"/>
              <a:ea typeface="+mn-ea"/>
              <a:cs typeface="+mn-cs"/>
            </a:endParaRPr>
          </a:p>
          <a:p>
            <a:pPr algn="ctr"/>
            <a:r>
              <a:rPr lang="en-US" sz="1200" b="0" i="0" kern="1200" dirty="0" smtClean="0">
                <a:solidFill>
                  <a:schemeClr val="tx1"/>
                </a:solidFill>
                <a:effectLst/>
                <a:latin typeface="+mn-lt"/>
                <a:ea typeface="+mn-ea"/>
                <a:cs typeface="+mn-cs"/>
              </a:rPr>
              <a:t>Windows </a:t>
            </a:r>
          </a:p>
          <a:p>
            <a:pPr algn="ctr"/>
            <a:r>
              <a:rPr lang="ar-DZ" sz="1200" b="0" i="0" kern="1200" dirty="0" smtClean="0">
                <a:solidFill>
                  <a:schemeClr val="tx1"/>
                </a:solidFill>
                <a:effectLst/>
                <a:latin typeface="+mn-lt"/>
                <a:ea typeface="+mn-ea"/>
                <a:cs typeface="+mn-cs"/>
              </a:rPr>
              <a:t>أمانًا يمنع جهاز الكمبيوتر الخاص بك من العمل بشكل طبيعي. قد تظهر رسالة من نوع </a:t>
            </a:r>
            <a:endParaRPr lang="fr-FR" sz="1200" b="0" i="0" kern="1200" dirty="0" smtClean="0">
              <a:solidFill>
                <a:schemeClr val="tx1"/>
              </a:solidFill>
              <a:effectLst/>
              <a:latin typeface="+mn-lt"/>
              <a:ea typeface="+mn-ea"/>
              <a:cs typeface="+mn-cs"/>
            </a:endParaRPr>
          </a:p>
          <a:p>
            <a:pPr algn="ctr"/>
            <a:r>
              <a:rPr lang="ar-DZ" sz="1200" b="0" i="0" kern="1200" dirty="0" smtClean="0">
                <a:solidFill>
                  <a:schemeClr val="tx1"/>
                </a:solidFill>
                <a:effectLst/>
                <a:latin typeface="+mn-lt"/>
                <a:ea typeface="+mn-ea"/>
                <a:cs typeface="+mn-cs"/>
              </a:rPr>
              <a:t>على جهاز الكمبيوتر الخاص بك.</a:t>
            </a:r>
            <a:endParaRPr lang="en-FI" dirty="0"/>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22</a:t>
            </a:fld>
            <a:endParaRPr lang="en-US"/>
          </a:p>
        </p:txBody>
      </p:sp>
    </p:spTree>
    <p:extLst>
      <p:ext uri="{BB962C8B-B14F-4D97-AF65-F5344CB8AC3E}">
        <p14:creationId xmlns:p14="http://schemas.microsoft.com/office/powerpoint/2010/main" val="34058615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a:r>
              <a:rPr lang="ar-DZ" sz="1200" b="0" i="0" kern="1200" dirty="0" smtClean="0">
                <a:solidFill>
                  <a:schemeClr val="tx1"/>
                </a:solidFill>
                <a:effectLst/>
                <a:latin typeface="+mn-lt"/>
                <a:ea typeface="+mn-ea"/>
                <a:cs typeface="+mn-cs"/>
              </a:rPr>
              <a:t>نظرًا لكون الشاشة الزرقاء تعطلًا لخطورة معينة ، فمن الضروري استخدام متخصص لإصلاح الكمبيوتر. ما لم تكن لديك معرفة متقدمة بالكمبيوتر ، فإن الخبير هو أفضل شخص لاستكشاف أخطاء جهاز الكمبيوتر الخاص بك بسرعة وكفاءة.</a:t>
            </a:r>
            <a:endParaRPr lang="en-FI" dirty="0"/>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23</a:t>
            </a:fld>
            <a:endParaRPr lang="en-US"/>
          </a:p>
        </p:txBody>
      </p:sp>
    </p:spTree>
    <p:extLst>
      <p:ext uri="{BB962C8B-B14F-4D97-AF65-F5344CB8AC3E}">
        <p14:creationId xmlns:p14="http://schemas.microsoft.com/office/powerpoint/2010/main" val="36161256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FI" dirty="0"/>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25</a:t>
            </a:fld>
            <a:endParaRPr lang="en-US"/>
          </a:p>
        </p:txBody>
      </p:sp>
    </p:spTree>
    <p:extLst>
      <p:ext uri="{BB962C8B-B14F-4D97-AF65-F5344CB8AC3E}">
        <p14:creationId xmlns:p14="http://schemas.microsoft.com/office/powerpoint/2010/main" val="26259951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a:r>
              <a:rPr lang="ar-DZ" sz="1200" b="0" i="0" kern="1200" dirty="0" smtClean="0">
                <a:solidFill>
                  <a:schemeClr val="tx1"/>
                </a:solidFill>
                <a:effectLst/>
                <a:latin typeface="+mn-lt"/>
                <a:ea typeface="+mn-ea"/>
                <a:cs typeface="+mn-cs"/>
              </a:rPr>
              <a:t>جهاز الكمبيوتر الخاص بك لا يشتغل بعد الآن؟ هل يستغرق وقتا طويلا للتحميل؟ الشاشة تبقى مجمدة؟ مهما كان الأمر ، فإن تعطل الكمبيوتر يمثل دائمًا صداعًا. عندما يمكن حل بعض الأعطال في بضع دقائق في المنزل ، فإن البعض الآخر يتطلب تدخل متخصص. دعنا نلقي نظرة على حالات الفشل الأكثر شيوعًا وأسبابها وحلولها.</a:t>
            </a:r>
            <a:endParaRPr lang="fr-FR" sz="1200" b="0" i="0" kern="1200" dirty="0" smtClean="0">
              <a:solidFill>
                <a:schemeClr val="tx1"/>
              </a:solidFill>
              <a:effectLst/>
              <a:latin typeface="+mn-lt"/>
              <a:ea typeface="+mn-ea"/>
              <a:cs typeface="+mn-cs"/>
            </a:endParaRPr>
          </a:p>
          <a:p>
            <a:endParaRPr lang="fr-FR" sz="1200" dirty="0" smtClean="0">
              <a:latin typeface="Century Gothic" panose="020B0502020202020204" pitchFamily="34" charset="0"/>
              <a:ea typeface="Times New Roman" panose="02020603050405020304" pitchFamily="18" charset="0"/>
            </a:endParaRPr>
          </a:p>
          <a:p>
            <a:r>
              <a:rPr lang="fr-FR" sz="1200" dirty="0" smtClean="0">
                <a:latin typeface="Century Gothic" panose="020B0502020202020204" pitchFamily="34" charset="0"/>
                <a:ea typeface="Times New Roman" panose="02020603050405020304" pitchFamily="18" charset="0"/>
              </a:rPr>
              <a:t>Votre PC ne démarre plus ? Il est trop long à charger ? L’écran reste figé ? Quel qu’il soit, une panne d’ordinateur est toujours un vrai casse-tête. Quand certaines pannes peuvent être résolues en quelques minutes à la maison, d’autres nécessitent l’intervention d’un professionnel. Faisons le point sur les pannes les plus fréquentes, leurs causes et leurs solutions.</a:t>
            </a:r>
          </a:p>
          <a:p>
            <a:pPr algn="r"/>
            <a:endParaRPr lang="en-FI" dirty="0"/>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2</a:t>
            </a:fld>
            <a:endParaRPr lang="en-US"/>
          </a:p>
        </p:txBody>
      </p:sp>
    </p:spTree>
    <p:extLst>
      <p:ext uri="{BB962C8B-B14F-4D97-AF65-F5344CB8AC3E}">
        <p14:creationId xmlns:p14="http://schemas.microsoft.com/office/powerpoint/2010/main" val="17421473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a:endParaRPr lang="en-FI" dirty="0"/>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26</a:t>
            </a:fld>
            <a:endParaRPr lang="en-US"/>
          </a:p>
        </p:txBody>
      </p:sp>
    </p:spTree>
    <p:extLst>
      <p:ext uri="{BB962C8B-B14F-4D97-AF65-F5344CB8AC3E}">
        <p14:creationId xmlns:p14="http://schemas.microsoft.com/office/powerpoint/2010/main" val="2663319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a:endParaRPr lang="en-FI" dirty="0"/>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27</a:t>
            </a:fld>
            <a:endParaRPr lang="en-US"/>
          </a:p>
        </p:txBody>
      </p:sp>
    </p:spTree>
    <p:extLst>
      <p:ext uri="{BB962C8B-B14F-4D97-AF65-F5344CB8AC3E}">
        <p14:creationId xmlns:p14="http://schemas.microsoft.com/office/powerpoint/2010/main" val="33457967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FI" dirty="0"/>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29</a:t>
            </a:fld>
            <a:endParaRPr lang="en-US"/>
          </a:p>
        </p:txBody>
      </p:sp>
    </p:spTree>
    <p:extLst>
      <p:ext uri="{BB962C8B-B14F-4D97-AF65-F5344CB8AC3E}">
        <p14:creationId xmlns:p14="http://schemas.microsoft.com/office/powerpoint/2010/main" val="1924531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rtl="1"/>
            <a:r>
              <a:rPr lang="ar-DZ" sz="1200" b="0" i="0" kern="1200" dirty="0" smtClean="0">
                <a:solidFill>
                  <a:schemeClr val="tx1"/>
                </a:solidFill>
                <a:effectLst/>
                <a:latin typeface="+mn-lt"/>
                <a:ea typeface="+mn-ea"/>
                <a:cs typeface="+mn-cs"/>
              </a:rPr>
              <a:t>بعد بدء التشغيل مع عرض شعار العلامة التجارية لجهاز الكمبيوتر ، عندما تظهر الصور التي ترمز إلى بدء تشغيل نظام التشغيل بشكل طبيعي ، تظهر خلفية سوداء مع خط أبيض وامض صغير في أعلى اليسار ويعلق الكمبيوتر الشخصي عليها .</a:t>
            </a:r>
          </a:p>
          <a:p>
            <a:pPr algn="r"/>
            <a:endParaRPr lang="en-FI" dirty="0"/>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30</a:t>
            </a:fld>
            <a:endParaRPr lang="en-US"/>
          </a:p>
        </p:txBody>
      </p:sp>
    </p:spTree>
    <p:extLst>
      <p:ext uri="{BB962C8B-B14F-4D97-AF65-F5344CB8AC3E}">
        <p14:creationId xmlns:p14="http://schemas.microsoft.com/office/powerpoint/2010/main" val="14047303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FI" dirty="0"/>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31</a:t>
            </a:fld>
            <a:endParaRPr lang="en-US"/>
          </a:p>
        </p:txBody>
      </p:sp>
    </p:spTree>
    <p:extLst>
      <p:ext uri="{BB962C8B-B14F-4D97-AF65-F5344CB8AC3E}">
        <p14:creationId xmlns:p14="http://schemas.microsoft.com/office/powerpoint/2010/main" val="9506012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a:r>
              <a:rPr lang="ar-DZ" sz="1200" b="0" i="0" kern="1200" dirty="0" smtClean="0">
                <a:solidFill>
                  <a:schemeClr val="tx1"/>
                </a:solidFill>
                <a:effectLst/>
                <a:latin typeface="+mn-lt"/>
                <a:ea typeface="+mn-ea"/>
                <a:cs typeface="+mn-cs"/>
              </a:rPr>
              <a:t>لماذا ا ؟ لا يمكن للكمبيوتر العثور على نظام التشغيل حيث يتوقع العثور عليه. في بعض الأحيان يكون السبب ببساطة هو أنه عثر على مفتاح </a:t>
            </a:r>
            <a:r>
              <a:rPr lang="en-US" sz="1200" b="0" i="0" kern="1200" dirty="0" smtClean="0">
                <a:solidFill>
                  <a:schemeClr val="tx1"/>
                </a:solidFill>
                <a:effectLst/>
                <a:latin typeface="+mn-lt"/>
                <a:ea typeface="+mn-ea"/>
                <a:cs typeface="+mn-cs"/>
              </a:rPr>
              <a:t>USB </a:t>
            </a:r>
            <a:r>
              <a:rPr lang="ar-DZ" sz="1200" b="0" i="0" kern="1200" dirty="0" smtClean="0">
                <a:solidFill>
                  <a:schemeClr val="tx1"/>
                </a:solidFill>
                <a:effectLst/>
                <a:latin typeface="+mn-lt"/>
                <a:ea typeface="+mn-ea"/>
                <a:cs typeface="+mn-cs"/>
              </a:rPr>
              <a:t>أو محرك أقراص ثابت خارجي ويحاول الإقلاع منه. في أحيان أخرى ، يكون هناك قرص مضغوط / قرص </a:t>
            </a:r>
            <a:r>
              <a:rPr lang="en-US" sz="1200" b="0" i="0" kern="1200" dirty="0" smtClean="0">
                <a:solidFill>
                  <a:schemeClr val="tx1"/>
                </a:solidFill>
                <a:effectLst/>
                <a:latin typeface="+mn-lt"/>
                <a:ea typeface="+mn-ea"/>
                <a:cs typeface="+mn-cs"/>
              </a:rPr>
              <a:t>DVD </a:t>
            </a:r>
            <a:r>
              <a:rPr lang="ar-DZ" sz="1200" b="0" i="0" kern="1200" dirty="0" smtClean="0">
                <a:solidFill>
                  <a:schemeClr val="tx1"/>
                </a:solidFill>
                <a:effectLst/>
                <a:latin typeface="+mn-lt"/>
                <a:ea typeface="+mn-ea"/>
                <a:cs typeface="+mn-cs"/>
              </a:rPr>
              <a:t>متبقٍ في محرك الأقراص / الكاتب الذي يحاول التمهيد منه.</a:t>
            </a:r>
            <a:endParaRPr lang="en-FI" dirty="0"/>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32</a:t>
            </a:fld>
            <a:endParaRPr lang="en-US"/>
          </a:p>
        </p:txBody>
      </p:sp>
    </p:spTree>
    <p:extLst>
      <p:ext uri="{BB962C8B-B14F-4D97-AF65-F5344CB8AC3E}">
        <p14:creationId xmlns:p14="http://schemas.microsoft.com/office/powerpoint/2010/main" val="187071255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rtl="1"/>
            <a:r>
              <a:rPr lang="ar-DZ" sz="1200" b="0" i="0" kern="1200" dirty="0" smtClean="0">
                <a:solidFill>
                  <a:schemeClr val="tx1"/>
                </a:solidFill>
                <a:effectLst/>
                <a:latin typeface="+mn-lt"/>
                <a:ea typeface="+mn-ea"/>
                <a:cs typeface="+mn-cs"/>
              </a:rPr>
              <a:t>لماذا ا ؟ يحدث هذا أكثر فأكثر مع </a:t>
            </a:r>
            <a:r>
              <a:rPr lang="en-US" sz="1200" b="0" i="0" kern="1200" dirty="0" smtClean="0">
                <a:solidFill>
                  <a:schemeClr val="tx1"/>
                </a:solidFill>
                <a:effectLst/>
                <a:latin typeface="+mn-lt"/>
                <a:ea typeface="+mn-ea"/>
                <a:cs typeface="+mn-cs"/>
              </a:rPr>
              <a:t>Bios </a:t>
            </a:r>
            <a:r>
              <a:rPr lang="ar-DZ" sz="1200" b="0" i="0" kern="1200" dirty="0" smtClean="0">
                <a:solidFill>
                  <a:schemeClr val="tx1"/>
                </a:solidFill>
                <a:effectLst/>
                <a:latin typeface="+mn-lt"/>
                <a:ea typeface="+mn-ea"/>
                <a:cs typeface="+mn-cs"/>
              </a:rPr>
              <a:t>مع تمكين التمهيد الآمن:، فسيحظر الإطلاق للأمان ويبقى في حالة توقف تام. وهناك أيضًا حالة مع طابعة متصلة بـ </a:t>
            </a:r>
            <a:r>
              <a:rPr lang="en-US" sz="1200" b="0" i="0" kern="1200" dirty="0" smtClean="0">
                <a:solidFill>
                  <a:schemeClr val="tx1"/>
                </a:solidFill>
                <a:effectLst/>
                <a:latin typeface="+mn-lt"/>
                <a:ea typeface="+mn-ea"/>
                <a:cs typeface="+mn-cs"/>
              </a:rPr>
              <a:t>USB </a:t>
            </a:r>
            <a:r>
              <a:rPr lang="ar-DZ" sz="1200" b="0" i="0" kern="1200" dirty="0" smtClean="0">
                <a:solidFill>
                  <a:schemeClr val="tx1"/>
                </a:solidFill>
                <a:effectLst/>
                <a:latin typeface="+mn-lt"/>
                <a:ea typeface="+mn-ea"/>
                <a:cs typeface="+mn-cs"/>
              </a:rPr>
              <a:t>حيث تم توصيل بطاقة </a:t>
            </a:r>
            <a:r>
              <a:rPr lang="en-US" sz="1200" b="0" i="0" kern="1200" dirty="0" smtClean="0">
                <a:solidFill>
                  <a:schemeClr val="tx1"/>
                </a:solidFill>
                <a:effectLst/>
                <a:latin typeface="+mn-lt"/>
                <a:ea typeface="+mn-ea"/>
                <a:cs typeface="+mn-cs"/>
              </a:rPr>
              <a:t>SD </a:t>
            </a:r>
            <a:r>
              <a:rPr lang="ar-DZ" sz="1200" b="0" i="0" kern="1200" dirty="0" smtClean="0">
                <a:solidFill>
                  <a:schemeClr val="tx1"/>
                </a:solidFill>
                <a:effectLst/>
                <a:latin typeface="+mn-lt"/>
                <a:ea typeface="+mn-ea"/>
                <a:cs typeface="+mn-cs"/>
              </a:rPr>
              <a:t>للكاميرا.</a:t>
            </a:r>
          </a:p>
          <a:p>
            <a:pPr algn="r"/>
            <a:endParaRPr lang="en-FI" dirty="0"/>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33</a:t>
            </a:fld>
            <a:endParaRPr lang="en-US"/>
          </a:p>
        </p:txBody>
      </p:sp>
    </p:spTree>
    <p:extLst>
      <p:ext uri="{BB962C8B-B14F-4D97-AF65-F5344CB8AC3E}">
        <p14:creationId xmlns:p14="http://schemas.microsoft.com/office/powerpoint/2010/main" val="298406769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rtl="1"/>
            <a:r>
              <a:rPr lang="ar-DZ" sz="1200" b="0" i="0" kern="1200" dirty="0" smtClean="0">
                <a:solidFill>
                  <a:schemeClr val="tx1"/>
                </a:solidFill>
                <a:effectLst/>
                <a:latin typeface="+mn-lt"/>
                <a:ea typeface="+mn-ea"/>
                <a:cs typeface="+mn-cs"/>
              </a:rPr>
              <a:t>كيف أفعل ؟ قم بإزالة جميع أجهزة </a:t>
            </a:r>
            <a:r>
              <a:rPr lang="en-US" sz="1200" b="0" i="0" kern="1200" dirty="0" smtClean="0">
                <a:solidFill>
                  <a:schemeClr val="tx1"/>
                </a:solidFill>
                <a:effectLst/>
                <a:latin typeface="+mn-lt"/>
                <a:ea typeface="+mn-ea"/>
                <a:cs typeface="+mn-cs"/>
              </a:rPr>
              <a:t>USB (</a:t>
            </a:r>
            <a:r>
              <a:rPr lang="ar-DZ" sz="1200" b="0" i="0" kern="1200" dirty="0" smtClean="0">
                <a:solidFill>
                  <a:schemeClr val="tx1"/>
                </a:solidFill>
                <a:effectLst/>
                <a:latin typeface="+mn-lt"/>
                <a:ea typeface="+mn-ea"/>
                <a:cs typeface="+mn-cs"/>
              </a:rPr>
              <a:t>حتى الماوس / لوحة المفاتيح اللاسلكية) ، وترك لوحة المفاتيح / الماوس السلكي موصلاً وحاول إعادة التشغيل. يعد إجراء جولة صغيرة في </a:t>
            </a:r>
            <a:r>
              <a:rPr lang="en-US" sz="1200" b="0" i="0" kern="1200" dirty="0" smtClean="0">
                <a:solidFill>
                  <a:schemeClr val="tx1"/>
                </a:solidFill>
                <a:effectLst/>
                <a:latin typeface="+mn-lt"/>
                <a:ea typeface="+mn-ea"/>
                <a:cs typeface="+mn-cs"/>
              </a:rPr>
              <a:t>Bios </a:t>
            </a:r>
            <a:r>
              <a:rPr lang="ar-DZ" sz="1200" b="0" i="0" kern="1200" dirty="0" smtClean="0">
                <a:solidFill>
                  <a:schemeClr val="tx1"/>
                </a:solidFill>
                <a:effectLst/>
                <a:latin typeface="+mn-lt"/>
                <a:ea typeface="+mn-ea"/>
                <a:cs typeface="+mn-cs"/>
              </a:rPr>
              <a:t>لتغيير ترتيب التمهيد عن طريق وضع محرك الأقراص الثابتة للنظام أولاً حلاً جيدًا.</a:t>
            </a:r>
            <a:endParaRPr lang="ar-DZ" sz="1200" b="0" i="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34</a:t>
            </a:fld>
            <a:endParaRPr lang="en-US"/>
          </a:p>
        </p:txBody>
      </p:sp>
    </p:spTree>
    <p:extLst>
      <p:ext uri="{BB962C8B-B14F-4D97-AF65-F5344CB8AC3E}">
        <p14:creationId xmlns:p14="http://schemas.microsoft.com/office/powerpoint/2010/main" val="16364065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ar-DZ" sz="1200" b="0" i="0" kern="1200" dirty="0" smtClean="0">
                <a:solidFill>
                  <a:schemeClr val="tx1"/>
                </a:solidFill>
                <a:effectLst/>
                <a:latin typeface="+mn-lt"/>
                <a:ea typeface="+mn-ea"/>
                <a:cs typeface="+mn-cs"/>
              </a:rPr>
              <a:t>كمبيوتر ثابت يتوقف من تلقاء نفسه وأسرع </a:t>
            </a:r>
            <a:r>
              <a:rPr lang="ar-DZ" sz="1200" b="0" i="0" kern="1200" dirty="0" err="1" smtClean="0">
                <a:solidFill>
                  <a:schemeClr val="tx1"/>
                </a:solidFill>
                <a:effectLst/>
                <a:latin typeface="+mn-lt"/>
                <a:ea typeface="+mn-ea"/>
                <a:cs typeface="+mn-cs"/>
              </a:rPr>
              <a:t>وأسرع</a:t>
            </a:r>
            <a:r>
              <a:rPr lang="ar-DZ" sz="1200" b="0" i="0" kern="1200" dirty="0" smtClean="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1DC8873C-B327-49DF-95A7-9E05979C80E6}" type="slidenum">
              <a:rPr lang="en-US" smtClean="0"/>
              <a:t>35</a:t>
            </a:fld>
            <a:endParaRPr lang="en-US"/>
          </a:p>
        </p:txBody>
      </p:sp>
    </p:spTree>
    <p:extLst>
      <p:ext uri="{BB962C8B-B14F-4D97-AF65-F5344CB8AC3E}">
        <p14:creationId xmlns:p14="http://schemas.microsoft.com/office/powerpoint/2010/main" val="23406943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rtl="1"/>
            <a:r>
              <a:rPr lang="ar-DZ" sz="1200" b="0" i="0" kern="1200" dirty="0" smtClean="0">
                <a:solidFill>
                  <a:schemeClr val="tx1"/>
                </a:solidFill>
                <a:effectLst/>
                <a:latin typeface="+mn-lt"/>
                <a:ea typeface="+mn-ea"/>
                <a:cs typeface="+mn-cs"/>
              </a:rPr>
              <a:t>يعمل جهاز الكمبيوتر الخاص بي لبعض الوقت ويتم إيقاف تشغيله فجأة ؛ إعادة التشغيل وتنطفئ بعد 10 دقائق ؛ إعادة التشغيل وتنطفئ بعد 5 دقائق ؛ إلخ حتى لا تبدأ على الإطلاق. بعد بضع ساعات أعيد تشغيله بشكل طبيعي وتعود الأعراض نفسها بعد فترة من الاستخدام</a:t>
            </a:r>
            <a:endParaRPr lang="en-FI" dirty="0"/>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36</a:t>
            </a:fld>
            <a:endParaRPr lang="en-US"/>
          </a:p>
        </p:txBody>
      </p:sp>
    </p:spTree>
    <p:extLst>
      <p:ext uri="{BB962C8B-B14F-4D97-AF65-F5344CB8AC3E}">
        <p14:creationId xmlns:p14="http://schemas.microsoft.com/office/powerpoint/2010/main" val="3419090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rtl="1"/>
            <a:r>
              <a:rPr lang="ar-DZ" sz="1200" b="0" i="0" kern="1200" dirty="0" smtClean="0">
                <a:solidFill>
                  <a:schemeClr val="tx1"/>
                </a:solidFill>
                <a:effectLst/>
                <a:latin typeface="+mn-lt"/>
                <a:ea typeface="+mn-ea"/>
                <a:cs typeface="+mn-cs"/>
              </a:rPr>
              <a:t>يمكن أن يصبح الكمبيوتر الذي يستغرق 5 دقائق لتحميل ملف أو صفحة ويب مزعجًا بسرعة. خاصة إذا حدث ذلك كثيرًا. لماذا جهاز الكمبيوتر الخاص بك بطيء؟ كيف أفعل ؟</a:t>
            </a:r>
          </a:p>
          <a:p>
            <a:endParaRPr lang="en-FI" dirty="0"/>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4</a:t>
            </a:fld>
            <a:endParaRPr lang="en-US"/>
          </a:p>
        </p:txBody>
      </p:sp>
    </p:spTree>
    <p:extLst>
      <p:ext uri="{BB962C8B-B14F-4D97-AF65-F5344CB8AC3E}">
        <p14:creationId xmlns:p14="http://schemas.microsoft.com/office/powerpoint/2010/main" val="289102192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FI" dirty="0"/>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37</a:t>
            </a:fld>
            <a:endParaRPr lang="en-US"/>
          </a:p>
        </p:txBody>
      </p:sp>
    </p:spTree>
    <p:extLst>
      <p:ext uri="{BB962C8B-B14F-4D97-AF65-F5344CB8AC3E}">
        <p14:creationId xmlns:p14="http://schemas.microsoft.com/office/powerpoint/2010/main" val="127409479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a:r>
              <a:rPr lang="ar-DZ" sz="1200" b="0" i="0" kern="1200" dirty="0" smtClean="0">
                <a:solidFill>
                  <a:schemeClr val="tx1"/>
                </a:solidFill>
                <a:effectLst/>
                <a:latin typeface="+mn-lt"/>
                <a:ea typeface="+mn-ea"/>
                <a:cs typeface="+mn-cs"/>
              </a:rPr>
              <a:t>2 الأسباب المحتملة ، الحرارة أو خلل في إمدادات الطاقة. ستؤدي الحرارة من درجة حرارة معينة (85 إلى 95 درجة مئوية بشكل عام) إلى إغلاق أمان. هل يمكن أن يحتوي مصدر الطاقة على مكون خاطئ والذي ، عند تسخينه ، سيتسبب في انقطاع الأمان (في أحسن الأحوال) أو زيادة العرض (في أسوأ الأحوال) مما يؤدي إلى تعطل النظام</a:t>
            </a:r>
            <a:endParaRPr lang="en-FI" dirty="0"/>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38</a:t>
            </a:fld>
            <a:endParaRPr lang="en-US"/>
          </a:p>
        </p:txBody>
      </p:sp>
    </p:spTree>
    <p:extLst>
      <p:ext uri="{BB962C8B-B14F-4D97-AF65-F5344CB8AC3E}">
        <p14:creationId xmlns:p14="http://schemas.microsoft.com/office/powerpoint/2010/main" val="57747105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rtl="1"/>
            <a:r>
              <a:rPr lang="ar-DZ" sz="1200" b="0" i="0" kern="1200" dirty="0" smtClean="0">
                <a:solidFill>
                  <a:schemeClr val="tx1"/>
                </a:solidFill>
                <a:effectLst/>
                <a:latin typeface="+mn-lt"/>
                <a:ea typeface="+mn-ea"/>
                <a:cs typeface="+mn-cs"/>
              </a:rPr>
              <a:t>ابدأ بعد البدء ، يتم الوصول إلى درجة الحرارة الحرجة بشكل أسرع وأسرع وبالتالي تتبع التوقفات بعضها البعض بشكل أسرع وأسرع.</a:t>
            </a:r>
            <a:endParaRPr lang="en-FI" dirty="0"/>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39</a:t>
            </a:fld>
            <a:endParaRPr lang="en-US"/>
          </a:p>
        </p:txBody>
      </p:sp>
    </p:spTree>
    <p:extLst>
      <p:ext uri="{BB962C8B-B14F-4D97-AF65-F5344CB8AC3E}">
        <p14:creationId xmlns:p14="http://schemas.microsoft.com/office/powerpoint/2010/main" val="200489587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rtl="1"/>
            <a:r>
              <a:rPr lang="ar-DZ" sz="1200" b="0" i="0" kern="1200" dirty="0" smtClean="0">
                <a:solidFill>
                  <a:schemeClr val="tx1"/>
                </a:solidFill>
                <a:effectLst/>
                <a:latin typeface="+mn-lt"/>
                <a:ea typeface="+mn-ea"/>
                <a:cs typeface="+mn-cs"/>
              </a:rPr>
              <a:t>كيف أفعل ؟ فيما يتعلق برؤية درجة الحرارة الداخلية ، سيسمح لك برنامج </a:t>
            </a:r>
            <a:r>
              <a:rPr lang="en-US" sz="1200" b="0" i="0" kern="1200" dirty="0" smtClean="0">
                <a:solidFill>
                  <a:schemeClr val="tx1"/>
                </a:solidFill>
                <a:effectLst/>
                <a:latin typeface="+mn-lt"/>
                <a:ea typeface="+mn-ea"/>
                <a:cs typeface="+mn-cs"/>
              </a:rPr>
              <a:t>SPECCY (https://sospc.name/speccy/) </a:t>
            </a:r>
            <a:r>
              <a:rPr lang="ar-DZ" sz="1200" b="0" i="0" kern="1200" dirty="0" smtClean="0">
                <a:solidFill>
                  <a:schemeClr val="tx1"/>
                </a:solidFill>
                <a:effectLst/>
                <a:latin typeface="+mn-lt"/>
                <a:ea typeface="+mn-ea"/>
                <a:cs typeface="+mn-cs"/>
              </a:rPr>
              <a:t>باكتشافها. إذا كان هذا هو السبب ، افتح البرج وقم بغبار الجزء الداخلي قدر الإمكان ، وهذا غالبًا ما يحل مشكلة الحرارة. </a:t>
            </a:r>
            <a:endParaRPr lang="ar-DZ" sz="1200" b="0" i="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40</a:t>
            </a:fld>
            <a:endParaRPr lang="en-US"/>
          </a:p>
        </p:txBody>
      </p:sp>
    </p:spTree>
    <p:extLst>
      <p:ext uri="{BB962C8B-B14F-4D97-AF65-F5344CB8AC3E}">
        <p14:creationId xmlns:p14="http://schemas.microsoft.com/office/powerpoint/2010/main" val="361715058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rtl="1"/>
            <a:r>
              <a:rPr lang="ar-DZ" sz="1200" b="0" i="0" kern="1200" dirty="0" smtClean="0">
                <a:solidFill>
                  <a:schemeClr val="tx1"/>
                </a:solidFill>
                <a:effectLst/>
                <a:latin typeface="+mn-lt"/>
                <a:ea typeface="+mn-ea"/>
                <a:cs typeface="+mn-cs"/>
              </a:rPr>
              <a:t>. إذا لم يكن بسبب الحرارة الزائدة ، فمن المحتمل جدًا أن يكون من مصدر الطاقة ، ومن الناحية المثالية يمكنك الحصول على واحد من حولك للاختبار مع الآخر ، وإذا كانت النتيجة إيجابية ، فقم بتغييرها بنفسك.</a:t>
            </a:r>
            <a:endParaRPr lang="ar-DZ" sz="1200" b="0" i="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41</a:t>
            </a:fld>
            <a:endParaRPr lang="en-US"/>
          </a:p>
        </p:txBody>
      </p:sp>
    </p:spTree>
    <p:extLst>
      <p:ext uri="{BB962C8B-B14F-4D97-AF65-F5344CB8AC3E}">
        <p14:creationId xmlns:p14="http://schemas.microsoft.com/office/powerpoint/2010/main" val="36522019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ar-DZ" sz="1200" b="0" i="0" kern="1200" dirty="0" smtClean="0">
                <a:solidFill>
                  <a:schemeClr val="tx1"/>
                </a:solidFill>
                <a:effectLst/>
                <a:latin typeface="+mn-lt"/>
                <a:ea typeface="+mn-ea"/>
                <a:cs typeface="+mn-cs"/>
              </a:rPr>
              <a:t>كمبيوتر محمول يتوقف من تلقاء نفسه وأسرع </a:t>
            </a:r>
            <a:r>
              <a:rPr lang="ar-DZ" sz="1200" b="0" i="0" kern="1200" dirty="0" err="1" smtClean="0">
                <a:solidFill>
                  <a:schemeClr val="tx1"/>
                </a:solidFill>
                <a:effectLst/>
                <a:latin typeface="+mn-lt"/>
                <a:ea typeface="+mn-ea"/>
                <a:cs typeface="+mn-cs"/>
              </a:rPr>
              <a:t>وأسرع</a:t>
            </a:r>
            <a:r>
              <a:rPr lang="ar-DZ" sz="1200" b="0" i="0" kern="1200" dirty="0" smtClean="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1DC8873C-B327-49DF-95A7-9E05979C80E6}" type="slidenum">
              <a:rPr lang="en-US" smtClean="0"/>
              <a:t>42</a:t>
            </a:fld>
            <a:endParaRPr lang="en-US"/>
          </a:p>
        </p:txBody>
      </p:sp>
    </p:spTree>
    <p:extLst>
      <p:ext uri="{BB962C8B-B14F-4D97-AF65-F5344CB8AC3E}">
        <p14:creationId xmlns:p14="http://schemas.microsoft.com/office/powerpoint/2010/main" val="206790838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rtl="1"/>
            <a:r>
              <a:rPr lang="ar-DZ" sz="1200" b="0" i="0" kern="1200" dirty="0" smtClean="0">
                <a:solidFill>
                  <a:schemeClr val="tx1"/>
                </a:solidFill>
                <a:effectLst/>
                <a:latin typeface="+mn-lt"/>
                <a:ea typeface="+mn-ea"/>
                <a:cs typeface="+mn-cs"/>
              </a:rPr>
              <a:t>المروحة تعمل عالياً ، والهواء الخارج ساخن ، ولوحة المفاتيح و / أو أجزاء من العلبة ساخنة جدًا. بعد فترة يتوقف جهاز الكمبيوتر بشكل أسرع.</a:t>
            </a:r>
            <a:endParaRPr lang="en-FI" dirty="0"/>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43</a:t>
            </a:fld>
            <a:endParaRPr lang="en-US"/>
          </a:p>
        </p:txBody>
      </p:sp>
    </p:spTree>
    <p:extLst>
      <p:ext uri="{BB962C8B-B14F-4D97-AF65-F5344CB8AC3E}">
        <p14:creationId xmlns:p14="http://schemas.microsoft.com/office/powerpoint/2010/main" val="135281563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FI" dirty="0"/>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44</a:t>
            </a:fld>
            <a:endParaRPr lang="en-US"/>
          </a:p>
        </p:txBody>
      </p:sp>
    </p:spTree>
    <p:extLst>
      <p:ext uri="{BB962C8B-B14F-4D97-AF65-F5344CB8AC3E}">
        <p14:creationId xmlns:p14="http://schemas.microsoft.com/office/powerpoint/2010/main" val="889363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rtl="1"/>
            <a:r>
              <a:rPr lang="ar-DZ" sz="1200" b="0" i="0" kern="1200" dirty="0" smtClean="0">
                <a:solidFill>
                  <a:schemeClr val="tx1"/>
                </a:solidFill>
                <a:effectLst/>
                <a:latin typeface="+mn-lt"/>
                <a:ea typeface="+mn-ea"/>
                <a:cs typeface="+mn-cs"/>
              </a:rPr>
              <a:t>فقط الحرارة الزائدة هي السبب في حدوث توقف طارئ. ويرجع ذلك إلى التراكم الكثيف للغبار أمام شبكة المروحة ، مما يمنع التبريد الأمثل.</a:t>
            </a:r>
            <a:endParaRPr lang="ar-DZ" sz="1200" b="0" i="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45</a:t>
            </a:fld>
            <a:endParaRPr lang="en-US"/>
          </a:p>
        </p:txBody>
      </p:sp>
    </p:spTree>
    <p:extLst>
      <p:ext uri="{BB962C8B-B14F-4D97-AF65-F5344CB8AC3E}">
        <p14:creationId xmlns:p14="http://schemas.microsoft.com/office/powerpoint/2010/main" val="275887724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rtl="1"/>
            <a:r>
              <a:rPr lang="ar-DZ" sz="1200" b="0" i="0" kern="1200" dirty="0" smtClean="0">
                <a:solidFill>
                  <a:schemeClr val="tx1"/>
                </a:solidFill>
                <a:effectLst/>
                <a:latin typeface="+mn-lt"/>
                <a:ea typeface="+mn-ea"/>
                <a:cs typeface="+mn-cs"/>
              </a:rPr>
              <a:t>سيكون استخدام رف جيد التهوية أفضل بكثير. هذه مجرد خدعة مؤقتة ، من الضروري التفكيك الكامل لجهاز الكمبيوتر ، مع تغيير المعجون الحراري والغبار من الداخل. ونصائح للمستقبل: توقف عن وضع هاتفك المحمول على ركبتيك أو على سريرك !!!!</a:t>
            </a:r>
            <a:endParaRPr lang="ar-DZ" sz="1200" b="0" i="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46</a:t>
            </a:fld>
            <a:endParaRPr lang="en-US"/>
          </a:p>
        </p:txBody>
      </p:sp>
    </p:spTree>
    <p:extLst>
      <p:ext uri="{BB962C8B-B14F-4D97-AF65-F5344CB8AC3E}">
        <p14:creationId xmlns:p14="http://schemas.microsoft.com/office/powerpoint/2010/main" val="12116043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rtl="1"/>
            <a:r>
              <a:rPr lang="ar-DZ" sz="1200" b="0" i="0" kern="1200" dirty="0" smtClean="0">
                <a:solidFill>
                  <a:schemeClr val="tx1"/>
                </a:solidFill>
                <a:effectLst/>
                <a:latin typeface="+mn-lt"/>
                <a:ea typeface="+mn-ea"/>
                <a:cs typeface="+mn-cs"/>
              </a:rPr>
              <a:t>لماذا جهاز الكمبيوتر الخاص بك بطيء؟ هناك عدة أسباب لبطء الكمبيوتر. بشكل عام ، كلها مرتبطة بنقص صيانة جهاز الكمبيوتر الخاص بك. فيما يلي الأسباب الأكثر شيوعًا: عدد كبير جدًا من الملفات على القرص الصلب ؛ قرص صلب مجزأ عدم وجود مساحة ؛ عدوى فيروسية.</a:t>
            </a:r>
          </a:p>
          <a:p>
            <a:endParaRPr lang="en-FI" dirty="0"/>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5</a:t>
            </a:fld>
            <a:endParaRPr lang="en-US"/>
          </a:p>
        </p:txBody>
      </p:sp>
    </p:spTree>
    <p:extLst>
      <p:ext uri="{BB962C8B-B14F-4D97-AF65-F5344CB8AC3E}">
        <p14:creationId xmlns:p14="http://schemas.microsoft.com/office/powerpoint/2010/main" val="378923668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rtl="1"/>
            <a:endParaRPr lang="ar-DZ" sz="1200" b="0" i="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47</a:t>
            </a:fld>
            <a:endParaRPr lang="en-US"/>
          </a:p>
        </p:txBody>
      </p:sp>
    </p:spTree>
    <p:extLst>
      <p:ext uri="{BB962C8B-B14F-4D97-AF65-F5344CB8AC3E}">
        <p14:creationId xmlns:p14="http://schemas.microsoft.com/office/powerpoint/2010/main" val="86362631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ar-DZ" sz="1200" b="0" i="0" kern="1200" dirty="0" smtClean="0">
                <a:solidFill>
                  <a:schemeClr val="tx1"/>
                </a:solidFill>
                <a:effectLst/>
                <a:latin typeface="+mn-lt"/>
                <a:ea typeface="+mn-ea"/>
                <a:cs typeface="+mn-cs"/>
              </a:rPr>
              <a:t>كمبيوتر محمول يتوقف من تلقاء نفسه وأسرع </a:t>
            </a:r>
            <a:r>
              <a:rPr lang="ar-DZ" sz="1200" b="0" i="0" kern="1200" dirty="0" err="1" smtClean="0">
                <a:solidFill>
                  <a:schemeClr val="tx1"/>
                </a:solidFill>
                <a:effectLst/>
                <a:latin typeface="+mn-lt"/>
                <a:ea typeface="+mn-ea"/>
                <a:cs typeface="+mn-cs"/>
              </a:rPr>
              <a:t>وأسرع</a:t>
            </a:r>
            <a:r>
              <a:rPr lang="ar-DZ" sz="1200" b="0" i="0" kern="1200" dirty="0" smtClean="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1DC8873C-B327-49DF-95A7-9E05979C80E6}" type="slidenum">
              <a:rPr lang="en-US" smtClean="0"/>
              <a:t>48</a:t>
            </a:fld>
            <a:endParaRPr lang="en-US"/>
          </a:p>
        </p:txBody>
      </p:sp>
    </p:spTree>
    <p:extLst>
      <p:ext uri="{BB962C8B-B14F-4D97-AF65-F5344CB8AC3E}">
        <p14:creationId xmlns:p14="http://schemas.microsoft.com/office/powerpoint/2010/main" val="310814356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rtl="1"/>
            <a:r>
              <a:rPr lang="ar-DZ" sz="1200" b="0" i="0" kern="1200" dirty="0" smtClean="0">
                <a:solidFill>
                  <a:schemeClr val="tx1"/>
                </a:solidFill>
                <a:effectLst/>
                <a:latin typeface="+mn-lt"/>
                <a:ea typeface="+mn-ea"/>
                <a:cs typeface="+mn-cs"/>
              </a:rPr>
              <a:t>يتحرك سهم الفأرة من تلقاء نفسه ، ويقفز من مكان إلى آخر أو يهتز "؛ أو "لوحة المفاتيح لم تعد تستجيب أو بشكل سيء ، بعض الأحرف لم يتم عرضها أو لم يتم كتابة تلك الأحرف.</a:t>
            </a:r>
            <a:endParaRPr lang="ar-DZ" sz="1200" b="0" i="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49</a:t>
            </a:fld>
            <a:endParaRPr lang="en-US"/>
          </a:p>
        </p:txBody>
      </p:sp>
    </p:spTree>
    <p:extLst>
      <p:ext uri="{BB962C8B-B14F-4D97-AF65-F5344CB8AC3E}">
        <p14:creationId xmlns:p14="http://schemas.microsoft.com/office/powerpoint/2010/main" val="153275112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FI" dirty="0"/>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50</a:t>
            </a:fld>
            <a:endParaRPr lang="en-US"/>
          </a:p>
        </p:txBody>
      </p:sp>
    </p:spTree>
    <p:extLst>
      <p:ext uri="{BB962C8B-B14F-4D97-AF65-F5344CB8AC3E}">
        <p14:creationId xmlns:p14="http://schemas.microsoft.com/office/powerpoint/2010/main" val="6415453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rtl="1"/>
            <a:r>
              <a:rPr lang="ar-DZ" sz="1200" b="0" i="0" kern="1200" dirty="0" smtClean="0">
                <a:solidFill>
                  <a:schemeClr val="tx1"/>
                </a:solidFill>
                <a:effectLst/>
                <a:latin typeface="+mn-lt"/>
                <a:ea typeface="+mn-ea"/>
                <a:cs typeface="+mn-cs"/>
              </a:rPr>
              <a:t>إذا كان الماوس أو لوحة المفاتيح لاسلكيًا ، فعادةً ما تكون المشكلة هي نفاد البطارية ؛ أحيانًا يكون أيضًا جهاز الاستقبال متصلًا بمنفذ </a:t>
            </a:r>
            <a:r>
              <a:rPr lang="en-US" sz="1200" b="0" i="0" kern="1200" dirty="0" smtClean="0">
                <a:solidFill>
                  <a:schemeClr val="tx1"/>
                </a:solidFill>
                <a:effectLst/>
                <a:latin typeface="+mn-lt"/>
                <a:ea typeface="+mn-ea"/>
                <a:cs typeface="+mn-cs"/>
              </a:rPr>
              <a:t>USB </a:t>
            </a:r>
            <a:r>
              <a:rPr lang="ar-DZ" sz="1200" b="0" i="0" kern="1200" dirty="0" smtClean="0">
                <a:solidFill>
                  <a:schemeClr val="tx1"/>
                </a:solidFill>
                <a:effectLst/>
                <a:latin typeface="+mn-lt"/>
                <a:ea typeface="+mn-ea"/>
                <a:cs typeface="+mn-cs"/>
              </a:rPr>
              <a:t>والذي لم يعد يتعرف عليه النظام بشكل سيئ ، ونادرًا ما يتم تطفله بواسطة مصدر خارجي ، مثل الهاتف اللاسلكي أو مجموعة لوحة مفاتيح / ماوس لاسلكية أخرى. إذا كانت الماوس / لوحة المفاتيح سلكية ، فعادةً ما تكون المشكلة في منفذ </a:t>
            </a:r>
            <a:r>
              <a:rPr lang="en-US" sz="1200" b="0" i="0" kern="1200" dirty="0" smtClean="0">
                <a:solidFill>
                  <a:schemeClr val="tx1"/>
                </a:solidFill>
                <a:effectLst/>
                <a:latin typeface="+mn-lt"/>
                <a:ea typeface="+mn-ea"/>
                <a:cs typeface="+mn-cs"/>
              </a:rPr>
              <a:t>USB </a:t>
            </a:r>
            <a:r>
              <a:rPr lang="ar-DZ" sz="1200" b="0" i="0" kern="1200" dirty="0" smtClean="0">
                <a:solidFill>
                  <a:schemeClr val="tx1"/>
                </a:solidFill>
                <a:effectLst/>
                <a:latin typeface="+mn-lt"/>
                <a:ea typeface="+mn-ea"/>
                <a:cs typeface="+mn-cs"/>
              </a:rPr>
              <a:t>والتعرف عليه.</a:t>
            </a:r>
            <a:endParaRPr lang="ar-DZ" sz="1200" b="0" i="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51</a:t>
            </a:fld>
            <a:endParaRPr lang="en-US"/>
          </a:p>
        </p:txBody>
      </p:sp>
    </p:spTree>
    <p:extLst>
      <p:ext uri="{BB962C8B-B14F-4D97-AF65-F5344CB8AC3E}">
        <p14:creationId xmlns:p14="http://schemas.microsoft.com/office/powerpoint/2010/main" val="222843027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rtl="1"/>
            <a:r>
              <a:rPr lang="ar-DZ" sz="1200" b="0" i="0" kern="1200" dirty="0" smtClean="0">
                <a:solidFill>
                  <a:schemeClr val="tx1"/>
                </a:solidFill>
                <a:effectLst/>
                <a:latin typeface="+mn-lt"/>
                <a:ea typeface="+mn-ea"/>
                <a:cs typeface="+mn-cs"/>
              </a:rPr>
              <a:t>عادةً ما يؤدي تغيير البطارية في أجهزتك اللاسلكية إلى حل المشكلة.</a:t>
            </a:r>
            <a:endParaRPr lang="ar-DZ" sz="1200" b="0" i="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52</a:t>
            </a:fld>
            <a:endParaRPr lang="en-US"/>
          </a:p>
        </p:txBody>
      </p:sp>
    </p:spTree>
    <p:extLst>
      <p:ext uri="{BB962C8B-B14F-4D97-AF65-F5344CB8AC3E}">
        <p14:creationId xmlns:p14="http://schemas.microsoft.com/office/powerpoint/2010/main" val="405379126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rtl="1"/>
            <a:r>
              <a:rPr lang="ar-DZ" sz="1200" b="0" i="0" kern="1200" dirty="0" smtClean="0">
                <a:solidFill>
                  <a:schemeClr val="tx1"/>
                </a:solidFill>
                <a:effectLst/>
                <a:latin typeface="+mn-lt"/>
                <a:ea typeface="+mn-ea"/>
                <a:cs typeface="+mn-cs"/>
              </a:rPr>
              <a:t>يؤدي تغيير منفذ </a:t>
            </a:r>
            <a:r>
              <a:rPr lang="en-US" sz="1200" b="0" i="0" kern="1200" dirty="0" smtClean="0">
                <a:solidFill>
                  <a:schemeClr val="tx1"/>
                </a:solidFill>
                <a:effectLst/>
                <a:latin typeface="+mn-lt"/>
                <a:ea typeface="+mn-ea"/>
                <a:cs typeface="+mn-cs"/>
              </a:rPr>
              <a:t>USB </a:t>
            </a:r>
            <a:r>
              <a:rPr lang="ar-DZ" sz="1200" b="0" i="0" kern="1200" dirty="0" smtClean="0">
                <a:solidFill>
                  <a:schemeClr val="tx1"/>
                </a:solidFill>
                <a:effectLst/>
                <a:latin typeface="+mn-lt"/>
                <a:ea typeface="+mn-ea"/>
                <a:cs typeface="+mn-cs"/>
              </a:rPr>
              <a:t>أيضًا إلى حل المشكلة ، سواء كانت لاسلكية أو مع. تذكر أيضًا أن منافذ </a:t>
            </a:r>
            <a:r>
              <a:rPr lang="en-US" sz="1200" b="0" i="0" kern="1200" dirty="0" smtClean="0">
                <a:solidFill>
                  <a:schemeClr val="tx1"/>
                </a:solidFill>
                <a:effectLst/>
                <a:latin typeface="+mn-lt"/>
                <a:ea typeface="+mn-ea"/>
                <a:cs typeface="+mn-cs"/>
              </a:rPr>
              <a:t>USB </a:t>
            </a:r>
            <a:r>
              <a:rPr lang="ar-DZ" sz="1200" b="0" i="0" kern="1200" dirty="0" smtClean="0">
                <a:solidFill>
                  <a:schemeClr val="tx1"/>
                </a:solidFill>
                <a:effectLst/>
                <a:latin typeface="+mn-lt"/>
                <a:ea typeface="+mn-ea"/>
                <a:cs typeface="+mn-cs"/>
              </a:rPr>
              <a:t>الأمامية لأجهزة الكمبيوتر الثابتة عادة ما تكون أقل موثوقية من تلك الموضوعة في الجزء الخلفي من البرج.</a:t>
            </a:r>
            <a:endParaRPr lang="ar-DZ" sz="1200" b="0" i="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53</a:t>
            </a:fld>
            <a:endParaRPr lang="en-US"/>
          </a:p>
        </p:txBody>
      </p:sp>
    </p:spTree>
    <p:extLst>
      <p:ext uri="{BB962C8B-B14F-4D97-AF65-F5344CB8AC3E}">
        <p14:creationId xmlns:p14="http://schemas.microsoft.com/office/powerpoint/2010/main" val="376990959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rtl="1"/>
            <a:r>
              <a:rPr lang="ar-DZ" sz="1200" b="0" i="0" kern="1200" dirty="0" smtClean="0">
                <a:solidFill>
                  <a:schemeClr val="tx1"/>
                </a:solidFill>
                <a:effectLst/>
                <a:latin typeface="+mn-lt"/>
                <a:ea typeface="+mn-ea"/>
                <a:cs typeface="+mn-cs"/>
              </a:rPr>
              <a:t>سبب آخر سخيف للماوس: السطح!</a:t>
            </a:r>
            <a:endParaRPr lang="fr-FR" sz="1200" b="0" i="0" kern="1200" dirty="0" smtClean="0">
              <a:solidFill>
                <a:schemeClr val="tx1"/>
              </a:solidFill>
              <a:effectLst/>
              <a:latin typeface="+mn-lt"/>
              <a:ea typeface="+mn-ea"/>
              <a:cs typeface="+mn-cs"/>
            </a:endParaRPr>
          </a:p>
          <a:p>
            <a:pPr algn="r" rtl="1"/>
            <a:r>
              <a:rPr lang="ar-DZ" sz="1200" b="0" i="0" kern="1200" dirty="0" smtClean="0">
                <a:solidFill>
                  <a:schemeClr val="tx1"/>
                </a:solidFill>
                <a:effectLst/>
                <a:latin typeface="+mn-lt"/>
                <a:ea typeface="+mn-ea"/>
                <a:cs typeface="+mn-cs"/>
              </a:rPr>
              <a:t>في النهاية ، قد تكون الفأرة هي التي ماتت ؛ اختبرها على جهاز كمبيوتر آخر لتأكيد التشخيص.</a:t>
            </a:r>
            <a:endParaRPr lang="ar-DZ" sz="1200" b="0" i="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54</a:t>
            </a:fld>
            <a:endParaRPr lang="en-US"/>
          </a:p>
        </p:txBody>
      </p:sp>
    </p:spTree>
    <p:extLst>
      <p:ext uri="{BB962C8B-B14F-4D97-AF65-F5344CB8AC3E}">
        <p14:creationId xmlns:p14="http://schemas.microsoft.com/office/powerpoint/2010/main" val="99291991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1"/>
            <a:r>
              <a:rPr lang="ar-DZ" sz="1200" b="0" i="0" kern="1200" dirty="0" smtClean="0">
                <a:solidFill>
                  <a:schemeClr val="tx1"/>
                </a:solidFill>
                <a:effectLst/>
                <a:latin typeface="+mn-lt"/>
                <a:ea typeface="+mn-ea"/>
                <a:cs typeface="+mn-cs"/>
              </a:rPr>
              <a:t>لا مزيد من الوصول إلى الإنترنت ، الصندوق معروف جيدًا.</a:t>
            </a:r>
            <a:endParaRPr lang="ar-DZ"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DC8873C-B327-49DF-95A7-9E05979C80E6}" type="slidenum">
              <a:rPr lang="en-US" smtClean="0"/>
              <a:t>55</a:t>
            </a:fld>
            <a:endParaRPr lang="en-US"/>
          </a:p>
        </p:txBody>
      </p:sp>
    </p:spTree>
    <p:extLst>
      <p:ext uri="{BB962C8B-B14F-4D97-AF65-F5344CB8AC3E}">
        <p14:creationId xmlns:p14="http://schemas.microsoft.com/office/powerpoint/2010/main" val="137727496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rtl="1"/>
            <a:r>
              <a:rPr lang="ar-DZ" sz="1200" b="0" i="0" kern="1200" dirty="0" smtClean="0">
                <a:solidFill>
                  <a:schemeClr val="tx1"/>
                </a:solidFill>
                <a:effectLst/>
                <a:latin typeface="+mn-lt"/>
                <a:ea typeface="+mn-ea"/>
                <a:cs typeface="+mn-cs"/>
              </a:rPr>
              <a:t>على الرغم من فصل كابل </a:t>
            </a:r>
            <a:r>
              <a:rPr lang="en-US" sz="1200" b="0" i="0" kern="1200" dirty="0" smtClean="0">
                <a:solidFill>
                  <a:schemeClr val="tx1"/>
                </a:solidFill>
                <a:effectLst/>
                <a:latin typeface="+mn-lt"/>
                <a:ea typeface="+mn-ea"/>
                <a:cs typeface="+mn-cs"/>
              </a:rPr>
              <a:t>Ethernet ، </a:t>
            </a:r>
            <a:r>
              <a:rPr lang="ar-DZ" sz="1200" b="0" i="0" kern="1200" dirty="0" smtClean="0">
                <a:solidFill>
                  <a:schemeClr val="tx1"/>
                </a:solidFill>
                <a:effectLst/>
                <a:latin typeface="+mn-lt"/>
                <a:ea typeface="+mn-ea"/>
                <a:cs typeface="+mn-cs"/>
              </a:rPr>
              <a:t>وقطع وإعادة توصيل </a:t>
            </a:r>
            <a:r>
              <a:rPr lang="en-US" sz="1200" b="0" i="0" kern="1200" dirty="0" err="1" smtClean="0">
                <a:solidFill>
                  <a:schemeClr val="tx1"/>
                </a:solidFill>
                <a:effectLst/>
                <a:latin typeface="+mn-lt"/>
                <a:ea typeface="+mn-ea"/>
                <a:cs typeface="+mn-cs"/>
              </a:rPr>
              <a:t>Wifi</a:t>
            </a:r>
            <a:r>
              <a:rPr lang="en-US" sz="1200" b="0" i="0" kern="1200" dirty="0" smtClean="0">
                <a:solidFill>
                  <a:schemeClr val="tx1"/>
                </a:solidFill>
                <a:effectLst/>
                <a:latin typeface="+mn-lt"/>
                <a:ea typeface="+mn-ea"/>
                <a:cs typeface="+mn-cs"/>
              </a:rPr>
              <a:t> ، </a:t>
            </a:r>
            <a:r>
              <a:rPr lang="ar-DZ" sz="1200" b="0" i="0" kern="1200" dirty="0" smtClean="0">
                <a:solidFill>
                  <a:schemeClr val="tx1"/>
                </a:solidFill>
                <a:effectLst/>
                <a:latin typeface="+mn-lt"/>
                <a:ea typeface="+mn-ea"/>
                <a:cs typeface="+mn-cs"/>
              </a:rPr>
              <a:t>وإعادة تشغيل الكمبيوتر عدة مرات ، وما إلى ذلك ... يخبرني جهاز الكمبيوتر الخاص بي دائمًا بأنه "لا يوجد اتصال بالإنترنت" ولكن أجهزة الكمبيوتر الأخرى الخاصة بي تتمتع بوصول جيد إلى شبكة الإنترنت</a:t>
            </a:r>
            <a:endParaRPr lang="ar-DZ" sz="1200" b="0" i="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56</a:t>
            </a:fld>
            <a:endParaRPr lang="en-US"/>
          </a:p>
        </p:txBody>
      </p:sp>
    </p:spTree>
    <p:extLst>
      <p:ext uri="{BB962C8B-B14F-4D97-AF65-F5344CB8AC3E}">
        <p14:creationId xmlns:p14="http://schemas.microsoft.com/office/powerpoint/2010/main" val="38504766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a:r>
              <a:rPr lang="ar-DZ" sz="1200" b="0" i="0" kern="1200" dirty="0" smtClean="0">
                <a:solidFill>
                  <a:schemeClr val="tx1"/>
                </a:solidFill>
                <a:effectLst/>
                <a:latin typeface="+mn-lt"/>
                <a:ea typeface="+mn-ea"/>
                <a:cs typeface="+mn-cs"/>
              </a:rPr>
              <a:t>كيف أفعل ؟ أول شيء يجب القيام به لمنع جهاز الكمبيوتر الخاص بك من أن يكون بطيئًا للغاية: إجراء الصيانة والتحديثات بشكل متكرر. إذا استمر بطء جهاز الكمبيوتر الخاص بك ، فيجب عليك تحديد الأسباب والتصرف من المصدر. مثلا : للحصول على مساحة منخفضة على القرص الثابت ، سيكون من الضروري حذف جميع الملفات غير الضرورية ، بالنسبة للفيروس ، ستحتاج إلى استخدام مضاد فيروسات.</a:t>
            </a:r>
          </a:p>
          <a:p>
            <a:endParaRPr lang="en-FI" dirty="0"/>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6</a:t>
            </a:fld>
            <a:endParaRPr lang="en-US"/>
          </a:p>
        </p:txBody>
      </p:sp>
    </p:spTree>
    <p:extLst>
      <p:ext uri="{BB962C8B-B14F-4D97-AF65-F5344CB8AC3E}">
        <p14:creationId xmlns:p14="http://schemas.microsoft.com/office/powerpoint/2010/main" val="39950472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FI" dirty="0"/>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57</a:t>
            </a:fld>
            <a:endParaRPr lang="en-US"/>
          </a:p>
        </p:txBody>
      </p:sp>
    </p:spTree>
    <p:extLst>
      <p:ext uri="{BB962C8B-B14F-4D97-AF65-F5344CB8AC3E}">
        <p14:creationId xmlns:p14="http://schemas.microsoft.com/office/powerpoint/2010/main" val="283681017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rtl="1"/>
            <a:r>
              <a:rPr lang="ar-DZ" sz="1200" b="0" i="0" kern="1200" dirty="0" smtClean="0">
                <a:solidFill>
                  <a:schemeClr val="tx1"/>
                </a:solidFill>
                <a:effectLst/>
                <a:latin typeface="+mn-lt"/>
                <a:ea typeface="+mn-ea"/>
                <a:cs typeface="+mn-cs"/>
              </a:rPr>
              <a:t>في بعض الأحيان يكون عنوان </a:t>
            </a:r>
            <a:r>
              <a:rPr lang="en-US" sz="1200" b="0" i="0" kern="1200" dirty="0" smtClean="0">
                <a:solidFill>
                  <a:schemeClr val="tx1"/>
                </a:solidFill>
                <a:effectLst/>
                <a:latin typeface="+mn-lt"/>
                <a:ea typeface="+mn-ea"/>
                <a:cs typeface="+mn-cs"/>
              </a:rPr>
              <a:t>IP </a:t>
            </a:r>
            <a:r>
              <a:rPr lang="ar-DZ" sz="1200" b="0" i="0" kern="1200" dirty="0" smtClean="0">
                <a:solidFill>
                  <a:schemeClr val="tx1"/>
                </a:solidFill>
                <a:effectLst/>
                <a:latin typeface="+mn-lt"/>
                <a:ea typeface="+mn-ea"/>
                <a:cs typeface="+mn-cs"/>
              </a:rPr>
              <a:t>مكررًا مع جهاز آخر.</a:t>
            </a:r>
            <a:endParaRPr lang="ar-DZ" sz="1200" b="0" i="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58</a:t>
            </a:fld>
            <a:endParaRPr lang="en-US"/>
          </a:p>
        </p:txBody>
      </p:sp>
    </p:spTree>
    <p:extLst>
      <p:ext uri="{BB962C8B-B14F-4D97-AF65-F5344CB8AC3E}">
        <p14:creationId xmlns:p14="http://schemas.microsoft.com/office/powerpoint/2010/main" val="137983892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rtl="1"/>
            <a:endParaRPr lang="ar-DZ" sz="1200" b="0" i="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59</a:t>
            </a:fld>
            <a:endParaRPr lang="en-US"/>
          </a:p>
        </p:txBody>
      </p:sp>
    </p:spTree>
    <p:extLst>
      <p:ext uri="{BB962C8B-B14F-4D97-AF65-F5344CB8AC3E}">
        <p14:creationId xmlns:p14="http://schemas.microsoft.com/office/powerpoint/2010/main" val="264756005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1"/>
            <a:r>
              <a:rPr lang="ar-DZ" sz="1200" b="0" i="0" kern="1200" dirty="0" smtClean="0">
                <a:solidFill>
                  <a:schemeClr val="tx1"/>
                </a:solidFill>
                <a:effectLst/>
                <a:latin typeface="+mn-lt"/>
                <a:ea typeface="+mn-ea"/>
                <a:cs typeface="+mn-cs"/>
              </a:rPr>
              <a:t>يتجمد الكمبيوتر تمامًا بعد التلاعب بالنظام.</a:t>
            </a:r>
            <a:endParaRPr lang="ar-DZ"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DC8873C-B327-49DF-95A7-9E05979C80E6}" type="slidenum">
              <a:rPr lang="en-US" smtClean="0"/>
              <a:t>60</a:t>
            </a:fld>
            <a:endParaRPr lang="en-US"/>
          </a:p>
        </p:txBody>
      </p:sp>
    </p:spTree>
    <p:extLst>
      <p:ext uri="{BB962C8B-B14F-4D97-AF65-F5344CB8AC3E}">
        <p14:creationId xmlns:p14="http://schemas.microsoft.com/office/powerpoint/2010/main" val="256691190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rtl="1"/>
            <a:r>
              <a:rPr lang="ar-DZ" sz="1200" b="0" i="0" kern="1200" dirty="0" smtClean="0">
                <a:solidFill>
                  <a:schemeClr val="tx1"/>
                </a:solidFill>
                <a:effectLst/>
                <a:latin typeface="+mn-lt"/>
                <a:ea typeface="+mn-ea"/>
                <a:cs typeface="+mn-cs"/>
              </a:rPr>
              <a:t>لقد قمت بتثبيت تطبيق / لقد عبثت في ملفات </a:t>
            </a:r>
            <a:r>
              <a:rPr lang="en-US" sz="1200" b="0" i="0" kern="1200" dirty="0" smtClean="0">
                <a:solidFill>
                  <a:schemeClr val="tx1"/>
                </a:solidFill>
                <a:effectLst/>
                <a:latin typeface="+mn-lt"/>
                <a:ea typeface="+mn-ea"/>
                <a:cs typeface="+mn-cs"/>
              </a:rPr>
              <a:t>Windows / </a:t>
            </a:r>
            <a:r>
              <a:rPr lang="ar-DZ" sz="1200" b="0" i="0" kern="1200" dirty="0" smtClean="0">
                <a:solidFill>
                  <a:schemeClr val="tx1"/>
                </a:solidFill>
                <a:effectLst/>
                <a:latin typeface="+mn-lt"/>
                <a:ea typeface="+mn-ea"/>
                <a:cs typeface="+mn-cs"/>
              </a:rPr>
              <a:t>قمت بنقل مجلد إلى المكان الخطأ / وما إلى ذلك ، ومنذ ذلك الحين يواجه جهاز الكمبيوتر الخاص بي مشكلة في التشغيل / أيقوناتي غريبة / مجلداتي لا تفتح أكثر / إلخ.</a:t>
            </a:r>
            <a:endParaRPr lang="ar-DZ" sz="1200" b="0" i="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61</a:t>
            </a:fld>
            <a:endParaRPr lang="en-US"/>
          </a:p>
        </p:txBody>
      </p:sp>
    </p:spTree>
    <p:extLst>
      <p:ext uri="{BB962C8B-B14F-4D97-AF65-F5344CB8AC3E}">
        <p14:creationId xmlns:p14="http://schemas.microsoft.com/office/powerpoint/2010/main" val="18587667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FI" dirty="0"/>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62</a:t>
            </a:fld>
            <a:endParaRPr lang="en-US"/>
          </a:p>
        </p:txBody>
      </p:sp>
    </p:spTree>
    <p:extLst>
      <p:ext uri="{BB962C8B-B14F-4D97-AF65-F5344CB8AC3E}">
        <p14:creationId xmlns:p14="http://schemas.microsoft.com/office/powerpoint/2010/main" val="18006711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rtl="1"/>
            <a:r>
              <a:rPr lang="en-US" sz="1200" b="0" i="0" kern="1200" dirty="0" smtClean="0">
                <a:solidFill>
                  <a:schemeClr val="tx1"/>
                </a:solidFill>
                <a:effectLst/>
                <a:latin typeface="+mn-lt"/>
                <a:ea typeface="+mn-ea"/>
                <a:cs typeface="+mn-cs"/>
              </a:rPr>
              <a:t>Windows (</a:t>
            </a:r>
            <a:r>
              <a:rPr lang="ar-DZ" sz="1200" b="0" i="0" kern="1200" dirty="0" smtClean="0">
                <a:solidFill>
                  <a:schemeClr val="tx1"/>
                </a:solidFill>
                <a:effectLst/>
                <a:latin typeface="+mn-lt"/>
                <a:ea typeface="+mn-ea"/>
                <a:cs typeface="+mn-cs"/>
              </a:rPr>
              <a:t>وأنظمة التشغيل الأخرى) هي ساعات حساسة. البرامج المتداخلة وملفات النظام الفاسدة والنقرات الخرقاء يمكن أن "تعطل" الأداء السليم لجهاز الكمبيوتر الخاص بك. في بعض الأحيان لا يكون هذا خطأك ، فقد يكون التحديث عبر </a:t>
            </a:r>
            <a:r>
              <a:rPr lang="en-US" sz="1200" b="0" i="0" kern="1200" dirty="0" smtClean="0">
                <a:solidFill>
                  <a:schemeClr val="tx1"/>
                </a:solidFill>
                <a:effectLst/>
                <a:latin typeface="+mn-lt"/>
                <a:ea typeface="+mn-ea"/>
                <a:cs typeface="+mn-cs"/>
              </a:rPr>
              <a:t>Windows Update </a:t>
            </a:r>
            <a:r>
              <a:rPr lang="ar-DZ" sz="1200" b="0" i="0" kern="1200" dirty="0" smtClean="0">
                <a:solidFill>
                  <a:schemeClr val="tx1"/>
                </a:solidFill>
                <a:effectLst/>
                <a:latin typeface="+mn-lt"/>
                <a:ea typeface="+mn-ea"/>
                <a:cs typeface="+mn-cs"/>
              </a:rPr>
              <a:t>هو سبب هذا النوع من المشاكل.</a:t>
            </a:r>
            <a:endParaRPr lang="ar-DZ" sz="1200" b="0" i="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63</a:t>
            </a:fld>
            <a:endParaRPr lang="en-US"/>
          </a:p>
        </p:txBody>
      </p:sp>
    </p:spTree>
    <p:extLst>
      <p:ext uri="{BB962C8B-B14F-4D97-AF65-F5344CB8AC3E}">
        <p14:creationId xmlns:p14="http://schemas.microsoft.com/office/powerpoint/2010/main" val="105551714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rtl="1"/>
            <a:r>
              <a:rPr lang="ar-DZ" sz="1200" b="0" i="0" kern="1200" dirty="0" smtClean="0">
                <a:solidFill>
                  <a:schemeClr val="tx1"/>
                </a:solidFill>
                <a:effectLst/>
                <a:latin typeface="+mn-lt"/>
                <a:ea typeface="+mn-ea"/>
                <a:cs typeface="+mn-cs"/>
              </a:rPr>
              <a:t>تقنية بسيطة جدًا وغالبًا ما يتم نسيانها = استعادة النظام! يقوم </a:t>
            </a:r>
            <a:r>
              <a:rPr lang="en-US" sz="1200" b="0" i="0" kern="1200" dirty="0" smtClean="0">
                <a:solidFill>
                  <a:schemeClr val="tx1"/>
                </a:solidFill>
                <a:effectLst/>
                <a:latin typeface="+mn-lt"/>
                <a:ea typeface="+mn-ea"/>
                <a:cs typeface="+mn-cs"/>
              </a:rPr>
              <a:t>Windows </a:t>
            </a:r>
            <a:r>
              <a:rPr lang="ar-DZ" sz="1200" b="0" i="0" kern="1200" dirty="0" smtClean="0">
                <a:solidFill>
                  <a:schemeClr val="tx1"/>
                </a:solidFill>
                <a:effectLst/>
                <a:latin typeface="+mn-lt"/>
                <a:ea typeface="+mn-ea"/>
                <a:cs typeface="+mn-cs"/>
              </a:rPr>
              <a:t>عادةً بإنشاء نقاط استعادة بشكل دوري تلقائيًا. يكفي استعادة إحدى هذه النقاط (الأخيرة بشكل عام ، انظر ما قبل الأخير في حالة فشل الأول) للعثور على جهاز كمبيوتر يعمل بكامل طاقته. تستغرق العملية عادة بضع دقائق فقط.</a:t>
            </a:r>
            <a:endParaRPr lang="ar-DZ" sz="1200" b="0" i="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64</a:t>
            </a:fld>
            <a:endParaRPr lang="en-US"/>
          </a:p>
        </p:txBody>
      </p:sp>
    </p:spTree>
    <p:extLst>
      <p:ext uri="{BB962C8B-B14F-4D97-AF65-F5344CB8AC3E}">
        <p14:creationId xmlns:p14="http://schemas.microsoft.com/office/powerpoint/2010/main" val="358195819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1"/>
            <a:r>
              <a:rPr lang="ar-DZ" sz="1200" b="0" i="0" kern="1200" dirty="0" smtClean="0">
                <a:solidFill>
                  <a:schemeClr val="tx1"/>
                </a:solidFill>
                <a:effectLst/>
                <a:latin typeface="+mn-lt"/>
                <a:ea typeface="+mn-ea"/>
                <a:cs typeface="+mn-cs"/>
              </a:rPr>
              <a:t>رسالة "اسم الملف طويل جدًا".</a:t>
            </a:r>
            <a:endParaRPr lang="ar-DZ"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DC8873C-B327-49DF-95A7-9E05979C80E6}" type="slidenum">
              <a:rPr lang="en-US" smtClean="0"/>
              <a:t>65</a:t>
            </a:fld>
            <a:endParaRPr lang="en-US"/>
          </a:p>
        </p:txBody>
      </p:sp>
    </p:spTree>
    <p:extLst>
      <p:ext uri="{BB962C8B-B14F-4D97-AF65-F5344CB8AC3E}">
        <p14:creationId xmlns:p14="http://schemas.microsoft.com/office/powerpoint/2010/main" val="288986323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rtl="1"/>
            <a:r>
              <a:rPr lang="ar-DZ" sz="1200" b="0" i="0" kern="1200" dirty="0" smtClean="0">
                <a:solidFill>
                  <a:schemeClr val="tx1"/>
                </a:solidFill>
                <a:effectLst/>
                <a:latin typeface="+mn-lt"/>
                <a:ea typeface="+mn-ea"/>
                <a:cs typeface="+mn-cs"/>
              </a:rPr>
              <a:t>عندما أرغب في نقل مجلد إلى مجلد آخر ، ... "أو" عندما أريد حذف مجلد ، ... "" ... أتلقى الرسالة التالية: اسم الملف طويل جدًا بحيث لا يمكن نقله ...</a:t>
            </a:r>
            <a:endParaRPr lang="ar-DZ" sz="1200" b="0" i="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66</a:t>
            </a:fld>
            <a:endParaRPr lang="en-US"/>
          </a:p>
        </p:txBody>
      </p:sp>
    </p:spTree>
    <p:extLst>
      <p:ext uri="{BB962C8B-B14F-4D97-AF65-F5344CB8AC3E}">
        <p14:creationId xmlns:p14="http://schemas.microsoft.com/office/powerpoint/2010/main" val="33833560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FI" dirty="0"/>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8</a:t>
            </a:fld>
            <a:endParaRPr lang="en-US"/>
          </a:p>
        </p:txBody>
      </p:sp>
    </p:spTree>
    <p:extLst>
      <p:ext uri="{BB962C8B-B14F-4D97-AF65-F5344CB8AC3E}">
        <p14:creationId xmlns:p14="http://schemas.microsoft.com/office/powerpoint/2010/main" val="950604366"/>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FI" dirty="0"/>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67</a:t>
            </a:fld>
            <a:endParaRPr lang="en-US"/>
          </a:p>
        </p:txBody>
      </p:sp>
    </p:spTree>
    <p:extLst>
      <p:ext uri="{BB962C8B-B14F-4D97-AF65-F5344CB8AC3E}">
        <p14:creationId xmlns:p14="http://schemas.microsoft.com/office/powerpoint/2010/main" val="2494224554"/>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FI" dirty="0"/>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68</a:t>
            </a:fld>
            <a:endParaRPr lang="en-US"/>
          </a:p>
        </p:txBody>
      </p:sp>
    </p:spTree>
    <p:extLst>
      <p:ext uri="{BB962C8B-B14F-4D97-AF65-F5344CB8AC3E}">
        <p14:creationId xmlns:p14="http://schemas.microsoft.com/office/powerpoint/2010/main" val="293700913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rtl="1"/>
            <a:r>
              <a:rPr lang="en-US" sz="1200" b="0" i="0" kern="1200" dirty="0" smtClean="0">
                <a:solidFill>
                  <a:schemeClr val="tx1"/>
                </a:solidFill>
                <a:effectLst/>
                <a:latin typeface="+mn-lt"/>
                <a:ea typeface="+mn-ea"/>
                <a:cs typeface="+mn-cs"/>
              </a:rPr>
              <a:t>Windows </a:t>
            </a:r>
            <a:r>
              <a:rPr lang="ar-DZ" sz="1200" b="0" i="0" kern="1200" dirty="0" smtClean="0">
                <a:solidFill>
                  <a:schemeClr val="tx1"/>
                </a:solidFill>
                <a:effectLst/>
                <a:latin typeface="+mn-lt"/>
                <a:ea typeface="+mn-ea"/>
                <a:cs typeface="+mn-cs"/>
              </a:rPr>
              <a:t>مقيد بسلسلة بحد أقصى 256 حرفًا. أبعد من هذا الحجم ، لم يعد بإمكانه إدارة حركته في أي مكان آخر ، حتى في سلة المحذوفات. يتضمن سلسلة الوصول بأكملها إلى مجلد ومجلداته الفرعية المحتملة. على سبيل المثال ، إذا كان لدي ملف باسم "سطح المكتب - باستخدام سطح المكتب" ، تم وضعه في مجلد "تدريب </a:t>
            </a:r>
            <a:r>
              <a:rPr lang="en-US" sz="1200" b="0" i="0" kern="1200" dirty="0" smtClean="0">
                <a:solidFill>
                  <a:schemeClr val="tx1"/>
                </a:solidFill>
                <a:effectLst/>
                <a:latin typeface="+mn-lt"/>
                <a:ea typeface="+mn-ea"/>
                <a:cs typeface="+mn-cs"/>
              </a:rPr>
              <a:t>Windows 7" ، </a:t>
            </a:r>
            <a:r>
              <a:rPr lang="ar-DZ" sz="1200" b="0" i="0" kern="1200" dirty="0" smtClean="0">
                <a:solidFill>
                  <a:schemeClr val="tx1"/>
                </a:solidFill>
                <a:effectLst/>
                <a:latin typeface="+mn-lt"/>
                <a:ea typeface="+mn-ea"/>
                <a:cs typeface="+mn-cs"/>
              </a:rPr>
              <a:t>لا يقتصر على 47 حرفًا (بما في ذلك المسافات) ، ولكن للشرطة المائلة العكسية (الخطوط المائلة العكسية = "\") </a:t>
            </a:r>
            <a:endParaRPr lang="ar-DZ" sz="1200" b="0" i="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69</a:t>
            </a:fld>
            <a:endParaRPr lang="en-US"/>
          </a:p>
        </p:txBody>
      </p:sp>
    </p:spTree>
    <p:extLst>
      <p:ext uri="{BB962C8B-B14F-4D97-AF65-F5344CB8AC3E}">
        <p14:creationId xmlns:p14="http://schemas.microsoft.com/office/powerpoint/2010/main" val="68309125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rtl="1"/>
            <a:r>
              <a:rPr lang="ar-DZ" sz="1200" b="0" i="0" kern="1200" dirty="0" smtClean="0">
                <a:solidFill>
                  <a:schemeClr val="tx1"/>
                </a:solidFill>
                <a:effectLst/>
                <a:latin typeface="+mn-lt"/>
                <a:ea typeface="+mn-ea"/>
                <a:cs typeface="+mn-cs"/>
              </a:rPr>
              <a:t>الفواصل بالإضافة إلى مساره من جذر النظام (القرص "</a:t>
            </a:r>
            <a:r>
              <a:rPr lang="en-US" sz="1200" b="0" i="0" kern="1200" dirty="0" smtClean="0">
                <a:solidFill>
                  <a:schemeClr val="tx1"/>
                </a:solidFill>
                <a:effectLst/>
                <a:latin typeface="+mn-lt"/>
                <a:ea typeface="+mn-ea"/>
                <a:cs typeface="+mn-cs"/>
              </a:rPr>
              <a:t>C:" </a:t>
            </a:r>
            <a:r>
              <a:rPr lang="ar-DZ" sz="1200" b="0" i="0" kern="1200" dirty="0" smtClean="0">
                <a:solidFill>
                  <a:schemeClr val="tx1"/>
                </a:solidFill>
                <a:effectLst/>
                <a:latin typeface="+mn-lt"/>
                <a:ea typeface="+mn-ea"/>
                <a:cs typeface="+mn-cs"/>
              </a:rPr>
              <a:t>عادةً) ، والذي يعطي في الواقع المسار التالي =&gt; </a:t>
            </a:r>
            <a:r>
              <a:rPr lang="en-US" sz="1200" b="0" i="0" kern="1200" dirty="0" smtClean="0">
                <a:solidFill>
                  <a:schemeClr val="tx1"/>
                </a:solidFill>
                <a:effectLst/>
                <a:latin typeface="+mn-lt"/>
                <a:ea typeface="+mn-ea"/>
                <a:cs typeface="+mn-cs"/>
              </a:rPr>
              <a:t>C: \ Users \ admin \ Desktop \ </a:t>
            </a:r>
            <a:r>
              <a:rPr lang="fr-FR" sz="1200" b="0" i="0" kern="1200" dirty="0" smtClean="0">
                <a:solidFill>
                  <a:schemeClr val="tx1"/>
                </a:solidFill>
                <a:effectLst/>
                <a:latin typeface="+mn-lt"/>
                <a:ea typeface="+mn-ea"/>
                <a:cs typeface="+mn-cs"/>
              </a:rPr>
              <a:t>cours</a:t>
            </a:r>
            <a:r>
              <a:rPr lang="fr-FR" sz="1200" b="0" i="0" kern="1200" baseline="0" dirty="0" smtClean="0">
                <a:solidFill>
                  <a:schemeClr val="tx1"/>
                </a:solidFill>
                <a:effectLst/>
                <a:latin typeface="+mn-lt"/>
                <a:ea typeface="+mn-ea"/>
                <a:cs typeface="+mn-cs"/>
              </a:rPr>
              <a:t> geologie1</a:t>
            </a:r>
            <a:r>
              <a:rPr lang="en-US" sz="1200" b="0" i="0" kern="1200" dirty="0" smtClean="0">
                <a:solidFill>
                  <a:schemeClr val="tx1"/>
                </a:solidFill>
                <a:effectLst/>
                <a:latin typeface="+mn-lt"/>
                <a:ea typeface="+mn-ea"/>
                <a:cs typeface="+mn-cs"/>
              </a:rPr>
              <a:t>\ Office - </a:t>
            </a:r>
            <a:r>
              <a:rPr lang="ar-DZ" sz="1200" b="0" i="0" kern="1200" dirty="0" smtClean="0">
                <a:solidFill>
                  <a:schemeClr val="tx1"/>
                </a:solidFill>
                <a:effectLst/>
                <a:latin typeface="+mn-lt"/>
                <a:ea typeface="+mn-ea"/>
                <a:cs typeface="+mn-cs"/>
              </a:rPr>
              <a:t>باستخدام المكتب ، التي يبلغ مجموعها بالفعل 70 حرفًا! لذا تخيل التسلسل التالي =&gt;</a:t>
            </a:r>
            <a:endParaRPr lang="ar-DZ" sz="1200" b="0" i="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70</a:t>
            </a:fld>
            <a:endParaRPr lang="en-US"/>
          </a:p>
        </p:txBody>
      </p:sp>
    </p:spTree>
    <p:extLst>
      <p:ext uri="{BB962C8B-B14F-4D97-AF65-F5344CB8AC3E}">
        <p14:creationId xmlns:p14="http://schemas.microsoft.com/office/powerpoint/2010/main" val="349085173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rtl="1"/>
            <a:endParaRPr lang="ar-DZ" sz="1200" b="0" i="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71</a:t>
            </a:fld>
            <a:endParaRPr lang="en-US"/>
          </a:p>
        </p:txBody>
      </p:sp>
    </p:spTree>
    <p:extLst>
      <p:ext uri="{BB962C8B-B14F-4D97-AF65-F5344CB8AC3E}">
        <p14:creationId xmlns:p14="http://schemas.microsoft.com/office/powerpoint/2010/main" val="163732846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rtl="1"/>
            <a:endParaRPr lang="ar-DZ" sz="1200" b="0" i="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72</a:t>
            </a:fld>
            <a:endParaRPr lang="en-US"/>
          </a:p>
        </p:txBody>
      </p:sp>
    </p:spTree>
    <p:extLst>
      <p:ext uri="{BB962C8B-B14F-4D97-AF65-F5344CB8AC3E}">
        <p14:creationId xmlns:p14="http://schemas.microsoft.com/office/powerpoint/2010/main" val="203799925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rtl="1"/>
            <a:endParaRPr lang="ar-DZ" sz="1200" b="0" i="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73</a:t>
            </a:fld>
            <a:endParaRPr lang="en-US"/>
          </a:p>
        </p:txBody>
      </p:sp>
    </p:spTree>
    <p:extLst>
      <p:ext uri="{BB962C8B-B14F-4D97-AF65-F5344CB8AC3E}">
        <p14:creationId xmlns:p14="http://schemas.microsoft.com/office/powerpoint/2010/main" val="274631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a:r>
              <a:rPr lang="ar-DZ" sz="1200" b="0" i="0" kern="1200" dirty="0" smtClean="0">
                <a:solidFill>
                  <a:schemeClr val="tx1"/>
                </a:solidFill>
                <a:effectLst/>
                <a:latin typeface="+mn-lt"/>
                <a:ea typeface="+mn-ea"/>
                <a:cs typeface="+mn-cs"/>
              </a:rPr>
              <a:t>لماذا لا يتم تشغيل جهاز الكمبيوتر الخاص بك؟ لحل مشكلة الكمبيوتر ، يجب عليك دائمًا تحديد سبب فشل الكمبيوتر. إذا لم يعد جهاز الكمبيوتر الخاص بك قيد التشغيل ، فقد يكون مرتبطًا بإحدى المشكلات التالية: </a:t>
            </a:r>
            <a:r>
              <a:rPr lang="ar-DZ" sz="1200" b="0" i="0" kern="1200" dirty="0" err="1" smtClean="0">
                <a:solidFill>
                  <a:schemeClr val="tx1"/>
                </a:solidFill>
                <a:effectLst/>
                <a:latin typeface="+mn-lt"/>
                <a:ea typeface="+mn-ea"/>
                <a:cs typeface="+mn-cs"/>
              </a:rPr>
              <a:t>إنقطاع</a:t>
            </a:r>
            <a:r>
              <a:rPr lang="ar-DZ" sz="1200" b="0" i="0" kern="1200" dirty="0" smtClean="0">
                <a:solidFill>
                  <a:schemeClr val="tx1"/>
                </a:solidFill>
                <a:effectLst/>
                <a:latin typeface="+mn-lt"/>
                <a:ea typeface="+mn-ea"/>
                <a:cs typeface="+mn-cs"/>
              </a:rPr>
              <a:t> الطاقة؛ اللوحة الأم الخاطئة بطارية في نهاية عمرها ؛ نقص الطاقة من مصدر الطاقة.</a:t>
            </a:r>
            <a:endParaRPr lang="en-FI" dirty="0"/>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9</a:t>
            </a:fld>
            <a:endParaRPr lang="en-US"/>
          </a:p>
        </p:txBody>
      </p:sp>
    </p:spTree>
    <p:extLst>
      <p:ext uri="{BB962C8B-B14F-4D97-AF65-F5344CB8AC3E}">
        <p14:creationId xmlns:p14="http://schemas.microsoft.com/office/powerpoint/2010/main" val="38864467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rtl="1"/>
            <a:r>
              <a:rPr lang="ar-DZ" sz="1200" b="0" i="0" kern="1200" dirty="0" smtClean="0">
                <a:solidFill>
                  <a:schemeClr val="tx1"/>
                </a:solidFill>
                <a:effectLst/>
                <a:latin typeface="+mn-lt"/>
                <a:ea typeface="+mn-ea"/>
                <a:cs typeface="+mn-cs"/>
              </a:rPr>
              <a:t>كيف أفعل ؟ قم بإجراء سلسلة من الاختبارات في المنزل لتحديد سبب تعطل الكمبيوتر أثناء بدء التشغيل: اختبار منافذ متعددة قم بإزالة البطارية وتوصيل الكمبيوتر بالتيار الكهربائي ؛ تحقق من حالة كابل الطاقة ؛ تحقق مما إذا كانت الشاشة تعمل.</a:t>
            </a:r>
          </a:p>
          <a:p>
            <a:endParaRPr lang="en-FI" dirty="0"/>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10</a:t>
            </a:fld>
            <a:endParaRPr lang="en-US"/>
          </a:p>
        </p:txBody>
      </p:sp>
    </p:spTree>
    <p:extLst>
      <p:ext uri="{BB962C8B-B14F-4D97-AF65-F5344CB8AC3E}">
        <p14:creationId xmlns:p14="http://schemas.microsoft.com/office/powerpoint/2010/main" val="39882790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a:r>
              <a:rPr lang="ar-DZ" sz="1200" b="0" i="0" kern="1200" dirty="0" smtClean="0">
                <a:solidFill>
                  <a:schemeClr val="tx1"/>
                </a:solidFill>
                <a:effectLst/>
                <a:latin typeface="+mn-lt"/>
                <a:ea typeface="+mn-ea"/>
                <a:cs typeface="+mn-cs"/>
              </a:rPr>
              <a:t>كيف أفعل ؟ إذا لم تنجح أي من هذه الاختبارات ، فقد يكون فشل اللوحة الأم. هذه عملية دقيقة من الأفضل تركها في أيدي أخصائي متمرس.</a:t>
            </a:r>
            <a:endParaRPr lang="en-FI" dirty="0"/>
          </a:p>
        </p:txBody>
      </p:sp>
      <p:sp>
        <p:nvSpPr>
          <p:cNvPr id="4" name="Espace réservé du numéro de diapositive 3"/>
          <p:cNvSpPr>
            <a:spLocks noGrp="1"/>
          </p:cNvSpPr>
          <p:nvPr>
            <p:ph type="sldNum" sz="quarter" idx="10"/>
          </p:nvPr>
        </p:nvSpPr>
        <p:spPr/>
        <p:txBody>
          <a:bodyPr/>
          <a:lstStyle/>
          <a:p>
            <a:fld id="{547AE692-284F-4FF0-8422-AD7D3BAEF799}" type="slidenum">
              <a:rPr lang="en-US" smtClean="0"/>
              <a:t>11</a:t>
            </a:fld>
            <a:endParaRPr lang="en-US"/>
          </a:p>
        </p:txBody>
      </p:sp>
    </p:spTree>
    <p:extLst>
      <p:ext uri="{BB962C8B-B14F-4D97-AF65-F5344CB8AC3E}">
        <p14:creationId xmlns:p14="http://schemas.microsoft.com/office/powerpoint/2010/main" val="3680545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D973832-9832-468F-A72C-DC5F3E5D943C}" type="datetime1">
              <a:rPr lang="en-US" smtClean="0"/>
              <a:t>12/16/2023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C0D0C-0868-4FD9-B63E-9D6F38ED3D4A}" type="slidenum">
              <a:rPr lang="en-US" smtClean="0"/>
              <a:t>‹#›</a:t>
            </a:fld>
            <a:endParaRPr lang="en-US"/>
          </a:p>
        </p:txBody>
      </p:sp>
    </p:spTree>
    <p:extLst>
      <p:ext uri="{BB962C8B-B14F-4D97-AF65-F5344CB8AC3E}">
        <p14:creationId xmlns:p14="http://schemas.microsoft.com/office/powerpoint/2010/main" val="3495589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2E3BF0-A4C4-4249-86D6-DA45F698232C}" type="datetime1">
              <a:rPr lang="en-US" smtClean="0"/>
              <a:t>12/16/2023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C0D0C-0868-4FD9-B63E-9D6F38ED3D4A}" type="slidenum">
              <a:rPr lang="en-US" smtClean="0"/>
              <a:t>‹#›</a:t>
            </a:fld>
            <a:endParaRPr lang="en-US"/>
          </a:p>
        </p:txBody>
      </p:sp>
    </p:spTree>
    <p:extLst>
      <p:ext uri="{BB962C8B-B14F-4D97-AF65-F5344CB8AC3E}">
        <p14:creationId xmlns:p14="http://schemas.microsoft.com/office/powerpoint/2010/main" val="26107361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7C739F-D9CA-4CC4-9292-94865927700A}" type="datetime1">
              <a:rPr lang="en-US" smtClean="0"/>
              <a:t>12/16/2023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C0D0C-0868-4FD9-B63E-9D6F38ED3D4A}" type="slidenum">
              <a:rPr lang="en-US" smtClean="0"/>
              <a:t>‹#›</a:t>
            </a:fld>
            <a:endParaRPr lang="en-US"/>
          </a:p>
        </p:txBody>
      </p:sp>
    </p:spTree>
    <p:extLst>
      <p:ext uri="{BB962C8B-B14F-4D97-AF65-F5344CB8AC3E}">
        <p14:creationId xmlns:p14="http://schemas.microsoft.com/office/powerpoint/2010/main" val="2831030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9F6FC4-3FF6-4511-B834-B0E0BA388E35}" type="datetime1">
              <a:rPr lang="en-US" smtClean="0"/>
              <a:t>12/16/2023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C0D0C-0868-4FD9-B63E-9D6F38ED3D4A}" type="slidenum">
              <a:rPr lang="en-US" smtClean="0"/>
              <a:t>‹#›</a:t>
            </a:fld>
            <a:endParaRPr lang="en-US"/>
          </a:p>
        </p:txBody>
      </p:sp>
    </p:spTree>
    <p:extLst>
      <p:ext uri="{BB962C8B-B14F-4D97-AF65-F5344CB8AC3E}">
        <p14:creationId xmlns:p14="http://schemas.microsoft.com/office/powerpoint/2010/main" val="2838274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A56D0EF-1A3F-454E-8383-CC85C910DBE1}" type="datetime1">
              <a:rPr lang="en-US" smtClean="0"/>
              <a:t>12/16/2023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C0D0C-0868-4FD9-B63E-9D6F38ED3D4A}" type="slidenum">
              <a:rPr lang="en-US" smtClean="0"/>
              <a:t>‹#›</a:t>
            </a:fld>
            <a:endParaRPr lang="en-US"/>
          </a:p>
        </p:txBody>
      </p:sp>
    </p:spTree>
    <p:extLst>
      <p:ext uri="{BB962C8B-B14F-4D97-AF65-F5344CB8AC3E}">
        <p14:creationId xmlns:p14="http://schemas.microsoft.com/office/powerpoint/2010/main" val="4127826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7AAD700-B029-49C8-B625-928991EC6B9A}" type="datetime1">
              <a:rPr lang="en-US" smtClean="0"/>
              <a:t>12/16/2023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C0D0C-0868-4FD9-B63E-9D6F38ED3D4A}" type="slidenum">
              <a:rPr lang="en-US" smtClean="0"/>
              <a:t>‹#›</a:t>
            </a:fld>
            <a:endParaRPr lang="en-US"/>
          </a:p>
        </p:txBody>
      </p:sp>
    </p:spTree>
    <p:extLst>
      <p:ext uri="{BB962C8B-B14F-4D97-AF65-F5344CB8AC3E}">
        <p14:creationId xmlns:p14="http://schemas.microsoft.com/office/powerpoint/2010/main" val="4265928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1D8F3DC-DF72-4CFD-9AD5-4A8AA5F65578}" type="datetime1">
              <a:rPr lang="en-US" smtClean="0"/>
              <a:t>12/16/2023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BC0D0C-0868-4FD9-B63E-9D6F38ED3D4A}" type="slidenum">
              <a:rPr lang="en-US" smtClean="0"/>
              <a:t>‹#›</a:t>
            </a:fld>
            <a:endParaRPr lang="en-US"/>
          </a:p>
        </p:txBody>
      </p:sp>
    </p:spTree>
    <p:extLst>
      <p:ext uri="{BB962C8B-B14F-4D97-AF65-F5344CB8AC3E}">
        <p14:creationId xmlns:p14="http://schemas.microsoft.com/office/powerpoint/2010/main" val="2278625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6AA662D-8B81-4B12-BB02-BFD0706430A6}" type="datetime1">
              <a:rPr lang="en-US" smtClean="0"/>
              <a:t>12/16/2023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BC0D0C-0868-4FD9-B63E-9D6F38ED3D4A}" type="slidenum">
              <a:rPr lang="en-US" smtClean="0"/>
              <a:t>‹#›</a:t>
            </a:fld>
            <a:endParaRPr lang="en-US"/>
          </a:p>
        </p:txBody>
      </p:sp>
    </p:spTree>
    <p:extLst>
      <p:ext uri="{BB962C8B-B14F-4D97-AF65-F5344CB8AC3E}">
        <p14:creationId xmlns:p14="http://schemas.microsoft.com/office/powerpoint/2010/main" val="2188266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F1AF2C-C2FE-4B96-B5D7-E6C2701DA0E9}" type="datetime1">
              <a:rPr lang="en-US" smtClean="0"/>
              <a:t>12/16/2023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BC0D0C-0868-4FD9-B63E-9D6F38ED3D4A}" type="slidenum">
              <a:rPr lang="en-US" smtClean="0"/>
              <a:t>‹#›</a:t>
            </a:fld>
            <a:endParaRPr lang="en-US"/>
          </a:p>
        </p:txBody>
      </p:sp>
    </p:spTree>
    <p:extLst>
      <p:ext uri="{BB962C8B-B14F-4D97-AF65-F5344CB8AC3E}">
        <p14:creationId xmlns:p14="http://schemas.microsoft.com/office/powerpoint/2010/main" val="238469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215EEE1-9FD4-44D0-BF20-1EF2039709F8}" type="datetime1">
              <a:rPr lang="en-US" smtClean="0"/>
              <a:t>12/16/2023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C0D0C-0868-4FD9-B63E-9D6F38ED3D4A}" type="slidenum">
              <a:rPr lang="en-US" smtClean="0"/>
              <a:t>‹#›</a:t>
            </a:fld>
            <a:endParaRPr lang="en-US"/>
          </a:p>
        </p:txBody>
      </p:sp>
    </p:spTree>
    <p:extLst>
      <p:ext uri="{BB962C8B-B14F-4D97-AF65-F5344CB8AC3E}">
        <p14:creationId xmlns:p14="http://schemas.microsoft.com/office/powerpoint/2010/main" val="2523839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0C7800B-2217-42E2-8050-663C15F75027}" type="datetime1">
              <a:rPr lang="en-US" smtClean="0"/>
              <a:t>12/16/2023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C0D0C-0868-4FD9-B63E-9D6F38ED3D4A}" type="slidenum">
              <a:rPr lang="en-US" smtClean="0"/>
              <a:t>‹#›</a:t>
            </a:fld>
            <a:endParaRPr lang="en-US"/>
          </a:p>
        </p:txBody>
      </p:sp>
    </p:spTree>
    <p:extLst>
      <p:ext uri="{BB962C8B-B14F-4D97-AF65-F5344CB8AC3E}">
        <p14:creationId xmlns:p14="http://schemas.microsoft.com/office/powerpoint/2010/main" val="1487303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B965A5-BB89-40E4-BF1A-C2C17BF7244D}" type="datetime1">
              <a:rPr lang="en-US" smtClean="0"/>
              <a:t>12/16/2023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BC0D0C-0868-4FD9-B63E-9D6F38ED3D4A}" type="slidenum">
              <a:rPr lang="en-US" smtClean="0"/>
              <a:t>‹#›</a:t>
            </a:fld>
            <a:endParaRPr lang="en-US"/>
          </a:p>
        </p:txBody>
      </p:sp>
    </p:spTree>
    <p:extLst>
      <p:ext uri="{BB962C8B-B14F-4D97-AF65-F5344CB8AC3E}">
        <p14:creationId xmlns:p14="http://schemas.microsoft.com/office/powerpoint/2010/main" val="1597886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hyperlink" Target="https://sospc.name/speccy/" TargetMode="External"/><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jt-informatique.fr/categorie-produit/logiciel/antivirus/"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4627266"/>
            <a:ext cx="12192000" cy="2324048"/>
          </a:xfrm>
          <a:prstGeom prst="rect">
            <a:avLst/>
          </a:prstGeom>
          <a:solidFill>
            <a:schemeClr val="accent1">
              <a:lumMod val="7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effectLst>
                <a:outerShdw blurRad="38100" dist="38100" dir="2700000" algn="tl">
                  <a:srgbClr val="000000">
                    <a:alpha val="43137"/>
                  </a:srgbClr>
                </a:outerShdw>
              </a:effectLst>
            </a:endParaRPr>
          </a:p>
        </p:txBody>
      </p:sp>
      <p:pic>
        <p:nvPicPr>
          <p:cNvPr id="9" name="Picture 8"/>
          <p:cNvPicPr>
            <a:picLocks noChangeAspect="1"/>
          </p:cNvPicPr>
          <p:nvPr/>
        </p:nvPicPr>
        <p:blipFill>
          <a:blip r:embed="rId3">
            <a:extLst>
              <a:ext uri="{BEBA8EAE-BF5A-486C-A8C5-ECC9F3942E4B}">
                <a14:imgProps xmlns:a14="http://schemas.microsoft.com/office/drawing/2010/main">
                  <a14:imgLayer r:embed="rId4">
                    <a14:imgEffect>
                      <a14:backgroundRemoval t="1778" b="94667" l="889" r="98222">
                        <a14:foregroundMark x1="6667" y1="95111" x2="889" y2="77778"/>
                        <a14:foregroundMark x1="889" y1="77778" x2="36000" y2="36889"/>
                        <a14:foregroundMark x1="36000" y1="36889" x2="35556" y2="7556"/>
                        <a14:foregroundMark x1="35556" y1="7556" x2="54667" y2="1778"/>
                        <a14:foregroundMark x1="55111" y1="2222" x2="73778" y2="18222"/>
                        <a14:foregroundMark x1="73778" y1="18222" x2="75556" y2="46667"/>
                        <a14:foregroundMark x1="75556" y1="46667" x2="80889" y2="53333"/>
                        <a14:foregroundMark x1="80889" y1="53333" x2="80889" y2="60000"/>
                        <a14:foregroundMark x1="80889" y1="60000" x2="93778" y2="60444"/>
                        <a14:foregroundMark x1="95111" y1="60889" x2="98222" y2="67111"/>
                        <a14:foregroundMark x1="9778" y1="93333" x2="92444" y2="92444"/>
                        <a14:foregroundMark x1="92000" y1="92000" x2="96444" y2="92000"/>
                        <a14:foregroundMark x1="96444" y1="92000" x2="96889" y2="65778"/>
                        <a14:foregroundMark x1="62222" y1="53778" x2="64889" y2="58222"/>
                        <a14:foregroundMark x1="60000" y1="36889" x2="66667" y2="43111"/>
                        <a14:foregroundMark x1="45333" y1="86222" x2="50222" y2="89333"/>
                        <a14:foregroundMark x1="18222" y1="88889" x2="88444" y2="69778"/>
                        <a14:foregroundMark x1="90222" y1="73333" x2="32444" y2="92000"/>
                        <a14:foregroundMark x1="61333" y1="21333" x2="66667" y2="24889"/>
                        <a14:foregroundMark x1="43111" y1="12000" x2="41778" y2="36889"/>
                        <a14:foregroundMark x1="75556" y1="56444" x2="36444" y2="80889"/>
                        <a14:foregroundMark x1="66222" y1="67111" x2="55111" y2="78667"/>
                        <a14:foregroundMark x1="76444" y1="54667" x2="72444" y2="63556"/>
                        <a14:foregroundMark x1="56889" y1="74222" x2="32889" y2="81333"/>
                        <a14:foregroundMark x1="39111" y1="87111" x2="19111" y2="93333"/>
                        <a14:backgroundMark x1="1333" y1="73778" x2="32889" y2="36000"/>
                        <a14:backgroundMark x1="32889" y1="6222" x2="52000" y2="444"/>
                        <a14:backgroundMark x1="74222" y1="17333" x2="54222" y2="0"/>
                        <a14:backgroundMark x1="75556" y1="17333" x2="76444" y2="45333"/>
                        <a14:backgroundMark x1="76444" y1="45333" x2="81778" y2="51556"/>
                        <a14:backgroundMark x1="81778" y1="51556" x2="82222" y2="56889"/>
                        <a14:backgroundMark x1="82667" y1="57778" x2="82667" y2="59556"/>
                        <a14:backgroundMark x1="94667" y1="59556" x2="99556" y2="65778"/>
                        <a14:backgroundMark x1="5333" y1="96000" x2="0" y2="79111"/>
                        <a14:backgroundMark x1="98667" y1="65778" x2="97778" y2="96889"/>
                      </a14:backgroundRemoval>
                    </a14:imgEffect>
                  </a14:imgLayer>
                </a14:imgProps>
              </a:ext>
              <a:ext uri="{28A0092B-C50C-407E-A947-70E740481C1C}">
                <a14:useLocalDpi xmlns:a14="http://schemas.microsoft.com/office/drawing/2010/main" val="0"/>
              </a:ext>
            </a:extLst>
          </a:blip>
          <a:stretch>
            <a:fillRect/>
          </a:stretch>
        </p:blipFill>
        <p:spPr>
          <a:xfrm>
            <a:off x="188090" y="183321"/>
            <a:ext cx="1024694" cy="1024694"/>
          </a:xfrm>
          <a:prstGeom prst="rect">
            <a:avLst/>
          </a:prstGeom>
        </p:spPr>
      </p:pic>
      <p:sp>
        <p:nvSpPr>
          <p:cNvPr id="11" name="Rectángulo 11">
            <a:extLst>
              <a:ext uri="{FF2B5EF4-FFF2-40B4-BE49-F238E27FC236}">
                <a16:creationId xmlns:a16="http://schemas.microsoft.com/office/drawing/2014/main" id="{494FBF20-5942-554E-A0E2-E732234528A2}"/>
              </a:ext>
            </a:extLst>
          </p:cNvPr>
          <p:cNvSpPr/>
          <p:nvPr/>
        </p:nvSpPr>
        <p:spPr>
          <a:xfrm>
            <a:off x="4684920" y="6395507"/>
            <a:ext cx="3355210" cy="461665"/>
          </a:xfrm>
          <a:prstGeom prst="rect">
            <a:avLst/>
          </a:prstGeom>
        </p:spPr>
        <p:txBody>
          <a:bodyPr wrap="square">
            <a:spAutoFit/>
          </a:bodyPr>
          <a:lstStyle/>
          <a:p>
            <a:pPr hangingPunct="0"/>
            <a:r>
              <a:rPr lang="en-US" sz="2400" b="1" dirty="0" smtClean="0">
                <a:solidFill>
                  <a:schemeClr val="bg1"/>
                </a:solidFill>
                <a:effectLst>
                  <a:outerShdw blurRad="38100" dist="38100" dir="2700000" algn="tl">
                    <a:srgbClr val="000000">
                      <a:alpha val="43137"/>
                    </a:srgbClr>
                  </a:outerShdw>
                </a:effectLst>
                <a:latin typeface="Century Gothic" panose="020B0502020202020204" pitchFamily="34" charset="0"/>
              </a:rPr>
              <a:t>Mme. </a:t>
            </a:r>
            <a:r>
              <a:rPr lang="en-US" sz="2400" b="1" dirty="0" err="1" smtClean="0">
                <a:solidFill>
                  <a:schemeClr val="bg1"/>
                </a:solidFill>
                <a:effectLst>
                  <a:outerShdw blurRad="38100" dist="38100" dir="2700000" algn="tl">
                    <a:srgbClr val="000000">
                      <a:alpha val="43137"/>
                    </a:srgbClr>
                  </a:outerShdw>
                </a:effectLst>
                <a:latin typeface="Century Gothic" panose="020B0502020202020204" pitchFamily="34" charset="0"/>
              </a:rPr>
              <a:t>Belkebir</a:t>
            </a:r>
            <a:r>
              <a:rPr lang="en-US" sz="2400" b="1" dirty="0" smtClean="0">
                <a:solidFill>
                  <a:schemeClr val="bg1"/>
                </a:solidFill>
                <a:effectLst>
                  <a:outerShdw blurRad="38100" dist="38100" dir="2700000" algn="tl">
                    <a:srgbClr val="000000">
                      <a:alpha val="43137"/>
                    </a:srgbClr>
                  </a:outerShdw>
                </a:effectLst>
                <a:latin typeface="Century Gothic" panose="020B0502020202020204" pitchFamily="34" charset="0"/>
              </a:rPr>
              <a:t> </a:t>
            </a:r>
            <a:r>
              <a:rPr lang="en-US" sz="2400" b="1" dirty="0" err="1" smtClean="0">
                <a:solidFill>
                  <a:schemeClr val="bg1"/>
                </a:solidFill>
                <a:effectLst>
                  <a:outerShdw blurRad="38100" dist="38100" dir="2700000" algn="tl">
                    <a:srgbClr val="000000">
                      <a:alpha val="43137"/>
                    </a:srgbClr>
                  </a:outerShdw>
                </a:effectLst>
                <a:latin typeface="Century Gothic" panose="020B0502020202020204" pitchFamily="34" charset="0"/>
              </a:rPr>
              <a:t>Malak</a:t>
            </a:r>
            <a:endParaRPr lang="en-US" sz="1600" dirty="0">
              <a:solidFill>
                <a:schemeClr val="bg1"/>
              </a:solidFill>
              <a:effectLst>
                <a:outerShdw blurRad="38100" dist="38100" dir="2700000" algn="tl">
                  <a:srgbClr val="000000">
                    <a:alpha val="43137"/>
                  </a:srgbClr>
                </a:outerShdw>
              </a:effectLst>
              <a:latin typeface="Century Gothic" panose="020B0502020202020204" pitchFamily="34" charset="0"/>
            </a:endParaRPr>
          </a:p>
        </p:txBody>
      </p:sp>
      <p:sp>
        <p:nvSpPr>
          <p:cNvPr id="12" name="Rectangle 11"/>
          <p:cNvSpPr/>
          <p:nvPr/>
        </p:nvSpPr>
        <p:spPr>
          <a:xfrm>
            <a:off x="1212784" y="238519"/>
            <a:ext cx="10021078" cy="1938992"/>
          </a:xfrm>
          <a:prstGeom prst="rect">
            <a:avLst/>
          </a:prstGeom>
        </p:spPr>
        <p:txBody>
          <a:bodyPr wrap="square">
            <a:spAutoFit/>
          </a:bodyPr>
          <a:lstStyle/>
          <a:p>
            <a:pPr algn="ctr"/>
            <a:r>
              <a:rPr lang="fr-FR" sz="2400" dirty="0" smtClean="0">
                <a:latin typeface="Century Gothic" panose="020B0502020202020204" pitchFamily="34" charset="0"/>
              </a:rPr>
              <a:t>REPUBLIQUE </a:t>
            </a:r>
            <a:r>
              <a:rPr lang="fr-FR" sz="2400" dirty="0">
                <a:latin typeface="Century Gothic" panose="020B0502020202020204" pitchFamily="34" charset="0"/>
              </a:rPr>
              <a:t>ALGERIENNE DEMOCRATIQUE ET POPULAIRE</a:t>
            </a:r>
          </a:p>
          <a:p>
            <a:pPr algn="ctr"/>
            <a:r>
              <a:rPr lang="fr-FR" sz="2400" dirty="0">
                <a:latin typeface="Century Gothic" panose="020B0502020202020204" pitchFamily="34" charset="0"/>
              </a:rPr>
              <a:t>UNIVERSITE LARBI BEN M’HIDI </a:t>
            </a:r>
            <a:r>
              <a:rPr lang="fr-FR" sz="2400" dirty="0" smtClean="0">
                <a:latin typeface="Century Gothic" panose="020B0502020202020204" pitchFamily="34" charset="0"/>
              </a:rPr>
              <a:t>OUM-EL-BOUAGHI</a:t>
            </a:r>
            <a:endParaRPr lang="en-US" sz="2400" dirty="0">
              <a:latin typeface="Century Gothic" panose="020B0502020202020204" pitchFamily="34" charset="0"/>
            </a:endParaRPr>
          </a:p>
          <a:p>
            <a:pPr algn="ctr"/>
            <a:r>
              <a:rPr lang="fr-FR" sz="2400" dirty="0">
                <a:latin typeface="Century Gothic" panose="020B0502020202020204" pitchFamily="34" charset="0"/>
              </a:rPr>
              <a:t>LICENCE 1ERE ANNEE</a:t>
            </a:r>
            <a:endParaRPr lang="en-US" sz="2400" dirty="0">
              <a:latin typeface="Century Gothic" panose="020B0502020202020204" pitchFamily="34" charset="0"/>
            </a:endParaRPr>
          </a:p>
          <a:p>
            <a:pPr algn="ctr"/>
            <a:r>
              <a:rPr lang="fr-FR" sz="2400" dirty="0">
                <a:latin typeface="Century Gothic" panose="020B0502020202020204" pitchFamily="34" charset="0"/>
              </a:rPr>
              <a:t>MODULE : INFORMATIQUE 1</a:t>
            </a:r>
            <a:endParaRPr lang="en-US" sz="2400" dirty="0">
              <a:latin typeface="Century Gothic" panose="020B0502020202020204" pitchFamily="34" charset="0"/>
            </a:endParaRPr>
          </a:p>
          <a:p>
            <a:pPr hangingPunct="0"/>
            <a:r>
              <a:rPr lang="en-US" sz="2400" dirty="0">
                <a:latin typeface="Century Gothic" panose="020B0502020202020204" pitchFamily="34" charset="0"/>
              </a:rPr>
              <a:t> </a:t>
            </a:r>
          </a:p>
        </p:txBody>
      </p:sp>
      <p:sp>
        <p:nvSpPr>
          <p:cNvPr id="13" name="Rectángulo 11">
            <a:extLst>
              <a:ext uri="{FF2B5EF4-FFF2-40B4-BE49-F238E27FC236}">
                <a16:creationId xmlns:a16="http://schemas.microsoft.com/office/drawing/2014/main" id="{494FBF20-5942-554E-A0E2-E732234528A2}"/>
              </a:ext>
            </a:extLst>
          </p:cNvPr>
          <p:cNvSpPr/>
          <p:nvPr/>
        </p:nvSpPr>
        <p:spPr>
          <a:xfrm>
            <a:off x="3219237" y="2242709"/>
            <a:ext cx="6006465" cy="1446550"/>
          </a:xfrm>
          <a:prstGeom prst="rect">
            <a:avLst/>
          </a:prstGeom>
        </p:spPr>
        <p:txBody>
          <a:bodyPr wrap="square">
            <a:spAutoFit/>
          </a:bodyPr>
          <a:lstStyle/>
          <a:p>
            <a:pPr algn="ctr"/>
            <a:r>
              <a:rPr lang="fr-FR" sz="4400" b="1" dirty="0" smtClean="0">
                <a:solidFill>
                  <a:schemeClr val="accent1"/>
                </a:solidFill>
                <a:effectLst>
                  <a:outerShdw blurRad="38100" dist="38100" dir="2700000" algn="tl">
                    <a:srgbClr val="000000">
                      <a:alpha val="43137"/>
                    </a:srgbClr>
                  </a:outerShdw>
                </a:effectLst>
                <a:latin typeface="Century Gothic" panose="020B0502020202020204" pitchFamily="34" charset="0"/>
              </a:rPr>
              <a:t>MODULE </a:t>
            </a:r>
            <a:r>
              <a:rPr lang="fr-FR" sz="4400" b="1" dirty="0">
                <a:solidFill>
                  <a:schemeClr val="accent1"/>
                </a:solidFill>
                <a:effectLst>
                  <a:outerShdw blurRad="38100" dist="38100" dir="2700000" algn="tl">
                    <a:srgbClr val="000000">
                      <a:alpha val="43137"/>
                    </a:srgbClr>
                  </a:outerShdw>
                </a:effectLst>
                <a:latin typeface="Century Gothic" panose="020B0502020202020204" pitchFamily="34" charset="0"/>
              </a:rPr>
              <a:t>: INFORMATIQUE </a:t>
            </a:r>
            <a:r>
              <a:rPr lang="fr-FR" sz="4400" b="1" dirty="0" smtClean="0">
                <a:solidFill>
                  <a:schemeClr val="accent1"/>
                </a:solidFill>
                <a:effectLst>
                  <a:outerShdw blurRad="38100" dist="38100" dir="2700000" algn="tl">
                    <a:srgbClr val="000000">
                      <a:alpha val="43137"/>
                    </a:srgbClr>
                  </a:outerShdw>
                </a:effectLst>
                <a:latin typeface="Century Gothic" panose="020B0502020202020204" pitchFamily="34" charset="0"/>
              </a:rPr>
              <a:t>1</a:t>
            </a:r>
            <a:endParaRPr lang="es-ES" sz="4400" b="1" dirty="0">
              <a:solidFill>
                <a:schemeClr val="accent1"/>
              </a:solidFill>
              <a:effectLst>
                <a:outerShdw blurRad="38100" dist="38100" dir="2700000" algn="tl">
                  <a:srgbClr val="000000">
                    <a:alpha val="43137"/>
                  </a:srgbClr>
                </a:outerShdw>
              </a:effectLst>
              <a:latin typeface="Century Gothic" panose="020B0502020202020204" pitchFamily="34" charset="0"/>
            </a:endParaRPr>
          </a:p>
        </p:txBody>
      </p:sp>
      <p:sp>
        <p:nvSpPr>
          <p:cNvPr id="2" name="Slide Number Placeholder 1"/>
          <p:cNvSpPr>
            <a:spLocks noGrp="1"/>
          </p:cNvSpPr>
          <p:nvPr>
            <p:ph type="sldNum" sz="quarter" idx="12"/>
          </p:nvPr>
        </p:nvSpPr>
        <p:spPr/>
        <p:txBody>
          <a:bodyPr/>
          <a:lstStyle/>
          <a:p>
            <a:fld id="{71BC0D0C-0868-4FD9-B63E-9D6F38ED3D4A}" type="slidenum">
              <a:rPr lang="en-US" smtClean="0"/>
              <a:t>1</a:t>
            </a:fld>
            <a:endParaRPr lang="en-US"/>
          </a:p>
        </p:txBody>
      </p:sp>
      <p:sp>
        <p:nvSpPr>
          <p:cNvPr id="16" name="Rectángulo 11">
            <a:extLst>
              <a:ext uri="{FF2B5EF4-FFF2-40B4-BE49-F238E27FC236}">
                <a16:creationId xmlns:a16="http://schemas.microsoft.com/office/drawing/2014/main" id="{494FBF20-5942-554E-A0E2-E732234528A2}"/>
              </a:ext>
            </a:extLst>
          </p:cNvPr>
          <p:cNvSpPr/>
          <p:nvPr/>
        </p:nvSpPr>
        <p:spPr>
          <a:xfrm>
            <a:off x="1402643" y="4726557"/>
            <a:ext cx="10163502" cy="1569660"/>
          </a:xfrm>
          <a:prstGeom prst="rect">
            <a:avLst/>
          </a:prstGeom>
        </p:spPr>
        <p:txBody>
          <a:bodyPr wrap="square">
            <a:spAutoFit/>
          </a:bodyPr>
          <a:lstStyle/>
          <a:p>
            <a:pPr algn="ctr"/>
            <a:r>
              <a:rPr lang="fr-FR" sz="4800" b="1" dirty="0">
                <a:solidFill>
                  <a:schemeClr val="bg1"/>
                </a:solidFill>
                <a:effectLst>
                  <a:outerShdw blurRad="38100" dist="38100" dir="2700000" algn="tl">
                    <a:srgbClr val="000000">
                      <a:alpha val="43137"/>
                    </a:srgbClr>
                  </a:outerShdw>
                </a:effectLst>
                <a:latin typeface="Century Gothic" panose="020B0502020202020204" pitchFamily="34" charset="0"/>
              </a:rPr>
              <a:t>LES PANNES D’ORDINATEUR</a:t>
            </a:r>
          </a:p>
          <a:p>
            <a:pPr algn="ctr"/>
            <a:r>
              <a:rPr lang="en-US" sz="4800" b="1" dirty="0">
                <a:solidFill>
                  <a:schemeClr val="bg1"/>
                </a:solidFill>
                <a:effectLst>
                  <a:outerShdw blurRad="38100" dist="38100" dir="2700000" algn="tl">
                    <a:srgbClr val="000000">
                      <a:alpha val="43137"/>
                    </a:srgbClr>
                  </a:outerShdw>
                </a:effectLst>
                <a:latin typeface="Century Gothic" panose="020B0502020202020204" pitchFamily="34" charset="0"/>
              </a:rPr>
              <a:t>COMPUTER MALFUNCTIONS</a:t>
            </a:r>
          </a:p>
        </p:txBody>
      </p:sp>
      <p:pic>
        <p:nvPicPr>
          <p:cNvPr id="18" name="Picture 17"/>
          <p:cNvPicPr>
            <a:picLocks noChangeAspect="1"/>
          </p:cNvPicPr>
          <p:nvPr/>
        </p:nvPicPr>
        <p:blipFill>
          <a:blip r:embed="rId3">
            <a:extLst>
              <a:ext uri="{BEBA8EAE-BF5A-486C-A8C5-ECC9F3942E4B}">
                <a14:imgProps xmlns:a14="http://schemas.microsoft.com/office/drawing/2010/main">
                  <a14:imgLayer r:embed="rId4">
                    <a14:imgEffect>
                      <a14:backgroundRemoval t="1778" b="94667" l="889" r="98222">
                        <a14:foregroundMark x1="6667" y1="95111" x2="889" y2="77778"/>
                        <a14:foregroundMark x1="889" y1="77778" x2="36000" y2="36889"/>
                        <a14:foregroundMark x1="36000" y1="36889" x2="35556" y2="7556"/>
                        <a14:foregroundMark x1="35556" y1="7556" x2="54667" y2="1778"/>
                        <a14:foregroundMark x1="55111" y1="2222" x2="73778" y2="18222"/>
                        <a14:foregroundMark x1="73778" y1="18222" x2="75556" y2="46667"/>
                        <a14:foregroundMark x1="75556" y1="46667" x2="80889" y2="53333"/>
                        <a14:foregroundMark x1="80889" y1="53333" x2="80889" y2="60000"/>
                        <a14:foregroundMark x1="80889" y1="60000" x2="93778" y2="60444"/>
                        <a14:foregroundMark x1="95111" y1="60889" x2="98222" y2="67111"/>
                        <a14:foregroundMark x1="9778" y1="93333" x2="92444" y2="92444"/>
                        <a14:foregroundMark x1="92000" y1="92000" x2="96444" y2="92000"/>
                        <a14:foregroundMark x1="96444" y1="92000" x2="96889" y2="65778"/>
                        <a14:foregroundMark x1="62222" y1="53778" x2="64889" y2="58222"/>
                        <a14:foregroundMark x1="60000" y1="36889" x2="66667" y2="43111"/>
                        <a14:foregroundMark x1="45333" y1="86222" x2="50222" y2="89333"/>
                        <a14:foregroundMark x1="18222" y1="88889" x2="88444" y2="69778"/>
                        <a14:foregroundMark x1="90222" y1="73333" x2="32444" y2="92000"/>
                        <a14:foregroundMark x1="61333" y1="21333" x2="66667" y2="24889"/>
                        <a14:foregroundMark x1="43111" y1="12000" x2="41778" y2="36889"/>
                        <a14:foregroundMark x1="75556" y1="56444" x2="36444" y2="80889"/>
                        <a14:foregroundMark x1="66222" y1="67111" x2="55111" y2="78667"/>
                        <a14:foregroundMark x1="76444" y1="54667" x2="72444" y2="63556"/>
                        <a14:foregroundMark x1="56889" y1="74222" x2="32889" y2="81333"/>
                        <a14:foregroundMark x1="39111" y1="87111" x2="19111" y2="93333"/>
                        <a14:backgroundMark x1="1333" y1="73778" x2="32889" y2="36000"/>
                        <a14:backgroundMark x1="32889" y1="6222" x2="52000" y2="444"/>
                        <a14:backgroundMark x1="74222" y1="17333" x2="54222" y2="0"/>
                        <a14:backgroundMark x1="75556" y1="17333" x2="76444" y2="45333"/>
                        <a14:backgroundMark x1="76444" y1="45333" x2="81778" y2="51556"/>
                        <a14:backgroundMark x1="81778" y1="51556" x2="82222" y2="56889"/>
                        <a14:backgroundMark x1="82667" y1="57778" x2="82667" y2="59556"/>
                        <a14:backgroundMark x1="94667" y1="59556" x2="99556" y2="65778"/>
                        <a14:backgroundMark x1="5333" y1="96000" x2="0" y2="79111"/>
                        <a14:backgroundMark x1="98667" y1="65778" x2="97778" y2="96889"/>
                      </a14:backgroundRemoval>
                    </a14:imgEffect>
                  </a14:imgLayer>
                </a14:imgProps>
              </a:ext>
              <a:ext uri="{28A0092B-C50C-407E-A947-70E740481C1C}">
                <a14:useLocalDpi xmlns:a14="http://schemas.microsoft.com/office/drawing/2010/main" val="0"/>
              </a:ext>
            </a:extLst>
          </a:blip>
          <a:stretch>
            <a:fillRect/>
          </a:stretch>
        </p:blipFill>
        <p:spPr>
          <a:xfrm>
            <a:off x="11053798" y="183321"/>
            <a:ext cx="1024694" cy="1024694"/>
          </a:xfrm>
          <a:prstGeom prst="rect">
            <a:avLst/>
          </a:prstGeom>
        </p:spPr>
      </p:pic>
    </p:spTree>
    <p:extLst>
      <p:ext uri="{BB962C8B-B14F-4D97-AF65-F5344CB8AC3E}">
        <p14:creationId xmlns:p14="http://schemas.microsoft.com/office/powerpoint/2010/main" val="27710931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10</a:t>
            </a:fld>
            <a:endParaRPr lang="en-US" dirty="0"/>
          </a:p>
        </p:txBody>
      </p:sp>
      <p:sp>
        <p:nvSpPr>
          <p:cNvPr id="8" name="Rectangle 7"/>
          <p:cNvSpPr/>
          <p:nvPr/>
        </p:nvSpPr>
        <p:spPr>
          <a:xfrm>
            <a:off x="929271" y="1133019"/>
            <a:ext cx="10814050" cy="4708981"/>
          </a:xfrm>
          <a:prstGeom prst="rect">
            <a:avLst/>
          </a:prstGeom>
        </p:spPr>
        <p:txBody>
          <a:bodyPr wrap="square">
            <a:spAutoFit/>
          </a:bodyPr>
          <a:lstStyle/>
          <a:p>
            <a:r>
              <a:rPr lang="en-US" sz="4400" b="1" dirty="0" smtClean="0">
                <a:latin typeface="Century Gothic" panose="020B0502020202020204" pitchFamily="34" charset="0"/>
                <a:ea typeface="Times New Roman" panose="02020603050405020304" pitchFamily="18" charset="0"/>
              </a:rPr>
              <a:t>COMMENT FAIRE ?</a:t>
            </a:r>
          </a:p>
          <a:p>
            <a:r>
              <a:rPr lang="fr-FR" sz="3200" dirty="0" smtClean="0">
                <a:latin typeface="Century Gothic" panose="020B0502020202020204" pitchFamily="34" charset="0"/>
                <a:ea typeface="Times New Roman" panose="02020603050405020304" pitchFamily="18" charset="0"/>
              </a:rPr>
              <a:t>Faites une série de tests à la maison pour déterminer la cause de cette panne d’ordinateur au démarrage: </a:t>
            </a:r>
          </a:p>
          <a:p>
            <a:endParaRPr lang="fr-FR" sz="3200" dirty="0" smtClean="0">
              <a:latin typeface="Century Gothic" panose="020B0502020202020204" pitchFamily="34" charset="0"/>
              <a:ea typeface="Times New Roman" panose="02020603050405020304" pitchFamily="18" charset="0"/>
            </a:endParaRPr>
          </a:p>
          <a:p>
            <a:pPr marL="457200" indent="-457200" fontAlgn="base">
              <a:buFont typeface="Arial" panose="020B0604020202020204" pitchFamily="34" charset="0"/>
              <a:buChar char="•"/>
            </a:pPr>
            <a:r>
              <a:rPr lang="fr-FR" sz="3200" dirty="0" smtClean="0">
                <a:latin typeface="Century Gothic" panose="020B0502020202020204" pitchFamily="34" charset="0"/>
                <a:ea typeface="Times New Roman" panose="02020603050405020304" pitchFamily="18" charset="0"/>
              </a:rPr>
              <a:t>tester </a:t>
            </a:r>
            <a:r>
              <a:rPr lang="fr-FR" sz="3200" dirty="0">
                <a:latin typeface="Century Gothic" panose="020B0502020202020204" pitchFamily="34" charset="0"/>
                <a:ea typeface="Times New Roman" panose="02020603050405020304" pitchFamily="18" charset="0"/>
              </a:rPr>
              <a:t>plusieurs prises de courant ;</a:t>
            </a:r>
          </a:p>
          <a:p>
            <a:pPr marL="457200" indent="-457200" fontAlgn="base">
              <a:buFont typeface="Arial" panose="020B0604020202020204" pitchFamily="34" charset="0"/>
              <a:buChar char="•"/>
            </a:pPr>
            <a:r>
              <a:rPr lang="fr-FR" sz="3200" dirty="0">
                <a:latin typeface="Century Gothic" panose="020B0502020202020204" pitchFamily="34" charset="0"/>
                <a:ea typeface="Times New Roman" panose="02020603050405020304" pitchFamily="18" charset="0"/>
              </a:rPr>
              <a:t>retirer la batterie et brancher le PC sur secteur ;</a:t>
            </a:r>
          </a:p>
          <a:p>
            <a:pPr marL="457200" indent="-457200" fontAlgn="base">
              <a:buFont typeface="Arial" panose="020B0604020202020204" pitchFamily="34" charset="0"/>
              <a:buChar char="•"/>
            </a:pPr>
            <a:r>
              <a:rPr lang="fr-FR" sz="3200" dirty="0">
                <a:latin typeface="Century Gothic" panose="020B0502020202020204" pitchFamily="34" charset="0"/>
                <a:ea typeface="Times New Roman" panose="02020603050405020304" pitchFamily="18" charset="0"/>
              </a:rPr>
              <a:t>vérifier l’état du câble d’alimentation ;</a:t>
            </a:r>
          </a:p>
          <a:p>
            <a:pPr marL="457200" indent="-457200" fontAlgn="base">
              <a:buFont typeface="Arial" panose="020B0604020202020204" pitchFamily="34" charset="0"/>
              <a:buChar char="•"/>
            </a:pPr>
            <a:r>
              <a:rPr lang="fr-FR" sz="3200" dirty="0">
                <a:latin typeface="Century Gothic" panose="020B0502020202020204" pitchFamily="34" charset="0"/>
                <a:ea typeface="Times New Roman" panose="02020603050405020304" pitchFamily="18" charset="0"/>
              </a:rPr>
              <a:t>vérifier si l’écran fonctionne</a:t>
            </a:r>
            <a:r>
              <a:rPr lang="fr-FR" sz="3200" dirty="0" smtClean="0">
                <a:latin typeface="Century Gothic" panose="020B0502020202020204" pitchFamily="34" charset="0"/>
                <a:ea typeface="Times New Roman" panose="02020603050405020304" pitchFamily="18" charset="0"/>
              </a:rPr>
              <a:t>.</a:t>
            </a:r>
            <a:endParaRPr lang="fr-FR" sz="3200" dirty="0">
              <a:latin typeface="Century Gothic" panose="020B0502020202020204" pitchFamily="34" charset="0"/>
              <a:ea typeface="Times New Roman" panose="02020603050405020304" pitchFamily="18" charset="0"/>
            </a:endParaRP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50304881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11</a:t>
            </a:fld>
            <a:endParaRPr lang="en-US" dirty="0"/>
          </a:p>
        </p:txBody>
      </p:sp>
      <p:sp>
        <p:nvSpPr>
          <p:cNvPr id="8" name="Rectangle 7"/>
          <p:cNvSpPr/>
          <p:nvPr/>
        </p:nvSpPr>
        <p:spPr>
          <a:xfrm>
            <a:off x="929271" y="1133019"/>
            <a:ext cx="10814050" cy="2739211"/>
          </a:xfrm>
          <a:prstGeom prst="rect">
            <a:avLst/>
          </a:prstGeom>
        </p:spPr>
        <p:txBody>
          <a:bodyPr wrap="square">
            <a:spAutoFit/>
          </a:bodyPr>
          <a:lstStyle/>
          <a:p>
            <a:r>
              <a:rPr lang="en-US" sz="4400" b="1" dirty="0" smtClean="0">
                <a:latin typeface="Century Gothic" panose="020B0502020202020204" pitchFamily="34" charset="0"/>
                <a:ea typeface="Times New Roman" panose="02020603050405020304" pitchFamily="18" charset="0"/>
              </a:rPr>
              <a:t>COMMENT FAIRE ?</a:t>
            </a:r>
          </a:p>
          <a:p>
            <a:r>
              <a:rPr lang="fr-FR" sz="3200" dirty="0" smtClean="0">
                <a:latin typeface="Century Gothic" panose="020B0502020202020204" pitchFamily="34" charset="0"/>
                <a:ea typeface="Times New Roman" panose="02020603050405020304" pitchFamily="18" charset="0"/>
              </a:rPr>
              <a:t>Si </a:t>
            </a:r>
            <a:r>
              <a:rPr lang="fr-FR" sz="3200" dirty="0">
                <a:latin typeface="Century Gothic" panose="020B0502020202020204" pitchFamily="34" charset="0"/>
                <a:ea typeface="Times New Roman" panose="02020603050405020304" pitchFamily="18" charset="0"/>
              </a:rPr>
              <a:t>aucun de ces tests ne fonctionne, ce peut être une panne de la carte mère. Il s’agit d’une opération délicate qu’il est préférable de laisser entre les mains d’un professionnel expérimenté.</a:t>
            </a: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150600086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rgbClr val="4472C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12"/>
          </p:nvPr>
        </p:nvSpPr>
        <p:spPr/>
        <p:txBody>
          <a:bodyPr/>
          <a:lstStyle/>
          <a:p>
            <a:fld id="{71BC0D0C-0868-4FD9-B63E-9D6F38ED3D4A}" type="slidenum">
              <a:rPr lang="en-US" smtClean="0"/>
              <a:t>12</a:t>
            </a:fld>
            <a:endParaRPr lang="en-US"/>
          </a:p>
        </p:txBody>
      </p:sp>
      <p:sp>
        <p:nvSpPr>
          <p:cNvPr id="6" name="Rectangle 5"/>
          <p:cNvSpPr/>
          <p:nvPr/>
        </p:nvSpPr>
        <p:spPr>
          <a:xfrm>
            <a:off x="1111820" y="1829931"/>
            <a:ext cx="9968360" cy="3477875"/>
          </a:xfrm>
          <a:prstGeom prst="rect">
            <a:avLst/>
          </a:prstGeom>
        </p:spPr>
        <p:txBody>
          <a:bodyPr wrap="square">
            <a:spAutoFit/>
          </a:bodyPr>
          <a:lstStyle/>
          <a:p>
            <a:pPr algn="ctr"/>
            <a:r>
              <a:rPr lang="fr-FR" sz="4400" b="1" dirty="0">
                <a:solidFill>
                  <a:schemeClr val="bg1"/>
                </a:solidFill>
                <a:effectLst>
                  <a:outerShdw blurRad="38100" dist="38100" dir="2700000" algn="tl">
                    <a:srgbClr val="000000">
                      <a:alpha val="43137"/>
                    </a:srgbClr>
                  </a:outerShdw>
                </a:effectLst>
                <a:latin typeface="Century Gothic" panose="020B0502020202020204" pitchFamily="34" charset="0"/>
              </a:rPr>
              <a:t>3 – Mon ordinateur chauffe, une panne d’ordinateur </a:t>
            </a:r>
            <a:r>
              <a:rPr lang="fr-FR" sz="4400" b="1" dirty="0" smtClean="0">
                <a:solidFill>
                  <a:schemeClr val="bg1"/>
                </a:solidFill>
                <a:effectLst>
                  <a:outerShdw blurRad="38100" dist="38100" dir="2700000" algn="tl">
                    <a:srgbClr val="000000">
                      <a:alpha val="43137"/>
                    </a:srgbClr>
                  </a:outerShdw>
                </a:effectLst>
                <a:latin typeface="Century Gothic" panose="020B0502020202020204" pitchFamily="34" charset="0"/>
              </a:rPr>
              <a:t>classique</a:t>
            </a:r>
          </a:p>
          <a:p>
            <a:pPr algn="ctr"/>
            <a:endParaRPr lang="fr-FR" sz="4400" b="1" dirty="0">
              <a:solidFill>
                <a:schemeClr val="bg1"/>
              </a:solidFill>
              <a:effectLst>
                <a:outerShdw blurRad="38100" dist="38100" dir="2700000" algn="tl">
                  <a:srgbClr val="000000">
                    <a:alpha val="43137"/>
                  </a:srgbClr>
                </a:outerShdw>
              </a:effectLst>
              <a:latin typeface="Century Gothic" panose="020B0502020202020204" pitchFamily="34" charset="0"/>
            </a:endParaRPr>
          </a:p>
          <a:p>
            <a:pPr algn="ctr"/>
            <a:r>
              <a:rPr lang="en-US" sz="4400" b="1" dirty="0">
                <a:solidFill>
                  <a:schemeClr val="bg1"/>
                </a:solidFill>
                <a:effectLst>
                  <a:outerShdw blurRad="38100" dist="38100" dir="2700000" algn="tl">
                    <a:srgbClr val="000000">
                      <a:alpha val="43137"/>
                    </a:srgbClr>
                  </a:outerShdw>
                </a:effectLst>
                <a:latin typeface="Century Gothic" panose="020B0502020202020204" pitchFamily="34" charset="0"/>
              </a:rPr>
              <a:t>3 - My computer is overheating, a classic computer malfunction</a:t>
            </a:r>
            <a:endParaRPr lang="fr-FR" sz="4400" b="1" dirty="0">
              <a:solidFill>
                <a:schemeClr val="bg1"/>
              </a:solidFill>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13990439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13</a:t>
            </a:fld>
            <a:endParaRPr lang="en-US"/>
          </a:p>
        </p:txBody>
      </p:sp>
      <p:sp>
        <p:nvSpPr>
          <p:cNvPr id="8" name="Rectangle 7"/>
          <p:cNvSpPr/>
          <p:nvPr/>
        </p:nvSpPr>
        <p:spPr>
          <a:xfrm>
            <a:off x="929271" y="1399237"/>
            <a:ext cx="10814050" cy="4770537"/>
          </a:xfrm>
          <a:prstGeom prst="rect">
            <a:avLst/>
          </a:prstGeom>
        </p:spPr>
        <p:txBody>
          <a:bodyPr wrap="square">
            <a:spAutoFit/>
          </a:bodyPr>
          <a:lstStyle/>
          <a:p>
            <a:r>
              <a:rPr lang="fr-FR" sz="3200" dirty="0">
                <a:latin typeface="Century Gothic" panose="020B0502020202020204" pitchFamily="34" charset="0"/>
                <a:ea typeface="Times New Roman" panose="02020603050405020304" pitchFamily="18" charset="0"/>
              </a:rPr>
              <a:t>L’ordinateur qui surchauffe est une panne de PC très fréquente. Et ce n’est pas lié à la chaleur estivale</a:t>
            </a:r>
            <a:r>
              <a:rPr lang="fr-FR" sz="3200" dirty="0" smtClean="0">
                <a:latin typeface="Century Gothic" panose="020B0502020202020204" pitchFamily="34" charset="0"/>
                <a:ea typeface="Times New Roman" panose="02020603050405020304" pitchFamily="18" charset="0"/>
              </a:rPr>
              <a:t>.</a:t>
            </a:r>
          </a:p>
          <a:p>
            <a:endParaRPr lang="en-US" sz="3200" dirty="0">
              <a:latin typeface="Century Gothic" panose="020B0502020202020204" pitchFamily="34" charset="0"/>
              <a:ea typeface="Times New Roman" panose="02020603050405020304" pitchFamily="18" charset="0"/>
            </a:endParaRPr>
          </a:p>
          <a:p>
            <a:r>
              <a:rPr lang="en-US" sz="4400" b="1" dirty="0" err="1" smtClean="0">
                <a:latin typeface="Century Gothic" panose="020B0502020202020204" pitchFamily="34" charset="0"/>
                <a:ea typeface="Times New Roman" panose="02020603050405020304" pitchFamily="18" charset="0"/>
              </a:rPr>
              <a:t>Pourquoi</a:t>
            </a:r>
            <a:r>
              <a:rPr lang="en-US" sz="4400" b="1" dirty="0" smtClean="0">
                <a:latin typeface="Century Gothic" panose="020B0502020202020204" pitchFamily="34" charset="0"/>
                <a:ea typeface="Times New Roman" panose="02020603050405020304" pitchFamily="18" charset="0"/>
              </a:rPr>
              <a:t> </a:t>
            </a:r>
            <a:r>
              <a:rPr lang="en-US" sz="4400" b="1" dirty="0" err="1">
                <a:latin typeface="Century Gothic" panose="020B0502020202020204" pitchFamily="34" charset="0"/>
                <a:ea typeface="Times New Roman" panose="02020603050405020304" pitchFamily="18" charset="0"/>
              </a:rPr>
              <a:t>votre</a:t>
            </a:r>
            <a:r>
              <a:rPr lang="en-US" sz="4400" b="1" dirty="0">
                <a:latin typeface="Century Gothic" panose="020B0502020202020204" pitchFamily="34" charset="0"/>
                <a:ea typeface="Times New Roman" panose="02020603050405020304" pitchFamily="18" charset="0"/>
              </a:rPr>
              <a:t> </a:t>
            </a:r>
            <a:r>
              <a:rPr lang="en-US" sz="4400" b="1" dirty="0" err="1">
                <a:latin typeface="Century Gothic" panose="020B0502020202020204" pitchFamily="34" charset="0"/>
                <a:ea typeface="Times New Roman" panose="02020603050405020304" pitchFamily="18" charset="0"/>
              </a:rPr>
              <a:t>ordinateur</a:t>
            </a:r>
            <a:r>
              <a:rPr lang="en-US" sz="4400" b="1" dirty="0">
                <a:latin typeface="Century Gothic" panose="020B0502020202020204" pitchFamily="34" charset="0"/>
                <a:ea typeface="Times New Roman" panose="02020603050405020304" pitchFamily="18" charset="0"/>
              </a:rPr>
              <a:t> </a:t>
            </a:r>
            <a:r>
              <a:rPr lang="en-US" sz="4400" b="1" dirty="0" err="1">
                <a:latin typeface="Century Gothic" panose="020B0502020202020204" pitchFamily="34" charset="0"/>
                <a:ea typeface="Times New Roman" panose="02020603050405020304" pitchFamily="18" charset="0"/>
              </a:rPr>
              <a:t>chauffe</a:t>
            </a:r>
            <a:r>
              <a:rPr lang="en-US" sz="4400" b="1" dirty="0">
                <a:latin typeface="Century Gothic" panose="020B0502020202020204" pitchFamily="34" charset="0"/>
                <a:ea typeface="Times New Roman" panose="02020603050405020304" pitchFamily="18" charset="0"/>
              </a:rPr>
              <a:t> ?</a:t>
            </a:r>
          </a:p>
          <a:p>
            <a:endParaRPr lang="fr-FR" sz="4400" b="1" dirty="0">
              <a:latin typeface="Century Gothic" panose="020B0502020202020204" pitchFamily="34" charset="0"/>
              <a:ea typeface="Times New Roman" panose="02020603050405020304" pitchFamily="18" charset="0"/>
            </a:endParaRPr>
          </a:p>
          <a:p>
            <a:endParaRPr lang="fr-FR" sz="4400" b="1" dirty="0">
              <a:latin typeface="Century Gothic" panose="020B0502020202020204" pitchFamily="34" charset="0"/>
              <a:ea typeface="Times New Roman" panose="02020603050405020304" pitchFamily="18" charset="0"/>
            </a:endParaRPr>
          </a:p>
          <a:p>
            <a:r>
              <a:rPr lang="en-US" sz="4400" b="1" dirty="0" smtClean="0">
                <a:latin typeface="Century Gothic" panose="020B0502020202020204" pitchFamily="34" charset="0"/>
                <a:ea typeface="Times New Roman" panose="02020603050405020304" pitchFamily="18" charset="0"/>
              </a:rPr>
              <a:t>COMMENT </a:t>
            </a:r>
            <a:r>
              <a:rPr lang="en-US" sz="4400" b="1" dirty="0">
                <a:latin typeface="Century Gothic" panose="020B0502020202020204" pitchFamily="34" charset="0"/>
                <a:ea typeface="Times New Roman" panose="02020603050405020304" pitchFamily="18" charset="0"/>
              </a:rPr>
              <a:t>FAIRE ?</a:t>
            </a:r>
          </a:p>
          <a:p>
            <a:endParaRPr lang="fr-FR" sz="3200" dirty="0">
              <a:latin typeface="Century Gothic" panose="020B0502020202020204" pitchFamily="34" charset="0"/>
              <a:ea typeface="Times New Roman" panose="02020603050405020304" pitchFamily="18" charset="0"/>
            </a:endParaRP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219790213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14</a:t>
            </a:fld>
            <a:endParaRPr lang="en-US"/>
          </a:p>
        </p:txBody>
      </p:sp>
      <p:sp>
        <p:nvSpPr>
          <p:cNvPr id="8" name="Rectangle 7"/>
          <p:cNvSpPr/>
          <p:nvPr/>
        </p:nvSpPr>
        <p:spPr>
          <a:xfrm>
            <a:off x="917697" y="1042908"/>
            <a:ext cx="10814050" cy="3724096"/>
          </a:xfrm>
          <a:prstGeom prst="rect">
            <a:avLst/>
          </a:prstGeom>
        </p:spPr>
        <p:txBody>
          <a:bodyPr wrap="square">
            <a:spAutoFit/>
          </a:bodyPr>
          <a:lstStyle/>
          <a:p>
            <a:r>
              <a:rPr lang="en-US" sz="4400" b="1" dirty="0" err="1">
                <a:latin typeface="Century Gothic" panose="020B0502020202020204" pitchFamily="34" charset="0"/>
                <a:ea typeface="Times New Roman" panose="02020603050405020304" pitchFamily="18" charset="0"/>
              </a:rPr>
              <a:t>Pourquoi</a:t>
            </a:r>
            <a:r>
              <a:rPr lang="en-US" sz="4400" b="1" dirty="0">
                <a:latin typeface="Century Gothic" panose="020B0502020202020204" pitchFamily="34" charset="0"/>
                <a:ea typeface="Times New Roman" panose="02020603050405020304" pitchFamily="18" charset="0"/>
              </a:rPr>
              <a:t> </a:t>
            </a:r>
            <a:r>
              <a:rPr lang="en-US" sz="4400" b="1" dirty="0" err="1">
                <a:latin typeface="Century Gothic" panose="020B0502020202020204" pitchFamily="34" charset="0"/>
                <a:ea typeface="Times New Roman" panose="02020603050405020304" pitchFamily="18" charset="0"/>
              </a:rPr>
              <a:t>votre</a:t>
            </a:r>
            <a:r>
              <a:rPr lang="en-US" sz="4400" b="1" dirty="0">
                <a:latin typeface="Century Gothic" panose="020B0502020202020204" pitchFamily="34" charset="0"/>
                <a:ea typeface="Times New Roman" panose="02020603050405020304" pitchFamily="18" charset="0"/>
              </a:rPr>
              <a:t> </a:t>
            </a:r>
            <a:r>
              <a:rPr lang="en-US" sz="4400" b="1" dirty="0" err="1">
                <a:latin typeface="Century Gothic" panose="020B0502020202020204" pitchFamily="34" charset="0"/>
                <a:ea typeface="Times New Roman" panose="02020603050405020304" pitchFamily="18" charset="0"/>
              </a:rPr>
              <a:t>ordinateur</a:t>
            </a:r>
            <a:r>
              <a:rPr lang="en-US" sz="4400" b="1" dirty="0">
                <a:latin typeface="Century Gothic" panose="020B0502020202020204" pitchFamily="34" charset="0"/>
                <a:ea typeface="Times New Roman" panose="02020603050405020304" pitchFamily="18" charset="0"/>
              </a:rPr>
              <a:t> </a:t>
            </a:r>
            <a:r>
              <a:rPr lang="en-US" sz="4400" b="1" dirty="0" err="1">
                <a:latin typeface="Century Gothic" panose="020B0502020202020204" pitchFamily="34" charset="0"/>
                <a:ea typeface="Times New Roman" panose="02020603050405020304" pitchFamily="18" charset="0"/>
              </a:rPr>
              <a:t>chauffe</a:t>
            </a:r>
            <a:r>
              <a:rPr lang="en-US" sz="4400" b="1" dirty="0">
                <a:latin typeface="Century Gothic" panose="020B0502020202020204" pitchFamily="34" charset="0"/>
                <a:ea typeface="Times New Roman" panose="02020603050405020304" pitchFamily="18" charset="0"/>
              </a:rPr>
              <a:t> ?</a:t>
            </a:r>
          </a:p>
          <a:p>
            <a:r>
              <a:rPr lang="fr-FR" sz="3200" dirty="0">
                <a:latin typeface="Century Gothic" panose="020B0502020202020204" pitchFamily="34" charset="0"/>
                <a:ea typeface="Times New Roman" panose="02020603050405020304" pitchFamily="18" charset="0"/>
              </a:rPr>
              <a:t>La plupart du temps, l’ordinateur surchauffe du fait d’une défaillance du radiateur de refroidissement. Celui-ci s’encrasse et la poussière empêche l’air de refroidir votre ordinateur. Si la température de votre PC est excessive, il s’arrête brutalement.</a:t>
            </a:r>
          </a:p>
          <a:p>
            <a:endParaRPr lang="fr-FR" sz="3200" dirty="0">
              <a:latin typeface="Century Gothic" panose="020B0502020202020204" pitchFamily="34" charset="0"/>
              <a:ea typeface="Times New Roman" panose="02020603050405020304" pitchFamily="18" charset="0"/>
            </a:endParaRP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33180614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15</a:t>
            </a:fld>
            <a:endParaRPr lang="en-US" dirty="0"/>
          </a:p>
        </p:txBody>
      </p:sp>
      <p:sp>
        <p:nvSpPr>
          <p:cNvPr id="8" name="Rectangle 7"/>
          <p:cNvSpPr/>
          <p:nvPr/>
        </p:nvSpPr>
        <p:spPr>
          <a:xfrm>
            <a:off x="929271" y="1133019"/>
            <a:ext cx="10814050" cy="4708981"/>
          </a:xfrm>
          <a:prstGeom prst="rect">
            <a:avLst/>
          </a:prstGeom>
        </p:spPr>
        <p:txBody>
          <a:bodyPr wrap="square">
            <a:spAutoFit/>
          </a:bodyPr>
          <a:lstStyle/>
          <a:p>
            <a:r>
              <a:rPr lang="en-US" sz="4400" b="1" dirty="0" smtClean="0">
                <a:latin typeface="Century Gothic" panose="020B0502020202020204" pitchFamily="34" charset="0"/>
                <a:ea typeface="Times New Roman" panose="02020603050405020304" pitchFamily="18" charset="0"/>
              </a:rPr>
              <a:t>COMMENT FAIRE ?</a:t>
            </a:r>
          </a:p>
          <a:p>
            <a:r>
              <a:rPr lang="fr-FR" sz="3200" dirty="0" smtClean="0">
                <a:latin typeface="Century Gothic" panose="020B0502020202020204" pitchFamily="34" charset="0"/>
                <a:ea typeface="Times New Roman" panose="02020603050405020304" pitchFamily="18" charset="0"/>
              </a:rPr>
              <a:t>Il </a:t>
            </a:r>
            <a:r>
              <a:rPr lang="fr-FR" sz="3200" dirty="0">
                <a:latin typeface="Century Gothic" panose="020B0502020202020204" pitchFamily="34" charset="0"/>
                <a:ea typeface="Times New Roman" panose="02020603050405020304" pitchFamily="18" charset="0"/>
              </a:rPr>
              <a:t>faut alors refroidir votre ordinateur. Pour cela, utilisez une bombe d’air sec ou un compresseur d’air. Cela permet de dégager la poussière et ainsi de faire circuler l’air. Si cette méthode ne fonctionne pas, il faut démonter l’ordinateur afin d’accéder au ventilateur. Dans un tel cas, nous vous conseillons de recourir à un technicien informatique afin de ne pas endommager davantage votre PC.</a:t>
            </a: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30335381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rgbClr val="4472C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12"/>
          </p:nvPr>
        </p:nvSpPr>
        <p:spPr/>
        <p:txBody>
          <a:bodyPr/>
          <a:lstStyle/>
          <a:p>
            <a:fld id="{71BC0D0C-0868-4FD9-B63E-9D6F38ED3D4A}" type="slidenum">
              <a:rPr lang="en-US" smtClean="0"/>
              <a:t>16</a:t>
            </a:fld>
            <a:endParaRPr lang="en-US"/>
          </a:p>
        </p:txBody>
      </p:sp>
      <p:sp>
        <p:nvSpPr>
          <p:cNvPr id="6" name="Rectangle 5"/>
          <p:cNvSpPr/>
          <p:nvPr/>
        </p:nvSpPr>
        <p:spPr>
          <a:xfrm>
            <a:off x="1111820" y="1829931"/>
            <a:ext cx="9968360" cy="2862322"/>
          </a:xfrm>
          <a:prstGeom prst="rect">
            <a:avLst/>
          </a:prstGeom>
        </p:spPr>
        <p:txBody>
          <a:bodyPr wrap="square">
            <a:spAutoFit/>
          </a:bodyPr>
          <a:lstStyle/>
          <a:p>
            <a:pPr algn="ctr"/>
            <a:r>
              <a:rPr lang="fr-FR" sz="6000" b="1" dirty="0">
                <a:solidFill>
                  <a:schemeClr val="bg1"/>
                </a:solidFill>
                <a:effectLst>
                  <a:outerShdw blurRad="38100" dist="38100" dir="2700000" algn="tl">
                    <a:srgbClr val="000000">
                      <a:alpha val="43137"/>
                    </a:srgbClr>
                  </a:outerShdw>
                </a:effectLst>
                <a:latin typeface="Century Gothic" panose="020B0502020202020204" pitchFamily="34" charset="0"/>
              </a:rPr>
              <a:t>4 – Mon écran est </a:t>
            </a:r>
            <a:r>
              <a:rPr lang="fr-FR" sz="6000" b="1" dirty="0" smtClean="0">
                <a:solidFill>
                  <a:schemeClr val="bg1"/>
                </a:solidFill>
                <a:effectLst>
                  <a:outerShdw blurRad="38100" dist="38100" dir="2700000" algn="tl">
                    <a:srgbClr val="000000">
                      <a:alpha val="43137"/>
                    </a:srgbClr>
                  </a:outerShdw>
                </a:effectLst>
                <a:latin typeface="Century Gothic" panose="020B0502020202020204" pitchFamily="34" charset="0"/>
              </a:rPr>
              <a:t>noir</a:t>
            </a:r>
          </a:p>
          <a:p>
            <a:pPr algn="ctr"/>
            <a:endParaRPr lang="fr-FR" sz="6000" b="1" dirty="0" smtClean="0">
              <a:solidFill>
                <a:schemeClr val="bg1"/>
              </a:solidFill>
              <a:effectLst>
                <a:outerShdw blurRad="38100" dist="38100" dir="2700000" algn="tl">
                  <a:srgbClr val="000000">
                    <a:alpha val="43137"/>
                  </a:srgbClr>
                </a:outerShdw>
              </a:effectLst>
              <a:latin typeface="Century Gothic" panose="020B0502020202020204" pitchFamily="34" charset="0"/>
            </a:endParaRPr>
          </a:p>
          <a:p>
            <a:pPr algn="ctr"/>
            <a:r>
              <a:rPr lang="en-US" sz="6000" b="1" dirty="0">
                <a:solidFill>
                  <a:schemeClr val="bg1"/>
                </a:solidFill>
                <a:effectLst>
                  <a:outerShdw blurRad="38100" dist="38100" dir="2700000" algn="tl">
                    <a:srgbClr val="000000">
                      <a:alpha val="43137"/>
                    </a:srgbClr>
                  </a:outerShdw>
                </a:effectLst>
                <a:latin typeface="Century Gothic" panose="020B0502020202020204" pitchFamily="34" charset="0"/>
              </a:rPr>
              <a:t>4 - My screen is black</a:t>
            </a:r>
            <a:endParaRPr lang="fr-FR" sz="6000" b="1" dirty="0">
              <a:solidFill>
                <a:schemeClr val="bg1"/>
              </a:solidFill>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29122666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17</a:t>
            </a:fld>
            <a:endParaRPr lang="en-US"/>
          </a:p>
        </p:txBody>
      </p:sp>
      <p:sp>
        <p:nvSpPr>
          <p:cNvPr id="8" name="Rectangle 7"/>
          <p:cNvSpPr/>
          <p:nvPr/>
        </p:nvSpPr>
        <p:spPr>
          <a:xfrm>
            <a:off x="929271" y="1399237"/>
            <a:ext cx="10814050" cy="3600986"/>
          </a:xfrm>
          <a:prstGeom prst="rect">
            <a:avLst/>
          </a:prstGeom>
        </p:spPr>
        <p:txBody>
          <a:bodyPr wrap="square">
            <a:spAutoFit/>
          </a:bodyPr>
          <a:lstStyle/>
          <a:p>
            <a:r>
              <a:rPr lang="fr-FR" sz="3200" dirty="0" smtClean="0">
                <a:latin typeface="Century Gothic" panose="020B0502020202020204" pitchFamily="34" charset="0"/>
                <a:ea typeface="Times New Roman" panose="02020603050405020304" pitchFamily="18" charset="0"/>
              </a:rPr>
              <a:t>Attention</a:t>
            </a:r>
            <a:r>
              <a:rPr lang="fr-FR" sz="3200" dirty="0">
                <a:latin typeface="Century Gothic" panose="020B0502020202020204" pitchFamily="34" charset="0"/>
                <a:ea typeface="Times New Roman" panose="02020603050405020304" pitchFamily="18" charset="0"/>
              </a:rPr>
              <a:t>, ici nous parlons d’écran noir, et non d’ordinateur qui ne s’allume pas.</a:t>
            </a:r>
            <a:endParaRPr lang="en-US" sz="3200" dirty="0">
              <a:latin typeface="Century Gothic" panose="020B0502020202020204" pitchFamily="34" charset="0"/>
              <a:ea typeface="Times New Roman" panose="02020603050405020304" pitchFamily="18" charset="0"/>
            </a:endParaRPr>
          </a:p>
          <a:p>
            <a:r>
              <a:rPr lang="en-US" sz="4400" b="1" dirty="0" err="1">
                <a:latin typeface="Century Gothic" panose="020B0502020202020204" pitchFamily="34" charset="0"/>
                <a:ea typeface="Times New Roman" panose="02020603050405020304" pitchFamily="18" charset="0"/>
              </a:rPr>
              <a:t>Pourquoi</a:t>
            </a:r>
            <a:r>
              <a:rPr lang="en-US" sz="4400" b="1" dirty="0">
                <a:latin typeface="Century Gothic" panose="020B0502020202020204" pitchFamily="34" charset="0"/>
                <a:ea typeface="Times New Roman" panose="02020603050405020304" pitchFamily="18" charset="0"/>
              </a:rPr>
              <a:t> </a:t>
            </a:r>
            <a:r>
              <a:rPr lang="en-US" sz="4400" b="1" dirty="0" err="1">
                <a:latin typeface="Century Gothic" panose="020B0502020202020204" pitchFamily="34" charset="0"/>
                <a:ea typeface="Times New Roman" panose="02020603050405020304" pitchFamily="18" charset="0"/>
              </a:rPr>
              <a:t>l’écran</a:t>
            </a:r>
            <a:r>
              <a:rPr lang="en-US" sz="4400" b="1" dirty="0">
                <a:latin typeface="Century Gothic" panose="020B0502020202020204" pitchFamily="34" charset="0"/>
                <a:ea typeface="Times New Roman" panose="02020603050405020304" pitchFamily="18" charset="0"/>
              </a:rPr>
              <a:t> </a:t>
            </a:r>
            <a:r>
              <a:rPr lang="en-US" sz="4400" b="1" dirty="0" err="1">
                <a:latin typeface="Century Gothic" panose="020B0502020202020204" pitchFamily="34" charset="0"/>
                <a:ea typeface="Times New Roman" panose="02020603050405020304" pitchFamily="18" charset="0"/>
              </a:rPr>
              <a:t>est</a:t>
            </a:r>
            <a:r>
              <a:rPr lang="en-US" sz="4400" b="1" dirty="0">
                <a:latin typeface="Century Gothic" panose="020B0502020202020204" pitchFamily="34" charset="0"/>
                <a:ea typeface="Times New Roman" panose="02020603050405020304" pitchFamily="18" charset="0"/>
              </a:rPr>
              <a:t> noir ?</a:t>
            </a:r>
            <a:endParaRPr lang="fr-FR" sz="4400" b="1" dirty="0">
              <a:latin typeface="Century Gothic" panose="020B0502020202020204" pitchFamily="34" charset="0"/>
              <a:ea typeface="Times New Roman" panose="02020603050405020304" pitchFamily="18" charset="0"/>
            </a:endParaRPr>
          </a:p>
          <a:p>
            <a:endParaRPr lang="fr-FR" sz="4400" b="1" dirty="0">
              <a:latin typeface="Century Gothic" panose="020B0502020202020204" pitchFamily="34" charset="0"/>
              <a:ea typeface="Times New Roman" panose="02020603050405020304" pitchFamily="18" charset="0"/>
            </a:endParaRPr>
          </a:p>
          <a:p>
            <a:r>
              <a:rPr lang="en-US" sz="4400" b="1" dirty="0" smtClean="0">
                <a:latin typeface="Century Gothic" panose="020B0502020202020204" pitchFamily="34" charset="0"/>
                <a:ea typeface="Times New Roman" panose="02020603050405020304" pitchFamily="18" charset="0"/>
              </a:rPr>
              <a:t>COMMENT </a:t>
            </a:r>
            <a:r>
              <a:rPr lang="en-US" sz="4400" b="1" dirty="0">
                <a:latin typeface="Century Gothic" panose="020B0502020202020204" pitchFamily="34" charset="0"/>
                <a:ea typeface="Times New Roman" panose="02020603050405020304" pitchFamily="18" charset="0"/>
              </a:rPr>
              <a:t>FAIRE ?</a:t>
            </a:r>
          </a:p>
          <a:p>
            <a:endParaRPr lang="fr-FR" sz="3200" dirty="0">
              <a:latin typeface="Century Gothic" panose="020B0502020202020204" pitchFamily="34" charset="0"/>
              <a:ea typeface="Times New Roman" panose="02020603050405020304" pitchFamily="18" charset="0"/>
            </a:endParaRP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17109916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18</a:t>
            </a:fld>
            <a:endParaRPr lang="en-US"/>
          </a:p>
        </p:txBody>
      </p:sp>
      <p:sp>
        <p:nvSpPr>
          <p:cNvPr id="8" name="Rectangle 7"/>
          <p:cNvSpPr/>
          <p:nvPr/>
        </p:nvSpPr>
        <p:spPr>
          <a:xfrm>
            <a:off x="917697" y="1042908"/>
            <a:ext cx="10814050" cy="2246769"/>
          </a:xfrm>
          <a:prstGeom prst="rect">
            <a:avLst/>
          </a:prstGeom>
        </p:spPr>
        <p:txBody>
          <a:bodyPr wrap="square">
            <a:spAutoFit/>
          </a:bodyPr>
          <a:lstStyle/>
          <a:p>
            <a:r>
              <a:rPr lang="en-US" sz="4400" b="1" dirty="0" err="1">
                <a:latin typeface="Century Gothic" panose="020B0502020202020204" pitchFamily="34" charset="0"/>
                <a:ea typeface="Times New Roman" panose="02020603050405020304" pitchFamily="18" charset="0"/>
              </a:rPr>
              <a:t>Pourquoi</a:t>
            </a:r>
            <a:r>
              <a:rPr lang="en-US" sz="4400" b="1" dirty="0">
                <a:latin typeface="Century Gothic" panose="020B0502020202020204" pitchFamily="34" charset="0"/>
                <a:ea typeface="Times New Roman" panose="02020603050405020304" pitchFamily="18" charset="0"/>
              </a:rPr>
              <a:t> </a:t>
            </a:r>
            <a:r>
              <a:rPr lang="en-US" sz="4400" b="1" dirty="0" err="1">
                <a:latin typeface="Century Gothic" panose="020B0502020202020204" pitchFamily="34" charset="0"/>
                <a:ea typeface="Times New Roman" panose="02020603050405020304" pitchFamily="18" charset="0"/>
              </a:rPr>
              <a:t>l’écran</a:t>
            </a:r>
            <a:r>
              <a:rPr lang="en-US" sz="4400" b="1" dirty="0">
                <a:latin typeface="Century Gothic" panose="020B0502020202020204" pitchFamily="34" charset="0"/>
                <a:ea typeface="Times New Roman" panose="02020603050405020304" pitchFamily="18" charset="0"/>
              </a:rPr>
              <a:t> </a:t>
            </a:r>
            <a:r>
              <a:rPr lang="en-US" sz="4400" b="1" dirty="0" err="1">
                <a:latin typeface="Century Gothic" panose="020B0502020202020204" pitchFamily="34" charset="0"/>
                <a:ea typeface="Times New Roman" panose="02020603050405020304" pitchFamily="18" charset="0"/>
              </a:rPr>
              <a:t>est</a:t>
            </a:r>
            <a:r>
              <a:rPr lang="en-US" sz="4400" b="1" dirty="0">
                <a:latin typeface="Century Gothic" panose="020B0502020202020204" pitchFamily="34" charset="0"/>
                <a:ea typeface="Times New Roman" panose="02020603050405020304" pitchFamily="18" charset="0"/>
              </a:rPr>
              <a:t> noir </a:t>
            </a:r>
            <a:r>
              <a:rPr lang="en-US" sz="4400" b="1" dirty="0" smtClean="0">
                <a:latin typeface="Century Gothic" panose="020B0502020202020204" pitchFamily="34" charset="0"/>
                <a:ea typeface="Times New Roman" panose="02020603050405020304" pitchFamily="18" charset="0"/>
              </a:rPr>
              <a:t>?</a:t>
            </a:r>
          </a:p>
          <a:p>
            <a:r>
              <a:rPr lang="fr-FR" sz="3200" dirty="0">
                <a:latin typeface="Century Gothic" panose="020B0502020202020204" pitchFamily="34" charset="0"/>
                <a:ea typeface="Times New Roman" panose="02020603050405020304" pitchFamily="18" charset="0"/>
              </a:rPr>
              <a:t>L’écran noir peut avoir une multitude de causes : souci avec la carte mère, l’alimentation, la mémoire, le processeur, les mises à jour, </a:t>
            </a:r>
            <a:r>
              <a:rPr lang="fr-FR" sz="3200" dirty="0" err="1">
                <a:latin typeface="Century Gothic" panose="020B0502020202020204" pitchFamily="34" charset="0"/>
                <a:ea typeface="Times New Roman" panose="02020603050405020304" pitchFamily="18" charset="0"/>
              </a:rPr>
              <a:t>etc</a:t>
            </a:r>
            <a:endParaRPr lang="fr-FR" sz="3200" dirty="0">
              <a:latin typeface="Century Gothic" panose="020B0502020202020204" pitchFamily="34" charset="0"/>
              <a:ea typeface="Times New Roman" panose="02020603050405020304" pitchFamily="18" charset="0"/>
            </a:endParaRP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23574569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19</a:t>
            </a:fld>
            <a:endParaRPr lang="en-US" dirty="0"/>
          </a:p>
        </p:txBody>
      </p:sp>
      <p:sp>
        <p:nvSpPr>
          <p:cNvPr id="8" name="Rectangle 7"/>
          <p:cNvSpPr/>
          <p:nvPr/>
        </p:nvSpPr>
        <p:spPr>
          <a:xfrm>
            <a:off x="929271" y="1133019"/>
            <a:ext cx="10814050" cy="5201424"/>
          </a:xfrm>
          <a:prstGeom prst="rect">
            <a:avLst/>
          </a:prstGeom>
        </p:spPr>
        <p:txBody>
          <a:bodyPr wrap="square">
            <a:spAutoFit/>
          </a:bodyPr>
          <a:lstStyle/>
          <a:p>
            <a:r>
              <a:rPr lang="en-US" sz="4400" b="1" dirty="0" smtClean="0">
                <a:latin typeface="Century Gothic" panose="020B0502020202020204" pitchFamily="34" charset="0"/>
                <a:ea typeface="Times New Roman" panose="02020603050405020304" pitchFamily="18" charset="0"/>
              </a:rPr>
              <a:t>COMMENT FAIRE ?</a:t>
            </a:r>
          </a:p>
          <a:p>
            <a:r>
              <a:rPr lang="fr-FR" sz="3200" dirty="0">
                <a:latin typeface="Century Gothic" panose="020B0502020202020204" pitchFamily="34" charset="0"/>
                <a:ea typeface="Times New Roman" panose="02020603050405020304" pitchFamily="18" charset="0"/>
              </a:rPr>
              <a:t>Il faut d’abord identifier la cause. Pour cela, plusieurs tests sont possibles, comme par exemple :</a:t>
            </a:r>
          </a:p>
          <a:p>
            <a:pPr marL="457200" indent="-457200" fontAlgn="base">
              <a:buFont typeface="Arial" panose="020B0604020202020204" pitchFamily="34" charset="0"/>
              <a:buChar char="•"/>
            </a:pPr>
            <a:r>
              <a:rPr lang="fr-FR" sz="3200" dirty="0">
                <a:latin typeface="Century Gothic" panose="020B0502020202020204" pitchFamily="34" charset="0"/>
                <a:ea typeface="Times New Roman" panose="02020603050405020304" pitchFamily="18" charset="0"/>
              </a:rPr>
              <a:t>vérifier l’alimentation du moniteur ;</a:t>
            </a:r>
          </a:p>
          <a:p>
            <a:pPr marL="457200" indent="-457200" fontAlgn="base">
              <a:buFont typeface="Arial" panose="020B0604020202020204" pitchFamily="34" charset="0"/>
              <a:buChar char="•"/>
            </a:pPr>
            <a:r>
              <a:rPr lang="fr-FR" sz="3200" dirty="0">
                <a:latin typeface="Century Gothic" panose="020B0502020202020204" pitchFamily="34" charset="0"/>
                <a:ea typeface="Times New Roman" panose="02020603050405020304" pitchFamily="18" charset="0"/>
              </a:rPr>
              <a:t>tester l’écran sur un autre ordinateur ;</a:t>
            </a:r>
          </a:p>
          <a:p>
            <a:pPr marL="457200" indent="-457200" fontAlgn="base">
              <a:buFont typeface="Arial" panose="020B0604020202020204" pitchFamily="34" charset="0"/>
              <a:buChar char="•"/>
            </a:pPr>
            <a:r>
              <a:rPr lang="fr-FR" sz="3200" dirty="0">
                <a:latin typeface="Century Gothic" panose="020B0502020202020204" pitchFamily="34" charset="0"/>
                <a:ea typeface="Times New Roman" panose="02020603050405020304" pitchFamily="18" charset="0"/>
              </a:rPr>
              <a:t>vérifier que la carte graphique soit dans le bon port (PCI ou AGP) ;</a:t>
            </a:r>
          </a:p>
          <a:p>
            <a:pPr marL="457200" indent="-457200" fontAlgn="base">
              <a:buFont typeface="Arial" panose="020B0604020202020204" pitchFamily="34" charset="0"/>
              <a:buChar char="•"/>
            </a:pPr>
            <a:r>
              <a:rPr lang="fr-FR" sz="3200" dirty="0">
                <a:latin typeface="Century Gothic" panose="020B0502020202020204" pitchFamily="34" charset="0"/>
                <a:ea typeface="Times New Roman" panose="02020603050405020304" pitchFamily="18" charset="0"/>
              </a:rPr>
              <a:t>tester avec un autre processeur.</a:t>
            </a:r>
          </a:p>
          <a:p>
            <a:r>
              <a:rPr lang="fr-FR" sz="3200" dirty="0">
                <a:latin typeface="Century Gothic" panose="020B0502020202020204" pitchFamily="34" charset="0"/>
                <a:ea typeface="Times New Roman" panose="02020603050405020304" pitchFamily="18" charset="0"/>
              </a:rPr>
              <a:t>La plupart du temps, il faudra procéder au remplacement de la pièce défaillante.</a:t>
            </a: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337410939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57"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
        <p:nvSpPr>
          <p:cNvPr id="2" name="Slide Number Placeholder 1"/>
          <p:cNvSpPr>
            <a:spLocks noGrp="1"/>
          </p:cNvSpPr>
          <p:nvPr>
            <p:ph type="sldNum" sz="quarter" idx="12"/>
          </p:nvPr>
        </p:nvSpPr>
        <p:spPr/>
        <p:txBody>
          <a:bodyPr/>
          <a:lstStyle/>
          <a:p>
            <a:fld id="{71BC0D0C-0868-4FD9-B63E-9D6F38ED3D4A}" type="slidenum">
              <a:rPr lang="en-US" smtClean="0"/>
              <a:t>2</a:t>
            </a:fld>
            <a:endParaRPr lang="en-US"/>
          </a:p>
        </p:txBody>
      </p:sp>
      <p:sp>
        <p:nvSpPr>
          <p:cNvPr id="8" name="Rectangle 7"/>
          <p:cNvSpPr/>
          <p:nvPr/>
        </p:nvSpPr>
        <p:spPr>
          <a:xfrm>
            <a:off x="929271" y="1399237"/>
            <a:ext cx="10814050" cy="3539430"/>
          </a:xfrm>
          <a:prstGeom prst="rect">
            <a:avLst/>
          </a:prstGeom>
        </p:spPr>
        <p:txBody>
          <a:bodyPr wrap="square">
            <a:spAutoFit/>
          </a:bodyPr>
          <a:lstStyle/>
          <a:p>
            <a:r>
              <a:rPr lang="en-US" sz="3200" dirty="0" smtClean="0">
                <a:latin typeface="Century Gothic" panose="020B0502020202020204" pitchFamily="34" charset="0"/>
                <a:ea typeface="Times New Roman" panose="02020603050405020304" pitchFamily="18" charset="0"/>
              </a:rPr>
              <a:t>Your </a:t>
            </a:r>
            <a:r>
              <a:rPr lang="en-US" sz="3200" dirty="0">
                <a:latin typeface="Century Gothic" panose="020B0502020202020204" pitchFamily="34" charset="0"/>
                <a:ea typeface="Times New Roman" panose="02020603050405020304" pitchFamily="18" charset="0"/>
              </a:rPr>
              <a:t>PC won't start? Taking too long to load? Screen frozen? Whatever the issue, a computer malfunction is always a real headache. While some problems can be resolved in minutes at home, others require professional intervention. Let's take a look at the most common malfunctions, their causes, and their solutions</a:t>
            </a:r>
            <a:endParaRPr lang="fr-FR" sz="3200" dirty="0">
              <a:latin typeface="Century Gothic" panose="020B0502020202020204" pitchFamily="34" charset="0"/>
              <a:ea typeface="Times New Roman" panose="02020603050405020304" pitchFamily="18" charset="0"/>
            </a:endParaRPr>
          </a:p>
        </p:txBody>
      </p:sp>
    </p:spTree>
    <p:extLst>
      <p:ext uri="{BB962C8B-B14F-4D97-AF65-F5344CB8AC3E}">
        <p14:creationId xmlns:p14="http://schemas.microsoft.com/office/powerpoint/2010/main" val="36365898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rgbClr val="4472C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12"/>
          </p:nvPr>
        </p:nvSpPr>
        <p:spPr/>
        <p:txBody>
          <a:bodyPr/>
          <a:lstStyle/>
          <a:p>
            <a:fld id="{71BC0D0C-0868-4FD9-B63E-9D6F38ED3D4A}" type="slidenum">
              <a:rPr lang="en-US" smtClean="0"/>
              <a:t>20</a:t>
            </a:fld>
            <a:endParaRPr lang="en-US"/>
          </a:p>
        </p:txBody>
      </p:sp>
      <p:sp>
        <p:nvSpPr>
          <p:cNvPr id="6" name="Rectangle 5"/>
          <p:cNvSpPr/>
          <p:nvPr/>
        </p:nvSpPr>
        <p:spPr>
          <a:xfrm>
            <a:off x="1111820" y="1829931"/>
            <a:ext cx="9968360" cy="3785652"/>
          </a:xfrm>
          <a:prstGeom prst="rect">
            <a:avLst/>
          </a:prstGeom>
        </p:spPr>
        <p:txBody>
          <a:bodyPr wrap="square">
            <a:spAutoFit/>
          </a:bodyPr>
          <a:lstStyle/>
          <a:p>
            <a:pPr algn="ctr"/>
            <a:r>
              <a:rPr lang="fr-FR" sz="4800" b="1" dirty="0" smtClean="0">
                <a:solidFill>
                  <a:schemeClr val="bg1"/>
                </a:solidFill>
                <a:effectLst>
                  <a:outerShdw blurRad="38100" dist="38100" dir="2700000" algn="tl">
                    <a:srgbClr val="000000">
                      <a:alpha val="43137"/>
                    </a:srgbClr>
                  </a:outerShdw>
                </a:effectLst>
                <a:latin typeface="Century Gothic" panose="020B0502020202020204" pitchFamily="34" charset="0"/>
              </a:rPr>
              <a:t>5 – Mon écran est bleu, une panne d’ordinateur sérieuse</a:t>
            </a:r>
          </a:p>
          <a:p>
            <a:pPr algn="ctr"/>
            <a:endParaRPr lang="fr-FR" sz="4800" b="1" dirty="0" smtClean="0">
              <a:solidFill>
                <a:schemeClr val="bg1"/>
              </a:solidFill>
              <a:effectLst>
                <a:outerShdw blurRad="38100" dist="38100" dir="2700000" algn="tl">
                  <a:srgbClr val="000000">
                    <a:alpha val="43137"/>
                  </a:srgbClr>
                </a:outerShdw>
              </a:effectLst>
              <a:latin typeface="Century Gothic" panose="020B0502020202020204" pitchFamily="34" charset="0"/>
            </a:endParaRPr>
          </a:p>
          <a:p>
            <a:pPr algn="ctr"/>
            <a:r>
              <a:rPr lang="en-US" sz="4800" b="1" dirty="0">
                <a:solidFill>
                  <a:schemeClr val="bg1"/>
                </a:solidFill>
                <a:effectLst>
                  <a:outerShdw blurRad="38100" dist="38100" dir="2700000" algn="tl">
                    <a:srgbClr val="000000">
                      <a:alpha val="43137"/>
                    </a:srgbClr>
                  </a:outerShdw>
                </a:effectLst>
                <a:latin typeface="Century Gothic" panose="020B0502020202020204" pitchFamily="34" charset="0"/>
              </a:rPr>
              <a:t>5 - My screen is blue, a serious computer malfunction</a:t>
            </a:r>
            <a:endParaRPr lang="fr-FR" sz="4800" b="1" dirty="0">
              <a:solidFill>
                <a:schemeClr val="bg1"/>
              </a:solidFill>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41785923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21</a:t>
            </a:fld>
            <a:endParaRPr lang="en-US"/>
          </a:p>
        </p:txBody>
      </p:sp>
      <p:sp>
        <p:nvSpPr>
          <p:cNvPr id="8" name="Rectangle 7"/>
          <p:cNvSpPr/>
          <p:nvPr/>
        </p:nvSpPr>
        <p:spPr>
          <a:xfrm>
            <a:off x="929271" y="1399237"/>
            <a:ext cx="10814050" cy="5078313"/>
          </a:xfrm>
          <a:prstGeom prst="rect">
            <a:avLst/>
          </a:prstGeom>
        </p:spPr>
        <p:txBody>
          <a:bodyPr wrap="square">
            <a:spAutoFit/>
          </a:bodyPr>
          <a:lstStyle/>
          <a:p>
            <a:r>
              <a:rPr lang="fr-FR" sz="3200" dirty="0">
                <a:latin typeface="Century Gothic" panose="020B0502020202020204" pitchFamily="34" charset="0"/>
                <a:ea typeface="Times New Roman" panose="02020603050405020304" pitchFamily="18" charset="0"/>
              </a:rPr>
              <a:t>L’écran bleu est une panne d’ordinateur plutôt grave, qui peut conduire à une perte de données. Il est donc primordial de considérer cette panne avec le plus grand sérieux</a:t>
            </a:r>
            <a:r>
              <a:rPr lang="fr-FR" sz="3200" dirty="0" smtClean="0">
                <a:latin typeface="Century Gothic" panose="020B0502020202020204" pitchFamily="34" charset="0"/>
                <a:ea typeface="Times New Roman" panose="02020603050405020304" pitchFamily="18" charset="0"/>
              </a:rPr>
              <a:t>.</a:t>
            </a:r>
          </a:p>
          <a:p>
            <a:endParaRPr lang="fr-FR" sz="3200" b="1" dirty="0">
              <a:latin typeface="Century Gothic" panose="020B0502020202020204" pitchFamily="34" charset="0"/>
              <a:ea typeface="Times New Roman" panose="02020603050405020304" pitchFamily="18" charset="0"/>
            </a:endParaRPr>
          </a:p>
          <a:p>
            <a:r>
              <a:rPr lang="en-US" sz="4400" b="1" dirty="0" err="1" smtClean="0">
                <a:latin typeface="Century Gothic" panose="020B0502020202020204" pitchFamily="34" charset="0"/>
                <a:ea typeface="Times New Roman" panose="02020603050405020304" pitchFamily="18" charset="0"/>
              </a:rPr>
              <a:t>Pourquoi</a:t>
            </a:r>
            <a:r>
              <a:rPr lang="en-US" sz="4400" b="1" dirty="0" smtClean="0">
                <a:latin typeface="Century Gothic" panose="020B0502020202020204" pitchFamily="34" charset="0"/>
                <a:ea typeface="Times New Roman" panose="02020603050405020304" pitchFamily="18" charset="0"/>
              </a:rPr>
              <a:t> </a:t>
            </a:r>
            <a:r>
              <a:rPr lang="en-US" sz="4400" b="1" dirty="0" err="1">
                <a:latin typeface="Century Gothic" panose="020B0502020202020204" pitchFamily="34" charset="0"/>
                <a:ea typeface="Times New Roman" panose="02020603050405020304" pitchFamily="18" charset="0"/>
              </a:rPr>
              <a:t>l’écran</a:t>
            </a:r>
            <a:r>
              <a:rPr lang="en-US" sz="4400" b="1" dirty="0">
                <a:latin typeface="Century Gothic" panose="020B0502020202020204" pitchFamily="34" charset="0"/>
                <a:ea typeface="Times New Roman" panose="02020603050405020304" pitchFamily="18" charset="0"/>
              </a:rPr>
              <a:t> </a:t>
            </a:r>
            <a:r>
              <a:rPr lang="en-US" sz="4400" b="1" dirty="0" err="1">
                <a:latin typeface="Century Gothic" panose="020B0502020202020204" pitchFamily="34" charset="0"/>
                <a:ea typeface="Times New Roman" panose="02020603050405020304" pitchFamily="18" charset="0"/>
              </a:rPr>
              <a:t>est</a:t>
            </a:r>
            <a:r>
              <a:rPr lang="en-US" sz="4400" b="1" dirty="0">
                <a:latin typeface="Century Gothic" panose="020B0502020202020204" pitchFamily="34" charset="0"/>
                <a:ea typeface="Times New Roman" panose="02020603050405020304" pitchFamily="18" charset="0"/>
              </a:rPr>
              <a:t> </a:t>
            </a:r>
            <a:r>
              <a:rPr lang="en-US" sz="4400" b="1" dirty="0" smtClean="0">
                <a:latin typeface="Century Gothic" panose="020B0502020202020204" pitchFamily="34" charset="0"/>
                <a:ea typeface="Times New Roman" panose="02020603050405020304" pitchFamily="18" charset="0"/>
              </a:rPr>
              <a:t>bleu </a:t>
            </a:r>
            <a:r>
              <a:rPr lang="en-US" sz="4400" b="1" dirty="0">
                <a:latin typeface="Century Gothic" panose="020B0502020202020204" pitchFamily="34" charset="0"/>
                <a:ea typeface="Times New Roman" panose="02020603050405020304" pitchFamily="18" charset="0"/>
              </a:rPr>
              <a:t>?</a:t>
            </a:r>
            <a:endParaRPr lang="fr-FR" sz="4400" b="1" dirty="0">
              <a:latin typeface="Century Gothic" panose="020B0502020202020204" pitchFamily="34" charset="0"/>
              <a:ea typeface="Times New Roman" panose="02020603050405020304" pitchFamily="18" charset="0"/>
            </a:endParaRPr>
          </a:p>
          <a:p>
            <a:endParaRPr lang="fr-FR" sz="4400" b="1" dirty="0">
              <a:latin typeface="Century Gothic" panose="020B0502020202020204" pitchFamily="34" charset="0"/>
              <a:ea typeface="Times New Roman" panose="02020603050405020304" pitchFamily="18" charset="0"/>
            </a:endParaRPr>
          </a:p>
          <a:p>
            <a:r>
              <a:rPr lang="en-US" sz="4400" b="1" dirty="0" smtClean="0">
                <a:latin typeface="Century Gothic" panose="020B0502020202020204" pitchFamily="34" charset="0"/>
                <a:ea typeface="Times New Roman" panose="02020603050405020304" pitchFamily="18" charset="0"/>
              </a:rPr>
              <a:t>COMMENT </a:t>
            </a:r>
            <a:r>
              <a:rPr lang="en-US" sz="4400" b="1" dirty="0">
                <a:latin typeface="Century Gothic" panose="020B0502020202020204" pitchFamily="34" charset="0"/>
                <a:ea typeface="Times New Roman" panose="02020603050405020304" pitchFamily="18" charset="0"/>
              </a:rPr>
              <a:t>FAIRE ?</a:t>
            </a:r>
          </a:p>
          <a:p>
            <a:endParaRPr lang="fr-FR" sz="3200" dirty="0">
              <a:latin typeface="Century Gothic" panose="020B0502020202020204" pitchFamily="34" charset="0"/>
              <a:ea typeface="Times New Roman" panose="02020603050405020304" pitchFamily="18" charset="0"/>
            </a:endParaRP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42102345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22</a:t>
            </a:fld>
            <a:endParaRPr lang="en-US"/>
          </a:p>
        </p:txBody>
      </p:sp>
      <p:sp>
        <p:nvSpPr>
          <p:cNvPr id="8" name="Rectangle 7"/>
          <p:cNvSpPr/>
          <p:nvPr/>
        </p:nvSpPr>
        <p:spPr>
          <a:xfrm>
            <a:off x="917697" y="1042908"/>
            <a:ext cx="10814050" cy="4216539"/>
          </a:xfrm>
          <a:prstGeom prst="rect">
            <a:avLst/>
          </a:prstGeom>
        </p:spPr>
        <p:txBody>
          <a:bodyPr wrap="square">
            <a:spAutoFit/>
          </a:bodyPr>
          <a:lstStyle/>
          <a:p>
            <a:r>
              <a:rPr lang="en-US" sz="4400" b="1" dirty="0" err="1">
                <a:latin typeface="Century Gothic" panose="020B0502020202020204" pitchFamily="34" charset="0"/>
                <a:ea typeface="Times New Roman" panose="02020603050405020304" pitchFamily="18" charset="0"/>
              </a:rPr>
              <a:t>Pourquoi</a:t>
            </a:r>
            <a:r>
              <a:rPr lang="en-US" sz="4400" b="1" dirty="0">
                <a:latin typeface="Century Gothic" panose="020B0502020202020204" pitchFamily="34" charset="0"/>
                <a:ea typeface="Times New Roman" panose="02020603050405020304" pitchFamily="18" charset="0"/>
              </a:rPr>
              <a:t> </a:t>
            </a:r>
            <a:r>
              <a:rPr lang="en-US" sz="4400" b="1" dirty="0" err="1">
                <a:latin typeface="Century Gothic" panose="020B0502020202020204" pitchFamily="34" charset="0"/>
                <a:ea typeface="Times New Roman" panose="02020603050405020304" pitchFamily="18" charset="0"/>
              </a:rPr>
              <a:t>l’écran</a:t>
            </a:r>
            <a:r>
              <a:rPr lang="en-US" sz="4400" b="1" dirty="0">
                <a:latin typeface="Century Gothic" panose="020B0502020202020204" pitchFamily="34" charset="0"/>
                <a:ea typeface="Times New Roman" panose="02020603050405020304" pitchFamily="18" charset="0"/>
              </a:rPr>
              <a:t> </a:t>
            </a:r>
            <a:r>
              <a:rPr lang="en-US" sz="4400" b="1" dirty="0" err="1">
                <a:latin typeface="Century Gothic" panose="020B0502020202020204" pitchFamily="34" charset="0"/>
                <a:ea typeface="Times New Roman" panose="02020603050405020304" pitchFamily="18" charset="0"/>
              </a:rPr>
              <a:t>est</a:t>
            </a:r>
            <a:r>
              <a:rPr lang="en-US" sz="4400" b="1" dirty="0">
                <a:latin typeface="Century Gothic" panose="020B0502020202020204" pitchFamily="34" charset="0"/>
                <a:ea typeface="Times New Roman" panose="02020603050405020304" pitchFamily="18" charset="0"/>
              </a:rPr>
              <a:t> </a:t>
            </a:r>
            <a:r>
              <a:rPr lang="en-US" sz="4400" b="1" dirty="0" smtClean="0">
                <a:latin typeface="Century Gothic" panose="020B0502020202020204" pitchFamily="34" charset="0"/>
                <a:ea typeface="Times New Roman" panose="02020603050405020304" pitchFamily="18" charset="0"/>
              </a:rPr>
              <a:t>bleu ?</a:t>
            </a:r>
          </a:p>
          <a:p>
            <a:r>
              <a:rPr lang="fr-FR" sz="3200" dirty="0">
                <a:latin typeface="Century Gothic" panose="020B0502020202020204" pitchFamily="34" charset="0"/>
                <a:ea typeface="Times New Roman" panose="02020603050405020304" pitchFamily="18" charset="0"/>
              </a:rPr>
              <a:t>L’écran devient bleu suite à un problème de matériel ou de logiciel. Dans ce cas, Windows enclenche une sécurité qui empêche votre ordinateur de fonctionner normalement. Un message de type STOP peut apparaître sur votre PC</a:t>
            </a:r>
            <a:r>
              <a:rPr lang="fr-FR" sz="3200" dirty="0" smtClean="0">
                <a:latin typeface="Century Gothic" panose="020B0502020202020204" pitchFamily="34" charset="0"/>
                <a:ea typeface="Times New Roman" panose="02020603050405020304" pitchFamily="18" charset="0"/>
              </a:rPr>
              <a:t>.</a:t>
            </a:r>
          </a:p>
          <a:p>
            <a:endParaRPr lang="fr-FR" sz="3200" dirty="0">
              <a:latin typeface="Century Gothic" panose="020B0502020202020204" pitchFamily="34" charset="0"/>
              <a:ea typeface="Times New Roman" panose="02020603050405020304" pitchFamily="18" charset="0"/>
            </a:endParaRPr>
          </a:p>
          <a:p>
            <a:r>
              <a:rPr lang="fr-FR" sz="3200" dirty="0" smtClean="0">
                <a:latin typeface="Century Gothic" panose="020B0502020202020204" pitchFamily="34" charset="0"/>
                <a:ea typeface="Times New Roman" panose="02020603050405020304" pitchFamily="18" charset="0"/>
              </a:rPr>
              <a:t>Ex: problème de disque dur</a:t>
            </a:r>
            <a:endParaRPr lang="fr-FR" sz="3200" dirty="0">
              <a:latin typeface="Century Gothic" panose="020B0502020202020204" pitchFamily="34" charset="0"/>
              <a:ea typeface="Times New Roman" panose="02020603050405020304" pitchFamily="18" charset="0"/>
            </a:endParaRP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372359570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23</a:t>
            </a:fld>
            <a:endParaRPr lang="en-US" dirty="0"/>
          </a:p>
        </p:txBody>
      </p:sp>
      <p:sp>
        <p:nvSpPr>
          <p:cNvPr id="8" name="Rectangle 7"/>
          <p:cNvSpPr/>
          <p:nvPr/>
        </p:nvSpPr>
        <p:spPr>
          <a:xfrm>
            <a:off x="929271" y="1133019"/>
            <a:ext cx="10814050" cy="4708981"/>
          </a:xfrm>
          <a:prstGeom prst="rect">
            <a:avLst/>
          </a:prstGeom>
        </p:spPr>
        <p:txBody>
          <a:bodyPr wrap="square">
            <a:spAutoFit/>
          </a:bodyPr>
          <a:lstStyle/>
          <a:p>
            <a:r>
              <a:rPr lang="en-US" sz="4400" b="1" dirty="0" smtClean="0">
                <a:latin typeface="Century Gothic" panose="020B0502020202020204" pitchFamily="34" charset="0"/>
                <a:ea typeface="Times New Roman" panose="02020603050405020304" pitchFamily="18" charset="0"/>
              </a:rPr>
              <a:t>COMMENT FAIRE ?</a:t>
            </a:r>
          </a:p>
          <a:p>
            <a:r>
              <a:rPr lang="fr-FR" sz="3200" dirty="0">
                <a:latin typeface="Century Gothic" panose="020B0502020202020204" pitchFamily="34" charset="0"/>
                <a:ea typeface="Times New Roman" panose="02020603050405020304" pitchFamily="18" charset="0"/>
              </a:rPr>
              <a:t>L’écran bleu étant une panne d’une certaine gravité, il est primordial de recourir à un professionnel pour la réparation d’ordinateur. À moins d’avoir des connaissances avancées en informatique, l’expert est la personne la plus à même de dépanner votre PC rapidement et efficacement</a:t>
            </a:r>
            <a:r>
              <a:rPr lang="fr-FR" sz="3200" dirty="0" smtClean="0">
                <a:latin typeface="Century Gothic" panose="020B0502020202020204" pitchFamily="34" charset="0"/>
                <a:ea typeface="Times New Roman" panose="02020603050405020304" pitchFamily="18" charset="0"/>
              </a:rPr>
              <a:t>.</a:t>
            </a:r>
          </a:p>
          <a:p>
            <a:r>
              <a:rPr lang="fr-FR" sz="3200" dirty="0" smtClean="0">
                <a:latin typeface="Century Gothic" panose="020B0502020202020204" pitchFamily="34" charset="0"/>
                <a:ea typeface="Times New Roman" panose="02020603050405020304" pitchFamily="18" charset="0"/>
              </a:rPr>
              <a:t>Ex: réparer le système d’exploitation</a:t>
            </a:r>
          </a:p>
          <a:p>
            <a:r>
              <a:rPr lang="fr-FR" sz="3200" dirty="0" smtClean="0">
                <a:latin typeface="Century Gothic" panose="020B0502020202020204" pitchFamily="34" charset="0"/>
                <a:ea typeface="Times New Roman" panose="02020603050405020304" pitchFamily="18" charset="0"/>
              </a:rPr>
              <a:t>Tester avec un autre disque dur (ou le changer)</a:t>
            </a:r>
            <a:endParaRPr lang="fr-FR" sz="3200" dirty="0">
              <a:latin typeface="Century Gothic" panose="020B0502020202020204" pitchFamily="34" charset="0"/>
              <a:ea typeface="Times New Roman" panose="02020603050405020304" pitchFamily="18" charset="0"/>
            </a:endParaRP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360603198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rgbClr val="4472C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12"/>
          </p:nvPr>
        </p:nvSpPr>
        <p:spPr/>
        <p:txBody>
          <a:bodyPr/>
          <a:lstStyle/>
          <a:p>
            <a:fld id="{71BC0D0C-0868-4FD9-B63E-9D6F38ED3D4A}" type="slidenum">
              <a:rPr lang="en-US" smtClean="0"/>
              <a:t>24</a:t>
            </a:fld>
            <a:endParaRPr lang="en-US"/>
          </a:p>
        </p:txBody>
      </p:sp>
      <p:sp>
        <p:nvSpPr>
          <p:cNvPr id="6" name="Rectangle 5"/>
          <p:cNvSpPr/>
          <p:nvPr/>
        </p:nvSpPr>
        <p:spPr>
          <a:xfrm>
            <a:off x="1111820" y="1829931"/>
            <a:ext cx="9968360" cy="3785652"/>
          </a:xfrm>
          <a:prstGeom prst="rect">
            <a:avLst/>
          </a:prstGeom>
        </p:spPr>
        <p:txBody>
          <a:bodyPr wrap="square">
            <a:spAutoFit/>
          </a:bodyPr>
          <a:lstStyle/>
          <a:p>
            <a:pPr algn="ctr"/>
            <a:r>
              <a:rPr lang="fr-FR" sz="6000" b="1" dirty="0">
                <a:solidFill>
                  <a:schemeClr val="bg1"/>
                </a:solidFill>
                <a:effectLst>
                  <a:outerShdw blurRad="38100" dist="38100" dir="2700000" algn="tl">
                    <a:srgbClr val="000000">
                      <a:alpha val="43137"/>
                    </a:srgbClr>
                  </a:outerShdw>
                </a:effectLst>
                <a:latin typeface="Century Gothic" panose="020B0502020202020204" pitchFamily="34" charset="0"/>
              </a:rPr>
              <a:t>6 – Mon écran reste </a:t>
            </a:r>
            <a:r>
              <a:rPr lang="fr-FR" sz="6000" b="1" dirty="0" smtClean="0">
                <a:solidFill>
                  <a:schemeClr val="bg1"/>
                </a:solidFill>
                <a:effectLst>
                  <a:outerShdw blurRad="38100" dist="38100" dir="2700000" algn="tl">
                    <a:srgbClr val="000000">
                      <a:alpha val="43137"/>
                    </a:srgbClr>
                  </a:outerShdw>
                </a:effectLst>
                <a:latin typeface="Century Gothic" panose="020B0502020202020204" pitchFamily="34" charset="0"/>
              </a:rPr>
              <a:t>figé</a:t>
            </a:r>
          </a:p>
          <a:p>
            <a:pPr algn="ctr"/>
            <a:endParaRPr lang="fr-FR" sz="6000" b="1" dirty="0">
              <a:solidFill>
                <a:schemeClr val="bg1"/>
              </a:solidFill>
              <a:effectLst>
                <a:outerShdw blurRad="38100" dist="38100" dir="2700000" algn="tl">
                  <a:srgbClr val="000000">
                    <a:alpha val="43137"/>
                  </a:srgbClr>
                </a:outerShdw>
              </a:effectLst>
              <a:latin typeface="Century Gothic" panose="020B0502020202020204" pitchFamily="34" charset="0"/>
            </a:endParaRPr>
          </a:p>
          <a:p>
            <a:pPr algn="ctr"/>
            <a:r>
              <a:rPr lang="en-US" sz="6000" b="1" dirty="0">
                <a:solidFill>
                  <a:schemeClr val="bg1"/>
                </a:solidFill>
                <a:effectLst>
                  <a:outerShdw blurRad="38100" dist="38100" dir="2700000" algn="tl">
                    <a:srgbClr val="000000">
                      <a:alpha val="43137"/>
                    </a:srgbClr>
                  </a:outerShdw>
                </a:effectLst>
                <a:latin typeface="Century Gothic" panose="020B0502020202020204" pitchFamily="34" charset="0"/>
              </a:rPr>
              <a:t>6 - My screen remains frozen</a:t>
            </a:r>
            <a:endParaRPr lang="fr-FR" sz="6000" b="1" dirty="0">
              <a:solidFill>
                <a:schemeClr val="bg1"/>
              </a:solidFill>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39620458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25</a:t>
            </a:fld>
            <a:endParaRPr lang="en-US"/>
          </a:p>
        </p:txBody>
      </p:sp>
      <p:sp>
        <p:nvSpPr>
          <p:cNvPr id="8" name="Rectangle 7"/>
          <p:cNvSpPr/>
          <p:nvPr/>
        </p:nvSpPr>
        <p:spPr>
          <a:xfrm>
            <a:off x="929271" y="1399237"/>
            <a:ext cx="10814050" cy="2616101"/>
          </a:xfrm>
          <a:prstGeom prst="rect">
            <a:avLst/>
          </a:prstGeom>
        </p:spPr>
        <p:txBody>
          <a:bodyPr wrap="square">
            <a:spAutoFit/>
          </a:bodyPr>
          <a:lstStyle/>
          <a:p>
            <a:r>
              <a:rPr lang="en-US" sz="4400" b="1" dirty="0" err="1" smtClean="0">
                <a:latin typeface="Century Gothic" panose="020B0502020202020204" pitchFamily="34" charset="0"/>
                <a:ea typeface="Times New Roman" panose="02020603050405020304" pitchFamily="18" charset="0"/>
              </a:rPr>
              <a:t>Pourquoi</a:t>
            </a:r>
            <a:r>
              <a:rPr lang="en-US" sz="4400" b="1" dirty="0" smtClean="0">
                <a:latin typeface="Century Gothic" panose="020B0502020202020204" pitchFamily="34" charset="0"/>
                <a:ea typeface="Times New Roman" panose="02020603050405020304" pitchFamily="18" charset="0"/>
              </a:rPr>
              <a:t> </a:t>
            </a:r>
            <a:r>
              <a:rPr lang="en-US" sz="4400" b="1" dirty="0" err="1">
                <a:latin typeface="Century Gothic" panose="020B0502020202020204" pitchFamily="34" charset="0"/>
                <a:ea typeface="Times New Roman" panose="02020603050405020304" pitchFamily="18" charset="0"/>
              </a:rPr>
              <a:t>l’écran</a:t>
            </a:r>
            <a:r>
              <a:rPr lang="en-US" sz="4400" b="1" dirty="0">
                <a:latin typeface="Century Gothic" panose="020B0502020202020204" pitchFamily="34" charset="0"/>
                <a:ea typeface="Times New Roman" panose="02020603050405020304" pitchFamily="18" charset="0"/>
              </a:rPr>
              <a:t> </a:t>
            </a:r>
            <a:r>
              <a:rPr lang="en-US" sz="4400" b="1" dirty="0" err="1">
                <a:latin typeface="Century Gothic" panose="020B0502020202020204" pitchFamily="34" charset="0"/>
                <a:ea typeface="Times New Roman" panose="02020603050405020304" pitchFamily="18" charset="0"/>
              </a:rPr>
              <a:t>est</a:t>
            </a:r>
            <a:r>
              <a:rPr lang="en-US" sz="4400" b="1" dirty="0">
                <a:latin typeface="Century Gothic" panose="020B0502020202020204" pitchFamily="34" charset="0"/>
                <a:ea typeface="Times New Roman" panose="02020603050405020304" pitchFamily="18" charset="0"/>
              </a:rPr>
              <a:t> </a:t>
            </a:r>
            <a:r>
              <a:rPr lang="en-US" sz="4400" b="1" dirty="0" err="1" smtClean="0">
                <a:latin typeface="Century Gothic" panose="020B0502020202020204" pitchFamily="34" charset="0"/>
                <a:ea typeface="Times New Roman" panose="02020603050405020304" pitchFamily="18" charset="0"/>
              </a:rPr>
              <a:t>figé</a:t>
            </a:r>
            <a:r>
              <a:rPr lang="en-US" sz="4400" b="1" dirty="0" smtClean="0">
                <a:latin typeface="Century Gothic" panose="020B0502020202020204" pitchFamily="34" charset="0"/>
                <a:ea typeface="Times New Roman" panose="02020603050405020304" pitchFamily="18" charset="0"/>
              </a:rPr>
              <a:t> </a:t>
            </a:r>
            <a:r>
              <a:rPr lang="en-US" sz="4400" b="1" dirty="0">
                <a:latin typeface="Century Gothic" panose="020B0502020202020204" pitchFamily="34" charset="0"/>
                <a:ea typeface="Times New Roman" panose="02020603050405020304" pitchFamily="18" charset="0"/>
              </a:rPr>
              <a:t>?</a:t>
            </a:r>
            <a:endParaRPr lang="fr-FR" sz="4400" b="1" dirty="0">
              <a:latin typeface="Century Gothic" panose="020B0502020202020204" pitchFamily="34" charset="0"/>
              <a:ea typeface="Times New Roman" panose="02020603050405020304" pitchFamily="18" charset="0"/>
            </a:endParaRPr>
          </a:p>
          <a:p>
            <a:endParaRPr lang="fr-FR" sz="4400" b="1" dirty="0">
              <a:latin typeface="Century Gothic" panose="020B0502020202020204" pitchFamily="34" charset="0"/>
              <a:ea typeface="Times New Roman" panose="02020603050405020304" pitchFamily="18" charset="0"/>
            </a:endParaRPr>
          </a:p>
          <a:p>
            <a:r>
              <a:rPr lang="en-US" sz="4400" b="1" dirty="0" smtClean="0">
                <a:latin typeface="Century Gothic" panose="020B0502020202020204" pitchFamily="34" charset="0"/>
                <a:ea typeface="Times New Roman" panose="02020603050405020304" pitchFamily="18" charset="0"/>
              </a:rPr>
              <a:t>COMMENT </a:t>
            </a:r>
            <a:r>
              <a:rPr lang="en-US" sz="4400" b="1" dirty="0">
                <a:latin typeface="Century Gothic" panose="020B0502020202020204" pitchFamily="34" charset="0"/>
                <a:ea typeface="Times New Roman" panose="02020603050405020304" pitchFamily="18" charset="0"/>
              </a:rPr>
              <a:t>FAIRE ?</a:t>
            </a:r>
          </a:p>
          <a:p>
            <a:endParaRPr lang="fr-FR" sz="3200" dirty="0">
              <a:latin typeface="Century Gothic" panose="020B0502020202020204" pitchFamily="34" charset="0"/>
              <a:ea typeface="Times New Roman" panose="02020603050405020304" pitchFamily="18" charset="0"/>
            </a:endParaRP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39034094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26</a:t>
            </a:fld>
            <a:endParaRPr lang="en-US"/>
          </a:p>
        </p:txBody>
      </p:sp>
      <p:sp>
        <p:nvSpPr>
          <p:cNvPr id="8" name="Rectangle 7"/>
          <p:cNvSpPr/>
          <p:nvPr/>
        </p:nvSpPr>
        <p:spPr>
          <a:xfrm>
            <a:off x="917697" y="1042908"/>
            <a:ext cx="10814050" cy="2246769"/>
          </a:xfrm>
          <a:prstGeom prst="rect">
            <a:avLst/>
          </a:prstGeom>
        </p:spPr>
        <p:txBody>
          <a:bodyPr wrap="square">
            <a:spAutoFit/>
          </a:bodyPr>
          <a:lstStyle/>
          <a:p>
            <a:r>
              <a:rPr lang="en-US" sz="4400" b="1" dirty="0" err="1">
                <a:latin typeface="Century Gothic" panose="020B0502020202020204" pitchFamily="34" charset="0"/>
                <a:ea typeface="Times New Roman" panose="02020603050405020304" pitchFamily="18" charset="0"/>
              </a:rPr>
              <a:t>Pourquoi</a:t>
            </a:r>
            <a:r>
              <a:rPr lang="en-US" sz="4400" b="1" dirty="0">
                <a:latin typeface="Century Gothic" panose="020B0502020202020204" pitchFamily="34" charset="0"/>
                <a:ea typeface="Times New Roman" panose="02020603050405020304" pitchFamily="18" charset="0"/>
              </a:rPr>
              <a:t> </a:t>
            </a:r>
            <a:r>
              <a:rPr lang="en-US" sz="4400" b="1" dirty="0" err="1">
                <a:latin typeface="Century Gothic" panose="020B0502020202020204" pitchFamily="34" charset="0"/>
                <a:ea typeface="Times New Roman" panose="02020603050405020304" pitchFamily="18" charset="0"/>
              </a:rPr>
              <a:t>l’écran</a:t>
            </a:r>
            <a:r>
              <a:rPr lang="en-US" sz="4400" b="1" dirty="0">
                <a:latin typeface="Century Gothic" panose="020B0502020202020204" pitchFamily="34" charset="0"/>
                <a:ea typeface="Times New Roman" panose="02020603050405020304" pitchFamily="18" charset="0"/>
              </a:rPr>
              <a:t> </a:t>
            </a:r>
            <a:r>
              <a:rPr lang="en-US" sz="4400" b="1" dirty="0" err="1">
                <a:latin typeface="Century Gothic" panose="020B0502020202020204" pitchFamily="34" charset="0"/>
                <a:ea typeface="Times New Roman" panose="02020603050405020304" pitchFamily="18" charset="0"/>
              </a:rPr>
              <a:t>est</a:t>
            </a:r>
            <a:r>
              <a:rPr lang="en-US" sz="4400" b="1" dirty="0">
                <a:latin typeface="Century Gothic" panose="020B0502020202020204" pitchFamily="34" charset="0"/>
                <a:ea typeface="Times New Roman" panose="02020603050405020304" pitchFamily="18" charset="0"/>
              </a:rPr>
              <a:t> </a:t>
            </a:r>
            <a:r>
              <a:rPr lang="en-US" sz="4400" b="1" dirty="0" err="1" smtClean="0">
                <a:latin typeface="Century Gothic" panose="020B0502020202020204" pitchFamily="34" charset="0"/>
                <a:ea typeface="Times New Roman" panose="02020603050405020304" pitchFamily="18" charset="0"/>
              </a:rPr>
              <a:t>figé</a:t>
            </a:r>
            <a:r>
              <a:rPr lang="en-US" sz="4400" b="1" dirty="0" smtClean="0">
                <a:latin typeface="Century Gothic" panose="020B0502020202020204" pitchFamily="34" charset="0"/>
                <a:ea typeface="Times New Roman" panose="02020603050405020304" pitchFamily="18" charset="0"/>
              </a:rPr>
              <a:t> ?</a:t>
            </a:r>
          </a:p>
          <a:p>
            <a:r>
              <a:rPr lang="fr-FR" sz="3200" dirty="0" smtClean="0">
                <a:latin typeface="Century Gothic" panose="020B0502020202020204" pitchFamily="34" charset="0"/>
                <a:ea typeface="Times New Roman" panose="02020603050405020304" pitchFamily="18" charset="0"/>
              </a:rPr>
              <a:t>Généralement</a:t>
            </a:r>
            <a:r>
              <a:rPr lang="fr-FR" sz="3200" dirty="0">
                <a:latin typeface="Century Gothic" panose="020B0502020202020204" pitchFamily="34" charset="0"/>
                <a:ea typeface="Times New Roman" panose="02020603050405020304" pitchFamily="18" charset="0"/>
              </a:rPr>
              <a:t>, cela signifie qu’une barrette mémoire est défaillante</a:t>
            </a:r>
            <a:r>
              <a:rPr lang="fr-FR" sz="3200" dirty="0" smtClean="0">
                <a:latin typeface="Century Gothic" panose="020B0502020202020204" pitchFamily="34" charset="0"/>
                <a:ea typeface="Times New Roman" panose="02020603050405020304" pitchFamily="18" charset="0"/>
              </a:rPr>
              <a:t>. </a:t>
            </a:r>
          </a:p>
          <a:p>
            <a:r>
              <a:rPr lang="fr-FR" sz="3200" dirty="0" smtClean="0">
                <a:latin typeface="Century Gothic" panose="020B0502020202020204" pitchFamily="34" charset="0"/>
                <a:ea typeface="Times New Roman" panose="02020603050405020304" pitchFamily="18" charset="0"/>
              </a:rPr>
              <a:t>Ex: RAM</a:t>
            </a:r>
            <a:endParaRPr lang="fr-FR" sz="3200" dirty="0">
              <a:latin typeface="Century Gothic" panose="020B0502020202020204" pitchFamily="34" charset="0"/>
              <a:ea typeface="Times New Roman" panose="02020603050405020304" pitchFamily="18" charset="0"/>
            </a:endParaRP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24874330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27</a:t>
            </a:fld>
            <a:endParaRPr lang="en-US" dirty="0"/>
          </a:p>
        </p:txBody>
      </p:sp>
      <p:sp>
        <p:nvSpPr>
          <p:cNvPr id="8" name="Rectangle 7"/>
          <p:cNvSpPr/>
          <p:nvPr/>
        </p:nvSpPr>
        <p:spPr>
          <a:xfrm>
            <a:off x="929271" y="1133019"/>
            <a:ext cx="10814050" cy="4216539"/>
          </a:xfrm>
          <a:prstGeom prst="rect">
            <a:avLst/>
          </a:prstGeom>
        </p:spPr>
        <p:txBody>
          <a:bodyPr wrap="square">
            <a:spAutoFit/>
          </a:bodyPr>
          <a:lstStyle/>
          <a:p>
            <a:r>
              <a:rPr lang="en-US" sz="4400" b="1" dirty="0" smtClean="0">
                <a:latin typeface="Century Gothic" panose="020B0502020202020204" pitchFamily="34" charset="0"/>
                <a:ea typeface="Times New Roman" panose="02020603050405020304" pitchFamily="18" charset="0"/>
              </a:rPr>
              <a:t>COMMENT FAIRE ?</a:t>
            </a:r>
          </a:p>
          <a:p>
            <a:pPr marL="457200" indent="-457200">
              <a:buFont typeface="Arial" panose="020B0604020202020204" pitchFamily="34" charset="0"/>
              <a:buChar char="•"/>
            </a:pPr>
            <a:r>
              <a:rPr lang="fr-FR" sz="3200" dirty="0">
                <a:latin typeface="Century Gothic" panose="020B0502020202020204" pitchFamily="34" charset="0"/>
                <a:ea typeface="Times New Roman" panose="02020603050405020304" pitchFamily="18" charset="0"/>
              </a:rPr>
              <a:t>Il suffit de retirer la barrette mémoire défectueuse et de la remplacer. Si vous en avez plusieurs, retirez les unes à unes afin d’identifier celle qui est hors d’état de fonctionnement</a:t>
            </a:r>
            <a:r>
              <a:rPr lang="fr-FR" sz="3200" dirty="0" smtClean="0">
                <a:latin typeface="Century Gothic" panose="020B0502020202020204" pitchFamily="34" charset="0"/>
                <a:ea typeface="Times New Roman" panose="02020603050405020304" pitchFamily="18" charset="0"/>
              </a:rPr>
              <a:t>.</a:t>
            </a:r>
          </a:p>
          <a:p>
            <a:pPr marL="457200" indent="-457200">
              <a:buFont typeface="Arial" panose="020B0604020202020204" pitchFamily="34" charset="0"/>
              <a:buChar char="•"/>
            </a:pPr>
            <a:r>
              <a:rPr lang="fr-FR" sz="3200" dirty="0" smtClean="0">
                <a:latin typeface="Century Gothic" panose="020B0502020202020204" pitchFamily="34" charset="0"/>
                <a:ea typeface="Times New Roman" panose="02020603050405020304" pitchFamily="18" charset="0"/>
              </a:rPr>
              <a:t>Vous </a:t>
            </a:r>
            <a:r>
              <a:rPr lang="fr-FR" sz="3200" dirty="0">
                <a:latin typeface="Century Gothic" panose="020B0502020202020204" pitchFamily="34" charset="0"/>
                <a:ea typeface="Times New Roman" panose="02020603050405020304" pitchFamily="18" charset="0"/>
              </a:rPr>
              <a:t>pouvez aussi faire un diagnostic directement depuis vos paramètres. Cela vous permettra de savoir si la barrette mémoire est défaillante.</a:t>
            </a: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30865876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rgbClr val="4472C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12"/>
          </p:nvPr>
        </p:nvSpPr>
        <p:spPr/>
        <p:txBody>
          <a:bodyPr/>
          <a:lstStyle/>
          <a:p>
            <a:fld id="{71BC0D0C-0868-4FD9-B63E-9D6F38ED3D4A}" type="slidenum">
              <a:rPr lang="en-US" smtClean="0"/>
              <a:t>28</a:t>
            </a:fld>
            <a:endParaRPr lang="en-US"/>
          </a:p>
        </p:txBody>
      </p:sp>
      <p:sp>
        <p:nvSpPr>
          <p:cNvPr id="6" name="Rectangle 5"/>
          <p:cNvSpPr/>
          <p:nvPr/>
        </p:nvSpPr>
        <p:spPr>
          <a:xfrm>
            <a:off x="1111820" y="1008129"/>
            <a:ext cx="9968360" cy="5262979"/>
          </a:xfrm>
          <a:prstGeom prst="rect">
            <a:avLst/>
          </a:prstGeom>
        </p:spPr>
        <p:txBody>
          <a:bodyPr wrap="square">
            <a:spAutoFit/>
          </a:bodyPr>
          <a:lstStyle/>
          <a:p>
            <a:pPr algn="ctr"/>
            <a:r>
              <a:rPr lang="fr-FR" sz="4800" b="1" dirty="0" smtClean="0">
                <a:solidFill>
                  <a:schemeClr val="bg1"/>
                </a:solidFill>
                <a:effectLst>
                  <a:outerShdw blurRad="38100" dist="38100" dir="2700000" algn="tl">
                    <a:srgbClr val="000000">
                      <a:alpha val="43137"/>
                    </a:srgbClr>
                  </a:outerShdw>
                </a:effectLst>
                <a:latin typeface="Century Gothic" panose="020B0502020202020204" pitchFamily="34" charset="0"/>
              </a:rPr>
              <a:t>7 </a:t>
            </a:r>
            <a:r>
              <a:rPr lang="fr-FR" sz="4800" b="1" dirty="0">
                <a:solidFill>
                  <a:schemeClr val="bg1"/>
                </a:solidFill>
                <a:effectLst>
                  <a:outerShdw blurRad="38100" dist="38100" dir="2700000" algn="tl">
                    <a:srgbClr val="000000">
                      <a:alpha val="43137"/>
                    </a:srgbClr>
                  </a:outerShdw>
                </a:effectLst>
                <a:latin typeface="Century Gothic" panose="020B0502020202020204" pitchFamily="34" charset="0"/>
              </a:rPr>
              <a:t>– L’ordinateur se bloque sur un fond noir avec une petite barre blanche clignotante en haut à gauche.</a:t>
            </a:r>
          </a:p>
          <a:p>
            <a:pPr algn="ctr"/>
            <a:r>
              <a:rPr lang="en-US" sz="4800" b="1" dirty="0">
                <a:solidFill>
                  <a:schemeClr val="bg1"/>
                </a:solidFill>
                <a:effectLst>
                  <a:outerShdw blurRad="38100" dist="38100" dir="2700000" algn="tl">
                    <a:srgbClr val="000000">
                      <a:alpha val="43137"/>
                    </a:srgbClr>
                  </a:outerShdw>
                </a:effectLst>
                <a:latin typeface="Century Gothic" panose="020B0502020202020204" pitchFamily="34" charset="0"/>
              </a:rPr>
              <a:t>7 - The computer freezes on a black screen with a small blinking white bar at the top left.</a:t>
            </a:r>
            <a:endParaRPr lang="fr-FR" sz="4800" b="1" dirty="0">
              <a:solidFill>
                <a:schemeClr val="bg1"/>
              </a:solidFill>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1623464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29</a:t>
            </a:fld>
            <a:endParaRPr lang="en-US"/>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pic>
        <p:nvPicPr>
          <p:cNvPr id="1026" name="Picture 2" descr="https://sospc.name/wp-content/uploads/2017/10/Les-10-pannes-les-plus-courantes-et-leur-solution-sospc.name-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47363" y="1042908"/>
            <a:ext cx="7018364" cy="48833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46666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rgbClr val="4472C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12"/>
          </p:nvPr>
        </p:nvSpPr>
        <p:spPr/>
        <p:txBody>
          <a:bodyPr/>
          <a:lstStyle/>
          <a:p>
            <a:fld id="{71BC0D0C-0868-4FD9-B63E-9D6F38ED3D4A}" type="slidenum">
              <a:rPr lang="en-US" smtClean="0"/>
              <a:t>3</a:t>
            </a:fld>
            <a:endParaRPr lang="en-US"/>
          </a:p>
        </p:txBody>
      </p:sp>
      <p:sp>
        <p:nvSpPr>
          <p:cNvPr id="6" name="Rectangle 5"/>
          <p:cNvSpPr/>
          <p:nvPr/>
        </p:nvSpPr>
        <p:spPr>
          <a:xfrm>
            <a:off x="1111820" y="903956"/>
            <a:ext cx="9968360" cy="5262979"/>
          </a:xfrm>
          <a:prstGeom prst="rect">
            <a:avLst/>
          </a:prstGeom>
        </p:spPr>
        <p:txBody>
          <a:bodyPr wrap="square">
            <a:spAutoFit/>
          </a:bodyPr>
          <a:lstStyle/>
          <a:p>
            <a:pPr algn="ctr"/>
            <a:r>
              <a:rPr lang="fr-FR" sz="4800" b="1" dirty="0" smtClean="0">
                <a:solidFill>
                  <a:schemeClr val="bg1"/>
                </a:solidFill>
                <a:effectLst>
                  <a:outerShdw blurRad="38100" dist="38100" dir="2700000" algn="tl">
                    <a:srgbClr val="000000">
                      <a:alpha val="43137"/>
                    </a:srgbClr>
                  </a:outerShdw>
                </a:effectLst>
                <a:latin typeface="Century Gothic" panose="020B0502020202020204" pitchFamily="34" charset="0"/>
              </a:rPr>
              <a:t>1 </a:t>
            </a:r>
            <a:r>
              <a:rPr lang="fr-FR" sz="4800" b="1" dirty="0">
                <a:solidFill>
                  <a:schemeClr val="bg1"/>
                </a:solidFill>
                <a:effectLst>
                  <a:outerShdw blurRad="38100" dist="38100" dir="2700000" algn="tl">
                    <a:srgbClr val="000000">
                      <a:alpha val="43137"/>
                    </a:srgbClr>
                  </a:outerShdw>
                </a:effectLst>
                <a:latin typeface="Century Gothic" panose="020B0502020202020204" pitchFamily="34" charset="0"/>
              </a:rPr>
              <a:t>– Mon ordinateur est lent, un problème très </a:t>
            </a:r>
            <a:r>
              <a:rPr lang="fr-FR" sz="4800" b="1" dirty="0" smtClean="0">
                <a:solidFill>
                  <a:schemeClr val="bg1"/>
                </a:solidFill>
                <a:effectLst>
                  <a:outerShdw blurRad="38100" dist="38100" dir="2700000" algn="tl">
                    <a:srgbClr val="000000">
                      <a:alpha val="43137"/>
                    </a:srgbClr>
                  </a:outerShdw>
                </a:effectLst>
                <a:latin typeface="Century Gothic" panose="020B0502020202020204" pitchFamily="34" charset="0"/>
              </a:rPr>
              <a:t>fréquent</a:t>
            </a:r>
          </a:p>
          <a:p>
            <a:pPr algn="ctr"/>
            <a:endParaRPr lang="fr-FR" sz="4800" b="1" dirty="0">
              <a:solidFill>
                <a:schemeClr val="bg1"/>
              </a:solidFill>
              <a:effectLst>
                <a:outerShdw blurRad="38100" dist="38100" dir="2700000" algn="tl">
                  <a:srgbClr val="000000">
                    <a:alpha val="43137"/>
                  </a:srgbClr>
                </a:outerShdw>
              </a:effectLst>
              <a:latin typeface="Century Gothic" panose="020B0502020202020204" pitchFamily="34" charset="0"/>
            </a:endParaRPr>
          </a:p>
          <a:p>
            <a:pPr algn="ctr"/>
            <a:r>
              <a:rPr lang="en-US" sz="4800" b="1" dirty="0">
                <a:solidFill>
                  <a:schemeClr val="bg1"/>
                </a:solidFill>
                <a:effectLst>
                  <a:outerShdw blurRad="38100" dist="38100" dir="2700000" algn="tl">
                    <a:srgbClr val="000000">
                      <a:alpha val="43137"/>
                    </a:srgbClr>
                  </a:outerShdw>
                </a:effectLst>
                <a:latin typeface="Century Gothic" panose="020B0502020202020204" pitchFamily="34" charset="0"/>
              </a:rPr>
              <a:t>1 - My computer is slow, a very common issue.</a:t>
            </a:r>
            <a:endParaRPr lang="fr-FR" sz="4800" b="1" dirty="0">
              <a:solidFill>
                <a:schemeClr val="bg1"/>
              </a:solidFill>
              <a:effectLst>
                <a:outerShdw blurRad="38100" dist="38100" dir="2700000" algn="tl">
                  <a:srgbClr val="000000">
                    <a:alpha val="43137"/>
                  </a:srgbClr>
                </a:outerShdw>
              </a:effectLst>
              <a:latin typeface="Century Gothic" panose="020B0502020202020204" pitchFamily="34" charset="0"/>
            </a:endParaRPr>
          </a:p>
          <a:p>
            <a:pPr algn="ctr"/>
            <a:r>
              <a:rPr lang="fr-FR" sz="4800" b="1" dirty="0">
                <a:solidFill>
                  <a:schemeClr val="bg1"/>
                </a:solidFill>
                <a:effectLst>
                  <a:outerShdw blurRad="38100" dist="38100" dir="2700000" algn="tl">
                    <a:srgbClr val="000000">
                      <a:alpha val="43137"/>
                    </a:srgbClr>
                  </a:outerShdw>
                </a:effectLst>
                <a:latin typeface="Century Gothic" panose="020B0502020202020204" pitchFamily="34" charset="0"/>
              </a:rPr>
              <a:t/>
            </a:r>
            <a:br>
              <a:rPr lang="fr-FR" sz="4800" b="1" dirty="0">
                <a:solidFill>
                  <a:schemeClr val="bg1"/>
                </a:solidFill>
                <a:effectLst>
                  <a:outerShdw blurRad="38100" dist="38100" dir="2700000" algn="tl">
                    <a:srgbClr val="000000">
                      <a:alpha val="43137"/>
                    </a:srgbClr>
                  </a:outerShdw>
                </a:effectLst>
                <a:latin typeface="Century Gothic" panose="020B0502020202020204" pitchFamily="34" charset="0"/>
              </a:rPr>
            </a:br>
            <a:endParaRPr lang="fr-FR" sz="4800" b="1" dirty="0">
              <a:solidFill>
                <a:schemeClr val="bg1"/>
              </a:solidFill>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29323859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30</a:t>
            </a:fld>
            <a:endParaRPr lang="en-US"/>
          </a:p>
        </p:txBody>
      </p:sp>
      <p:sp>
        <p:nvSpPr>
          <p:cNvPr id="8" name="Rectangle 7"/>
          <p:cNvSpPr/>
          <p:nvPr/>
        </p:nvSpPr>
        <p:spPr>
          <a:xfrm>
            <a:off x="929271" y="1399237"/>
            <a:ext cx="10814050" cy="3046988"/>
          </a:xfrm>
          <a:prstGeom prst="rect">
            <a:avLst/>
          </a:prstGeom>
        </p:spPr>
        <p:txBody>
          <a:bodyPr wrap="square">
            <a:spAutoFit/>
          </a:bodyPr>
          <a:lstStyle/>
          <a:p>
            <a:r>
              <a:rPr lang="fr-FR" sz="3200" dirty="0">
                <a:latin typeface="Century Gothic" panose="020B0502020202020204" pitchFamily="34" charset="0"/>
                <a:ea typeface="Times New Roman" panose="02020603050405020304" pitchFamily="18" charset="0"/>
              </a:rPr>
              <a:t>après un début de démarrage avec le logo de la marque du PC qui s’affiche, au moment où devrait normalement apparaître les images symbolisant le démarrage du système </a:t>
            </a:r>
            <a:r>
              <a:rPr lang="fr-FR" sz="3200" dirty="0" smtClean="0">
                <a:latin typeface="Century Gothic" panose="020B0502020202020204" pitchFamily="34" charset="0"/>
                <a:ea typeface="Times New Roman" panose="02020603050405020304" pitchFamily="18" charset="0"/>
              </a:rPr>
              <a:t>d’exploitation, </a:t>
            </a:r>
            <a:r>
              <a:rPr lang="fr-FR" sz="3200" dirty="0">
                <a:latin typeface="Century Gothic" panose="020B0502020202020204" pitchFamily="34" charset="0"/>
                <a:ea typeface="Times New Roman" panose="02020603050405020304" pitchFamily="18" charset="0"/>
              </a:rPr>
              <a:t>un fond noir avec un petit trait blanc clignotant en haut à gauche apparaît et le PC reste bloqué dessus.</a:t>
            </a: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49542201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31</a:t>
            </a:fld>
            <a:endParaRPr lang="en-US"/>
          </a:p>
        </p:txBody>
      </p:sp>
      <p:sp>
        <p:nvSpPr>
          <p:cNvPr id="8" name="Rectangle 7"/>
          <p:cNvSpPr/>
          <p:nvPr/>
        </p:nvSpPr>
        <p:spPr>
          <a:xfrm>
            <a:off x="929271" y="1399237"/>
            <a:ext cx="10814050" cy="2616101"/>
          </a:xfrm>
          <a:prstGeom prst="rect">
            <a:avLst/>
          </a:prstGeom>
        </p:spPr>
        <p:txBody>
          <a:bodyPr wrap="square">
            <a:spAutoFit/>
          </a:bodyPr>
          <a:lstStyle/>
          <a:p>
            <a:r>
              <a:rPr lang="en-US" sz="4400" b="1" dirty="0" err="1" smtClean="0">
                <a:latin typeface="Century Gothic" panose="020B0502020202020204" pitchFamily="34" charset="0"/>
                <a:ea typeface="Times New Roman" panose="02020603050405020304" pitchFamily="18" charset="0"/>
              </a:rPr>
              <a:t>Pourquoi</a:t>
            </a:r>
            <a:r>
              <a:rPr lang="en-US" sz="4400" b="1" dirty="0" smtClean="0">
                <a:latin typeface="Century Gothic" panose="020B0502020202020204" pitchFamily="34" charset="0"/>
                <a:ea typeface="Times New Roman" panose="02020603050405020304" pitchFamily="18" charset="0"/>
              </a:rPr>
              <a:t> ?</a:t>
            </a:r>
            <a:endParaRPr lang="fr-FR" sz="4400" b="1" dirty="0">
              <a:latin typeface="Century Gothic" panose="020B0502020202020204" pitchFamily="34" charset="0"/>
              <a:ea typeface="Times New Roman" panose="02020603050405020304" pitchFamily="18" charset="0"/>
            </a:endParaRPr>
          </a:p>
          <a:p>
            <a:endParaRPr lang="fr-FR" sz="4400" b="1" dirty="0">
              <a:latin typeface="Century Gothic" panose="020B0502020202020204" pitchFamily="34" charset="0"/>
              <a:ea typeface="Times New Roman" panose="02020603050405020304" pitchFamily="18" charset="0"/>
            </a:endParaRPr>
          </a:p>
          <a:p>
            <a:r>
              <a:rPr lang="en-US" sz="4400" b="1" dirty="0" smtClean="0">
                <a:latin typeface="Century Gothic" panose="020B0502020202020204" pitchFamily="34" charset="0"/>
                <a:ea typeface="Times New Roman" panose="02020603050405020304" pitchFamily="18" charset="0"/>
              </a:rPr>
              <a:t>COMMENT </a:t>
            </a:r>
            <a:r>
              <a:rPr lang="en-US" sz="4400" b="1" dirty="0">
                <a:latin typeface="Century Gothic" panose="020B0502020202020204" pitchFamily="34" charset="0"/>
                <a:ea typeface="Times New Roman" panose="02020603050405020304" pitchFamily="18" charset="0"/>
              </a:rPr>
              <a:t>FAIRE ?</a:t>
            </a:r>
          </a:p>
          <a:p>
            <a:endParaRPr lang="fr-FR" sz="3200" dirty="0">
              <a:latin typeface="Century Gothic" panose="020B0502020202020204" pitchFamily="34" charset="0"/>
              <a:ea typeface="Times New Roman" panose="02020603050405020304" pitchFamily="18" charset="0"/>
            </a:endParaRP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18129748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32</a:t>
            </a:fld>
            <a:endParaRPr lang="en-US"/>
          </a:p>
        </p:txBody>
      </p:sp>
      <p:sp>
        <p:nvSpPr>
          <p:cNvPr id="8" name="Rectangle 7"/>
          <p:cNvSpPr/>
          <p:nvPr/>
        </p:nvSpPr>
        <p:spPr>
          <a:xfrm>
            <a:off x="917697" y="1042908"/>
            <a:ext cx="10814050" cy="3724096"/>
          </a:xfrm>
          <a:prstGeom prst="rect">
            <a:avLst/>
          </a:prstGeom>
        </p:spPr>
        <p:txBody>
          <a:bodyPr wrap="square">
            <a:spAutoFit/>
          </a:bodyPr>
          <a:lstStyle/>
          <a:p>
            <a:r>
              <a:rPr lang="en-US" sz="4400" b="1" dirty="0" err="1">
                <a:latin typeface="Century Gothic" panose="020B0502020202020204" pitchFamily="34" charset="0"/>
                <a:ea typeface="Times New Roman" panose="02020603050405020304" pitchFamily="18" charset="0"/>
              </a:rPr>
              <a:t>Pourquoi</a:t>
            </a:r>
            <a:r>
              <a:rPr lang="en-US" sz="4400" b="1" dirty="0">
                <a:latin typeface="Century Gothic" panose="020B0502020202020204" pitchFamily="34" charset="0"/>
                <a:ea typeface="Times New Roman" panose="02020603050405020304" pitchFamily="18" charset="0"/>
              </a:rPr>
              <a:t> </a:t>
            </a:r>
            <a:r>
              <a:rPr lang="en-US" sz="4400" b="1" dirty="0" smtClean="0">
                <a:latin typeface="Century Gothic" panose="020B0502020202020204" pitchFamily="34" charset="0"/>
                <a:ea typeface="Times New Roman" panose="02020603050405020304" pitchFamily="18" charset="0"/>
              </a:rPr>
              <a:t>?</a:t>
            </a:r>
          </a:p>
          <a:p>
            <a:r>
              <a:rPr lang="fr-FR" sz="3200" dirty="0" smtClean="0">
                <a:latin typeface="Century Gothic" panose="020B0502020202020204" pitchFamily="34" charset="0"/>
                <a:ea typeface="Times New Roman" panose="02020603050405020304" pitchFamily="18" charset="0"/>
              </a:rPr>
              <a:t>l’ordinateur </a:t>
            </a:r>
            <a:r>
              <a:rPr lang="fr-FR" sz="3200" dirty="0">
                <a:latin typeface="Century Gothic" panose="020B0502020202020204" pitchFamily="34" charset="0"/>
                <a:ea typeface="Times New Roman" panose="02020603050405020304" pitchFamily="18" charset="0"/>
              </a:rPr>
              <a:t>ne trouve pas le système d’exploitation où il pense le trouver. Parfois c’est tout bêtement parce qu’il a trouvé une clé USB ou un disque dur externe et tente de démarrer dessus. D’autre fois c’est un CD/DVD laissé dans le lecteur/graveur sur lequel il essaye de démarrer. </a:t>
            </a: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11712543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33</a:t>
            </a:fld>
            <a:endParaRPr lang="en-US"/>
          </a:p>
        </p:txBody>
      </p:sp>
      <p:sp>
        <p:nvSpPr>
          <p:cNvPr id="8" name="Rectangle 7"/>
          <p:cNvSpPr/>
          <p:nvPr/>
        </p:nvSpPr>
        <p:spPr>
          <a:xfrm>
            <a:off x="917697" y="1042908"/>
            <a:ext cx="10814050" cy="3231654"/>
          </a:xfrm>
          <a:prstGeom prst="rect">
            <a:avLst/>
          </a:prstGeom>
        </p:spPr>
        <p:txBody>
          <a:bodyPr wrap="square">
            <a:spAutoFit/>
          </a:bodyPr>
          <a:lstStyle/>
          <a:p>
            <a:r>
              <a:rPr lang="en-US" sz="4400" b="1" dirty="0" err="1">
                <a:latin typeface="Century Gothic" panose="020B0502020202020204" pitchFamily="34" charset="0"/>
                <a:ea typeface="Times New Roman" panose="02020603050405020304" pitchFamily="18" charset="0"/>
              </a:rPr>
              <a:t>Pourquoi</a:t>
            </a:r>
            <a:r>
              <a:rPr lang="en-US" sz="4400" b="1" dirty="0">
                <a:latin typeface="Century Gothic" panose="020B0502020202020204" pitchFamily="34" charset="0"/>
                <a:ea typeface="Times New Roman" panose="02020603050405020304" pitchFamily="18" charset="0"/>
              </a:rPr>
              <a:t> </a:t>
            </a:r>
            <a:r>
              <a:rPr lang="en-US" sz="4400" b="1" dirty="0" smtClean="0">
                <a:latin typeface="Century Gothic" panose="020B0502020202020204" pitchFamily="34" charset="0"/>
                <a:ea typeface="Times New Roman" panose="02020603050405020304" pitchFamily="18" charset="0"/>
              </a:rPr>
              <a:t>?</a:t>
            </a:r>
          </a:p>
          <a:p>
            <a:r>
              <a:rPr lang="fr-FR" sz="3200" dirty="0">
                <a:latin typeface="Century Gothic" panose="020B0502020202020204" pitchFamily="34" charset="0"/>
                <a:ea typeface="Times New Roman" panose="02020603050405020304" pitchFamily="18" charset="0"/>
              </a:rPr>
              <a:t>Cela arrive de plus en plus avec les Bios ayant le Secure Boot d’activé : </a:t>
            </a:r>
            <a:r>
              <a:rPr lang="fr-FR" sz="3200" dirty="0" smtClean="0">
                <a:latin typeface="Century Gothic" panose="020B0502020202020204" pitchFamily="34" charset="0"/>
                <a:ea typeface="Times New Roman" panose="02020603050405020304" pitchFamily="18" charset="0"/>
              </a:rPr>
              <a:t>il </a:t>
            </a:r>
            <a:r>
              <a:rPr lang="fr-FR" sz="3200" dirty="0">
                <a:latin typeface="Century Gothic" panose="020B0502020202020204" pitchFamily="34" charset="0"/>
                <a:ea typeface="Times New Roman" panose="02020603050405020304" pitchFamily="18" charset="0"/>
              </a:rPr>
              <a:t>va bloquer le lancement par sécurité et rester au point mort. Et il y a même le cas avec une imprimante branchée en USB sur laquelle une carte SD d’appareil photo était branchée.</a:t>
            </a: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216391958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34</a:t>
            </a:fld>
            <a:endParaRPr lang="en-US" dirty="0"/>
          </a:p>
        </p:txBody>
      </p:sp>
      <p:sp>
        <p:nvSpPr>
          <p:cNvPr id="8" name="Rectangle 7"/>
          <p:cNvSpPr/>
          <p:nvPr/>
        </p:nvSpPr>
        <p:spPr>
          <a:xfrm>
            <a:off x="929271" y="1133019"/>
            <a:ext cx="10814050" cy="4216539"/>
          </a:xfrm>
          <a:prstGeom prst="rect">
            <a:avLst/>
          </a:prstGeom>
        </p:spPr>
        <p:txBody>
          <a:bodyPr wrap="square">
            <a:spAutoFit/>
          </a:bodyPr>
          <a:lstStyle/>
          <a:p>
            <a:r>
              <a:rPr lang="en-US" sz="4400" b="1" dirty="0" smtClean="0">
                <a:latin typeface="Century Gothic" panose="020B0502020202020204" pitchFamily="34" charset="0"/>
                <a:ea typeface="Times New Roman" panose="02020603050405020304" pitchFamily="18" charset="0"/>
              </a:rPr>
              <a:t>COMMENT FAIRE ?</a:t>
            </a:r>
          </a:p>
          <a:p>
            <a:pPr marL="457200" indent="-457200">
              <a:buFont typeface="Arial" panose="020B0604020202020204" pitchFamily="34" charset="0"/>
              <a:buChar char="•"/>
            </a:pPr>
            <a:r>
              <a:rPr lang="fr-FR" sz="3200" dirty="0">
                <a:latin typeface="Century Gothic" panose="020B0502020202020204" pitchFamily="34" charset="0"/>
                <a:ea typeface="Times New Roman" panose="02020603050405020304" pitchFamily="18" charset="0"/>
              </a:rPr>
              <a:t>retirer tous les périphériques USB </a:t>
            </a:r>
            <a:r>
              <a:rPr lang="fr-FR" sz="3200" dirty="0" smtClean="0">
                <a:latin typeface="Century Gothic" panose="020B0502020202020204" pitchFamily="34" charset="0"/>
                <a:ea typeface="Times New Roman" panose="02020603050405020304" pitchFamily="18" charset="0"/>
              </a:rPr>
              <a:t>(même </a:t>
            </a:r>
            <a:r>
              <a:rPr lang="fr-FR" sz="3200" dirty="0">
                <a:latin typeface="Century Gothic" panose="020B0502020202020204" pitchFamily="34" charset="0"/>
                <a:ea typeface="Times New Roman" panose="02020603050405020304" pitchFamily="18" charset="0"/>
              </a:rPr>
              <a:t>la souris/clavier sans fil), en laissant le clavier/souris filaire branchés et tenter un redémarrage. Un petit tour dans le Bios afin de modifier l’ordre de démarrage en mettant le disque dur système en premier est aussi une bonne solution.</a:t>
            </a: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33829510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rgbClr val="4472C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12"/>
          </p:nvPr>
        </p:nvSpPr>
        <p:spPr/>
        <p:txBody>
          <a:bodyPr/>
          <a:lstStyle/>
          <a:p>
            <a:fld id="{71BC0D0C-0868-4FD9-B63E-9D6F38ED3D4A}" type="slidenum">
              <a:rPr lang="en-US" smtClean="0"/>
              <a:t>35</a:t>
            </a:fld>
            <a:endParaRPr lang="en-US"/>
          </a:p>
        </p:txBody>
      </p:sp>
      <p:sp>
        <p:nvSpPr>
          <p:cNvPr id="6" name="Rectangle 5"/>
          <p:cNvSpPr/>
          <p:nvPr/>
        </p:nvSpPr>
        <p:spPr>
          <a:xfrm>
            <a:off x="1111820" y="1008129"/>
            <a:ext cx="9968360" cy="5078313"/>
          </a:xfrm>
          <a:prstGeom prst="rect">
            <a:avLst/>
          </a:prstGeom>
        </p:spPr>
        <p:txBody>
          <a:bodyPr wrap="square">
            <a:spAutoFit/>
          </a:bodyPr>
          <a:lstStyle/>
          <a:p>
            <a:pPr algn="ctr"/>
            <a:r>
              <a:rPr lang="fr-FR" sz="5400" b="1" dirty="0">
                <a:solidFill>
                  <a:schemeClr val="bg1"/>
                </a:solidFill>
                <a:effectLst>
                  <a:outerShdw blurRad="38100" dist="38100" dir="2700000" algn="tl">
                    <a:srgbClr val="000000">
                      <a:alpha val="43137"/>
                    </a:srgbClr>
                  </a:outerShdw>
                </a:effectLst>
                <a:latin typeface="Century Gothic" panose="020B0502020202020204" pitchFamily="34" charset="0"/>
              </a:rPr>
              <a:t>8</a:t>
            </a:r>
            <a:r>
              <a:rPr lang="fr-FR" sz="5400" b="1" dirty="0" smtClean="0">
                <a:solidFill>
                  <a:schemeClr val="bg1"/>
                </a:solidFill>
                <a:effectLst>
                  <a:outerShdw blurRad="38100" dist="38100" dir="2700000" algn="tl">
                    <a:srgbClr val="000000">
                      <a:alpha val="43137"/>
                    </a:srgbClr>
                  </a:outerShdw>
                </a:effectLst>
                <a:latin typeface="Century Gothic" panose="020B0502020202020204" pitchFamily="34" charset="0"/>
              </a:rPr>
              <a:t> </a:t>
            </a:r>
            <a:r>
              <a:rPr lang="fr-FR" sz="5400" b="1" dirty="0">
                <a:solidFill>
                  <a:schemeClr val="bg1"/>
                </a:solidFill>
                <a:effectLst>
                  <a:outerShdw blurRad="38100" dist="38100" dir="2700000" algn="tl">
                    <a:srgbClr val="000000">
                      <a:alpha val="43137"/>
                    </a:srgbClr>
                  </a:outerShdw>
                </a:effectLst>
                <a:latin typeface="Century Gothic" panose="020B0502020202020204" pitchFamily="34" charset="0"/>
              </a:rPr>
              <a:t>– Ordinateur fixe qui s’arrête tout seul et de plus en plus vite</a:t>
            </a:r>
            <a:r>
              <a:rPr lang="fr-FR" sz="5400" b="1" dirty="0" smtClean="0">
                <a:solidFill>
                  <a:schemeClr val="bg1"/>
                </a:solidFill>
                <a:effectLst>
                  <a:outerShdw blurRad="38100" dist="38100" dir="2700000" algn="tl">
                    <a:srgbClr val="000000">
                      <a:alpha val="43137"/>
                    </a:srgbClr>
                  </a:outerShdw>
                </a:effectLst>
                <a:latin typeface="Century Gothic" panose="020B0502020202020204" pitchFamily="34" charset="0"/>
              </a:rPr>
              <a:t>.</a:t>
            </a:r>
          </a:p>
          <a:p>
            <a:pPr algn="ctr"/>
            <a:r>
              <a:rPr lang="en-US" sz="5400" b="1" dirty="0">
                <a:solidFill>
                  <a:schemeClr val="bg1"/>
                </a:solidFill>
                <a:effectLst>
                  <a:outerShdw blurRad="38100" dist="38100" dir="2700000" algn="tl">
                    <a:srgbClr val="000000">
                      <a:alpha val="43137"/>
                    </a:srgbClr>
                  </a:outerShdw>
                </a:effectLst>
                <a:latin typeface="Century Gothic" panose="020B0502020202020204" pitchFamily="34" charset="0"/>
              </a:rPr>
              <a:t>8 - Desktop computer shutting down on its own and increasingly quickly.</a:t>
            </a:r>
            <a:endParaRPr lang="fr-FR" sz="5400" b="1" dirty="0">
              <a:solidFill>
                <a:schemeClr val="bg1"/>
              </a:solidFill>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19120950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36</a:t>
            </a:fld>
            <a:endParaRPr lang="en-US"/>
          </a:p>
        </p:txBody>
      </p:sp>
      <p:sp>
        <p:nvSpPr>
          <p:cNvPr id="8" name="Rectangle 7"/>
          <p:cNvSpPr/>
          <p:nvPr/>
        </p:nvSpPr>
        <p:spPr>
          <a:xfrm>
            <a:off x="929271" y="1399237"/>
            <a:ext cx="10814050" cy="3539430"/>
          </a:xfrm>
          <a:prstGeom prst="rect">
            <a:avLst/>
          </a:prstGeom>
        </p:spPr>
        <p:txBody>
          <a:bodyPr wrap="square">
            <a:spAutoFit/>
          </a:bodyPr>
          <a:lstStyle/>
          <a:p>
            <a:r>
              <a:rPr lang="fr-FR" sz="3200" dirty="0">
                <a:latin typeface="Century Gothic" panose="020B0502020202020204" pitchFamily="34" charset="0"/>
                <a:ea typeface="Times New Roman" panose="02020603050405020304" pitchFamily="18" charset="0"/>
              </a:rPr>
              <a:t>Mon ordinateur fonctionne un bon moment et sans prévenir s’éteint ; redémarre et il s’éteint au bout de 10 minutes ; redémarre et il s’éteint au bout de 5 minutes ; etc. jusqu’à ne plus démarrer du tout. Au bout de quelques heures, je le redémarre normalement et les mêmes symptômes reviennent après un certain temps d’utilisation</a:t>
            </a: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7780901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37</a:t>
            </a:fld>
            <a:endParaRPr lang="en-US"/>
          </a:p>
        </p:txBody>
      </p:sp>
      <p:sp>
        <p:nvSpPr>
          <p:cNvPr id="8" name="Rectangle 7"/>
          <p:cNvSpPr/>
          <p:nvPr/>
        </p:nvSpPr>
        <p:spPr>
          <a:xfrm>
            <a:off x="929271" y="1399237"/>
            <a:ext cx="10814050" cy="2616101"/>
          </a:xfrm>
          <a:prstGeom prst="rect">
            <a:avLst/>
          </a:prstGeom>
        </p:spPr>
        <p:txBody>
          <a:bodyPr wrap="square">
            <a:spAutoFit/>
          </a:bodyPr>
          <a:lstStyle/>
          <a:p>
            <a:r>
              <a:rPr lang="en-US" sz="4400" b="1" dirty="0" err="1" smtClean="0">
                <a:latin typeface="Century Gothic" panose="020B0502020202020204" pitchFamily="34" charset="0"/>
                <a:ea typeface="Times New Roman" panose="02020603050405020304" pitchFamily="18" charset="0"/>
              </a:rPr>
              <a:t>Pourquoi</a:t>
            </a:r>
            <a:r>
              <a:rPr lang="en-US" sz="4400" b="1" dirty="0" smtClean="0">
                <a:latin typeface="Century Gothic" panose="020B0502020202020204" pitchFamily="34" charset="0"/>
                <a:ea typeface="Times New Roman" panose="02020603050405020304" pitchFamily="18" charset="0"/>
              </a:rPr>
              <a:t> ?</a:t>
            </a:r>
            <a:endParaRPr lang="fr-FR" sz="4400" b="1" dirty="0">
              <a:latin typeface="Century Gothic" panose="020B0502020202020204" pitchFamily="34" charset="0"/>
              <a:ea typeface="Times New Roman" panose="02020603050405020304" pitchFamily="18" charset="0"/>
            </a:endParaRPr>
          </a:p>
          <a:p>
            <a:endParaRPr lang="fr-FR" sz="4400" b="1" dirty="0">
              <a:latin typeface="Century Gothic" panose="020B0502020202020204" pitchFamily="34" charset="0"/>
              <a:ea typeface="Times New Roman" panose="02020603050405020304" pitchFamily="18" charset="0"/>
            </a:endParaRPr>
          </a:p>
          <a:p>
            <a:r>
              <a:rPr lang="en-US" sz="4400" b="1" dirty="0" smtClean="0">
                <a:latin typeface="Century Gothic" panose="020B0502020202020204" pitchFamily="34" charset="0"/>
                <a:ea typeface="Times New Roman" panose="02020603050405020304" pitchFamily="18" charset="0"/>
              </a:rPr>
              <a:t>COMMENT </a:t>
            </a:r>
            <a:r>
              <a:rPr lang="en-US" sz="4400" b="1" dirty="0">
                <a:latin typeface="Century Gothic" panose="020B0502020202020204" pitchFamily="34" charset="0"/>
                <a:ea typeface="Times New Roman" panose="02020603050405020304" pitchFamily="18" charset="0"/>
              </a:rPr>
              <a:t>FAIRE ?</a:t>
            </a:r>
          </a:p>
          <a:p>
            <a:endParaRPr lang="fr-FR" sz="3200" dirty="0">
              <a:latin typeface="Century Gothic" panose="020B0502020202020204" pitchFamily="34" charset="0"/>
              <a:ea typeface="Times New Roman" panose="02020603050405020304" pitchFamily="18" charset="0"/>
            </a:endParaRP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199667655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38</a:t>
            </a:fld>
            <a:endParaRPr lang="en-US"/>
          </a:p>
        </p:txBody>
      </p:sp>
      <p:sp>
        <p:nvSpPr>
          <p:cNvPr id="8" name="Rectangle 7"/>
          <p:cNvSpPr/>
          <p:nvPr/>
        </p:nvSpPr>
        <p:spPr>
          <a:xfrm>
            <a:off x="917697" y="1042908"/>
            <a:ext cx="10814050" cy="4216539"/>
          </a:xfrm>
          <a:prstGeom prst="rect">
            <a:avLst/>
          </a:prstGeom>
        </p:spPr>
        <p:txBody>
          <a:bodyPr wrap="square">
            <a:spAutoFit/>
          </a:bodyPr>
          <a:lstStyle/>
          <a:p>
            <a:r>
              <a:rPr lang="en-US" sz="4400" b="1" dirty="0" err="1">
                <a:latin typeface="Century Gothic" panose="020B0502020202020204" pitchFamily="34" charset="0"/>
                <a:ea typeface="Times New Roman" panose="02020603050405020304" pitchFamily="18" charset="0"/>
              </a:rPr>
              <a:t>Pourquoi</a:t>
            </a:r>
            <a:r>
              <a:rPr lang="en-US" sz="4400" b="1" dirty="0">
                <a:latin typeface="Century Gothic" panose="020B0502020202020204" pitchFamily="34" charset="0"/>
                <a:ea typeface="Times New Roman" panose="02020603050405020304" pitchFamily="18" charset="0"/>
              </a:rPr>
              <a:t> </a:t>
            </a:r>
            <a:r>
              <a:rPr lang="en-US" sz="4400" b="1" dirty="0" smtClean="0">
                <a:latin typeface="Century Gothic" panose="020B0502020202020204" pitchFamily="34" charset="0"/>
                <a:ea typeface="Times New Roman" panose="02020603050405020304" pitchFamily="18" charset="0"/>
              </a:rPr>
              <a:t>?</a:t>
            </a:r>
          </a:p>
          <a:p>
            <a:r>
              <a:rPr lang="fr-FR" sz="3200" dirty="0" smtClean="0">
                <a:latin typeface="Century Gothic" panose="020B0502020202020204" pitchFamily="34" charset="0"/>
                <a:ea typeface="Times New Roman" panose="02020603050405020304" pitchFamily="18" charset="0"/>
              </a:rPr>
              <a:t>2 </a:t>
            </a:r>
            <a:r>
              <a:rPr lang="fr-FR" sz="3200" dirty="0">
                <a:latin typeface="Century Gothic" panose="020B0502020202020204" pitchFamily="34" charset="0"/>
                <a:ea typeface="Times New Roman" panose="02020603050405020304" pitchFamily="18" charset="0"/>
              </a:rPr>
              <a:t>causes possibles, la chaleur ou une alimentation défectueuse. La chaleur va provoquer à partir d'une certaine température (85 à 95°C généralement) un arrêt de sécurité. L’alimentation peut elle avoir un composant défectueux qui en chauffant provoquera une coupure de sécurité (au mieux) ou une suralimentation (au pire) faisant disjoncter le système. </a:t>
            </a: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35286100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39</a:t>
            </a:fld>
            <a:endParaRPr lang="en-US"/>
          </a:p>
        </p:txBody>
      </p:sp>
      <p:sp>
        <p:nvSpPr>
          <p:cNvPr id="8" name="Rectangle 7"/>
          <p:cNvSpPr/>
          <p:nvPr/>
        </p:nvSpPr>
        <p:spPr>
          <a:xfrm>
            <a:off x="917697" y="1042908"/>
            <a:ext cx="10814050" cy="2246769"/>
          </a:xfrm>
          <a:prstGeom prst="rect">
            <a:avLst/>
          </a:prstGeom>
        </p:spPr>
        <p:txBody>
          <a:bodyPr wrap="square">
            <a:spAutoFit/>
          </a:bodyPr>
          <a:lstStyle/>
          <a:p>
            <a:r>
              <a:rPr lang="en-US" sz="4400" b="1" dirty="0" err="1">
                <a:latin typeface="Century Gothic" panose="020B0502020202020204" pitchFamily="34" charset="0"/>
                <a:ea typeface="Times New Roman" panose="02020603050405020304" pitchFamily="18" charset="0"/>
              </a:rPr>
              <a:t>Pourquoi</a:t>
            </a:r>
            <a:r>
              <a:rPr lang="en-US" sz="4400" b="1" dirty="0">
                <a:latin typeface="Century Gothic" panose="020B0502020202020204" pitchFamily="34" charset="0"/>
                <a:ea typeface="Times New Roman" panose="02020603050405020304" pitchFamily="18" charset="0"/>
              </a:rPr>
              <a:t> </a:t>
            </a:r>
            <a:r>
              <a:rPr lang="en-US" sz="4400" b="1" dirty="0" smtClean="0">
                <a:latin typeface="Century Gothic" panose="020B0502020202020204" pitchFamily="34" charset="0"/>
                <a:ea typeface="Times New Roman" panose="02020603050405020304" pitchFamily="18" charset="0"/>
              </a:rPr>
              <a:t>?</a:t>
            </a:r>
          </a:p>
          <a:p>
            <a:r>
              <a:rPr lang="fr-FR" sz="3200" dirty="0">
                <a:latin typeface="Century Gothic" panose="020B0502020202020204" pitchFamily="34" charset="0"/>
                <a:ea typeface="Times New Roman" panose="02020603050405020304" pitchFamily="18" charset="0"/>
              </a:rPr>
              <a:t>Démarrage après démarrage, la température critique est atteinte de plus en plus rapidement et donc les arrêts s’enchaînent de plus en plus vite.</a:t>
            </a: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282187459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4</a:t>
            </a:fld>
            <a:endParaRPr lang="en-US"/>
          </a:p>
        </p:txBody>
      </p:sp>
      <p:sp>
        <p:nvSpPr>
          <p:cNvPr id="8" name="Rectangle 7"/>
          <p:cNvSpPr/>
          <p:nvPr/>
        </p:nvSpPr>
        <p:spPr>
          <a:xfrm>
            <a:off x="929271" y="1399237"/>
            <a:ext cx="10814050" cy="5201424"/>
          </a:xfrm>
          <a:prstGeom prst="rect">
            <a:avLst/>
          </a:prstGeom>
        </p:spPr>
        <p:txBody>
          <a:bodyPr wrap="square">
            <a:spAutoFit/>
          </a:bodyPr>
          <a:lstStyle/>
          <a:p>
            <a:r>
              <a:rPr lang="fr-FR" sz="2800" dirty="0" smtClean="0">
                <a:latin typeface="Century Gothic" panose="020B0502020202020204" pitchFamily="34" charset="0"/>
                <a:ea typeface="Times New Roman" panose="02020603050405020304" pitchFamily="18" charset="0"/>
              </a:rPr>
              <a:t>Un ordinateur qui met 5 minutes à charger un fichier ou une page web peut rapidement devenir agaçant. Surtout si cela arrive trop souvent.</a:t>
            </a:r>
            <a:endParaRPr lang="fr-FR" sz="4000" b="1" dirty="0" smtClean="0">
              <a:latin typeface="Century Gothic" panose="020B0502020202020204" pitchFamily="34" charset="0"/>
              <a:ea typeface="Times New Roman" panose="02020603050405020304" pitchFamily="18" charset="0"/>
            </a:endParaRPr>
          </a:p>
          <a:p>
            <a:r>
              <a:rPr lang="fr-FR" sz="4000" b="1" dirty="0" smtClean="0">
                <a:latin typeface="Century Gothic" panose="020B0502020202020204" pitchFamily="34" charset="0"/>
                <a:ea typeface="Times New Roman" panose="02020603050405020304" pitchFamily="18" charset="0"/>
              </a:rPr>
              <a:t>Pourquoi votre ordinateur est lent ?</a:t>
            </a:r>
          </a:p>
          <a:p>
            <a:r>
              <a:rPr lang="en-US" sz="4000" b="1" dirty="0" smtClean="0">
                <a:latin typeface="Century Gothic" panose="020B0502020202020204" pitchFamily="34" charset="0"/>
                <a:ea typeface="Times New Roman" panose="02020603050405020304" pitchFamily="18" charset="0"/>
              </a:rPr>
              <a:t>COMMENT FAIRE ?</a:t>
            </a:r>
          </a:p>
          <a:p>
            <a:r>
              <a:rPr lang="en-US" sz="2800" dirty="0">
                <a:latin typeface="Century Gothic" panose="020B0502020202020204" pitchFamily="34" charset="0"/>
                <a:ea typeface="Times New Roman" panose="02020603050405020304" pitchFamily="18" charset="0"/>
              </a:rPr>
              <a:t>Having a computer that takes 5 minutes to load a file or a web page can quickly become frustrating, especially if it happens frequently.</a:t>
            </a:r>
          </a:p>
          <a:p>
            <a:r>
              <a:rPr lang="en-US" sz="2800" dirty="0">
                <a:latin typeface="Century Gothic" panose="020B0502020202020204" pitchFamily="34" charset="0"/>
                <a:ea typeface="Times New Roman" panose="02020603050405020304" pitchFamily="18" charset="0"/>
              </a:rPr>
              <a:t>Why is your computer slow? WHAT TO DO?"</a:t>
            </a:r>
          </a:p>
          <a:p>
            <a:endParaRPr lang="en-US" sz="2800" dirty="0">
              <a:latin typeface="Century Gothic" panose="020B0502020202020204" pitchFamily="34" charset="0"/>
              <a:ea typeface="Times New Roman" panose="02020603050405020304" pitchFamily="18" charset="0"/>
            </a:endParaRPr>
          </a:p>
          <a:p>
            <a:endParaRPr lang="fr-FR" sz="2800" dirty="0">
              <a:latin typeface="Century Gothic" panose="020B0502020202020204" pitchFamily="34" charset="0"/>
              <a:ea typeface="Times New Roman" panose="02020603050405020304" pitchFamily="18" charset="0"/>
            </a:endParaRP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33056335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40</a:t>
            </a:fld>
            <a:endParaRPr lang="en-US" dirty="0"/>
          </a:p>
        </p:txBody>
      </p:sp>
      <p:sp>
        <p:nvSpPr>
          <p:cNvPr id="8" name="Rectangle 7"/>
          <p:cNvSpPr/>
          <p:nvPr/>
        </p:nvSpPr>
        <p:spPr>
          <a:xfrm>
            <a:off x="929271" y="1133019"/>
            <a:ext cx="10814050" cy="3724096"/>
          </a:xfrm>
          <a:prstGeom prst="rect">
            <a:avLst/>
          </a:prstGeom>
        </p:spPr>
        <p:txBody>
          <a:bodyPr wrap="square">
            <a:spAutoFit/>
          </a:bodyPr>
          <a:lstStyle/>
          <a:p>
            <a:r>
              <a:rPr lang="en-US" sz="4400" b="1" dirty="0" smtClean="0">
                <a:latin typeface="Century Gothic" panose="020B0502020202020204" pitchFamily="34" charset="0"/>
                <a:ea typeface="Times New Roman" panose="02020603050405020304" pitchFamily="18" charset="0"/>
              </a:rPr>
              <a:t>COMMENT FAIRE ?</a:t>
            </a:r>
          </a:p>
          <a:p>
            <a:pPr marL="457200" indent="-457200">
              <a:buFont typeface="Arial" panose="020B0604020202020204" pitchFamily="34" charset="0"/>
              <a:buChar char="•"/>
            </a:pPr>
            <a:r>
              <a:rPr lang="fr-FR" sz="3200" dirty="0">
                <a:latin typeface="Century Gothic" panose="020B0502020202020204" pitchFamily="34" charset="0"/>
                <a:ea typeface="Times New Roman" panose="02020603050405020304" pitchFamily="18" charset="0"/>
              </a:rPr>
              <a:t>Pour ce qui est de voir la température interne, le logiciel SPECCY (</a:t>
            </a:r>
            <a:r>
              <a:rPr lang="fr-FR" sz="3200" dirty="0">
                <a:latin typeface="Century Gothic" panose="020B0502020202020204" pitchFamily="34" charset="0"/>
                <a:ea typeface="Times New Roman" panose="02020603050405020304" pitchFamily="18" charset="0"/>
                <a:hlinkClick r:id="rId3"/>
              </a:rPr>
              <a:t>https://sospc.name/speccy/</a:t>
            </a:r>
            <a:r>
              <a:rPr lang="fr-FR" sz="3200" dirty="0">
                <a:latin typeface="Century Gothic" panose="020B0502020202020204" pitchFamily="34" charset="0"/>
                <a:ea typeface="Times New Roman" panose="02020603050405020304" pitchFamily="18" charset="0"/>
              </a:rPr>
              <a:t> ) vous permettra de les découvrir. Si c’est bien cela qui est la cause, ouvrir la tour et dépoussiérer au mieux l’intérieur, ceci résolvant souvent le problème de chaleur. </a:t>
            </a: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31626071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41</a:t>
            </a:fld>
            <a:endParaRPr lang="en-US" dirty="0"/>
          </a:p>
        </p:txBody>
      </p:sp>
      <p:sp>
        <p:nvSpPr>
          <p:cNvPr id="8" name="Rectangle 7"/>
          <p:cNvSpPr/>
          <p:nvPr/>
        </p:nvSpPr>
        <p:spPr>
          <a:xfrm>
            <a:off x="929271" y="1133019"/>
            <a:ext cx="10814050" cy="3724096"/>
          </a:xfrm>
          <a:prstGeom prst="rect">
            <a:avLst/>
          </a:prstGeom>
        </p:spPr>
        <p:txBody>
          <a:bodyPr wrap="square">
            <a:spAutoFit/>
          </a:bodyPr>
          <a:lstStyle/>
          <a:p>
            <a:r>
              <a:rPr lang="en-US" sz="4400" b="1" dirty="0" smtClean="0">
                <a:latin typeface="Century Gothic" panose="020B0502020202020204" pitchFamily="34" charset="0"/>
                <a:ea typeface="Times New Roman" panose="02020603050405020304" pitchFamily="18" charset="0"/>
              </a:rPr>
              <a:t>COMMENT FAIRE ?</a:t>
            </a:r>
          </a:p>
          <a:p>
            <a:pPr marL="457200" indent="-457200">
              <a:buFont typeface="Arial" panose="020B0604020202020204" pitchFamily="34" charset="0"/>
              <a:buChar char="•"/>
            </a:pPr>
            <a:r>
              <a:rPr lang="fr-FR" sz="3200" dirty="0" smtClean="0">
                <a:latin typeface="Century Gothic" panose="020B0502020202020204" pitchFamily="34" charset="0"/>
                <a:ea typeface="Times New Roman" panose="02020603050405020304" pitchFamily="18" charset="0"/>
              </a:rPr>
              <a:t>. Si </a:t>
            </a:r>
            <a:r>
              <a:rPr lang="fr-FR" sz="3200" dirty="0">
                <a:latin typeface="Century Gothic" panose="020B0502020202020204" pitchFamily="34" charset="0"/>
                <a:ea typeface="Times New Roman" panose="02020603050405020304" pitchFamily="18" charset="0"/>
              </a:rPr>
              <a:t>cela ne provient pas d’une chaleur excessive, alors il est très probable que cela provienne de l’alimentation, et idéalement vous pouvez en récupérer une dans votre entourage pour tester avec une autre, et si le résultat est positif la changer </a:t>
            </a:r>
            <a:r>
              <a:rPr lang="fr-FR" sz="3200" dirty="0" smtClean="0">
                <a:latin typeface="Century Gothic" panose="020B0502020202020204" pitchFamily="34" charset="0"/>
                <a:ea typeface="Times New Roman" panose="02020603050405020304" pitchFamily="18" charset="0"/>
              </a:rPr>
              <a:t>vous-même</a:t>
            </a:r>
            <a:r>
              <a:rPr lang="fr-FR" sz="3200" dirty="0">
                <a:latin typeface="Century Gothic" panose="020B0502020202020204" pitchFamily="34" charset="0"/>
                <a:ea typeface="Times New Roman" panose="02020603050405020304" pitchFamily="18" charset="0"/>
              </a:rPr>
              <a:t>.</a:t>
            </a: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26245737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rgbClr val="4472C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12"/>
          </p:nvPr>
        </p:nvSpPr>
        <p:spPr/>
        <p:txBody>
          <a:bodyPr/>
          <a:lstStyle/>
          <a:p>
            <a:fld id="{71BC0D0C-0868-4FD9-B63E-9D6F38ED3D4A}" type="slidenum">
              <a:rPr lang="en-US" smtClean="0"/>
              <a:t>42</a:t>
            </a:fld>
            <a:endParaRPr lang="en-US"/>
          </a:p>
        </p:txBody>
      </p:sp>
      <p:sp>
        <p:nvSpPr>
          <p:cNvPr id="6" name="Rectangle 5"/>
          <p:cNvSpPr/>
          <p:nvPr/>
        </p:nvSpPr>
        <p:spPr>
          <a:xfrm>
            <a:off x="1111820" y="1008129"/>
            <a:ext cx="9968360" cy="5078313"/>
          </a:xfrm>
          <a:prstGeom prst="rect">
            <a:avLst/>
          </a:prstGeom>
        </p:spPr>
        <p:txBody>
          <a:bodyPr wrap="square">
            <a:spAutoFit/>
          </a:bodyPr>
          <a:lstStyle/>
          <a:p>
            <a:pPr algn="ctr"/>
            <a:r>
              <a:rPr lang="fr-FR" sz="5400" b="1" dirty="0" smtClean="0">
                <a:solidFill>
                  <a:schemeClr val="bg1"/>
                </a:solidFill>
                <a:effectLst>
                  <a:outerShdw blurRad="38100" dist="38100" dir="2700000" algn="tl">
                    <a:srgbClr val="000000">
                      <a:alpha val="43137"/>
                    </a:srgbClr>
                  </a:outerShdw>
                </a:effectLst>
                <a:latin typeface="Century Gothic" panose="020B0502020202020204" pitchFamily="34" charset="0"/>
              </a:rPr>
              <a:t>9 </a:t>
            </a:r>
            <a:r>
              <a:rPr lang="fr-FR" sz="5400" b="1" dirty="0">
                <a:solidFill>
                  <a:schemeClr val="bg1"/>
                </a:solidFill>
                <a:effectLst>
                  <a:outerShdw blurRad="38100" dist="38100" dir="2700000" algn="tl">
                    <a:srgbClr val="000000">
                      <a:alpha val="43137"/>
                    </a:srgbClr>
                  </a:outerShdw>
                </a:effectLst>
                <a:latin typeface="Century Gothic" panose="020B0502020202020204" pitchFamily="34" charset="0"/>
              </a:rPr>
              <a:t>– Ordinateur portable qui s’arrête tout seul et de plus en plus vite.</a:t>
            </a:r>
          </a:p>
          <a:p>
            <a:pPr algn="ctr"/>
            <a:r>
              <a:rPr lang="en-US" sz="5400" b="1" dirty="0">
                <a:solidFill>
                  <a:schemeClr val="bg1"/>
                </a:solidFill>
                <a:effectLst>
                  <a:outerShdw blurRad="38100" dist="38100" dir="2700000" algn="tl">
                    <a:srgbClr val="000000">
                      <a:alpha val="43137"/>
                    </a:srgbClr>
                  </a:outerShdw>
                </a:effectLst>
                <a:latin typeface="Century Gothic" panose="020B0502020202020204" pitchFamily="34" charset="0"/>
              </a:rPr>
              <a:t>9 - Laptop shutting down on its own and increasingly quickly.</a:t>
            </a:r>
            <a:endParaRPr lang="fr-FR" sz="5400" b="1" dirty="0">
              <a:solidFill>
                <a:schemeClr val="bg1"/>
              </a:solidFill>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22068677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43</a:t>
            </a:fld>
            <a:endParaRPr lang="en-US"/>
          </a:p>
        </p:txBody>
      </p:sp>
      <p:sp>
        <p:nvSpPr>
          <p:cNvPr id="8" name="Rectangle 7"/>
          <p:cNvSpPr/>
          <p:nvPr/>
        </p:nvSpPr>
        <p:spPr>
          <a:xfrm>
            <a:off x="929271" y="1399237"/>
            <a:ext cx="10814050" cy="2062103"/>
          </a:xfrm>
          <a:prstGeom prst="rect">
            <a:avLst/>
          </a:prstGeom>
        </p:spPr>
        <p:txBody>
          <a:bodyPr wrap="square">
            <a:spAutoFit/>
          </a:bodyPr>
          <a:lstStyle/>
          <a:p>
            <a:r>
              <a:rPr lang="fr-FR" sz="3200" dirty="0" smtClean="0">
                <a:latin typeface="Century Gothic" panose="020B0502020202020204" pitchFamily="34" charset="0"/>
                <a:ea typeface="Times New Roman" panose="02020603050405020304" pitchFamily="18" charset="0"/>
              </a:rPr>
              <a:t>le ventilateur tourne à fond, l’air qui sort est brûlant et le clavier et / ou certaines parties de la coque sont très chauds. Au bout d’un moment le PC s’arrête de plus en plus rapidement.</a:t>
            </a:r>
            <a:endParaRPr lang="fr-FR" sz="3200" dirty="0">
              <a:latin typeface="Century Gothic" panose="020B0502020202020204" pitchFamily="34" charset="0"/>
              <a:ea typeface="Times New Roman" panose="02020603050405020304" pitchFamily="18" charset="0"/>
            </a:endParaRP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8108627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44</a:t>
            </a:fld>
            <a:endParaRPr lang="en-US"/>
          </a:p>
        </p:txBody>
      </p:sp>
      <p:sp>
        <p:nvSpPr>
          <p:cNvPr id="8" name="Rectangle 7"/>
          <p:cNvSpPr/>
          <p:nvPr/>
        </p:nvSpPr>
        <p:spPr>
          <a:xfrm>
            <a:off x="929271" y="1399237"/>
            <a:ext cx="10814050" cy="2616101"/>
          </a:xfrm>
          <a:prstGeom prst="rect">
            <a:avLst/>
          </a:prstGeom>
        </p:spPr>
        <p:txBody>
          <a:bodyPr wrap="square">
            <a:spAutoFit/>
          </a:bodyPr>
          <a:lstStyle/>
          <a:p>
            <a:r>
              <a:rPr lang="en-US" sz="4400" b="1" dirty="0" err="1" smtClean="0">
                <a:latin typeface="Century Gothic" panose="020B0502020202020204" pitchFamily="34" charset="0"/>
                <a:ea typeface="Times New Roman" panose="02020603050405020304" pitchFamily="18" charset="0"/>
              </a:rPr>
              <a:t>Pourquoi</a:t>
            </a:r>
            <a:r>
              <a:rPr lang="en-US" sz="4400" b="1" dirty="0" smtClean="0">
                <a:latin typeface="Century Gothic" panose="020B0502020202020204" pitchFamily="34" charset="0"/>
                <a:ea typeface="Times New Roman" panose="02020603050405020304" pitchFamily="18" charset="0"/>
              </a:rPr>
              <a:t> ?</a:t>
            </a:r>
            <a:endParaRPr lang="fr-FR" sz="4400" b="1" dirty="0">
              <a:latin typeface="Century Gothic" panose="020B0502020202020204" pitchFamily="34" charset="0"/>
              <a:ea typeface="Times New Roman" panose="02020603050405020304" pitchFamily="18" charset="0"/>
            </a:endParaRPr>
          </a:p>
          <a:p>
            <a:endParaRPr lang="fr-FR" sz="4400" b="1" dirty="0">
              <a:latin typeface="Century Gothic" panose="020B0502020202020204" pitchFamily="34" charset="0"/>
              <a:ea typeface="Times New Roman" panose="02020603050405020304" pitchFamily="18" charset="0"/>
            </a:endParaRPr>
          </a:p>
          <a:p>
            <a:r>
              <a:rPr lang="en-US" sz="4400" b="1" dirty="0" smtClean="0">
                <a:latin typeface="Century Gothic" panose="020B0502020202020204" pitchFamily="34" charset="0"/>
                <a:ea typeface="Times New Roman" panose="02020603050405020304" pitchFamily="18" charset="0"/>
              </a:rPr>
              <a:t>COMMENT </a:t>
            </a:r>
            <a:r>
              <a:rPr lang="en-US" sz="4400" b="1" dirty="0">
                <a:latin typeface="Century Gothic" panose="020B0502020202020204" pitchFamily="34" charset="0"/>
                <a:ea typeface="Times New Roman" panose="02020603050405020304" pitchFamily="18" charset="0"/>
              </a:rPr>
              <a:t>FAIRE ?</a:t>
            </a:r>
          </a:p>
          <a:p>
            <a:endParaRPr lang="fr-FR" sz="3200" dirty="0">
              <a:latin typeface="Century Gothic" panose="020B0502020202020204" pitchFamily="34" charset="0"/>
              <a:ea typeface="Times New Roman" panose="02020603050405020304" pitchFamily="18" charset="0"/>
            </a:endParaRP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7573641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45</a:t>
            </a:fld>
            <a:endParaRPr lang="en-US"/>
          </a:p>
        </p:txBody>
      </p:sp>
      <p:sp>
        <p:nvSpPr>
          <p:cNvPr id="8" name="Rectangle 7"/>
          <p:cNvSpPr/>
          <p:nvPr/>
        </p:nvSpPr>
        <p:spPr>
          <a:xfrm>
            <a:off x="917697" y="1042908"/>
            <a:ext cx="10814050" cy="3231654"/>
          </a:xfrm>
          <a:prstGeom prst="rect">
            <a:avLst/>
          </a:prstGeom>
        </p:spPr>
        <p:txBody>
          <a:bodyPr wrap="square">
            <a:spAutoFit/>
          </a:bodyPr>
          <a:lstStyle/>
          <a:p>
            <a:r>
              <a:rPr lang="en-US" sz="4400" b="1" dirty="0" err="1">
                <a:latin typeface="Century Gothic" panose="020B0502020202020204" pitchFamily="34" charset="0"/>
                <a:ea typeface="Times New Roman" panose="02020603050405020304" pitchFamily="18" charset="0"/>
              </a:rPr>
              <a:t>Pourquoi</a:t>
            </a:r>
            <a:r>
              <a:rPr lang="en-US" sz="4400" b="1" dirty="0">
                <a:latin typeface="Century Gothic" panose="020B0502020202020204" pitchFamily="34" charset="0"/>
                <a:ea typeface="Times New Roman" panose="02020603050405020304" pitchFamily="18" charset="0"/>
              </a:rPr>
              <a:t> </a:t>
            </a:r>
            <a:r>
              <a:rPr lang="en-US" sz="4400" b="1" dirty="0" smtClean="0">
                <a:latin typeface="Century Gothic" panose="020B0502020202020204" pitchFamily="34" charset="0"/>
                <a:ea typeface="Times New Roman" panose="02020603050405020304" pitchFamily="18" charset="0"/>
              </a:rPr>
              <a:t>?</a:t>
            </a:r>
          </a:p>
          <a:p>
            <a:r>
              <a:rPr lang="fr-FR" sz="3200" dirty="0">
                <a:latin typeface="Century Gothic" panose="020B0502020202020204" pitchFamily="34" charset="0"/>
                <a:ea typeface="Times New Roman" panose="02020603050405020304" pitchFamily="18" charset="0"/>
              </a:rPr>
              <a:t> c’est seulement la chaleur excessive qui est en cause, provoquant un arrêt d’urgence. Cela est dû à une accumulation importante de poussière devant la grille du ventilateur, empêchant un refroidissement optimal.</a:t>
            </a: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12992248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46</a:t>
            </a:fld>
            <a:endParaRPr lang="en-US" dirty="0"/>
          </a:p>
        </p:txBody>
      </p:sp>
      <p:sp>
        <p:nvSpPr>
          <p:cNvPr id="8" name="Rectangle 7"/>
          <p:cNvSpPr/>
          <p:nvPr/>
        </p:nvSpPr>
        <p:spPr>
          <a:xfrm>
            <a:off x="929271" y="1133019"/>
            <a:ext cx="10814050" cy="3724096"/>
          </a:xfrm>
          <a:prstGeom prst="rect">
            <a:avLst/>
          </a:prstGeom>
        </p:spPr>
        <p:txBody>
          <a:bodyPr wrap="square">
            <a:spAutoFit/>
          </a:bodyPr>
          <a:lstStyle/>
          <a:p>
            <a:r>
              <a:rPr lang="en-US" sz="4400" b="1" dirty="0" smtClean="0">
                <a:latin typeface="Century Gothic" panose="020B0502020202020204" pitchFamily="34" charset="0"/>
                <a:ea typeface="Times New Roman" panose="02020603050405020304" pitchFamily="18" charset="0"/>
              </a:rPr>
              <a:t>COMMENT FAIRE ?</a:t>
            </a:r>
          </a:p>
          <a:p>
            <a:pPr marL="457200" indent="-457200">
              <a:buFont typeface="Arial" panose="020B0604020202020204" pitchFamily="34" charset="0"/>
              <a:buChar char="•"/>
            </a:pPr>
            <a:r>
              <a:rPr lang="fr-FR" sz="3200" dirty="0">
                <a:latin typeface="Century Gothic" panose="020B0502020202020204" pitchFamily="34" charset="0"/>
                <a:ea typeface="Times New Roman" panose="02020603050405020304" pitchFamily="18" charset="0"/>
              </a:rPr>
              <a:t>utiliser une tablette ventilée sera bien mieux. Ceci n’est qu’une astuce temporaire, un démontage complet du PC s’impose, avec changement de la pâte thermique et dépoussiérage de l’intérieur. Et conseil pour l’avenir : ARRÊTEZ DE POSER VOTRE PORTABLE SUR VOS GENOUX OU SUR VOTRE LIT !!!!</a:t>
            </a: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18660595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47</a:t>
            </a:fld>
            <a:endParaRPr lang="en-US" dirty="0"/>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pic>
        <p:nvPicPr>
          <p:cNvPr id="2050" name="Picture 2" descr="PC portable gamer : changer la pâte thermique, le repast | MatBlo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57450" y="1756394"/>
            <a:ext cx="72771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662497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rgbClr val="4472C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12"/>
          </p:nvPr>
        </p:nvSpPr>
        <p:spPr/>
        <p:txBody>
          <a:bodyPr/>
          <a:lstStyle/>
          <a:p>
            <a:fld id="{71BC0D0C-0868-4FD9-B63E-9D6F38ED3D4A}" type="slidenum">
              <a:rPr lang="en-US" smtClean="0"/>
              <a:t>48</a:t>
            </a:fld>
            <a:endParaRPr lang="en-US"/>
          </a:p>
        </p:txBody>
      </p:sp>
      <p:sp>
        <p:nvSpPr>
          <p:cNvPr id="6" name="Rectangle 5"/>
          <p:cNvSpPr/>
          <p:nvPr/>
        </p:nvSpPr>
        <p:spPr>
          <a:xfrm>
            <a:off x="1111820" y="1008129"/>
            <a:ext cx="9968360" cy="5078313"/>
          </a:xfrm>
          <a:prstGeom prst="rect">
            <a:avLst/>
          </a:prstGeom>
        </p:spPr>
        <p:txBody>
          <a:bodyPr wrap="square">
            <a:spAutoFit/>
          </a:bodyPr>
          <a:lstStyle/>
          <a:p>
            <a:pPr algn="ctr"/>
            <a:r>
              <a:rPr lang="fr-FR" sz="5400" b="1" dirty="0" smtClean="0">
                <a:solidFill>
                  <a:schemeClr val="bg1"/>
                </a:solidFill>
                <a:effectLst>
                  <a:outerShdw blurRad="38100" dist="38100" dir="2700000" algn="tl">
                    <a:srgbClr val="000000">
                      <a:alpha val="43137"/>
                    </a:srgbClr>
                  </a:outerShdw>
                </a:effectLst>
                <a:latin typeface="Century Gothic" panose="020B0502020202020204" pitchFamily="34" charset="0"/>
              </a:rPr>
              <a:t>10 </a:t>
            </a:r>
            <a:r>
              <a:rPr lang="fr-FR" sz="5400" b="1" dirty="0">
                <a:solidFill>
                  <a:schemeClr val="bg1"/>
                </a:solidFill>
                <a:effectLst>
                  <a:outerShdw blurRad="38100" dist="38100" dir="2700000" algn="tl">
                    <a:srgbClr val="000000">
                      <a:alpha val="43137"/>
                    </a:srgbClr>
                  </a:outerShdw>
                </a:effectLst>
                <a:latin typeface="Century Gothic" panose="020B0502020202020204" pitchFamily="34" charset="0"/>
              </a:rPr>
              <a:t>– La souris et/ou le clavier ne fonctionne plus ou mal</a:t>
            </a:r>
            <a:r>
              <a:rPr lang="fr-FR" sz="5400" b="1" dirty="0" smtClean="0">
                <a:solidFill>
                  <a:schemeClr val="bg1"/>
                </a:solidFill>
                <a:effectLst>
                  <a:outerShdw blurRad="38100" dist="38100" dir="2700000" algn="tl">
                    <a:srgbClr val="000000">
                      <a:alpha val="43137"/>
                    </a:srgbClr>
                  </a:outerShdw>
                </a:effectLst>
                <a:latin typeface="Century Gothic" panose="020B0502020202020204" pitchFamily="34" charset="0"/>
              </a:rPr>
              <a:t>.</a:t>
            </a:r>
          </a:p>
          <a:p>
            <a:pPr algn="ctr"/>
            <a:endParaRPr lang="fr-FR" sz="5400" b="1" dirty="0" smtClean="0">
              <a:solidFill>
                <a:schemeClr val="bg1"/>
              </a:solidFill>
              <a:effectLst>
                <a:outerShdw blurRad="38100" dist="38100" dir="2700000" algn="tl">
                  <a:srgbClr val="000000">
                    <a:alpha val="43137"/>
                  </a:srgbClr>
                </a:outerShdw>
              </a:effectLst>
              <a:latin typeface="Century Gothic" panose="020B0502020202020204" pitchFamily="34" charset="0"/>
            </a:endParaRPr>
          </a:p>
          <a:p>
            <a:pPr algn="ctr"/>
            <a:r>
              <a:rPr lang="en-US" sz="5400" b="1" dirty="0">
                <a:solidFill>
                  <a:schemeClr val="bg1"/>
                </a:solidFill>
                <a:effectLst>
                  <a:outerShdw blurRad="38100" dist="38100" dir="2700000" algn="tl">
                    <a:srgbClr val="000000">
                      <a:alpha val="43137"/>
                    </a:srgbClr>
                  </a:outerShdw>
                </a:effectLst>
                <a:latin typeface="Century Gothic" panose="020B0502020202020204" pitchFamily="34" charset="0"/>
              </a:rPr>
              <a:t>10 - The mouse and/or keyboard is not working or malfunctioning.</a:t>
            </a:r>
            <a:endParaRPr lang="fr-FR" sz="5400" b="1" dirty="0">
              <a:solidFill>
                <a:schemeClr val="bg1"/>
              </a:solidFill>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8911640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49</a:t>
            </a:fld>
            <a:endParaRPr lang="en-US"/>
          </a:p>
        </p:txBody>
      </p:sp>
      <p:sp>
        <p:nvSpPr>
          <p:cNvPr id="8" name="Rectangle 7"/>
          <p:cNvSpPr/>
          <p:nvPr/>
        </p:nvSpPr>
        <p:spPr>
          <a:xfrm>
            <a:off x="929271" y="1399237"/>
            <a:ext cx="10814050" cy="2062103"/>
          </a:xfrm>
          <a:prstGeom prst="rect">
            <a:avLst/>
          </a:prstGeom>
        </p:spPr>
        <p:txBody>
          <a:bodyPr wrap="square">
            <a:spAutoFit/>
          </a:bodyPr>
          <a:lstStyle/>
          <a:p>
            <a:r>
              <a:rPr lang="fr-FR" sz="3200" dirty="0">
                <a:latin typeface="Century Gothic" panose="020B0502020202020204" pitchFamily="34" charset="0"/>
                <a:ea typeface="Times New Roman" panose="02020603050405020304" pitchFamily="18" charset="0"/>
              </a:rPr>
              <a:t>la flèche de ma souris se déplace toute seule, saute d’un endroit à un autre ou tremble » ; ou bien « le clavier ne répond plus ou mal, certains caractères ne s’affichent pas ou ne sont pas ceux tapés.</a:t>
            </a: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13807746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5</a:t>
            </a:fld>
            <a:endParaRPr lang="en-US"/>
          </a:p>
        </p:txBody>
      </p:sp>
      <p:sp>
        <p:nvSpPr>
          <p:cNvPr id="8" name="Rectangle 7"/>
          <p:cNvSpPr/>
          <p:nvPr/>
        </p:nvSpPr>
        <p:spPr>
          <a:xfrm>
            <a:off x="929271" y="1086720"/>
            <a:ext cx="10814050" cy="5878532"/>
          </a:xfrm>
          <a:prstGeom prst="rect">
            <a:avLst/>
          </a:prstGeom>
        </p:spPr>
        <p:txBody>
          <a:bodyPr wrap="square">
            <a:spAutoFit/>
          </a:bodyPr>
          <a:lstStyle/>
          <a:p>
            <a:r>
              <a:rPr lang="fr-FR" sz="4400" b="1" dirty="0" smtClean="0">
                <a:latin typeface="Century Gothic" panose="020B0502020202020204" pitchFamily="34" charset="0"/>
                <a:ea typeface="Times New Roman" panose="02020603050405020304" pitchFamily="18" charset="0"/>
              </a:rPr>
              <a:t>Pourquoi </a:t>
            </a:r>
            <a:r>
              <a:rPr lang="fr-FR" sz="4400" b="1" dirty="0">
                <a:latin typeface="Century Gothic" panose="020B0502020202020204" pitchFamily="34" charset="0"/>
                <a:ea typeface="Times New Roman" panose="02020603050405020304" pitchFamily="18" charset="0"/>
              </a:rPr>
              <a:t>votre ordinateur est lent </a:t>
            </a:r>
            <a:r>
              <a:rPr lang="fr-FR" sz="4400" b="1" dirty="0" smtClean="0">
                <a:latin typeface="Century Gothic" panose="020B0502020202020204" pitchFamily="34" charset="0"/>
                <a:ea typeface="Times New Roman" panose="02020603050405020304" pitchFamily="18" charset="0"/>
              </a:rPr>
              <a:t>?</a:t>
            </a:r>
          </a:p>
          <a:p>
            <a:r>
              <a:rPr lang="fr-FR" sz="3200" dirty="0">
                <a:latin typeface="Century Gothic" panose="020B0502020202020204" pitchFamily="34" charset="0"/>
                <a:ea typeface="Times New Roman" panose="02020603050405020304" pitchFamily="18" charset="0"/>
              </a:rPr>
              <a:t>Il existe plusieurs causes pour un ordinateur lent. Généralement, elles sont toutes liées au manque d’entretien de votre PC. Voici les raisons les plus fréquentes :</a:t>
            </a:r>
          </a:p>
          <a:p>
            <a:pPr marL="457200" indent="-457200" fontAlgn="base">
              <a:buFont typeface="Arial" panose="020B0604020202020204" pitchFamily="34" charset="0"/>
              <a:buChar char="•"/>
            </a:pPr>
            <a:r>
              <a:rPr lang="fr-FR" sz="3200" dirty="0">
                <a:latin typeface="Century Gothic" panose="020B0502020202020204" pitchFamily="34" charset="0"/>
                <a:ea typeface="Times New Roman" panose="02020603050405020304" pitchFamily="18" charset="0"/>
              </a:rPr>
              <a:t>trop de fichiers sur le disque dur ;</a:t>
            </a:r>
          </a:p>
          <a:p>
            <a:pPr marL="457200" indent="-457200" fontAlgn="base">
              <a:buFont typeface="Arial" panose="020B0604020202020204" pitchFamily="34" charset="0"/>
              <a:buChar char="•"/>
            </a:pPr>
            <a:r>
              <a:rPr lang="fr-FR" sz="3200" dirty="0">
                <a:latin typeface="Century Gothic" panose="020B0502020202020204" pitchFamily="34" charset="0"/>
                <a:ea typeface="Times New Roman" panose="02020603050405020304" pitchFamily="18" charset="0"/>
              </a:rPr>
              <a:t>disque dur fragmenté ;</a:t>
            </a:r>
          </a:p>
          <a:p>
            <a:pPr marL="457200" indent="-457200" fontAlgn="base">
              <a:buFont typeface="Arial" panose="020B0604020202020204" pitchFamily="34" charset="0"/>
              <a:buChar char="•"/>
            </a:pPr>
            <a:r>
              <a:rPr lang="fr-FR" sz="3200" dirty="0">
                <a:latin typeface="Century Gothic" panose="020B0502020202020204" pitchFamily="34" charset="0"/>
                <a:ea typeface="Times New Roman" panose="02020603050405020304" pitchFamily="18" charset="0"/>
              </a:rPr>
              <a:t>manque d’espace ;</a:t>
            </a:r>
          </a:p>
          <a:p>
            <a:pPr marL="457200" indent="-457200" fontAlgn="base">
              <a:buFont typeface="Arial" panose="020B0604020202020204" pitchFamily="34" charset="0"/>
              <a:buChar char="•"/>
            </a:pPr>
            <a:r>
              <a:rPr lang="fr-FR" sz="3200" dirty="0">
                <a:latin typeface="Century Gothic" panose="020B0502020202020204" pitchFamily="34" charset="0"/>
                <a:ea typeface="Times New Roman" panose="02020603050405020304" pitchFamily="18" charset="0"/>
              </a:rPr>
              <a:t>infection par un virus.</a:t>
            </a:r>
          </a:p>
          <a:p>
            <a:endParaRPr lang="fr-FR" sz="4400" b="1" dirty="0">
              <a:latin typeface="Century Gothic" panose="020B0502020202020204" pitchFamily="34" charset="0"/>
              <a:ea typeface="Times New Roman" panose="02020603050405020304" pitchFamily="18" charset="0"/>
            </a:endParaRPr>
          </a:p>
          <a:p>
            <a:endParaRPr lang="fr-FR" sz="3200" dirty="0">
              <a:latin typeface="Century Gothic" panose="020B0502020202020204" pitchFamily="34" charset="0"/>
              <a:ea typeface="Times New Roman" panose="02020603050405020304" pitchFamily="18" charset="0"/>
            </a:endParaRP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6738600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50</a:t>
            </a:fld>
            <a:endParaRPr lang="en-US"/>
          </a:p>
        </p:txBody>
      </p:sp>
      <p:sp>
        <p:nvSpPr>
          <p:cNvPr id="8" name="Rectangle 7"/>
          <p:cNvSpPr/>
          <p:nvPr/>
        </p:nvSpPr>
        <p:spPr>
          <a:xfrm>
            <a:off x="929271" y="1399237"/>
            <a:ext cx="10814050" cy="2616101"/>
          </a:xfrm>
          <a:prstGeom prst="rect">
            <a:avLst/>
          </a:prstGeom>
        </p:spPr>
        <p:txBody>
          <a:bodyPr wrap="square">
            <a:spAutoFit/>
          </a:bodyPr>
          <a:lstStyle/>
          <a:p>
            <a:r>
              <a:rPr lang="en-US" sz="4400" b="1" dirty="0" err="1" smtClean="0">
                <a:latin typeface="Century Gothic" panose="020B0502020202020204" pitchFamily="34" charset="0"/>
                <a:ea typeface="Times New Roman" panose="02020603050405020304" pitchFamily="18" charset="0"/>
              </a:rPr>
              <a:t>Pourquoi</a:t>
            </a:r>
            <a:r>
              <a:rPr lang="en-US" sz="4400" b="1" dirty="0" smtClean="0">
                <a:latin typeface="Century Gothic" panose="020B0502020202020204" pitchFamily="34" charset="0"/>
                <a:ea typeface="Times New Roman" panose="02020603050405020304" pitchFamily="18" charset="0"/>
              </a:rPr>
              <a:t> ?</a:t>
            </a:r>
            <a:endParaRPr lang="fr-FR" sz="4400" b="1" dirty="0">
              <a:latin typeface="Century Gothic" panose="020B0502020202020204" pitchFamily="34" charset="0"/>
              <a:ea typeface="Times New Roman" panose="02020603050405020304" pitchFamily="18" charset="0"/>
            </a:endParaRPr>
          </a:p>
          <a:p>
            <a:endParaRPr lang="fr-FR" sz="4400" b="1" dirty="0">
              <a:latin typeface="Century Gothic" panose="020B0502020202020204" pitchFamily="34" charset="0"/>
              <a:ea typeface="Times New Roman" panose="02020603050405020304" pitchFamily="18" charset="0"/>
            </a:endParaRPr>
          </a:p>
          <a:p>
            <a:r>
              <a:rPr lang="en-US" sz="4400" b="1" dirty="0" smtClean="0">
                <a:latin typeface="Century Gothic" panose="020B0502020202020204" pitchFamily="34" charset="0"/>
                <a:ea typeface="Times New Roman" panose="02020603050405020304" pitchFamily="18" charset="0"/>
              </a:rPr>
              <a:t>COMMENT </a:t>
            </a:r>
            <a:r>
              <a:rPr lang="en-US" sz="4400" b="1" dirty="0">
                <a:latin typeface="Century Gothic" panose="020B0502020202020204" pitchFamily="34" charset="0"/>
                <a:ea typeface="Times New Roman" panose="02020603050405020304" pitchFamily="18" charset="0"/>
              </a:rPr>
              <a:t>FAIRE ?</a:t>
            </a:r>
          </a:p>
          <a:p>
            <a:endParaRPr lang="fr-FR" sz="3200" dirty="0">
              <a:latin typeface="Century Gothic" panose="020B0502020202020204" pitchFamily="34" charset="0"/>
              <a:ea typeface="Times New Roman" panose="02020603050405020304" pitchFamily="18" charset="0"/>
            </a:endParaRP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20065394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51</a:t>
            </a:fld>
            <a:endParaRPr lang="en-US"/>
          </a:p>
        </p:txBody>
      </p:sp>
      <p:sp>
        <p:nvSpPr>
          <p:cNvPr id="8" name="Rectangle 7"/>
          <p:cNvSpPr/>
          <p:nvPr/>
        </p:nvSpPr>
        <p:spPr>
          <a:xfrm>
            <a:off x="917697" y="1042908"/>
            <a:ext cx="10814050" cy="5201424"/>
          </a:xfrm>
          <a:prstGeom prst="rect">
            <a:avLst/>
          </a:prstGeom>
        </p:spPr>
        <p:txBody>
          <a:bodyPr wrap="square">
            <a:spAutoFit/>
          </a:bodyPr>
          <a:lstStyle/>
          <a:p>
            <a:r>
              <a:rPr lang="en-US" sz="4400" b="1" dirty="0" err="1">
                <a:latin typeface="Century Gothic" panose="020B0502020202020204" pitchFamily="34" charset="0"/>
                <a:ea typeface="Times New Roman" panose="02020603050405020304" pitchFamily="18" charset="0"/>
              </a:rPr>
              <a:t>Pourquoi</a:t>
            </a:r>
            <a:r>
              <a:rPr lang="en-US" sz="4400" b="1" dirty="0">
                <a:latin typeface="Century Gothic" panose="020B0502020202020204" pitchFamily="34" charset="0"/>
                <a:ea typeface="Times New Roman" panose="02020603050405020304" pitchFamily="18" charset="0"/>
              </a:rPr>
              <a:t> </a:t>
            </a:r>
            <a:r>
              <a:rPr lang="en-US" sz="4400" b="1" dirty="0" smtClean="0">
                <a:latin typeface="Century Gothic" panose="020B0502020202020204" pitchFamily="34" charset="0"/>
                <a:ea typeface="Times New Roman" panose="02020603050405020304" pitchFamily="18" charset="0"/>
              </a:rPr>
              <a:t>?</a:t>
            </a:r>
          </a:p>
          <a:p>
            <a:r>
              <a:rPr lang="fr-FR" sz="3200" dirty="0">
                <a:latin typeface="Century Gothic" panose="020B0502020202020204" pitchFamily="34" charset="0"/>
                <a:ea typeface="Times New Roman" panose="02020603050405020304" pitchFamily="18" charset="0"/>
              </a:rPr>
              <a:t>Si la souris ou le clavier sont sans fil, le problème provient généralement de la pile qui est usée ; parfois aussi c’est le récepteur branché sur un port USB qui est mal/plus reconnu par le système, plus rarement qui est parasité par une source extérieur, comme un téléphone sans fil ou un autre ensemble clavier/souris sans fil. Si la souris/clavier sont filaires, le problème se situe généralement au niveau du port USB et de sa reconnaissance.</a:t>
            </a: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21531794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52</a:t>
            </a:fld>
            <a:endParaRPr lang="en-US" dirty="0"/>
          </a:p>
        </p:txBody>
      </p:sp>
      <p:sp>
        <p:nvSpPr>
          <p:cNvPr id="8" name="Rectangle 7"/>
          <p:cNvSpPr/>
          <p:nvPr/>
        </p:nvSpPr>
        <p:spPr>
          <a:xfrm>
            <a:off x="929271" y="1133019"/>
            <a:ext cx="10814050" cy="1754326"/>
          </a:xfrm>
          <a:prstGeom prst="rect">
            <a:avLst/>
          </a:prstGeom>
        </p:spPr>
        <p:txBody>
          <a:bodyPr wrap="square">
            <a:spAutoFit/>
          </a:bodyPr>
          <a:lstStyle/>
          <a:p>
            <a:r>
              <a:rPr lang="en-US" sz="4400" b="1" dirty="0" smtClean="0">
                <a:latin typeface="Century Gothic" panose="020B0502020202020204" pitchFamily="34" charset="0"/>
                <a:ea typeface="Times New Roman" panose="02020603050405020304" pitchFamily="18" charset="0"/>
              </a:rPr>
              <a:t>COMMENT FAIRE ?</a:t>
            </a:r>
          </a:p>
          <a:p>
            <a:pPr marL="457200" indent="-457200">
              <a:buFont typeface="Arial" panose="020B0604020202020204" pitchFamily="34" charset="0"/>
              <a:buChar char="•"/>
            </a:pPr>
            <a:r>
              <a:rPr lang="fr-FR" sz="3200" dirty="0">
                <a:latin typeface="Century Gothic" panose="020B0502020202020204" pitchFamily="34" charset="0"/>
                <a:ea typeface="Times New Roman" panose="02020603050405020304" pitchFamily="18" charset="0"/>
              </a:rPr>
              <a:t>changer la pile de vos périphériques sans fil résout généralement le problème.</a:t>
            </a: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29802671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53</a:t>
            </a:fld>
            <a:endParaRPr lang="en-US" dirty="0"/>
          </a:p>
        </p:txBody>
      </p:sp>
      <p:sp>
        <p:nvSpPr>
          <p:cNvPr id="8" name="Rectangle 7"/>
          <p:cNvSpPr/>
          <p:nvPr/>
        </p:nvSpPr>
        <p:spPr>
          <a:xfrm>
            <a:off x="929271" y="1133019"/>
            <a:ext cx="10814050" cy="3231654"/>
          </a:xfrm>
          <a:prstGeom prst="rect">
            <a:avLst/>
          </a:prstGeom>
        </p:spPr>
        <p:txBody>
          <a:bodyPr wrap="square">
            <a:spAutoFit/>
          </a:bodyPr>
          <a:lstStyle/>
          <a:p>
            <a:r>
              <a:rPr lang="en-US" sz="4400" b="1" dirty="0" smtClean="0">
                <a:latin typeface="Century Gothic" panose="020B0502020202020204" pitchFamily="34" charset="0"/>
                <a:ea typeface="Times New Roman" panose="02020603050405020304" pitchFamily="18" charset="0"/>
              </a:rPr>
              <a:t>COMMENT FAIRE ?</a:t>
            </a:r>
          </a:p>
          <a:p>
            <a:pPr marL="457200" indent="-457200">
              <a:buFont typeface="Arial" panose="020B0604020202020204" pitchFamily="34" charset="0"/>
              <a:buChar char="•"/>
            </a:pPr>
            <a:r>
              <a:rPr lang="fr-FR" sz="3200" dirty="0">
                <a:latin typeface="Century Gothic" panose="020B0502020202020204" pitchFamily="34" charset="0"/>
                <a:ea typeface="Times New Roman" panose="02020603050405020304" pitchFamily="18" charset="0"/>
              </a:rPr>
              <a:t>Le changement de port USB permet aussi de solutionner le souci que ce soit pour du sans fil ou avec. Rappelons aussi que les ports USB de façade des PC fixes sont habituellement moins fiables que ceux placés à l’arrière de la tour.</a:t>
            </a: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12318015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54</a:t>
            </a:fld>
            <a:endParaRPr lang="en-US" dirty="0"/>
          </a:p>
        </p:txBody>
      </p:sp>
      <p:sp>
        <p:nvSpPr>
          <p:cNvPr id="8" name="Rectangle 7"/>
          <p:cNvSpPr/>
          <p:nvPr/>
        </p:nvSpPr>
        <p:spPr>
          <a:xfrm>
            <a:off x="929271" y="1133019"/>
            <a:ext cx="10814050" cy="3231654"/>
          </a:xfrm>
          <a:prstGeom prst="rect">
            <a:avLst/>
          </a:prstGeom>
        </p:spPr>
        <p:txBody>
          <a:bodyPr wrap="square">
            <a:spAutoFit/>
          </a:bodyPr>
          <a:lstStyle/>
          <a:p>
            <a:r>
              <a:rPr lang="en-US" sz="4400" b="1" dirty="0" smtClean="0">
                <a:latin typeface="Century Gothic" panose="020B0502020202020204" pitchFamily="34" charset="0"/>
                <a:ea typeface="Times New Roman" panose="02020603050405020304" pitchFamily="18" charset="0"/>
              </a:rPr>
              <a:t>COMMENT FAIRE ?</a:t>
            </a:r>
          </a:p>
          <a:p>
            <a:pPr marL="457200" indent="-457200">
              <a:buFont typeface="Arial" panose="020B0604020202020204" pitchFamily="34" charset="0"/>
              <a:buChar char="•"/>
            </a:pPr>
            <a:r>
              <a:rPr lang="fr-FR" sz="3200" dirty="0">
                <a:latin typeface="Century Gothic" panose="020B0502020202020204" pitchFamily="34" charset="0"/>
                <a:ea typeface="Times New Roman" panose="02020603050405020304" pitchFamily="18" charset="0"/>
              </a:rPr>
              <a:t>Une dernière cause toute bête pour la souris : la surface !</a:t>
            </a:r>
          </a:p>
          <a:p>
            <a:pPr marL="457200" indent="-457200">
              <a:buFont typeface="Arial" panose="020B0604020202020204" pitchFamily="34" charset="0"/>
              <a:buChar char="•"/>
            </a:pPr>
            <a:r>
              <a:rPr lang="fr-FR" sz="3200" dirty="0">
                <a:latin typeface="Century Gothic" panose="020B0502020202020204" pitchFamily="34" charset="0"/>
                <a:ea typeface="Times New Roman" panose="02020603050405020304" pitchFamily="18" charset="0"/>
              </a:rPr>
              <a:t>En dernier ressort, c’est peut-être votre souris qui est morte  ; testez-la sur un autre ordinateur pour confirmer le diagnostique. </a:t>
            </a: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16845104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rgbClr val="4472C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12"/>
          </p:nvPr>
        </p:nvSpPr>
        <p:spPr/>
        <p:txBody>
          <a:bodyPr/>
          <a:lstStyle/>
          <a:p>
            <a:fld id="{71BC0D0C-0868-4FD9-B63E-9D6F38ED3D4A}" type="slidenum">
              <a:rPr lang="en-US" smtClean="0"/>
              <a:t>55</a:t>
            </a:fld>
            <a:endParaRPr lang="en-US"/>
          </a:p>
        </p:txBody>
      </p:sp>
      <p:sp>
        <p:nvSpPr>
          <p:cNvPr id="6" name="Rectangle 5"/>
          <p:cNvSpPr/>
          <p:nvPr/>
        </p:nvSpPr>
        <p:spPr>
          <a:xfrm>
            <a:off x="1111820" y="1008129"/>
            <a:ext cx="9968360" cy="4247317"/>
          </a:xfrm>
          <a:prstGeom prst="rect">
            <a:avLst/>
          </a:prstGeom>
        </p:spPr>
        <p:txBody>
          <a:bodyPr wrap="square">
            <a:spAutoFit/>
          </a:bodyPr>
          <a:lstStyle/>
          <a:p>
            <a:pPr algn="ctr"/>
            <a:r>
              <a:rPr lang="fr-FR" sz="5400" b="1" dirty="0" smtClean="0">
                <a:solidFill>
                  <a:schemeClr val="bg1"/>
                </a:solidFill>
                <a:effectLst>
                  <a:outerShdw blurRad="38100" dist="38100" dir="2700000" algn="tl">
                    <a:srgbClr val="000000">
                      <a:alpha val="43137"/>
                    </a:srgbClr>
                  </a:outerShdw>
                </a:effectLst>
                <a:latin typeface="Century Gothic" panose="020B0502020202020204" pitchFamily="34" charset="0"/>
              </a:rPr>
              <a:t>1</a:t>
            </a:r>
            <a:r>
              <a:rPr lang="ar-DZ" sz="5400" b="1" dirty="0" smtClean="0">
                <a:solidFill>
                  <a:schemeClr val="bg1"/>
                </a:solidFill>
                <a:effectLst>
                  <a:outerShdw blurRad="38100" dist="38100" dir="2700000" algn="tl">
                    <a:srgbClr val="000000">
                      <a:alpha val="43137"/>
                    </a:srgbClr>
                  </a:outerShdw>
                </a:effectLst>
                <a:latin typeface="Century Gothic" panose="020B0502020202020204" pitchFamily="34" charset="0"/>
              </a:rPr>
              <a:t>1</a:t>
            </a:r>
            <a:r>
              <a:rPr lang="fr-FR" sz="5400" b="1" dirty="0" smtClean="0">
                <a:solidFill>
                  <a:schemeClr val="bg1"/>
                </a:solidFill>
                <a:effectLst>
                  <a:outerShdw blurRad="38100" dist="38100" dir="2700000" algn="tl">
                    <a:srgbClr val="000000">
                      <a:alpha val="43137"/>
                    </a:srgbClr>
                  </a:outerShdw>
                </a:effectLst>
                <a:latin typeface="Century Gothic" panose="020B0502020202020204" pitchFamily="34" charset="0"/>
              </a:rPr>
              <a:t> </a:t>
            </a:r>
            <a:r>
              <a:rPr lang="fr-FR" sz="5400" b="1" dirty="0">
                <a:solidFill>
                  <a:schemeClr val="bg1"/>
                </a:solidFill>
                <a:effectLst>
                  <a:outerShdw blurRad="38100" dist="38100" dir="2700000" algn="tl">
                    <a:srgbClr val="000000">
                      <a:alpha val="43137"/>
                    </a:srgbClr>
                  </a:outerShdw>
                </a:effectLst>
                <a:latin typeface="Century Gothic" panose="020B0502020202020204" pitchFamily="34" charset="0"/>
              </a:rPr>
              <a:t>– Plus d’accès à Internet, la Box est bien reconnue</a:t>
            </a:r>
            <a:r>
              <a:rPr lang="fr-FR" sz="5400" b="1" dirty="0" smtClean="0">
                <a:solidFill>
                  <a:schemeClr val="bg1"/>
                </a:solidFill>
                <a:effectLst>
                  <a:outerShdw blurRad="38100" dist="38100" dir="2700000" algn="tl">
                    <a:srgbClr val="000000">
                      <a:alpha val="43137"/>
                    </a:srgbClr>
                  </a:outerShdw>
                </a:effectLst>
                <a:latin typeface="Century Gothic" panose="020B0502020202020204" pitchFamily="34" charset="0"/>
              </a:rPr>
              <a:t>.</a:t>
            </a:r>
          </a:p>
          <a:p>
            <a:pPr algn="ctr"/>
            <a:endParaRPr lang="fr-FR" sz="5400" b="1" dirty="0" smtClean="0">
              <a:solidFill>
                <a:schemeClr val="bg1"/>
              </a:solidFill>
              <a:effectLst>
                <a:outerShdw blurRad="38100" dist="38100" dir="2700000" algn="tl">
                  <a:srgbClr val="000000">
                    <a:alpha val="43137"/>
                  </a:srgbClr>
                </a:outerShdw>
              </a:effectLst>
              <a:latin typeface="Century Gothic" panose="020B0502020202020204" pitchFamily="34" charset="0"/>
            </a:endParaRPr>
          </a:p>
          <a:p>
            <a:pPr algn="ctr"/>
            <a:r>
              <a:rPr lang="en-US" sz="5400" b="1" dirty="0">
                <a:solidFill>
                  <a:schemeClr val="bg1"/>
                </a:solidFill>
                <a:effectLst>
                  <a:outerShdw blurRad="38100" dist="38100" dir="2700000" algn="tl">
                    <a:srgbClr val="000000">
                      <a:alpha val="43137"/>
                    </a:srgbClr>
                  </a:outerShdw>
                </a:effectLst>
                <a:latin typeface="Century Gothic" panose="020B0502020202020204" pitchFamily="34" charset="0"/>
              </a:rPr>
              <a:t>11 - No internet access, the router is recognized properly.</a:t>
            </a:r>
            <a:endParaRPr lang="fr-FR" sz="5400" b="1" dirty="0">
              <a:solidFill>
                <a:schemeClr val="bg1"/>
              </a:solidFill>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6622856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56</a:t>
            </a:fld>
            <a:endParaRPr lang="en-US"/>
          </a:p>
        </p:txBody>
      </p:sp>
      <p:sp>
        <p:nvSpPr>
          <p:cNvPr id="8" name="Rectangle 7"/>
          <p:cNvSpPr/>
          <p:nvPr/>
        </p:nvSpPr>
        <p:spPr>
          <a:xfrm>
            <a:off x="929271" y="1399237"/>
            <a:ext cx="10814050" cy="2554545"/>
          </a:xfrm>
          <a:prstGeom prst="rect">
            <a:avLst/>
          </a:prstGeom>
        </p:spPr>
        <p:txBody>
          <a:bodyPr wrap="square">
            <a:spAutoFit/>
          </a:bodyPr>
          <a:lstStyle/>
          <a:p>
            <a:r>
              <a:rPr lang="fr-FR" sz="3200" dirty="0">
                <a:latin typeface="Century Gothic" panose="020B0502020202020204" pitchFamily="34" charset="0"/>
                <a:ea typeface="Times New Roman" panose="02020603050405020304" pitchFamily="18" charset="0"/>
              </a:rPr>
              <a:t>malgré avec débranché le câble Ethernet, coupé et remis le Wifi, redémarré de nombreuses fois l’ordinateur, etc.… mon PC m’indique toujours « pas de connexion Internet » </a:t>
            </a:r>
            <a:r>
              <a:rPr lang="fr-FR" sz="3200" dirty="0" smtClean="0">
                <a:latin typeface="Century Gothic" panose="020B0502020202020204" pitchFamily="34" charset="0"/>
                <a:ea typeface="Times New Roman" panose="02020603050405020304" pitchFamily="18" charset="0"/>
              </a:rPr>
              <a:t>mais mes </a:t>
            </a:r>
            <a:r>
              <a:rPr lang="fr-FR" sz="3200" dirty="0">
                <a:latin typeface="Century Gothic" panose="020B0502020202020204" pitchFamily="34" charset="0"/>
                <a:ea typeface="Times New Roman" panose="02020603050405020304" pitchFamily="18" charset="0"/>
              </a:rPr>
              <a:t>autres ordinateurs ont eux bien accès au Net</a:t>
            </a: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24023894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57</a:t>
            </a:fld>
            <a:endParaRPr lang="en-US"/>
          </a:p>
        </p:txBody>
      </p:sp>
      <p:sp>
        <p:nvSpPr>
          <p:cNvPr id="8" name="Rectangle 7"/>
          <p:cNvSpPr/>
          <p:nvPr/>
        </p:nvSpPr>
        <p:spPr>
          <a:xfrm>
            <a:off x="929271" y="1399237"/>
            <a:ext cx="10814050" cy="2616101"/>
          </a:xfrm>
          <a:prstGeom prst="rect">
            <a:avLst/>
          </a:prstGeom>
        </p:spPr>
        <p:txBody>
          <a:bodyPr wrap="square">
            <a:spAutoFit/>
          </a:bodyPr>
          <a:lstStyle/>
          <a:p>
            <a:r>
              <a:rPr lang="en-US" sz="4400" b="1" dirty="0" err="1" smtClean="0">
                <a:latin typeface="Century Gothic" panose="020B0502020202020204" pitchFamily="34" charset="0"/>
                <a:ea typeface="Times New Roman" panose="02020603050405020304" pitchFamily="18" charset="0"/>
              </a:rPr>
              <a:t>Pourquoi</a:t>
            </a:r>
            <a:r>
              <a:rPr lang="en-US" sz="4400" b="1" dirty="0" smtClean="0">
                <a:latin typeface="Century Gothic" panose="020B0502020202020204" pitchFamily="34" charset="0"/>
                <a:ea typeface="Times New Roman" panose="02020603050405020304" pitchFamily="18" charset="0"/>
              </a:rPr>
              <a:t> ?</a:t>
            </a:r>
            <a:endParaRPr lang="fr-FR" sz="4400" b="1" dirty="0">
              <a:latin typeface="Century Gothic" panose="020B0502020202020204" pitchFamily="34" charset="0"/>
              <a:ea typeface="Times New Roman" panose="02020603050405020304" pitchFamily="18" charset="0"/>
            </a:endParaRPr>
          </a:p>
          <a:p>
            <a:endParaRPr lang="fr-FR" sz="4400" b="1" dirty="0">
              <a:latin typeface="Century Gothic" panose="020B0502020202020204" pitchFamily="34" charset="0"/>
              <a:ea typeface="Times New Roman" panose="02020603050405020304" pitchFamily="18" charset="0"/>
            </a:endParaRPr>
          </a:p>
          <a:p>
            <a:r>
              <a:rPr lang="en-US" sz="4400" b="1" dirty="0" smtClean="0">
                <a:latin typeface="Century Gothic" panose="020B0502020202020204" pitchFamily="34" charset="0"/>
                <a:ea typeface="Times New Roman" panose="02020603050405020304" pitchFamily="18" charset="0"/>
              </a:rPr>
              <a:t>COMMENT </a:t>
            </a:r>
            <a:r>
              <a:rPr lang="en-US" sz="4400" b="1" dirty="0">
                <a:latin typeface="Century Gothic" panose="020B0502020202020204" pitchFamily="34" charset="0"/>
                <a:ea typeface="Times New Roman" panose="02020603050405020304" pitchFamily="18" charset="0"/>
              </a:rPr>
              <a:t>FAIRE ?</a:t>
            </a:r>
          </a:p>
          <a:p>
            <a:endParaRPr lang="fr-FR" sz="3200" dirty="0">
              <a:latin typeface="Century Gothic" panose="020B0502020202020204" pitchFamily="34" charset="0"/>
              <a:ea typeface="Times New Roman" panose="02020603050405020304" pitchFamily="18" charset="0"/>
            </a:endParaRP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1670238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58</a:t>
            </a:fld>
            <a:endParaRPr lang="en-US"/>
          </a:p>
        </p:txBody>
      </p:sp>
      <p:sp>
        <p:nvSpPr>
          <p:cNvPr id="8" name="Rectangle 7"/>
          <p:cNvSpPr/>
          <p:nvPr/>
        </p:nvSpPr>
        <p:spPr>
          <a:xfrm>
            <a:off x="917697" y="1042908"/>
            <a:ext cx="10814050" cy="1754326"/>
          </a:xfrm>
          <a:prstGeom prst="rect">
            <a:avLst/>
          </a:prstGeom>
        </p:spPr>
        <p:txBody>
          <a:bodyPr wrap="square">
            <a:spAutoFit/>
          </a:bodyPr>
          <a:lstStyle/>
          <a:p>
            <a:r>
              <a:rPr lang="en-US" sz="4400" b="1" dirty="0" err="1">
                <a:latin typeface="Century Gothic" panose="020B0502020202020204" pitchFamily="34" charset="0"/>
                <a:ea typeface="Times New Roman" panose="02020603050405020304" pitchFamily="18" charset="0"/>
              </a:rPr>
              <a:t>Pourquoi</a:t>
            </a:r>
            <a:r>
              <a:rPr lang="en-US" sz="4400" b="1" dirty="0">
                <a:latin typeface="Century Gothic" panose="020B0502020202020204" pitchFamily="34" charset="0"/>
                <a:ea typeface="Times New Roman" panose="02020603050405020304" pitchFamily="18" charset="0"/>
              </a:rPr>
              <a:t> </a:t>
            </a:r>
            <a:r>
              <a:rPr lang="en-US" sz="4400" b="1" dirty="0" smtClean="0">
                <a:latin typeface="Century Gothic" panose="020B0502020202020204" pitchFamily="34" charset="0"/>
                <a:ea typeface="Times New Roman" panose="02020603050405020304" pitchFamily="18" charset="0"/>
              </a:rPr>
              <a:t>?</a:t>
            </a:r>
          </a:p>
          <a:p>
            <a:r>
              <a:rPr lang="fr-FR" sz="3200" dirty="0">
                <a:latin typeface="Century Gothic" panose="020B0502020202020204" pitchFamily="34" charset="0"/>
                <a:ea typeface="Times New Roman" panose="02020603050405020304" pitchFamily="18" charset="0"/>
              </a:rPr>
              <a:t>Parfois c’est l’adresse IP qui est soit en doublon avec un autre appareil.</a:t>
            </a: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57197635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59</a:t>
            </a:fld>
            <a:endParaRPr lang="en-US" dirty="0"/>
          </a:p>
        </p:txBody>
      </p:sp>
      <p:sp>
        <p:nvSpPr>
          <p:cNvPr id="8" name="Rectangle 7"/>
          <p:cNvSpPr/>
          <p:nvPr/>
        </p:nvSpPr>
        <p:spPr>
          <a:xfrm>
            <a:off x="929271" y="1133019"/>
            <a:ext cx="10814050" cy="1754326"/>
          </a:xfrm>
          <a:prstGeom prst="rect">
            <a:avLst/>
          </a:prstGeom>
        </p:spPr>
        <p:txBody>
          <a:bodyPr wrap="square">
            <a:spAutoFit/>
          </a:bodyPr>
          <a:lstStyle/>
          <a:p>
            <a:r>
              <a:rPr lang="en-US" sz="4400" b="1" dirty="0" smtClean="0">
                <a:latin typeface="Century Gothic" panose="020B0502020202020204" pitchFamily="34" charset="0"/>
                <a:ea typeface="Times New Roman" panose="02020603050405020304" pitchFamily="18" charset="0"/>
              </a:rPr>
              <a:t>COMMENT FAIRE ?</a:t>
            </a:r>
          </a:p>
          <a:p>
            <a:pPr marL="457200" indent="-457200">
              <a:buFont typeface="Arial" panose="020B0604020202020204" pitchFamily="34" charset="0"/>
              <a:buChar char="•"/>
            </a:pPr>
            <a:r>
              <a:rPr lang="fr-FR" sz="3200" dirty="0" smtClean="0">
                <a:latin typeface="Century Gothic" panose="020B0502020202020204" pitchFamily="34" charset="0"/>
                <a:ea typeface="Times New Roman" panose="02020603050405020304" pitchFamily="18" charset="0"/>
              </a:rPr>
              <a:t>Redémarrer le modem</a:t>
            </a:r>
          </a:p>
          <a:p>
            <a:pPr marL="457200" indent="-457200">
              <a:buFont typeface="Arial" panose="020B0604020202020204" pitchFamily="34" charset="0"/>
              <a:buChar char="•"/>
            </a:pPr>
            <a:r>
              <a:rPr lang="fr-FR" sz="3200" dirty="0" smtClean="0">
                <a:latin typeface="Century Gothic" panose="020B0502020202020204" pitchFamily="34" charset="0"/>
                <a:ea typeface="Times New Roman" panose="02020603050405020304" pitchFamily="18" charset="0"/>
              </a:rPr>
              <a:t>Fixer l’adresse </a:t>
            </a:r>
            <a:r>
              <a:rPr lang="fr-FR" sz="3200" dirty="0" err="1" smtClean="0">
                <a:latin typeface="Century Gothic" panose="020B0502020202020204" pitchFamily="34" charset="0"/>
                <a:ea typeface="Times New Roman" panose="02020603050405020304" pitchFamily="18" charset="0"/>
              </a:rPr>
              <a:t>ip</a:t>
            </a:r>
            <a:r>
              <a:rPr lang="fr-FR" sz="3200" dirty="0" smtClean="0">
                <a:latin typeface="Century Gothic" panose="020B0502020202020204" pitchFamily="34" charset="0"/>
                <a:ea typeface="Times New Roman" panose="02020603050405020304" pitchFamily="18" charset="0"/>
              </a:rPr>
              <a:t> ou </a:t>
            </a:r>
            <a:r>
              <a:rPr lang="fr-FR" sz="3200" smtClean="0">
                <a:latin typeface="Century Gothic" panose="020B0502020202020204" pitchFamily="34" charset="0"/>
                <a:ea typeface="Times New Roman" panose="02020603050405020304" pitchFamily="18" charset="0"/>
              </a:rPr>
              <a:t>les réinitialiser</a:t>
            </a:r>
            <a:endParaRPr lang="fr-FR" sz="3200" dirty="0">
              <a:latin typeface="Century Gothic" panose="020B0502020202020204" pitchFamily="34" charset="0"/>
              <a:ea typeface="Times New Roman" panose="02020603050405020304" pitchFamily="18" charset="0"/>
            </a:endParaRP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174834776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6</a:t>
            </a:fld>
            <a:endParaRPr lang="en-US" dirty="0"/>
          </a:p>
        </p:txBody>
      </p:sp>
      <p:sp>
        <p:nvSpPr>
          <p:cNvPr id="8" name="Rectangle 7"/>
          <p:cNvSpPr/>
          <p:nvPr/>
        </p:nvSpPr>
        <p:spPr>
          <a:xfrm>
            <a:off x="929271" y="1133019"/>
            <a:ext cx="10814050" cy="5201424"/>
          </a:xfrm>
          <a:prstGeom prst="rect">
            <a:avLst/>
          </a:prstGeom>
        </p:spPr>
        <p:txBody>
          <a:bodyPr wrap="square">
            <a:spAutoFit/>
          </a:bodyPr>
          <a:lstStyle/>
          <a:p>
            <a:r>
              <a:rPr lang="en-US" sz="4400" b="1" dirty="0" smtClean="0">
                <a:latin typeface="Century Gothic" panose="020B0502020202020204" pitchFamily="34" charset="0"/>
                <a:ea typeface="Times New Roman" panose="02020603050405020304" pitchFamily="18" charset="0"/>
              </a:rPr>
              <a:t>COMMENT </a:t>
            </a:r>
            <a:r>
              <a:rPr lang="en-US" sz="4400" b="1" dirty="0">
                <a:latin typeface="Century Gothic" panose="020B0502020202020204" pitchFamily="34" charset="0"/>
                <a:ea typeface="Times New Roman" panose="02020603050405020304" pitchFamily="18" charset="0"/>
              </a:rPr>
              <a:t>FAIRE </a:t>
            </a:r>
            <a:r>
              <a:rPr lang="en-US" sz="4400" b="1" dirty="0" smtClean="0">
                <a:latin typeface="Century Gothic" panose="020B0502020202020204" pitchFamily="34" charset="0"/>
                <a:ea typeface="Times New Roman" panose="02020603050405020304" pitchFamily="18" charset="0"/>
              </a:rPr>
              <a:t>?</a:t>
            </a:r>
          </a:p>
          <a:p>
            <a:r>
              <a:rPr lang="fr-FR" sz="3200" dirty="0">
                <a:latin typeface="Century Gothic" panose="020B0502020202020204" pitchFamily="34" charset="0"/>
                <a:ea typeface="Times New Roman" panose="02020603050405020304" pitchFamily="18" charset="0"/>
              </a:rPr>
              <a:t>Première chose à faire pour éviter que votre ordinateur ne soit trop lent : faire un entretien et des mises à jour fréquemment.</a:t>
            </a:r>
          </a:p>
          <a:p>
            <a:r>
              <a:rPr lang="fr-FR" sz="3200" dirty="0">
                <a:latin typeface="Century Gothic" panose="020B0502020202020204" pitchFamily="34" charset="0"/>
                <a:ea typeface="Times New Roman" panose="02020603050405020304" pitchFamily="18" charset="0"/>
              </a:rPr>
              <a:t>Si la lenteur de votre PC persiste, il faut identifier les causes et agir à la source.</a:t>
            </a:r>
          </a:p>
          <a:p>
            <a:r>
              <a:rPr lang="fr-FR" sz="3200" dirty="0">
                <a:latin typeface="Century Gothic" panose="020B0502020202020204" pitchFamily="34" charset="0"/>
                <a:ea typeface="Times New Roman" panose="02020603050405020304" pitchFamily="18" charset="0"/>
              </a:rPr>
              <a:t>Par exemple :</a:t>
            </a:r>
          </a:p>
          <a:p>
            <a:pPr marL="457200" indent="-457200" fontAlgn="base">
              <a:buFont typeface="Arial" panose="020B0604020202020204" pitchFamily="34" charset="0"/>
              <a:buChar char="•"/>
            </a:pPr>
            <a:r>
              <a:rPr lang="fr-FR" sz="3200" dirty="0">
                <a:latin typeface="Century Gothic" panose="020B0502020202020204" pitchFamily="34" charset="0"/>
                <a:ea typeface="Times New Roman" panose="02020603050405020304" pitchFamily="18" charset="0"/>
              </a:rPr>
              <a:t>pour un espace disque dur faible, il faudra supprimer tous les fichiers inutiles,</a:t>
            </a:r>
          </a:p>
          <a:p>
            <a:pPr marL="457200" indent="-457200" fontAlgn="base">
              <a:buFont typeface="Arial" panose="020B0604020202020204" pitchFamily="34" charset="0"/>
              <a:buChar char="•"/>
            </a:pPr>
            <a:r>
              <a:rPr lang="fr-FR" sz="3200" dirty="0">
                <a:latin typeface="Century Gothic" panose="020B0502020202020204" pitchFamily="34" charset="0"/>
                <a:ea typeface="Times New Roman" panose="02020603050405020304" pitchFamily="18" charset="0"/>
              </a:rPr>
              <a:t>pour un virus, il faudra utiliser un </a:t>
            </a:r>
            <a:r>
              <a:rPr lang="fr-FR" sz="3200" dirty="0">
                <a:latin typeface="Century Gothic" panose="020B0502020202020204" pitchFamily="34" charset="0"/>
                <a:ea typeface="Times New Roman" panose="02020603050405020304" pitchFamily="18" charset="0"/>
                <a:hlinkClick r:id="rId3"/>
              </a:rPr>
              <a:t>antivirus</a:t>
            </a:r>
            <a:r>
              <a:rPr lang="fr-FR" sz="3200" dirty="0" smtClean="0">
                <a:latin typeface="Century Gothic" panose="020B0502020202020204" pitchFamily="34" charset="0"/>
                <a:ea typeface="Times New Roman" panose="02020603050405020304" pitchFamily="18" charset="0"/>
              </a:rPr>
              <a:t>.</a:t>
            </a:r>
            <a:endParaRPr lang="fr-FR" sz="3200" dirty="0">
              <a:latin typeface="Century Gothic" panose="020B0502020202020204" pitchFamily="34" charset="0"/>
              <a:ea typeface="Times New Roman" panose="02020603050405020304" pitchFamily="18" charset="0"/>
            </a:endParaRP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9162445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rgbClr val="4472C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12"/>
          </p:nvPr>
        </p:nvSpPr>
        <p:spPr/>
        <p:txBody>
          <a:bodyPr/>
          <a:lstStyle/>
          <a:p>
            <a:fld id="{71BC0D0C-0868-4FD9-B63E-9D6F38ED3D4A}" type="slidenum">
              <a:rPr lang="en-US" smtClean="0"/>
              <a:t>60</a:t>
            </a:fld>
            <a:endParaRPr lang="en-US"/>
          </a:p>
        </p:txBody>
      </p:sp>
      <p:sp>
        <p:nvSpPr>
          <p:cNvPr id="6" name="Rectangle 5"/>
          <p:cNvSpPr/>
          <p:nvPr/>
        </p:nvSpPr>
        <p:spPr>
          <a:xfrm>
            <a:off x="1111820" y="1008129"/>
            <a:ext cx="9968360" cy="4524315"/>
          </a:xfrm>
          <a:prstGeom prst="rect">
            <a:avLst/>
          </a:prstGeom>
        </p:spPr>
        <p:txBody>
          <a:bodyPr wrap="square">
            <a:spAutoFit/>
          </a:bodyPr>
          <a:lstStyle/>
          <a:p>
            <a:pPr algn="ctr"/>
            <a:r>
              <a:rPr lang="fr-FR" sz="4800" b="1" dirty="0" smtClean="0">
                <a:solidFill>
                  <a:schemeClr val="bg1"/>
                </a:solidFill>
                <a:effectLst>
                  <a:outerShdw blurRad="38100" dist="38100" dir="2700000" algn="tl">
                    <a:srgbClr val="000000">
                      <a:alpha val="43137"/>
                    </a:srgbClr>
                  </a:outerShdw>
                </a:effectLst>
                <a:latin typeface="Century Gothic" panose="020B0502020202020204" pitchFamily="34" charset="0"/>
              </a:rPr>
              <a:t>1</a:t>
            </a:r>
            <a:r>
              <a:rPr lang="fr-FR" sz="4800" b="1" dirty="0">
                <a:solidFill>
                  <a:schemeClr val="bg1"/>
                </a:solidFill>
                <a:effectLst>
                  <a:outerShdw blurRad="38100" dist="38100" dir="2700000" algn="tl">
                    <a:srgbClr val="000000">
                      <a:alpha val="43137"/>
                    </a:srgbClr>
                  </a:outerShdw>
                </a:effectLst>
                <a:latin typeface="Century Gothic" panose="020B0502020202020204" pitchFamily="34" charset="0"/>
              </a:rPr>
              <a:t>2</a:t>
            </a:r>
            <a:r>
              <a:rPr lang="fr-FR" sz="4800" b="1" dirty="0" smtClean="0">
                <a:solidFill>
                  <a:schemeClr val="bg1"/>
                </a:solidFill>
                <a:effectLst>
                  <a:outerShdw blurRad="38100" dist="38100" dir="2700000" algn="tl">
                    <a:srgbClr val="000000">
                      <a:alpha val="43137"/>
                    </a:srgbClr>
                  </a:outerShdw>
                </a:effectLst>
                <a:latin typeface="Century Gothic" panose="020B0502020202020204" pitchFamily="34" charset="0"/>
              </a:rPr>
              <a:t> </a:t>
            </a:r>
            <a:r>
              <a:rPr lang="fr-FR" sz="4800" b="1" dirty="0">
                <a:solidFill>
                  <a:schemeClr val="bg1"/>
                </a:solidFill>
                <a:effectLst>
                  <a:outerShdw blurRad="38100" dist="38100" dir="2700000" algn="tl">
                    <a:srgbClr val="000000">
                      <a:alpha val="43137"/>
                    </a:srgbClr>
                  </a:outerShdw>
                </a:effectLst>
                <a:latin typeface="Century Gothic" panose="020B0502020202020204" pitchFamily="34" charset="0"/>
              </a:rPr>
              <a:t>– L’ordinateur débloque à fond suite à des manipulations sur le Système</a:t>
            </a:r>
            <a:r>
              <a:rPr lang="fr-FR" sz="4800" b="1" dirty="0" smtClean="0">
                <a:solidFill>
                  <a:schemeClr val="bg1"/>
                </a:solidFill>
                <a:effectLst>
                  <a:outerShdw blurRad="38100" dist="38100" dir="2700000" algn="tl">
                    <a:srgbClr val="000000">
                      <a:alpha val="43137"/>
                    </a:srgbClr>
                  </a:outerShdw>
                </a:effectLst>
                <a:latin typeface="Century Gothic" panose="020B0502020202020204" pitchFamily="34" charset="0"/>
              </a:rPr>
              <a:t>.</a:t>
            </a:r>
          </a:p>
          <a:p>
            <a:pPr algn="ctr"/>
            <a:r>
              <a:rPr lang="en-US" sz="4800" b="1" dirty="0">
                <a:solidFill>
                  <a:schemeClr val="bg1"/>
                </a:solidFill>
                <a:effectLst>
                  <a:outerShdw blurRad="38100" dist="38100" dir="2700000" algn="tl">
                    <a:srgbClr val="000000">
                      <a:alpha val="43137"/>
                    </a:srgbClr>
                  </a:outerShdw>
                </a:effectLst>
                <a:latin typeface="Century Gothic" panose="020B0502020202020204" pitchFamily="34" charset="0"/>
              </a:rPr>
              <a:t>12 - Computer crashes completely due to manipulations on the system.</a:t>
            </a:r>
            <a:endParaRPr lang="fr-FR" sz="4800" b="1" dirty="0">
              <a:solidFill>
                <a:schemeClr val="bg1"/>
              </a:solidFill>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26443444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61</a:t>
            </a:fld>
            <a:endParaRPr lang="en-US"/>
          </a:p>
        </p:txBody>
      </p:sp>
      <p:sp>
        <p:nvSpPr>
          <p:cNvPr id="8" name="Rectangle 7"/>
          <p:cNvSpPr/>
          <p:nvPr/>
        </p:nvSpPr>
        <p:spPr>
          <a:xfrm>
            <a:off x="929271" y="1399237"/>
            <a:ext cx="10814050" cy="2554545"/>
          </a:xfrm>
          <a:prstGeom prst="rect">
            <a:avLst/>
          </a:prstGeom>
        </p:spPr>
        <p:txBody>
          <a:bodyPr wrap="square">
            <a:spAutoFit/>
          </a:bodyPr>
          <a:lstStyle/>
          <a:p>
            <a:r>
              <a:rPr lang="fr-FR" sz="3200" dirty="0">
                <a:latin typeface="Century Gothic" panose="020B0502020202020204" pitchFamily="34" charset="0"/>
                <a:ea typeface="Times New Roman" panose="02020603050405020304" pitchFamily="18" charset="0"/>
              </a:rPr>
              <a:t>J’ai installé une application/j’ai trifouillé dans les fichiers Windows/j’ai déplacé un dossier au mauvais endroit/etc., et depuis mon PC a du mal à se lancer/mes icônes sont bizarres/mes dossiers ne s’ouvrent plus/etc. </a:t>
            </a: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31820034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62</a:t>
            </a:fld>
            <a:endParaRPr lang="en-US"/>
          </a:p>
        </p:txBody>
      </p:sp>
      <p:sp>
        <p:nvSpPr>
          <p:cNvPr id="8" name="Rectangle 7"/>
          <p:cNvSpPr/>
          <p:nvPr/>
        </p:nvSpPr>
        <p:spPr>
          <a:xfrm>
            <a:off x="929271" y="1399237"/>
            <a:ext cx="10814050" cy="2616101"/>
          </a:xfrm>
          <a:prstGeom prst="rect">
            <a:avLst/>
          </a:prstGeom>
        </p:spPr>
        <p:txBody>
          <a:bodyPr wrap="square">
            <a:spAutoFit/>
          </a:bodyPr>
          <a:lstStyle/>
          <a:p>
            <a:r>
              <a:rPr lang="en-US" sz="4400" b="1" dirty="0" err="1" smtClean="0">
                <a:latin typeface="Century Gothic" panose="020B0502020202020204" pitchFamily="34" charset="0"/>
                <a:ea typeface="Times New Roman" panose="02020603050405020304" pitchFamily="18" charset="0"/>
              </a:rPr>
              <a:t>Pourquoi</a:t>
            </a:r>
            <a:r>
              <a:rPr lang="en-US" sz="4400" b="1" dirty="0" smtClean="0">
                <a:latin typeface="Century Gothic" panose="020B0502020202020204" pitchFamily="34" charset="0"/>
                <a:ea typeface="Times New Roman" panose="02020603050405020304" pitchFamily="18" charset="0"/>
              </a:rPr>
              <a:t> ?</a:t>
            </a:r>
            <a:endParaRPr lang="fr-FR" sz="4400" b="1" dirty="0">
              <a:latin typeface="Century Gothic" panose="020B0502020202020204" pitchFamily="34" charset="0"/>
              <a:ea typeface="Times New Roman" panose="02020603050405020304" pitchFamily="18" charset="0"/>
            </a:endParaRPr>
          </a:p>
          <a:p>
            <a:endParaRPr lang="fr-FR" sz="4400" b="1" dirty="0">
              <a:latin typeface="Century Gothic" panose="020B0502020202020204" pitchFamily="34" charset="0"/>
              <a:ea typeface="Times New Roman" panose="02020603050405020304" pitchFamily="18" charset="0"/>
            </a:endParaRPr>
          </a:p>
          <a:p>
            <a:r>
              <a:rPr lang="en-US" sz="4400" b="1" dirty="0" smtClean="0">
                <a:latin typeface="Century Gothic" panose="020B0502020202020204" pitchFamily="34" charset="0"/>
                <a:ea typeface="Times New Roman" panose="02020603050405020304" pitchFamily="18" charset="0"/>
              </a:rPr>
              <a:t>COMMENT </a:t>
            </a:r>
            <a:r>
              <a:rPr lang="en-US" sz="4400" b="1" dirty="0">
                <a:latin typeface="Century Gothic" panose="020B0502020202020204" pitchFamily="34" charset="0"/>
                <a:ea typeface="Times New Roman" panose="02020603050405020304" pitchFamily="18" charset="0"/>
              </a:rPr>
              <a:t>FAIRE ?</a:t>
            </a:r>
          </a:p>
          <a:p>
            <a:endParaRPr lang="fr-FR" sz="3200" dirty="0">
              <a:latin typeface="Century Gothic" panose="020B0502020202020204" pitchFamily="34" charset="0"/>
              <a:ea typeface="Times New Roman" panose="02020603050405020304" pitchFamily="18" charset="0"/>
            </a:endParaRP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5629444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63</a:t>
            </a:fld>
            <a:endParaRPr lang="en-US"/>
          </a:p>
        </p:txBody>
      </p:sp>
      <p:sp>
        <p:nvSpPr>
          <p:cNvPr id="8" name="Rectangle 7"/>
          <p:cNvSpPr/>
          <p:nvPr/>
        </p:nvSpPr>
        <p:spPr>
          <a:xfrm>
            <a:off x="917697" y="1042908"/>
            <a:ext cx="10814050" cy="4708981"/>
          </a:xfrm>
          <a:prstGeom prst="rect">
            <a:avLst/>
          </a:prstGeom>
        </p:spPr>
        <p:txBody>
          <a:bodyPr wrap="square">
            <a:spAutoFit/>
          </a:bodyPr>
          <a:lstStyle/>
          <a:p>
            <a:r>
              <a:rPr lang="en-US" sz="4400" b="1" dirty="0" err="1">
                <a:latin typeface="Century Gothic" panose="020B0502020202020204" pitchFamily="34" charset="0"/>
                <a:ea typeface="Times New Roman" panose="02020603050405020304" pitchFamily="18" charset="0"/>
              </a:rPr>
              <a:t>Pourquoi</a:t>
            </a:r>
            <a:r>
              <a:rPr lang="en-US" sz="4400" b="1" dirty="0">
                <a:latin typeface="Century Gothic" panose="020B0502020202020204" pitchFamily="34" charset="0"/>
                <a:ea typeface="Times New Roman" panose="02020603050405020304" pitchFamily="18" charset="0"/>
              </a:rPr>
              <a:t> </a:t>
            </a:r>
            <a:r>
              <a:rPr lang="en-US" sz="4400" b="1" dirty="0" smtClean="0">
                <a:latin typeface="Century Gothic" panose="020B0502020202020204" pitchFamily="34" charset="0"/>
                <a:ea typeface="Times New Roman" panose="02020603050405020304" pitchFamily="18" charset="0"/>
              </a:rPr>
              <a:t>?</a:t>
            </a:r>
          </a:p>
          <a:p>
            <a:r>
              <a:rPr lang="fr-FR" sz="3200" dirty="0">
                <a:latin typeface="Century Gothic" panose="020B0502020202020204" pitchFamily="34" charset="0"/>
                <a:ea typeface="Times New Roman" panose="02020603050405020304" pitchFamily="18" charset="0"/>
              </a:rPr>
              <a:t>Windows (et autres systèmes d’exploitation), sont des horlogeries sensibles. Des logiciels qui viennent en interférence, des fichiers systèmes corrompues, des clics maladroits peuvent « casser » le bon fonctionnement de votre ordinateur. Parfois ce n’est pas de votre faute, une mise à jour via Windows Update peut être aussi à l’origine de ce genre de problème.</a:t>
            </a: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22898702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64</a:t>
            </a:fld>
            <a:endParaRPr lang="en-US" dirty="0"/>
          </a:p>
        </p:txBody>
      </p:sp>
      <p:sp>
        <p:nvSpPr>
          <p:cNvPr id="8" name="Rectangle 7"/>
          <p:cNvSpPr/>
          <p:nvPr/>
        </p:nvSpPr>
        <p:spPr>
          <a:xfrm>
            <a:off x="929271" y="1133019"/>
            <a:ext cx="10814050" cy="4708981"/>
          </a:xfrm>
          <a:prstGeom prst="rect">
            <a:avLst/>
          </a:prstGeom>
        </p:spPr>
        <p:txBody>
          <a:bodyPr wrap="square">
            <a:spAutoFit/>
          </a:bodyPr>
          <a:lstStyle/>
          <a:p>
            <a:r>
              <a:rPr lang="en-US" sz="4400" b="1" dirty="0" smtClean="0">
                <a:latin typeface="Century Gothic" panose="020B0502020202020204" pitchFamily="34" charset="0"/>
                <a:ea typeface="Times New Roman" panose="02020603050405020304" pitchFamily="18" charset="0"/>
              </a:rPr>
              <a:t>COMMENT FAIRE ?</a:t>
            </a:r>
          </a:p>
          <a:p>
            <a:pPr marL="457200" indent="-457200">
              <a:buFont typeface="Arial" panose="020B0604020202020204" pitchFamily="34" charset="0"/>
              <a:buChar char="•"/>
            </a:pPr>
            <a:r>
              <a:rPr lang="fr-FR" sz="3200" dirty="0">
                <a:latin typeface="Century Gothic" panose="020B0502020202020204" pitchFamily="34" charset="0"/>
                <a:ea typeface="Times New Roman" panose="02020603050405020304" pitchFamily="18" charset="0"/>
              </a:rPr>
              <a:t>technique toute simple et souvent oubliée = la restauration du système ! Windows crée normalement automatiquement des points de restauration périodiquement. Il suffit de restaurer l’un de ces points (généralement le dernier, voir l’avant dernier en cas d’échec du premier) pour retrouver un PC tout à fait fonctionnel. L’opération ne prend généralement que quelques minutes.</a:t>
            </a: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32889302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rgbClr val="4472C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12"/>
          </p:nvPr>
        </p:nvSpPr>
        <p:spPr/>
        <p:txBody>
          <a:bodyPr/>
          <a:lstStyle/>
          <a:p>
            <a:fld id="{71BC0D0C-0868-4FD9-B63E-9D6F38ED3D4A}" type="slidenum">
              <a:rPr lang="en-US" smtClean="0"/>
              <a:t>65</a:t>
            </a:fld>
            <a:endParaRPr lang="en-US"/>
          </a:p>
        </p:txBody>
      </p:sp>
      <p:sp>
        <p:nvSpPr>
          <p:cNvPr id="6" name="Rectangle 5"/>
          <p:cNvSpPr/>
          <p:nvPr/>
        </p:nvSpPr>
        <p:spPr>
          <a:xfrm>
            <a:off x="1111820" y="1008129"/>
            <a:ext cx="9968360" cy="4708981"/>
          </a:xfrm>
          <a:prstGeom prst="rect">
            <a:avLst/>
          </a:prstGeom>
        </p:spPr>
        <p:txBody>
          <a:bodyPr wrap="square">
            <a:spAutoFit/>
          </a:bodyPr>
          <a:lstStyle/>
          <a:p>
            <a:pPr algn="ctr"/>
            <a:r>
              <a:rPr lang="fr-FR" sz="6000" b="1" dirty="0" smtClean="0">
                <a:solidFill>
                  <a:schemeClr val="bg1"/>
                </a:solidFill>
                <a:effectLst>
                  <a:outerShdw blurRad="38100" dist="38100" dir="2700000" algn="tl">
                    <a:srgbClr val="000000">
                      <a:alpha val="43137"/>
                    </a:srgbClr>
                  </a:outerShdw>
                </a:effectLst>
                <a:latin typeface="Century Gothic" panose="020B0502020202020204" pitchFamily="34" charset="0"/>
              </a:rPr>
              <a:t>13 </a:t>
            </a:r>
            <a:r>
              <a:rPr lang="fr-FR" sz="6000" b="1" dirty="0">
                <a:solidFill>
                  <a:schemeClr val="bg1"/>
                </a:solidFill>
                <a:effectLst>
                  <a:outerShdw blurRad="38100" dist="38100" dir="2700000" algn="tl">
                    <a:srgbClr val="000000">
                      <a:alpha val="43137"/>
                    </a:srgbClr>
                  </a:outerShdw>
                </a:effectLst>
                <a:latin typeface="Century Gothic" panose="020B0502020202020204" pitchFamily="34" charset="0"/>
              </a:rPr>
              <a:t>– Message « Nom du fichier trop long </a:t>
            </a:r>
            <a:r>
              <a:rPr lang="fr-FR" sz="6000" b="1" dirty="0" smtClean="0">
                <a:solidFill>
                  <a:schemeClr val="bg1"/>
                </a:solidFill>
                <a:effectLst>
                  <a:outerShdw blurRad="38100" dist="38100" dir="2700000" algn="tl">
                    <a:srgbClr val="000000">
                      <a:alpha val="43137"/>
                    </a:srgbClr>
                  </a:outerShdw>
                </a:effectLst>
                <a:latin typeface="Century Gothic" panose="020B0502020202020204" pitchFamily="34" charset="0"/>
              </a:rPr>
              <a:t>».</a:t>
            </a:r>
          </a:p>
          <a:p>
            <a:pPr algn="ctr"/>
            <a:endParaRPr lang="fr-FR" sz="6000" b="1" dirty="0" smtClean="0">
              <a:solidFill>
                <a:schemeClr val="bg1"/>
              </a:solidFill>
              <a:effectLst>
                <a:outerShdw blurRad="38100" dist="38100" dir="2700000" algn="tl">
                  <a:srgbClr val="000000">
                    <a:alpha val="43137"/>
                  </a:srgbClr>
                </a:outerShdw>
              </a:effectLst>
              <a:latin typeface="Century Gothic" panose="020B0502020202020204" pitchFamily="34" charset="0"/>
            </a:endParaRPr>
          </a:p>
          <a:p>
            <a:pPr algn="ctr"/>
            <a:r>
              <a:rPr lang="en-US" sz="6000" b="1" dirty="0">
                <a:solidFill>
                  <a:schemeClr val="bg1"/>
                </a:solidFill>
                <a:effectLst>
                  <a:outerShdw blurRad="38100" dist="38100" dir="2700000" algn="tl">
                    <a:srgbClr val="000000">
                      <a:alpha val="43137"/>
                    </a:srgbClr>
                  </a:outerShdw>
                </a:effectLst>
                <a:latin typeface="Century Gothic" panose="020B0502020202020204" pitchFamily="34" charset="0"/>
              </a:rPr>
              <a:t>13 - Message 'File name too long</a:t>
            </a:r>
            <a:endParaRPr lang="fr-FR" sz="6000" b="1" dirty="0">
              <a:solidFill>
                <a:schemeClr val="bg1"/>
              </a:solidFill>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30703322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66</a:t>
            </a:fld>
            <a:endParaRPr lang="en-US"/>
          </a:p>
        </p:txBody>
      </p:sp>
      <p:sp>
        <p:nvSpPr>
          <p:cNvPr id="8" name="Rectangle 7"/>
          <p:cNvSpPr/>
          <p:nvPr/>
        </p:nvSpPr>
        <p:spPr>
          <a:xfrm>
            <a:off x="929271" y="1399237"/>
            <a:ext cx="10814050" cy="2062103"/>
          </a:xfrm>
          <a:prstGeom prst="rect">
            <a:avLst/>
          </a:prstGeom>
        </p:spPr>
        <p:txBody>
          <a:bodyPr wrap="square">
            <a:spAutoFit/>
          </a:bodyPr>
          <a:lstStyle/>
          <a:p>
            <a:r>
              <a:rPr lang="fr-FR" sz="3200" dirty="0">
                <a:latin typeface="Century Gothic" panose="020B0502020202020204" pitchFamily="34" charset="0"/>
                <a:ea typeface="Times New Roman" panose="02020603050405020304" pitchFamily="18" charset="0"/>
              </a:rPr>
              <a:t>lorsque je veux déplacer un dossier dans un autre dossier,… » ou « lorsque je veux supprimer un dossier,… » « …j’ai le message suivant : nom de fichier trop long pour être déplacé… </a:t>
            </a: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210026256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67</a:t>
            </a:fld>
            <a:endParaRPr lang="en-US"/>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pic>
        <p:nvPicPr>
          <p:cNvPr id="3074" name="Picture 2" descr="https://sospc.name/wp-content/uploads/2017/10/Les-10-pannes-les-plus-courantes-et-leur-solution-sospc.name-10.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2086" y="1378027"/>
            <a:ext cx="6332477" cy="4814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290552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68</a:t>
            </a:fld>
            <a:endParaRPr lang="en-US"/>
          </a:p>
        </p:txBody>
      </p:sp>
      <p:sp>
        <p:nvSpPr>
          <p:cNvPr id="8" name="Rectangle 7"/>
          <p:cNvSpPr/>
          <p:nvPr/>
        </p:nvSpPr>
        <p:spPr>
          <a:xfrm>
            <a:off x="929271" y="1399237"/>
            <a:ext cx="10814050" cy="2616101"/>
          </a:xfrm>
          <a:prstGeom prst="rect">
            <a:avLst/>
          </a:prstGeom>
        </p:spPr>
        <p:txBody>
          <a:bodyPr wrap="square">
            <a:spAutoFit/>
          </a:bodyPr>
          <a:lstStyle/>
          <a:p>
            <a:r>
              <a:rPr lang="en-US" sz="4400" b="1" dirty="0" err="1" smtClean="0">
                <a:latin typeface="Century Gothic" panose="020B0502020202020204" pitchFamily="34" charset="0"/>
                <a:ea typeface="Times New Roman" panose="02020603050405020304" pitchFamily="18" charset="0"/>
              </a:rPr>
              <a:t>Pourquoi</a:t>
            </a:r>
            <a:r>
              <a:rPr lang="en-US" sz="4400" b="1" dirty="0" smtClean="0">
                <a:latin typeface="Century Gothic" panose="020B0502020202020204" pitchFamily="34" charset="0"/>
                <a:ea typeface="Times New Roman" panose="02020603050405020304" pitchFamily="18" charset="0"/>
              </a:rPr>
              <a:t> ?</a:t>
            </a:r>
            <a:endParaRPr lang="fr-FR" sz="4400" b="1" dirty="0">
              <a:latin typeface="Century Gothic" panose="020B0502020202020204" pitchFamily="34" charset="0"/>
              <a:ea typeface="Times New Roman" panose="02020603050405020304" pitchFamily="18" charset="0"/>
            </a:endParaRPr>
          </a:p>
          <a:p>
            <a:endParaRPr lang="fr-FR" sz="4400" b="1" dirty="0">
              <a:latin typeface="Century Gothic" panose="020B0502020202020204" pitchFamily="34" charset="0"/>
              <a:ea typeface="Times New Roman" panose="02020603050405020304" pitchFamily="18" charset="0"/>
            </a:endParaRPr>
          </a:p>
          <a:p>
            <a:r>
              <a:rPr lang="en-US" sz="4400" b="1" dirty="0" smtClean="0">
                <a:latin typeface="Century Gothic" panose="020B0502020202020204" pitchFamily="34" charset="0"/>
                <a:ea typeface="Times New Roman" panose="02020603050405020304" pitchFamily="18" charset="0"/>
              </a:rPr>
              <a:t>COMMENT </a:t>
            </a:r>
            <a:r>
              <a:rPr lang="en-US" sz="4400" b="1" dirty="0">
                <a:latin typeface="Century Gothic" panose="020B0502020202020204" pitchFamily="34" charset="0"/>
                <a:ea typeface="Times New Roman" panose="02020603050405020304" pitchFamily="18" charset="0"/>
              </a:rPr>
              <a:t>FAIRE ?</a:t>
            </a:r>
          </a:p>
          <a:p>
            <a:endParaRPr lang="fr-FR" sz="3200" dirty="0">
              <a:latin typeface="Century Gothic" panose="020B0502020202020204" pitchFamily="34" charset="0"/>
              <a:ea typeface="Times New Roman" panose="02020603050405020304" pitchFamily="18" charset="0"/>
            </a:endParaRP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35353581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69</a:t>
            </a:fld>
            <a:endParaRPr lang="en-US"/>
          </a:p>
        </p:txBody>
      </p:sp>
      <p:sp>
        <p:nvSpPr>
          <p:cNvPr id="8" name="Rectangle 7"/>
          <p:cNvSpPr/>
          <p:nvPr/>
        </p:nvSpPr>
        <p:spPr>
          <a:xfrm>
            <a:off x="917697" y="1042908"/>
            <a:ext cx="10814050" cy="5201424"/>
          </a:xfrm>
          <a:prstGeom prst="rect">
            <a:avLst/>
          </a:prstGeom>
        </p:spPr>
        <p:txBody>
          <a:bodyPr wrap="square">
            <a:spAutoFit/>
          </a:bodyPr>
          <a:lstStyle/>
          <a:p>
            <a:r>
              <a:rPr lang="en-US" sz="4400" b="1" dirty="0" err="1">
                <a:latin typeface="Century Gothic" panose="020B0502020202020204" pitchFamily="34" charset="0"/>
                <a:ea typeface="Times New Roman" panose="02020603050405020304" pitchFamily="18" charset="0"/>
              </a:rPr>
              <a:t>Pourquoi</a:t>
            </a:r>
            <a:r>
              <a:rPr lang="en-US" sz="4400" b="1" dirty="0">
                <a:latin typeface="Century Gothic" panose="020B0502020202020204" pitchFamily="34" charset="0"/>
                <a:ea typeface="Times New Roman" panose="02020603050405020304" pitchFamily="18" charset="0"/>
              </a:rPr>
              <a:t> </a:t>
            </a:r>
            <a:r>
              <a:rPr lang="en-US" sz="4400" b="1" dirty="0" smtClean="0">
                <a:latin typeface="Century Gothic" panose="020B0502020202020204" pitchFamily="34" charset="0"/>
                <a:ea typeface="Times New Roman" panose="02020603050405020304" pitchFamily="18" charset="0"/>
              </a:rPr>
              <a:t>?</a:t>
            </a:r>
          </a:p>
          <a:p>
            <a:r>
              <a:rPr lang="fr-FR" sz="3200" dirty="0">
                <a:latin typeface="Century Gothic" panose="020B0502020202020204" pitchFamily="34" charset="0"/>
                <a:ea typeface="Times New Roman" panose="02020603050405020304" pitchFamily="18" charset="0"/>
              </a:rPr>
              <a:t>Windows est limité à une chaîne maximale de 256 caractères. Passé cette taille, il ne peut plus gérer son déplacement ailleurs, même vers la Corbeille. Elle comprend toute la chaîne d’accès à un dossier et ses éventuels sous-dossiers. Par exemple si j’ai un fichier nommé « </a:t>
            </a:r>
            <a:r>
              <a:rPr lang="fr-FR" sz="3200" dirty="0" smtClean="0">
                <a:latin typeface="Century Gothic" panose="020B0502020202020204" pitchFamily="34" charset="0"/>
                <a:ea typeface="Times New Roman" panose="02020603050405020304" pitchFamily="18" charset="0"/>
              </a:rPr>
              <a:t>Bureau», </a:t>
            </a:r>
            <a:r>
              <a:rPr lang="fr-FR" sz="3200" dirty="0">
                <a:latin typeface="Century Gothic" panose="020B0502020202020204" pitchFamily="34" charset="0"/>
                <a:ea typeface="Times New Roman" panose="02020603050405020304" pitchFamily="18" charset="0"/>
              </a:rPr>
              <a:t>lui-même placé dans un dossier </a:t>
            </a:r>
            <a:r>
              <a:rPr lang="fr-FR" sz="3200" dirty="0" smtClean="0">
                <a:latin typeface="Century Gothic" panose="020B0502020202020204" pitchFamily="34" charset="0"/>
                <a:ea typeface="Times New Roman" panose="02020603050405020304" pitchFamily="18" charset="0"/>
              </a:rPr>
              <a:t>«cours Géologie 1», </a:t>
            </a:r>
            <a:r>
              <a:rPr lang="fr-FR" sz="3200" dirty="0">
                <a:latin typeface="Century Gothic" panose="020B0502020202020204" pitchFamily="34" charset="0"/>
                <a:ea typeface="Times New Roman" panose="02020603050405020304" pitchFamily="18" charset="0"/>
              </a:rPr>
              <a:t>cela ne se résume pas aux </a:t>
            </a:r>
            <a:r>
              <a:rPr lang="fr-FR" sz="3200" dirty="0" smtClean="0">
                <a:latin typeface="Century Gothic" panose="020B0502020202020204" pitchFamily="34" charset="0"/>
                <a:ea typeface="Times New Roman" panose="02020603050405020304" pitchFamily="18" charset="0"/>
              </a:rPr>
              <a:t>ces </a:t>
            </a:r>
            <a:r>
              <a:rPr lang="fr-FR" sz="3200" dirty="0">
                <a:latin typeface="Century Gothic" panose="020B0502020202020204" pitchFamily="34" charset="0"/>
                <a:ea typeface="Times New Roman" panose="02020603050405020304" pitchFamily="18" charset="0"/>
              </a:rPr>
              <a:t>caractères (espaces inclus), mais aux antislashs (antislashs = « \ </a:t>
            </a:r>
            <a:r>
              <a:rPr lang="fr-FR" sz="3200" dirty="0" smtClean="0">
                <a:latin typeface="Century Gothic" panose="020B0502020202020204" pitchFamily="34" charset="0"/>
                <a:ea typeface="Times New Roman" panose="02020603050405020304" pitchFamily="18" charset="0"/>
              </a:rPr>
              <a:t>»)</a:t>
            </a:r>
            <a:endParaRPr lang="fr-FR" sz="3200" dirty="0">
              <a:latin typeface="Century Gothic" panose="020B0502020202020204" pitchFamily="34" charset="0"/>
              <a:ea typeface="Times New Roman" panose="02020603050405020304" pitchFamily="18" charset="0"/>
            </a:endParaRP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136611865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rgbClr val="4472C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12"/>
          </p:nvPr>
        </p:nvSpPr>
        <p:spPr/>
        <p:txBody>
          <a:bodyPr/>
          <a:lstStyle/>
          <a:p>
            <a:fld id="{71BC0D0C-0868-4FD9-B63E-9D6F38ED3D4A}" type="slidenum">
              <a:rPr lang="en-US" smtClean="0"/>
              <a:t>7</a:t>
            </a:fld>
            <a:endParaRPr lang="en-US"/>
          </a:p>
        </p:txBody>
      </p:sp>
      <p:sp>
        <p:nvSpPr>
          <p:cNvPr id="6" name="Rectangle 5"/>
          <p:cNvSpPr/>
          <p:nvPr/>
        </p:nvSpPr>
        <p:spPr>
          <a:xfrm>
            <a:off x="1111820" y="1829931"/>
            <a:ext cx="9968360" cy="4524315"/>
          </a:xfrm>
          <a:prstGeom prst="rect">
            <a:avLst/>
          </a:prstGeom>
        </p:spPr>
        <p:txBody>
          <a:bodyPr wrap="square">
            <a:spAutoFit/>
          </a:bodyPr>
          <a:lstStyle/>
          <a:p>
            <a:pPr algn="ctr"/>
            <a:r>
              <a:rPr lang="fr-FR" sz="4800" b="1" dirty="0" smtClean="0">
                <a:solidFill>
                  <a:schemeClr val="bg1"/>
                </a:solidFill>
                <a:effectLst>
                  <a:outerShdw blurRad="38100" dist="38100" dir="2700000" algn="tl">
                    <a:srgbClr val="000000">
                      <a:alpha val="43137"/>
                    </a:srgbClr>
                  </a:outerShdw>
                </a:effectLst>
                <a:latin typeface="Century Gothic" panose="020B0502020202020204" pitchFamily="34" charset="0"/>
              </a:rPr>
              <a:t>2 </a:t>
            </a:r>
            <a:r>
              <a:rPr lang="fr-FR" sz="4800" b="1" dirty="0">
                <a:solidFill>
                  <a:schemeClr val="bg1"/>
                </a:solidFill>
                <a:effectLst>
                  <a:outerShdw blurRad="38100" dist="38100" dir="2700000" algn="tl">
                    <a:srgbClr val="000000">
                      <a:alpha val="43137"/>
                    </a:srgbClr>
                  </a:outerShdw>
                </a:effectLst>
                <a:latin typeface="Century Gothic" panose="020B0502020202020204" pitchFamily="34" charset="0"/>
              </a:rPr>
              <a:t>– Mon ordinateur ne s’allume </a:t>
            </a:r>
            <a:r>
              <a:rPr lang="fr-FR" sz="48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plus</a:t>
            </a:r>
          </a:p>
          <a:p>
            <a:pPr algn="ctr"/>
            <a:endParaRPr lang="fr-FR" sz="4800" b="1" dirty="0">
              <a:solidFill>
                <a:schemeClr val="bg1"/>
              </a:solidFill>
              <a:effectLst>
                <a:outerShdw blurRad="38100" dist="38100" dir="2700000" algn="tl">
                  <a:srgbClr val="000000">
                    <a:alpha val="43137"/>
                  </a:srgbClr>
                </a:outerShdw>
              </a:effectLst>
              <a:latin typeface="Century Gothic" panose="020B0502020202020204" pitchFamily="34" charset="0"/>
            </a:endParaRPr>
          </a:p>
          <a:p>
            <a:pPr algn="ctr"/>
            <a:r>
              <a:rPr lang="en-US" sz="4800" b="1" dirty="0">
                <a:solidFill>
                  <a:schemeClr val="bg1"/>
                </a:solidFill>
                <a:effectLst>
                  <a:outerShdw blurRad="38100" dist="38100" dir="2700000" algn="tl">
                    <a:srgbClr val="000000">
                      <a:alpha val="43137"/>
                    </a:srgbClr>
                  </a:outerShdw>
                </a:effectLst>
                <a:latin typeface="Century Gothic" panose="020B0502020202020204" pitchFamily="34" charset="0"/>
              </a:rPr>
              <a:t>2 - My computer won't turn on anymore"</a:t>
            </a:r>
            <a:endParaRPr lang="fr-FR" sz="4800" b="1" dirty="0">
              <a:solidFill>
                <a:schemeClr val="bg1"/>
              </a:solidFill>
              <a:effectLst>
                <a:outerShdw blurRad="38100" dist="38100" dir="2700000" algn="tl">
                  <a:srgbClr val="000000">
                    <a:alpha val="43137"/>
                  </a:srgbClr>
                </a:outerShdw>
              </a:effectLst>
              <a:latin typeface="Century Gothic" panose="020B0502020202020204" pitchFamily="34" charset="0"/>
            </a:endParaRPr>
          </a:p>
          <a:p>
            <a:pPr algn="ctr"/>
            <a:endParaRPr lang="fr-FR" sz="4800" b="1" dirty="0">
              <a:solidFill>
                <a:schemeClr val="bg1"/>
              </a:solidFill>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25323506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70</a:t>
            </a:fld>
            <a:endParaRPr lang="en-US"/>
          </a:p>
        </p:txBody>
      </p:sp>
      <p:sp>
        <p:nvSpPr>
          <p:cNvPr id="8" name="Rectangle 7"/>
          <p:cNvSpPr/>
          <p:nvPr/>
        </p:nvSpPr>
        <p:spPr>
          <a:xfrm>
            <a:off x="917697" y="1042908"/>
            <a:ext cx="10814050" cy="4216539"/>
          </a:xfrm>
          <a:prstGeom prst="rect">
            <a:avLst/>
          </a:prstGeom>
        </p:spPr>
        <p:txBody>
          <a:bodyPr wrap="square">
            <a:spAutoFit/>
          </a:bodyPr>
          <a:lstStyle/>
          <a:p>
            <a:r>
              <a:rPr lang="en-US" sz="4400" b="1" dirty="0" err="1">
                <a:latin typeface="Century Gothic" panose="020B0502020202020204" pitchFamily="34" charset="0"/>
                <a:ea typeface="Times New Roman" panose="02020603050405020304" pitchFamily="18" charset="0"/>
              </a:rPr>
              <a:t>Pourquoi</a:t>
            </a:r>
            <a:r>
              <a:rPr lang="en-US" sz="4400" b="1" dirty="0">
                <a:latin typeface="Century Gothic" panose="020B0502020202020204" pitchFamily="34" charset="0"/>
                <a:ea typeface="Times New Roman" panose="02020603050405020304" pitchFamily="18" charset="0"/>
              </a:rPr>
              <a:t> </a:t>
            </a:r>
            <a:r>
              <a:rPr lang="en-US" sz="4400" b="1" dirty="0" smtClean="0">
                <a:latin typeface="Century Gothic" panose="020B0502020202020204" pitchFamily="34" charset="0"/>
                <a:ea typeface="Times New Roman" panose="02020603050405020304" pitchFamily="18" charset="0"/>
              </a:rPr>
              <a:t>?</a:t>
            </a:r>
          </a:p>
          <a:p>
            <a:r>
              <a:rPr lang="fr-FR" sz="3200" dirty="0" smtClean="0">
                <a:latin typeface="Century Gothic" panose="020B0502020202020204" pitchFamily="34" charset="0"/>
                <a:ea typeface="Times New Roman" panose="02020603050405020304" pitchFamily="18" charset="0"/>
              </a:rPr>
              <a:t>les </a:t>
            </a:r>
            <a:r>
              <a:rPr lang="fr-FR" sz="3200" dirty="0">
                <a:latin typeface="Century Gothic" panose="020B0502020202020204" pitchFamily="34" charset="0"/>
                <a:ea typeface="Times New Roman" panose="02020603050405020304" pitchFamily="18" charset="0"/>
              </a:rPr>
              <a:t>séparant et en plus son chemin d’accès depuis la racine du système (le disque « C : » habituellement), ce qui donne réellement le chemin d’accès suivant =&gt; C:\</a:t>
            </a:r>
            <a:r>
              <a:rPr lang="fr-FR" sz="3200" dirty="0" smtClean="0">
                <a:latin typeface="Century Gothic" panose="020B0502020202020204" pitchFamily="34" charset="0"/>
                <a:ea typeface="Times New Roman" panose="02020603050405020304" pitchFamily="18" charset="0"/>
              </a:rPr>
              <a:t>Users\admin\Desktop\cours </a:t>
            </a:r>
            <a:r>
              <a:rPr lang="fr-FR" sz="3200" dirty="0">
                <a:latin typeface="Century Gothic" panose="020B0502020202020204" pitchFamily="34" charset="0"/>
                <a:ea typeface="Times New Roman" panose="02020603050405020304" pitchFamily="18" charset="0"/>
              </a:rPr>
              <a:t>Géologie </a:t>
            </a:r>
            <a:r>
              <a:rPr lang="fr-FR" sz="3200" dirty="0" smtClean="0">
                <a:latin typeface="Century Gothic" panose="020B0502020202020204" pitchFamily="34" charset="0"/>
                <a:ea typeface="Times New Roman" panose="02020603050405020304" pitchFamily="18" charset="0"/>
              </a:rPr>
              <a:t>1\ </a:t>
            </a:r>
            <a:r>
              <a:rPr lang="fr-FR" sz="3200" dirty="0">
                <a:latin typeface="Century Gothic" panose="020B0502020202020204" pitchFamily="34" charset="0"/>
                <a:ea typeface="Times New Roman" panose="02020603050405020304" pitchFamily="18" charset="0"/>
              </a:rPr>
              <a:t>Bureau – se servir du bureau , ce qui fait au total déjà 70 caractères ! Alors imaginez la suite suivant =&gt;</a:t>
            </a:r>
          </a:p>
          <a:p>
            <a:endParaRPr lang="fr-FR" sz="3200" dirty="0">
              <a:latin typeface="Century Gothic" panose="020B0502020202020204" pitchFamily="34" charset="0"/>
              <a:ea typeface="Times New Roman" panose="02020603050405020304" pitchFamily="18" charset="0"/>
            </a:endParaRP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180081029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71</a:t>
            </a:fld>
            <a:endParaRPr lang="en-US"/>
          </a:p>
        </p:txBody>
      </p:sp>
      <p:sp>
        <p:nvSpPr>
          <p:cNvPr id="8" name="Rectangle 7"/>
          <p:cNvSpPr/>
          <p:nvPr/>
        </p:nvSpPr>
        <p:spPr>
          <a:xfrm>
            <a:off x="917697" y="1042908"/>
            <a:ext cx="10814050" cy="4708981"/>
          </a:xfrm>
          <a:prstGeom prst="rect">
            <a:avLst/>
          </a:prstGeom>
        </p:spPr>
        <p:txBody>
          <a:bodyPr wrap="square">
            <a:spAutoFit/>
          </a:bodyPr>
          <a:lstStyle/>
          <a:p>
            <a:r>
              <a:rPr lang="en-US" sz="4400" b="1" dirty="0" err="1">
                <a:latin typeface="Century Gothic" panose="020B0502020202020204" pitchFamily="34" charset="0"/>
                <a:ea typeface="Times New Roman" panose="02020603050405020304" pitchFamily="18" charset="0"/>
              </a:rPr>
              <a:t>Pourquoi</a:t>
            </a:r>
            <a:r>
              <a:rPr lang="en-US" sz="4400" b="1" dirty="0">
                <a:latin typeface="Century Gothic" panose="020B0502020202020204" pitchFamily="34" charset="0"/>
                <a:ea typeface="Times New Roman" panose="02020603050405020304" pitchFamily="18" charset="0"/>
              </a:rPr>
              <a:t> </a:t>
            </a:r>
            <a:r>
              <a:rPr lang="en-US" sz="4400" b="1" dirty="0" smtClean="0">
                <a:latin typeface="Century Gothic" panose="020B0502020202020204" pitchFamily="34" charset="0"/>
                <a:ea typeface="Times New Roman" panose="02020603050405020304" pitchFamily="18" charset="0"/>
              </a:rPr>
              <a:t>?</a:t>
            </a:r>
          </a:p>
          <a:p>
            <a:endParaRPr lang="fr-FR" sz="3200" dirty="0">
              <a:latin typeface="Century Gothic" panose="020B0502020202020204" pitchFamily="34" charset="0"/>
              <a:ea typeface="Times New Roman" panose="02020603050405020304" pitchFamily="18" charset="0"/>
            </a:endParaRPr>
          </a:p>
          <a:p>
            <a:r>
              <a:rPr lang="fr-FR" sz="3200" dirty="0">
                <a:latin typeface="Century Gothic" panose="020B0502020202020204" pitchFamily="34" charset="0"/>
                <a:ea typeface="Times New Roman" panose="02020603050405020304" pitchFamily="18" charset="0"/>
              </a:rPr>
              <a:t>C:\</a:t>
            </a:r>
            <a:r>
              <a:rPr lang="fr-FR" sz="3200" dirty="0" smtClean="0">
                <a:latin typeface="Century Gothic" panose="020B0502020202020204" pitchFamily="34" charset="0"/>
                <a:ea typeface="Times New Roman" panose="02020603050405020304" pitchFamily="18" charset="0"/>
              </a:rPr>
              <a:t>Users\admin\Desktop\</a:t>
            </a:r>
            <a:r>
              <a:rPr lang="fr-FR" sz="3200" dirty="0">
                <a:latin typeface="Century Gothic" panose="020B0502020202020204" pitchFamily="34" charset="0"/>
                <a:ea typeface="Times New Roman" panose="02020603050405020304" pitchFamily="18" charset="0"/>
              </a:rPr>
              <a:t>mon dossier mon dossier mon dossier mon dossier mon dossier mon dossier mon dossier mon dossier </a:t>
            </a:r>
            <a:r>
              <a:rPr lang="fr-FR" sz="3200" dirty="0" smtClean="0">
                <a:latin typeface="Century Gothic" panose="020B0502020202020204" pitchFamily="34" charset="0"/>
                <a:ea typeface="Times New Roman" panose="02020603050405020304" pitchFamily="18" charset="0"/>
              </a:rPr>
              <a:t>\les cours </a:t>
            </a:r>
            <a:r>
              <a:rPr lang="fr-FR" sz="3200" dirty="0">
                <a:latin typeface="Century Gothic" panose="020B0502020202020204" pitchFamily="34" charset="0"/>
                <a:ea typeface="Times New Roman" panose="02020603050405020304" pitchFamily="18" charset="0"/>
              </a:rPr>
              <a:t>les cours les cours les cours les cours les cours les cours les cours les cours </a:t>
            </a:r>
            <a:r>
              <a:rPr lang="fr-FR" sz="3200" dirty="0" smtClean="0">
                <a:latin typeface="Century Gothic" panose="020B0502020202020204" pitchFamily="34" charset="0"/>
                <a:ea typeface="Times New Roman" panose="02020603050405020304" pitchFamily="18" charset="0"/>
              </a:rPr>
              <a:t>\</a:t>
            </a:r>
            <a:r>
              <a:rPr lang="fr-FR" sz="3200" dirty="0">
                <a:latin typeface="Century Gothic" panose="020B0502020202020204" pitchFamily="34" charset="0"/>
                <a:ea typeface="Times New Roman" panose="02020603050405020304" pitchFamily="18" charset="0"/>
              </a:rPr>
              <a:t> un </a:t>
            </a:r>
            <a:r>
              <a:rPr lang="fr-FR" sz="3200" dirty="0" smtClean="0">
                <a:latin typeface="Century Gothic" panose="020B0502020202020204" pitchFamily="34" charset="0"/>
                <a:ea typeface="Times New Roman" panose="02020603050405020304" pitchFamily="18" charset="0"/>
              </a:rPr>
              <a:t>fichier</a:t>
            </a:r>
            <a:r>
              <a:rPr lang="fr-FR" sz="3200" dirty="0">
                <a:latin typeface="Century Gothic" panose="020B0502020202020204" pitchFamily="34" charset="0"/>
                <a:ea typeface="Times New Roman" panose="02020603050405020304" pitchFamily="18" charset="0"/>
              </a:rPr>
              <a:t> un </a:t>
            </a:r>
            <a:r>
              <a:rPr lang="fr-FR" sz="3200" dirty="0" smtClean="0">
                <a:latin typeface="Century Gothic" panose="020B0502020202020204" pitchFamily="34" charset="0"/>
                <a:ea typeface="Times New Roman" panose="02020603050405020304" pitchFamily="18" charset="0"/>
              </a:rPr>
              <a:t>fichier</a:t>
            </a:r>
            <a:r>
              <a:rPr lang="fr-FR" sz="3200" dirty="0">
                <a:latin typeface="Century Gothic" panose="020B0502020202020204" pitchFamily="34" charset="0"/>
                <a:ea typeface="Times New Roman" panose="02020603050405020304" pitchFamily="18" charset="0"/>
              </a:rPr>
              <a:t> un </a:t>
            </a:r>
            <a:r>
              <a:rPr lang="fr-FR" sz="3200" dirty="0" smtClean="0">
                <a:latin typeface="Century Gothic" panose="020B0502020202020204" pitchFamily="34" charset="0"/>
                <a:ea typeface="Times New Roman" panose="02020603050405020304" pitchFamily="18" charset="0"/>
              </a:rPr>
              <a:t>fichier</a:t>
            </a:r>
            <a:r>
              <a:rPr lang="fr-FR" sz="3200" dirty="0">
                <a:latin typeface="Century Gothic" panose="020B0502020202020204" pitchFamily="34" charset="0"/>
                <a:ea typeface="Times New Roman" panose="02020603050405020304" pitchFamily="18" charset="0"/>
              </a:rPr>
              <a:t> un </a:t>
            </a:r>
            <a:r>
              <a:rPr lang="fr-FR" sz="3200" dirty="0" smtClean="0">
                <a:latin typeface="Century Gothic" panose="020B0502020202020204" pitchFamily="34" charset="0"/>
                <a:ea typeface="Times New Roman" panose="02020603050405020304" pitchFamily="18" charset="0"/>
              </a:rPr>
              <a:t>fichier</a:t>
            </a:r>
            <a:r>
              <a:rPr lang="fr-FR" sz="3200" dirty="0">
                <a:latin typeface="Century Gothic" panose="020B0502020202020204" pitchFamily="34" charset="0"/>
                <a:ea typeface="Times New Roman" panose="02020603050405020304" pitchFamily="18" charset="0"/>
              </a:rPr>
              <a:t> un </a:t>
            </a:r>
            <a:r>
              <a:rPr lang="fr-FR" sz="3200" dirty="0" smtClean="0">
                <a:latin typeface="Century Gothic" panose="020B0502020202020204" pitchFamily="34" charset="0"/>
                <a:ea typeface="Times New Roman" panose="02020603050405020304" pitchFamily="18" charset="0"/>
              </a:rPr>
              <a:t>fichier</a:t>
            </a:r>
            <a:r>
              <a:rPr lang="fr-FR" sz="3200" dirty="0">
                <a:latin typeface="Century Gothic" panose="020B0502020202020204" pitchFamily="34" charset="0"/>
                <a:ea typeface="Times New Roman" panose="02020603050405020304" pitchFamily="18" charset="0"/>
              </a:rPr>
              <a:t> un </a:t>
            </a:r>
            <a:r>
              <a:rPr lang="fr-FR" sz="3200" dirty="0" smtClean="0">
                <a:latin typeface="Century Gothic" panose="020B0502020202020204" pitchFamily="34" charset="0"/>
                <a:ea typeface="Times New Roman" panose="02020603050405020304" pitchFamily="18" charset="0"/>
              </a:rPr>
              <a:t>fichier</a:t>
            </a:r>
            <a:r>
              <a:rPr lang="fr-FR" sz="3200" dirty="0">
                <a:latin typeface="Century Gothic" panose="020B0502020202020204" pitchFamily="34" charset="0"/>
                <a:ea typeface="Times New Roman" panose="02020603050405020304" pitchFamily="18" charset="0"/>
              </a:rPr>
              <a:t> un </a:t>
            </a:r>
            <a:r>
              <a:rPr lang="fr-FR" sz="3200" dirty="0" smtClean="0">
                <a:latin typeface="Century Gothic" panose="020B0502020202020204" pitchFamily="34" charset="0"/>
                <a:ea typeface="Times New Roman" panose="02020603050405020304" pitchFamily="18" charset="0"/>
              </a:rPr>
              <a:t>fichier</a:t>
            </a:r>
            <a:r>
              <a:rPr lang="fr-FR" sz="3200" dirty="0">
                <a:latin typeface="Century Gothic" panose="020B0502020202020204" pitchFamily="34" charset="0"/>
                <a:ea typeface="Times New Roman" panose="02020603050405020304" pitchFamily="18" charset="0"/>
              </a:rPr>
              <a:t> un </a:t>
            </a:r>
            <a:r>
              <a:rPr lang="fr-FR" sz="3200" dirty="0" smtClean="0">
                <a:latin typeface="Century Gothic" panose="020B0502020202020204" pitchFamily="34" charset="0"/>
                <a:ea typeface="Times New Roman" panose="02020603050405020304" pitchFamily="18" charset="0"/>
              </a:rPr>
              <a:t>fichier</a:t>
            </a:r>
            <a:r>
              <a:rPr lang="fr-FR" sz="3200" dirty="0">
                <a:latin typeface="Century Gothic" panose="020B0502020202020204" pitchFamily="34" charset="0"/>
                <a:ea typeface="Times New Roman" panose="02020603050405020304" pitchFamily="18" charset="0"/>
              </a:rPr>
              <a:t> un </a:t>
            </a:r>
            <a:r>
              <a:rPr lang="fr-FR" sz="3200" dirty="0" smtClean="0">
                <a:latin typeface="Century Gothic" panose="020B0502020202020204" pitchFamily="34" charset="0"/>
                <a:ea typeface="Times New Roman" panose="02020603050405020304" pitchFamily="18" charset="0"/>
              </a:rPr>
              <a:t>fichier</a:t>
            </a:r>
            <a:r>
              <a:rPr lang="fr-FR" sz="3200" dirty="0">
                <a:latin typeface="Century Gothic" panose="020B0502020202020204" pitchFamily="34" charset="0"/>
                <a:ea typeface="Times New Roman" panose="02020603050405020304" pitchFamily="18" charset="0"/>
              </a:rPr>
              <a:t> un </a:t>
            </a:r>
            <a:r>
              <a:rPr lang="fr-FR" sz="3200" dirty="0" smtClean="0">
                <a:latin typeface="Century Gothic" panose="020B0502020202020204" pitchFamily="34" charset="0"/>
                <a:ea typeface="Times New Roman" panose="02020603050405020304" pitchFamily="18" charset="0"/>
              </a:rPr>
              <a:t>fichier</a:t>
            </a:r>
            <a:r>
              <a:rPr lang="fr-FR" sz="3200" dirty="0">
                <a:latin typeface="Century Gothic" panose="020B0502020202020204" pitchFamily="34" charset="0"/>
                <a:ea typeface="Times New Roman" panose="02020603050405020304" pitchFamily="18" charset="0"/>
              </a:rPr>
              <a:t> un </a:t>
            </a:r>
            <a:r>
              <a:rPr lang="fr-FR" sz="3200" dirty="0" smtClean="0">
                <a:latin typeface="Century Gothic" panose="020B0502020202020204" pitchFamily="34" charset="0"/>
                <a:ea typeface="Times New Roman" panose="02020603050405020304" pitchFamily="18" charset="0"/>
              </a:rPr>
              <a:t>fichier</a:t>
            </a:r>
            <a:r>
              <a:rPr lang="fr-FR" sz="3200" dirty="0">
                <a:latin typeface="Century Gothic" panose="020B0502020202020204" pitchFamily="34" charset="0"/>
                <a:ea typeface="Times New Roman" panose="02020603050405020304" pitchFamily="18" charset="0"/>
              </a:rPr>
              <a:t> un </a:t>
            </a:r>
            <a:r>
              <a:rPr lang="fr-FR" sz="3200" dirty="0" smtClean="0">
                <a:latin typeface="Century Gothic" panose="020B0502020202020204" pitchFamily="34" charset="0"/>
                <a:ea typeface="Times New Roman" panose="02020603050405020304" pitchFamily="18" charset="0"/>
              </a:rPr>
              <a:t>fichier</a:t>
            </a:r>
            <a:r>
              <a:rPr lang="fr-FR" sz="3200" dirty="0">
                <a:latin typeface="Century Gothic" panose="020B0502020202020204" pitchFamily="34" charset="0"/>
                <a:ea typeface="Times New Roman" panose="02020603050405020304" pitchFamily="18" charset="0"/>
              </a:rPr>
              <a:t> un fichier</a:t>
            </a: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34100657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72</a:t>
            </a:fld>
            <a:endParaRPr lang="en-US"/>
          </a:p>
        </p:txBody>
      </p:sp>
      <p:sp>
        <p:nvSpPr>
          <p:cNvPr id="8" name="Rectangle 7"/>
          <p:cNvSpPr/>
          <p:nvPr/>
        </p:nvSpPr>
        <p:spPr>
          <a:xfrm>
            <a:off x="917697" y="1042908"/>
            <a:ext cx="10814050" cy="3231654"/>
          </a:xfrm>
          <a:prstGeom prst="rect">
            <a:avLst/>
          </a:prstGeom>
        </p:spPr>
        <p:txBody>
          <a:bodyPr wrap="square">
            <a:spAutoFit/>
          </a:bodyPr>
          <a:lstStyle/>
          <a:p>
            <a:r>
              <a:rPr lang="en-US" sz="4400" b="1" dirty="0" err="1">
                <a:latin typeface="Century Gothic" panose="020B0502020202020204" pitchFamily="34" charset="0"/>
                <a:ea typeface="Times New Roman" panose="02020603050405020304" pitchFamily="18" charset="0"/>
              </a:rPr>
              <a:t>Pourquoi</a:t>
            </a:r>
            <a:r>
              <a:rPr lang="en-US" sz="4400" b="1" dirty="0">
                <a:latin typeface="Century Gothic" panose="020B0502020202020204" pitchFamily="34" charset="0"/>
                <a:ea typeface="Times New Roman" panose="02020603050405020304" pitchFamily="18" charset="0"/>
              </a:rPr>
              <a:t> </a:t>
            </a:r>
            <a:r>
              <a:rPr lang="en-US" sz="4400" b="1" dirty="0" smtClean="0">
                <a:latin typeface="Century Gothic" panose="020B0502020202020204" pitchFamily="34" charset="0"/>
                <a:ea typeface="Times New Roman" panose="02020603050405020304" pitchFamily="18" charset="0"/>
              </a:rPr>
              <a:t>?</a:t>
            </a:r>
          </a:p>
          <a:p>
            <a:endParaRPr lang="fr-FR" sz="3200" dirty="0">
              <a:latin typeface="Century Gothic" panose="020B0502020202020204" pitchFamily="34" charset="0"/>
              <a:ea typeface="Times New Roman" panose="02020603050405020304" pitchFamily="18" charset="0"/>
            </a:endParaRPr>
          </a:p>
          <a:p>
            <a:r>
              <a:rPr lang="fr-FR" sz="3200" dirty="0" smtClean="0">
                <a:latin typeface="Century Gothic" panose="020B0502020202020204" pitchFamily="34" charset="0"/>
                <a:ea typeface="Times New Roman" panose="02020603050405020304" pitchFamily="18" charset="0"/>
              </a:rPr>
              <a:t>Ce nombre des caractères, </a:t>
            </a:r>
            <a:r>
              <a:rPr lang="fr-FR" sz="3200" dirty="0">
                <a:latin typeface="Century Gothic" panose="020B0502020202020204" pitchFamily="34" charset="0"/>
                <a:ea typeface="Times New Roman" panose="02020603050405020304" pitchFamily="18" charset="0"/>
              </a:rPr>
              <a:t>supérieur à la limite des 256 autorisés et donc toute tentative de déplacement, voir même de simple ouverture me sera interdite.</a:t>
            </a: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11810820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73</a:t>
            </a:fld>
            <a:endParaRPr lang="en-US" dirty="0"/>
          </a:p>
        </p:txBody>
      </p:sp>
      <p:sp>
        <p:nvSpPr>
          <p:cNvPr id="8" name="Rectangle 7"/>
          <p:cNvSpPr/>
          <p:nvPr/>
        </p:nvSpPr>
        <p:spPr>
          <a:xfrm>
            <a:off x="929271" y="1133019"/>
            <a:ext cx="10814050" cy="1261884"/>
          </a:xfrm>
          <a:prstGeom prst="rect">
            <a:avLst/>
          </a:prstGeom>
        </p:spPr>
        <p:txBody>
          <a:bodyPr wrap="square">
            <a:spAutoFit/>
          </a:bodyPr>
          <a:lstStyle/>
          <a:p>
            <a:r>
              <a:rPr lang="fr-FR" sz="4400" b="1" dirty="0" smtClean="0">
                <a:latin typeface="Century Gothic" panose="020B0502020202020204" pitchFamily="34" charset="0"/>
                <a:ea typeface="Times New Roman" panose="02020603050405020304" pitchFamily="18" charset="0"/>
              </a:rPr>
              <a:t>COMMENT FAIRE ?</a:t>
            </a:r>
          </a:p>
          <a:p>
            <a:pPr marL="457200" indent="-457200">
              <a:buFont typeface="Arial" panose="020B0604020202020204" pitchFamily="34" charset="0"/>
              <a:buChar char="•"/>
            </a:pPr>
            <a:r>
              <a:rPr lang="fr-FR" sz="3200" dirty="0" smtClean="0">
                <a:latin typeface="Century Gothic" panose="020B0502020202020204" pitchFamily="34" charset="0"/>
                <a:ea typeface="Times New Roman" panose="02020603050405020304" pitchFamily="18" charset="0"/>
              </a:rPr>
              <a:t>Renommer ces fichiers</a:t>
            </a:r>
            <a:endParaRPr lang="fr-FR" sz="3200" dirty="0">
              <a:latin typeface="Century Gothic" panose="020B0502020202020204" pitchFamily="34" charset="0"/>
              <a:ea typeface="Times New Roman" panose="02020603050405020304" pitchFamily="18" charset="0"/>
            </a:endParaRP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36445367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8</a:t>
            </a:fld>
            <a:endParaRPr lang="en-US"/>
          </a:p>
        </p:txBody>
      </p:sp>
      <p:sp>
        <p:nvSpPr>
          <p:cNvPr id="8" name="Rectangle 7"/>
          <p:cNvSpPr/>
          <p:nvPr/>
        </p:nvSpPr>
        <p:spPr>
          <a:xfrm>
            <a:off x="929271" y="1399237"/>
            <a:ext cx="10814050" cy="3293209"/>
          </a:xfrm>
          <a:prstGeom prst="rect">
            <a:avLst/>
          </a:prstGeom>
        </p:spPr>
        <p:txBody>
          <a:bodyPr wrap="square">
            <a:spAutoFit/>
          </a:bodyPr>
          <a:lstStyle/>
          <a:p>
            <a:r>
              <a:rPr lang="fr-FR" sz="4400" b="1" dirty="0">
                <a:latin typeface="Century Gothic" panose="020B0502020202020204" pitchFamily="34" charset="0"/>
                <a:ea typeface="Times New Roman" panose="02020603050405020304" pitchFamily="18" charset="0"/>
              </a:rPr>
              <a:t>Pourquoi votre ordinateur ne s’allume plus ?</a:t>
            </a:r>
          </a:p>
          <a:p>
            <a:endParaRPr lang="fr-FR" sz="4400" b="1" dirty="0">
              <a:latin typeface="Century Gothic" panose="020B0502020202020204" pitchFamily="34" charset="0"/>
              <a:ea typeface="Times New Roman" panose="02020603050405020304" pitchFamily="18" charset="0"/>
            </a:endParaRPr>
          </a:p>
          <a:p>
            <a:r>
              <a:rPr lang="en-US" sz="4400" b="1" dirty="0" smtClean="0">
                <a:latin typeface="Century Gothic" panose="020B0502020202020204" pitchFamily="34" charset="0"/>
                <a:ea typeface="Times New Roman" panose="02020603050405020304" pitchFamily="18" charset="0"/>
              </a:rPr>
              <a:t>COMMENT </a:t>
            </a:r>
            <a:r>
              <a:rPr lang="en-US" sz="4400" b="1" dirty="0">
                <a:latin typeface="Century Gothic" panose="020B0502020202020204" pitchFamily="34" charset="0"/>
                <a:ea typeface="Times New Roman" panose="02020603050405020304" pitchFamily="18" charset="0"/>
              </a:rPr>
              <a:t>FAIRE ?</a:t>
            </a:r>
          </a:p>
          <a:p>
            <a:endParaRPr lang="fr-FR" sz="3200" dirty="0">
              <a:latin typeface="Century Gothic" panose="020B0502020202020204" pitchFamily="34" charset="0"/>
              <a:ea typeface="Times New Roman" panose="02020603050405020304" pitchFamily="18" charset="0"/>
            </a:endParaRP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144231979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0" y="0"/>
            <a:ext cx="12192000" cy="96643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 name="Slide Number Placeholder 1"/>
          <p:cNvSpPr>
            <a:spLocks noGrp="1"/>
          </p:cNvSpPr>
          <p:nvPr>
            <p:ph type="sldNum" sz="quarter" idx="12"/>
          </p:nvPr>
        </p:nvSpPr>
        <p:spPr/>
        <p:txBody>
          <a:bodyPr/>
          <a:lstStyle/>
          <a:p>
            <a:fld id="{71BC0D0C-0868-4FD9-B63E-9D6F38ED3D4A}" type="slidenum">
              <a:rPr lang="en-US" smtClean="0"/>
              <a:t>9</a:t>
            </a:fld>
            <a:endParaRPr lang="en-US"/>
          </a:p>
        </p:txBody>
      </p:sp>
      <p:sp>
        <p:nvSpPr>
          <p:cNvPr id="8" name="Rectangle 7"/>
          <p:cNvSpPr/>
          <p:nvPr/>
        </p:nvSpPr>
        <p:spPr>
          <a:xfrm>
            <a:off x="917697" y="1042908"/>
            <a:ext cx="10814050" cy="5878532"/>
          </a:xfrm>
          <a:prstGeom prst="rect">
            <a:avLst/>
          </a:prstGeom>
        </p:spPr>
        <p:txBody>
          <a:bodyPr wrap="square">
            <a:spAutoFit/>
          </a:bodyPr>
          <a:lstStyle/>
          <a:p>
            <a:r>
              <a:rPr lang="fr-FR" sz="4400" b="1" dirty="0">
                <a:latin typeface="Century Gothic" panose="020B0502020202020204" pitchFamily="34" charset="0"/>
                <a:ea typeface="Times New Roman" panose="02020603050405020304" pitchFamily="18" charset="0"/>
              </a:rPr>
              <a:t>Pourquoi votre ordinateur ne s’allume plus </a:t>
            </a:r>
            <a:r>
              <a:rPr lang="fr-FR" sz="4400" b="1" dirty="0" smtClean="0">
                <a:latin typeface="Century Gothic" panose="020B0502020202020204" pitchFamily="34" charset="0"/>
                <a:ea typeface="Times New Roman" panose="02020603050405020304" pitchFamily="18" charset="0"/>
              </a:rPr>
              <a:t>?</a:t>
            </a:r>
            <a:endParaRPr lang="fr-FR" sz="4400" b="1" dirty="0">
              <a:latin typeface="Century Gothic" panose="020B0502020202020204" pitchFamily="34" charset="0"/>
              <a:ea typeface="Times New Roman" panose="02020603050405020304" pitchFamily="18" charset="0"/>
            </a:endParaRPr>
          </a:p>
          <a:p>
            <a:r>
              <a:rPr lang="fr-FR" sz="3200" dirty="0">
                <a:latin typeface="Century Gothic" panose="020B0502020202020204" pitchFamily="34" charset="0"/>
                <a:ea typeface="Times New Roman" panose="02020603050405020304" pitchFamily="18" charset="0"/>
              </a:rPr>
              <a:t>Pour résoudre un problème informatique, il faut toujours déterminer la cause de la panne sur ordinateur. Si c’est votre PC qui ne s’allume plus, c’est peut-être lié à l’un des problèmes suivants :</a:t>
            </a:r>
          </a:p>
          <a:p>
            <a:pPr marL="457200" indent="-457200" fontAlgn="base">
              <a:buFont typeface="Arial" panose="020B0604020202020204" pitchFamily="34" charset="0"/>
              <a:buChar char="•"/>
            </a:pPr>
            <a:r>
              <a:rPr lang="fr-FR" sz="3200" dirty="0">
                <a:latin typeface="Century Gothic" panose="020B0502020202020204" pitchFamily="34" charset="0"/>
                <a:ea typeface="Times New Roman" panose="02020603050405020304" pitchFamily="18" charset="0"/>
              </a:rPr>
              <a:t>une panne d’alimentation ;</a:t>
            </a:r>
          </a:p>
          <a:p>
            <a:pPr marL="457200" indent="-457200" fontAlgn="base">
              <a:buFont typeface="Arial" panose="020B0604020202020204" pitchFamily="34" charset="0"/>
              <a:buChar char="•"/>
            </a:pPr>
            <a:r>
              <a:rPr lang="fr-FR" sz="3200" dirty="0">
                <a:latin typeface="Century Gothic" panose="020B0502020202020204" pitchFamily="34" charset="0"/>
                <a:ea typeface="Times New Roman" panose="02020603050405020304" pitchFamily="18" charset="0"/>
              </a:rPr>
              <a:t>une carte mère défectueuse ;</a:t>
            </a:r>
          </a:p>
          <a:p>
            <a:pPr marL="457200" indent="-457200" fontAlgn="base">
              <a:buFont typeface="Arial" panose="020B0604020202020204" pitchFamily="34" charset="0"/>
              <a:buChar char="•"/>
            </a:pPr>
            <a:r>
              <a:rPr lang="fr-FR" sz="3200" dirty="0">
                <a:latin typeface="Century Gothic" panose="020B0502020202020204" pitchFamily="34" charset="0"/>
                <a:ea typeface="Times New Roman" panose="02020603050405020304" pitchFamily="18" charset="0"/>
              </a:rPr>
              <a:t>une batterie en fin de vie </a:t>
            </a:r>
            <a:r>
              <a:rPr lang="fr-FR" sz="3200" dirty="0" smtClean="0">
                <a:latin typeface="Century Gothic" panose="020B0502020202020204" pitchFamily="34" charset="0"/>
                <a:ea typeface="Times New Roman" panose="02020603050405020304" pitchFamily="18" charset="0"/>
              </a:rPr>
              <a:t>;</a:t>
            </a:r>
            <a:endParaRPr lang="fr-FR" sz="3200" dirty="0">
              <a:latin typeface="Century Gothic" panose="020B0502020202020204" pitchFamily="34" charset="0"/>
              <a:ea typeface="Times New Roman" panose="02020603050405020304" pitchFamily="18" charset="0"/>
            </a:endParaRPr>
          </a:p>
          <a:p>
            <a:pPr marL="457200" indent="-457200" fontAlgn="base">
              <a:buFont typeface="Arial" panose="020B0604020202020204" pitchFamily="34" charset="0"/>
              <a:buChar char="•"/>
            </a:pPr>
            <a:r>
              <a:rPr lang="fr-FR" sz="3200" dirty="0">
                <a:latin typeface="Century Gothic" panose="020B0502020202020204" pitchFamily="34" charset="0"/>
                <a:ea typeface="Times New Roman" panose="02020603050405020304" pitchFamily="18" charset="0"/>
              </a:rPr>
              <a:t>un manque de puissance de l’alimentation.</a:t>
            </a:r>
          </a:p>
          <a:p>
            <a:endParaRPr lang="fr-FR" sz="3200" dirty="0">
              <a:latin typeface="Century Gothic" panose="020B0502020202020204" pitchFamily="34" charset="0"/>
              <a:ea typeface="Times New Roman" panose="02020603050405020304" pitchFamily="18" charset="0"/>
            </a:endParaRPr>
          </a:p>
        </p:txBody>
      </p:sp>
      <p:sp>
        <p:nvSpPr>
          <p:cNvPr id="6" name="Title 1"/>
          <p:cNvSpPr txBox="1">
            <a:spLocks/>
          </p:cNvSpPr>
          <p:nvPr/>
        </p:nvSpPr>
        <p:spPr>
          <a:xfrm>
            <a:off x="755650" y="240467"/>
            <a:ext cx="8894977" cy="561974"/>
          </a:xfrm>
          <a:prstGeom prst="rect">
            <a:avLst/>
          </a:prstGeom>
        </p:spPr>
        <p:txBody>
          <a:bodyP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algn="just"/>
            <a:r>
              <a:rPr lang="fr-FR" sz="3600" b="1" dirty="0" smtClean="0">
                <a:solidFill>
                  <a:schemeClr val="bg1"/>
                </a:solidFill>
                <a:effectLst>
                  <a:outerShdw blurRad="38100" dist="38100" dir="2700000" algn="tl">
                    <a:srgbClr val="000000">
                      <a:alpha val="43137"/>
                    </a:srgbClr>
                  </a:outerShdw>
                </a:effectLst>
                <a:latin typeface="Century Gothic" panose="020B0502020202020204" pitchFamily="34" charset="0"/>
              </a:rPr>
              <a:t>Pannes</a:t>
            </a:r>
          </a:p>
        </p:txBody>
      </p:sp>
    </p:spTree>
    <p:extLst>
      <p:ext uri="{BB962C8B-B14F-4D97-AF65-F5344CB8AC3E}">
        <p14:creationId xmlns:p14="http://schemas.microsoft.com/office/powerpoint/2010/main" val="38926517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900" decel="100000" fill="hold"/>
                                        <p:tgtEl>
                                          <p:spTgt spid="5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6327</TotalTime>
  <Words>4610</Words>
  <Application>Microsoft Office PowerPoint</Application>
  <PresentationFormat>Widescreen</PresentationFormat>
  <Paragraphs>450</Paragraphs>
  <Slides>73</Slides>
  <Notes>66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73</vt:i4>
      </vt:variant>
    </vt:vector>
  </HeadingPairs>
  <TitlesOfParts>
    <vt:vector size="79" baseType="lpstr">
      <vt:lpstr>Arial</vt:lpstr>
      <vt:lpstr>Calibri</vt:lpstr>
      <vt:lpstr>Calibri Light</vt:lpstr>
      <vt:lpstr>Century Gothic</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Malak blk</cp:lastModifiedBy>
  <cp:revision>603</cp:revision>
  <dcterms:created xsi:type="dcterms:W3CDTF">2022-08-01T13:39:14Z</dcterms:created>
  <dcterms:modified xsi:type="dcterms:W3CDTF">2023-12-16T10:20:07Z</dcterms:modified>
</cp:coreProperties>
</file>