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748-95EB-4151-8C13-3006FA308D5B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2B73-EAF2-4773-B503-7DBA718A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97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748-95EB-4151-8C13-3006FA308D5B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2B73-EAF2-4773-B503-7DBA718A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38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748-95EB-4151-8C13-3006FA308D5B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2B73-EAF2-4773-B503-7DBA718A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6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748-95EB-4151-8C13-3006FA308D5B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2B73-EAF2-4773-B503-7DBA718A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01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748-95EB-4151-8C13-3006FA308D5B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2B73-EAF2-4773-B503-7DBA718A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15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748-95EB-4151-8C13-3006FA308D5B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2B73-EAF2-4773-B503-7DBA718A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39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748-95EB-4151-8C13-3006FA308D5B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2B73-EAF2-4773-B503-7DBA718A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68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748-95EB-4151-8C13-3006FA308D5B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2B73-EAF2-4773-B503-7DBA718A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82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748-95EB-4151-8C13-3006FA308D5B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2B73-EAF2-4773-B503-7DBA718A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5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748-95EB-4151-8C13-3006FA308D5B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2B73-EAF2-4773-B503-7DBA718A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56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748-95EB-4151-8C13-3006FA308D5B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2B73-EAF2-4773-B503-7DBA718A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EF748-95EB-4151-8C13-3006FA308D5B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2B73-EAF2-4773-B503-7DBA718A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27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ele-ens.univ-oeb.dz/moodle/course/view.php?id=607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4.png"/><Relationship Id="rId3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46.png"/><Relationship Id="rId2" Type="http://schemas.openxmlformats.org/officeDocument/2006/relationships/image" Target="../media/image35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6032" y="4968170"/>
            <a:ext cx="457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Monotype Corsiva" pitchFamily="66" charset="0"/>
                <a:cs typeface="Arial" charset="0"/>
              </a:rPr>
              <a:t>Dr. </a:t>
            </a:r>
            <a:r>
              <a:rPr lang="en-US" sz="2800" b="1" dirty="0" err="1">
                <a:latin typeface="Monotype Corsiva" pitchFamily="66" charset="0"/>
                <a:cs typeface="Arial" charset="0"/>
              </a:rPr>
              <a:t>Souheyla</a:t>
            </a:r>
            <a:r>
              <a:rPr lang="en-US" sz="2800" b="1" dirty="0">
                <a:latin typeface="Monotype Corsiva" pitchFamily="66" charset="0"/>
                <a:cs typeface="Arial" charset="0"/>
              </a:rPr>
              <a:t> </a:t>
            </a:r>
            <a:r>
              <a:rPr lang="en-US" sz="2800" b="1" dirty="0" err="1">
                <a:latin typeface="Monotype Corsiva" pitchFamily="66" charset="0"/>
                <a:cs typeface="Arial" charset="0"/>
              </a:rPr>
              <a:t>Gagui</a:t>
            </a:r>
            <a:r>
              <a:rPr lang="en-US" sz="2800" b="1" dirty="0">
                <a:latin typeface="Monotype Corsiva" pitchFamily="66" charset="0"/>
                <a:cs typeface="Arial" charset="0"/>
              </a:rPr>
              <a:t/>
            </a:r>
            <a:br>
              <a:rPr lang="en-US" sz="2800" b="1" dirty="0">
                <a:latin typeface="Monotype Corsiva" pitchFamily="66" charset="0"/>
                <a:cs typeface="Arial" charset="0"/>
              </a:rPr>
            </a:br>
            <a:r>
              <a:rPr lang="en-US" sz="2800" b="1" dirty="0">
                <a:latin typeface="Monotype Corsiva" pitchFamily="66" charset="0"/>
                <a:cs typeface="Arial" charset="0"/>
              </a:rPr>
              <a:t>souheyla_gagui@yahoo.fr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431540" y="935722"/>
            <a:ext cx="828091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latin typeface="Monotype Corsiva" pitchFamily="66" charset="0"/>
                <a:cs typeface="Arial" charset="0"/>
              </a:rPr>
              <a:t>Faculté: Sciences Exactes et des Sciences de la Nature et la Vie </a:t>
            </a:r>
          </a:p>
          <a:p>
            <a:pPr algn="ctr"/>
            <a:r>
              <a:rPr lang="fr-FR" sz="2800" b="1" dirty="0">
                <a:latin typeface="Monotype Corsiva" pitchFamily="66" charset="0"/>
                <a:cs typeface="Arial" charset="0"/>
              </a:rPr>
              <a:t>Département: Maths et Informatique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6032" y="3167970"/>
            <a:ext cx="579357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latin typeface="Monotype Corsiva" pitchFamily="66" charset="0"/>
                <a:cs typeface="Arial" charset="0"/>
                <a:hlinkClick r:id="rId2"/>
              </a:rPr>
              <a:t>Physique 2 (électricité générale)</a:t>
            </a:r>
            <a:endParaRPr lang="fr-FR" sz="4000" b="1" dirty="0"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9872" y="260648"/>
            <a:ext cx="239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/>
              <a:t>سلسلة تمارين 1</a:t>
            </a:r>
            <a:endParaRPr lang="fr-F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18750" r="16224" b="32540"/>
          <a:stretch/>
        </p:blipFill>
        <p:spPr bwMode="auto">
          <a:xfrm>
            <a:off x="150955" y="985276"/>
            <a:ext cx="8931438" cy="437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6372200" y="2060848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616674" y="2182060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6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4368" y="260648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/>
              <a:t>الحل 1</a:t>
            </a:r>
            <a:endParaRPr lang="fr-FR" sz="2800" b="1" dirty="0"/>
          </a:p>
        </p:txBody>
      </p:sp>
      <p:grpSp>
        <p:nvGrpSpPr>
          <p:cNvPr id="29" name="Groupe 28"/>
          <p:cNvGrpSpPr/>
          <p:nvPr/>
        </p:nvGrpSpPr>
        <p:grpSpPr>
          <a:xfrm>
            <a:off x="1907704" y="1487752"/>
            <a:ext cx="1230883" cy="1396686"/>
            <a:chOff x="2555776" y="1055704"/>
            <a:chExt cx="1230883" cy="1396686"/>
          </a:xfrm>
        </p:grpSpPr>
        <p:grpSp>
          <p:nvGrpSpPr>
            <p:cNvPr id="5" name="Groupe 4"/>
            <p:cNvGrpSpPr/>
            <p:nvPr/>
          </p:nvGrpSpPr>
          <p:grpSpPr>
            <a:xfrm>
              <a:off x="2555776" y="1268760"/>
              <a:ext cx="576064" cy="1015663"/>
              <a:chOff x="2555776" y="1268760"/>
              <a:chExt cx="576064" cy="1015663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2555776" y="1628800"/>
                <a:ext cx="432048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ZoneTexte 3"/>
              <p:cNvSpPr txBox="1"/>
              <p:nvPr/>
            </p:nvSpPr>
            <p:spPr>
              <a:xfrm>
                <a:off x="2555776" y="1268760"/>
                <a:ext cx="5760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0" dirty="0" smtClean="0"/>
                  <a:t>-</a:t>
                </a:r>
                <a:endParaRPr lang="fr-FR" sz="6000" dirty="0"/>
              </a:p>
            </p:txBody>
          </p:sp>
        </p:grpSp>
        <p:sp>
          <p:nvSpPr>
            <p:cNvPr id="16" name="Zone de texte 1"/>
            <p:cNvSpPr txBox="1"/>
            <p:nvPr/>
          </p:nvSpPr>
          <p:spPr>
            <a:xfrm>
              <a:off x="2627784" y="1988840"/>
              <a:ext cx="1158875" cy="4635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q</a:t>
              </a:r>
              <a:r>
                <a:rPr kumimoji="0" lang="fr-FR" sz="28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1</a:t>
              </a:r>
              <a:endPara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Zone de texte 1"/>
            <p:cNvSpPr txBox="1"/>
            <p:nvPr/>
          </p:nvSpPr>
          <p:spPr>
            <a:xfrm>
              <a:off x="2555776" y="1055704"/>
              <a:ext cx="1158875" cy="4635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A</a:t>
              </a:r>
              <a:endPara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572014" y="1620637"/>
            <a:ext cx="1782077" cy="1160291"/>
            <a:chOff x="4568626" y="1188589"/>
            <a:chExt cx="1782077" cy="1160291"/>
          </a:xfrm>
        </p:grpSpPr>
        <p:grpSp>
          <p:nvGrpSpPr>
            <p:cNvPr id="6" name="Groupe 5"/>
            <p:cNvGrpSpPr/>
            <p:nvPr/>
          </p:nvGrpSpPr>
          <p:grpSpPr>
            <a:xfrm>
              <a:off x="4644008" y="1333217"/>
              <a:ext cx="576064" cy="1015663"/>
              <a:chOff x="2483768" y="1340768"/>
              <a:chExt cx="576064" cy="1015663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2555776" y="1628800"/>
                <a:ext cx="432048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2483768" y="1340768"/>
                <a:ext cx="5760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0" dirty="0" smtClean="0"/>
                  <a:t>+</a:t>
                </a:r>
                <a:endParaRPr lang="fr-FR" sz="6000" dirty="0"/>
              </a:p>
            </p:txBody>
          </p:sp>
        </p:grpSp>
        <p:sp>
          <p:nvSpPr>
            <p:cNvPr id="18" name="Zone de texte 1"/>
            <p:cNvSpPr txBox="1"/>
            <p:nvPr/>
          </p:nvSpPr>
          <p:spPr>
            <a:xfrm>
              <a:off x="5191828" y="1519254"/>
              <a:ext cx="1158875" cy="4635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q</a:t>
              </a:r>
              <a:r>
                <a:rPr kumimoji="0" lang="fr-FR" sz="2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3</a:t>
              </a:r>
              <a:endPara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Zone de texte 1"/>
            <p:cNvSpPr txBox="1"/>
            <p:nvPr/>
          </p:nvSpPr>
          <p:spPr>
            <a:xfrm>
              <a:off x="4568626" y="1188589"/>
              <a:ext cx="1158875" cy="4635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C</a:t>
              </a:r>
              <a:endPara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5364088" y="4285545"/>
            <a:ext cx="2088232" cy="1015663"/>
            <a:chOff x="4360700" y="3284984"/>
            <a:chExt cx="2088232" cy="1015663"/>
          </a:xfrm>
        </p:grpSpPr>
        <p:grpSp>
          <p:nvGrpSpPr>
            <p:cNvPr id="9" name="Groupe 8"/>
            <p:cNvGrpSpPr/>
            <p:nvPr/>
          </p:nvGrpSpPr>
          <p:grpSpPr>
            <a:xfrm>
              <a:off x="4648732" y="3284984"/>
              <a:ext cx="576064" cy="1015663"/>
              <a:chOff x="2490515" y="1340768"/>
              <a:chExt cx="576064" cy="10156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2555776" y="1628800"/>
                <a:ext cx="432048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2490515" y="1340768"/>
                <a:ext cx="5760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0" dirty="0"/>
                  <a:t>+</a:t>
                </a:r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4360700" y="3492004"/>
              <a:ext cx="2088232" cy="463550"/>
              <a:chOff x="4360700" y="3307482"/>
              <a:chExt cx="2088232" cy="463550"/>
            </a:xfrm>
          </p:grpSpPr>
          <p:sp>
            <p:nvSpPr>
              <p:cNvPr id="17" name="Zone de texte 1"/>
              <p:cNvSpPr txBox="1"/>
              <p:nvPr/>
            </p:nvSpPr>
            <p:spPr>
              <a:xfrm>
                <a:off x="5290057" y="3307482"/>
                <a:ext cx="1158875" cy="4635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q</a:t>
                </a:r>
                <a:r>
                  <a:rPr kumimoji="0" lang="fr-FR" sz="2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2</a:t>
                </a:r>
                <a:endParaRPr kumimoji="0" lang="fr-FR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" name="Zone de texte 1"/>
              <p:cNvSpPr txBox="1"/>
              <p:nvPr/>
            </p:nvSpPr>
            <p:spPr>
              <a:xfrm>
                <a:off x="4360700" y="3307482"/>
                <a:ext cx="1158875" cy="4635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B</a:t>
                </a:r>
                <a:endParaRPr kumimoji="0" lang="fr-FR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cxnSp>
        <p:nvCxnSpPr>
          <p:cNvPr id="26" name="Connecteur droit 25"/>
          <p:cNvCxnSpPr/>
          <p:nvPr/>
        </p:nvCxnSpPr>
        <p:spPr>
          <a:xfrm rot="5400000" flipV="1">
            <a:off x="4889405" y="3537152"/>
            <a:ext cx="20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2267744" y="1556792"/>
            <a:ext cx="3420000" cy="720080"/>
            <a:chOff x="2915816" y="1120968"/>
            <a:chExt cx="3420000" cy="720080"/>
          </a:xfrm>
        </p:grpSpPr>
        <p:cxnSp>
          <p:nvCxnSpPr>
            <p:cNvPr id="23" name="Connecteur droit 22"/>
            <p:cNvCxnSpPr/>
            <p:nvPr/>
          </p:nvCxnSpPr>
          <p:spPr>
            <a:xfrm flipV="1">
              <a:off x="2915816" y="1841048"/>
              <a:ext cx="34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 de texte 1"/>
            <p:cNvSpPr txBox="1"/>
            <p:nvPr/>
          </p:nvSpPr>
          <p:spPr>
            <a:xfrm>
              <a:off x="4283968" y="1120968"/>
              <a:ext cx="1158875" cy="4635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b="1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r</a:t>
              </a:r>
              <a:r>
                <a:rPr kumimoji="0" lang="fr-FR" sz="2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1</a:t>
              </a:r>
              <a:endPara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8" name="Zone de texte 1"/>
          <p:cNvSpPr txBox="1"/>
          <p:nvPr/>
        </p:nvSpPr>
        <p:spPr>
          <a:xfrm>
            <a:off x="6057918" y="3037458"/>
            <a:ext cx="1158875" cy="4635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r</a:t>
            </a:r>
            <a:r>
              <a:rPr lang="fr-FR" sz="2800" b="1" kern="0" baseline="-2500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2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8" t="36838" r="18601" b="53481"/>
          <a:stretch/>
        </p:blipFill>
        <p:spPr bwMode="auto">
          <a:xfrm>
            <a:off x="323527" y="3440935"/>
            <a:ext cx="5230293" cy="70814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e 36"/>
          <p:cNvGrpSpPr/>
          <p:nvPr/>
        </p:nvGrpSpPr>
        <p:grpSpPr>
          <a:xfrm>
            <a:off x="2339752" y="2276871"/>
            <a:ext cx="1518915" cy="535559"/>
            <a:chOff x="1283311" y="2869877"/>
            <a:chExt cx="1518915" cy="535559"/>
          </a:xfrm>
        </p:grpSpPr>
        <p:cxnSp>
          <p:nvCxnSpPr>
            <p:cNvPr id="38" name="Connecteur droit avec flèche 37"/>
            <p:cNvCxnSpPr/>
            <p:nvPr/>
          </p:nvCxnSpPr>
          <p:spPr>
            <a:xfrm flipV="1">
              <a:off x="1283311" y="2869877"/>
              <a:ext cx="1476000" cy="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 de texte 1"/>
                <p:cNvSpPr txBox="1"/>
                <p:nvPr/>
              </p:nvSpPr>
              <p:spPr>
                <a:xfrm>
                  <a:off x="1643351" y="2941886"/>
                  <a:ext cx="1158875" cy="4635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400" b="1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4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𝐅</m:t>
                                </m:r>
                              </m:e>
                              <m:sub>
                                <m:r>
                                  <a:rPr lang="fr-FR" sz="2400" b="1" i="0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𝟑𝟏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fr-FR" sz="1400" b="1" dirty="0">
                    <a:solidFill>
                      <a:srgbClr val="00B050"/>
                    </a:solidFill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9" name="Zone de 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351" y="2941886"/>
                  <a:ext cx="1158875" cy="4635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16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e 40"/>
          <p:cNvGrpSpPr/>
          <p:nvPr/>
        </p:nvGrpSpPr>
        <p:grpSpPr>
          <a:xfrm>
            <a:off x="4356128" y="2245370"/>
            <a:ext cx="1872056" cy="463550"/>
            <a:chOff x="2339904" y="2821434"/>
            <a:chExt cx="1872056" cy="463550"/>
          </a:xfrm>
        </p:grpSpPr>
        <p:cxnSp>
          <p:nvCxnSpPr>
            <p:cNvPr id="36" name="Connecteur droit avec flèche 35"/>
            <p:cNvCxnSpPr/>
            <p:nvPr/>
          </p:nvCxnSpPr>
          <p:spPr>
            <a:xfrm flipH="1" flipV="1">
              <a:off x="2339904" y="2835578"/>
              <a:ext cx="1368000" cy="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 de texte 1"/>
                <p:cNvSpPr txBox="1"/>
                <p:nvPr/>
              </p:nvSpPr>
              <p:spPr>
                <a:xfrm>
                  <a:off x="2519960" y="2821434"/>
                  <a:ext cx="1692000" cy="4635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400" b="1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4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𝐅</m:t>
                                </m:r>
                              </m:e>
                              <m:sub>
                                <m:r>
                                  <a:rPr lang="fr-FR" sz="2400" b="1" i="0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𝟏𝟑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fr-FR" sz="1400" b="1" dirty="0">
                    <a:solidFill>
                      <a:srgbClr val="00B050"/>
                    </a:solidFill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0" name="Zone de 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9960" y="2821434"/>
                  <a:ext cx="1692000" cy="4635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16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Rectangle 41"/>
          <p:cNvSpPr/>
          <p:nvPr/>
        </p:nvSpPr>
        <p:spPr>
          <a:xfrm>
            <a:off x="4139952" y="404663"/>
            <a:ext cx="3888432" cy="263279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/>
          <p:cNvCxnSpPr/>
          <p:nvPr/>
        </p:nvCxnSpPr>
        <p:spPr>
          <a:xfrm flipH="1">
            <a:off x="4536184" y="986350"/>
            <a:ext cx="1370121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 flipH="1">
            <a:off x="3742924" y="1663819"/>
            <a:ext cx="1370121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/>
          <p:cNvGrpSpPr/>
          <p:nvPr/>
        </p:nvGrpSpPr>
        <p:grpSpPr>
          <a:xfrm>
            <a:off x="3923928" y="404664"/>
            <a:ext cx="1942866" cy="1803976"/>
            <a:chOff x="3923928" y="404664"/>
            <a:chExt cx="1942866" cy="1803976"/>
          </a:xfrm>
        </p:grpSpPr>
        <p:cxnSp>
          <p:nvCxnSpPr>
            <p:cNvPr id="53" name="Connecteur droit avec flèche 52"/>
            <p:cNvCxnSpPr/>
            <p:nvPr/>
          </p:nvCxnSpPr>
          <p:spPr>
            <a:xfrm flipH="1" flipV="1">
              <a:off x="4427985" y="986350"/>
              <a:ext cx="1438809" cy="12222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Zone de texte 1"/>
                <p:cNvSpPr txBox="1"/>
                <p:nvPr/>
              </p:nvSpPr>
              <p:spPr>
                <a:xfrm>
                  <a:off x="3923928" y="404664"/>
                  <a:ext cx="1158875" cy="4635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8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fr-FR" sz="1600" dirty="0">
                    <a:solidFill>
                      <a:srgbClr val="FF0000"/>
                    </a:solidFill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7" name="Zone de 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28" y="404664"/>
                  <a:ext cx="1158875" cy="4635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e 57"/>
          <p:cNvGrpSpPr/>
          <p:nvPr/>
        </p:nvGrpSpPr>
        <p:grpSpPr>
          <a:xfrm>
            <a:off x="584103" y="249486"/>
            <a:ext cx="2475729" cy="1235298"/>
            <a:chOff x="7243608" y="3913298"/>
            <a:chExt cx="1869476" cy="927098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 de texte 1"/>
                <p:cNvSpPr txBox="1"/>
                <p:nvPr/>
              </p:nvSpPr>
              <p:spPr>
                <a:xfrm>
                  <a:off x="7253124" y="3913298"/>
                  <a:ext cx="1859960" cy="463550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2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3200" b="1" i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fr-FR" sz="3200" b="1" i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𝟏𝟑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fr-FR" sz="3200" b="1" dirty="0" smtClean="0">
                      <a:solidFill>
                        <a:srgbClr val="00B050"/>
                      </a:solidFill>
                      <a:effectLst/>
                      <a:ea typeface="Times New Roman"/>
                      <a:cs typeface="Calibri"/>
                    </a:rPr>
                    <a:t>  ??</a:t>
                  </a:r>
                  <a:endParaRPr lang="fr-FR" sz="1600" dirty="0">
                    <a:solidFill>
                      <a:srgbClr val="00B050"/>
                    </a:solidFill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0" name="Zone de 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3124" y="3913298"/>
                  <a:ext cx="1859960" cy="46355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1584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 de texte 1"/>
                <p:cNvSpPr txBox="1"/>
                <p:nvPr/>
              </p:nvSpPr>
              <p:spPr>
                <a:xfrm>
                  <a:off x="7243608" y="4376846"/>
                  <a:ext cx="1859960" cy="463550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200" b="1" i="1" smtClean="0">
                              <a:solidFill>
                                <a:srgbClr val="7030A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3200" b="1" i="1">
                                  <a:solidFill>
                                    <a:srgbClr val="7030A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3200" b="1" i="0">
                                  <a:solidFill>
                                    <a:srgbClr val="7030A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fr-FR" sz="3200" b="1" i="0" smtClean="0">
                                  <a:solidFill>
                                    <a:srgbClr val="7030A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fr-FR" sz="3200" b="1" i="0">
                                  <a:solidFill>
                                    <a:srgbClr val="7030A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fr-FR" sz="3200" b="1" dirty="0" smtClean="0">
                      <a:solidFill>
                        <a:srgbClr val="7030A0"/>
                      </a:solidFill>
                      <a:effectLst/>
                      <a:ea typeface="Times New Roman"/>
                      <a:cs typeface="Calibri"/>
                    </a:rPr>
                    <a:t>  ??</a:t>
                  </a:r>
                  <a:endParaRPr lang="fr-FR" sz="1600" dirty="0">
                    <a:solidFill>
                      <a:srgbClr val="7030A0"/>
                    </a:solidFill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1" name="Zone de 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3608" y="4376846"/>
                  <a:ext cx="1859960" cy="46355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40196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Accolade fermante 61"/>
          <p:cNvSpPr/>
          <p:nvPr/>
        </p:nvSpPr>
        <p:spPr>
          <a:xfrm flipH="1">
            <a:off x="251520" y="507095"/>
            <a:ext cx="360040" cy="86409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48" name="Groupe 2047"/>
          <p:cNvGrpSpPr/>
          <p:nvPr/>
        </p:nvGrpSpPr>
        <p:grpSpPr>
          <a:xfrm>
            <a:off x="1691680" y="507095"/>
            <a:ext cx="1872208" cy="581686"/>
            <a:chOff x="1475656" y="404664"/>
            <a:chExt cx="1872208" cy="581686"/>
          </a:xfrm>
        </p:grpSpPr>
        <p:sp>
          <p:nvSpPr>
            <p:cNvPr id="63" name="Flèche droite 62"/>
            <p:cNvSpPr/>
            <p:nvPr/>
          </p:nvSpPr>
          <p:spPr>
            <a:xfrm>
              <a:off x="1475656" y="764703"/>
              <a:ext cx="648072" cy="22164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Zone de texte 1"/>
                <p:cNvSpPr txBox="1"/>
                <p:nvPr/>
              </p:nvSpPr>
              <p:spPr>
                <a:xfrm>
                  <a:off x="2188989" y="404664"/>
                  <a:ext cx="1158875" cy="4635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4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𝑹</m:t>
                          </m:r>
                        </m:e>
                      </m:acc>
                    </m:oMath>
                  </a14:m>
                  <a:r>
                    <a:rPr lang="fr-FR" sz="2400" b="1" dirty="0">
                      <a:solidFill>
                        <a:srgbClr val="7030A0"/>
                      </a:solidFill>
                      <a:ea typeface="Times New Roman"/>
                      <a:cs typeface="Calibri"/>
                    </a:rPr>
                    <a:t> ??</a:t>
                  </a:r>
                  <a:endParaRPr lang="fr-FR" sz="2400" dirty="0">
                    <a:solidFill>
                      <a:srgbClr val="FF0000"/>
                    </a:solidFill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5" name="Zone de 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8989" y="404664"/>
                  <a:ext cx="1158875" cy="46355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94737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107504" y="986350"/>
            <a:ext cx="7056784" cy="5052330"/>
            <a:chOff x="107504" y="986350"/>
            <a:chExt cx="7056784" cy="5052330"/>
          </a:xfrm>
        </p:grpSpPr>
        <p:grpSp>
          <p:nvGrpSpPr>
            <p:cNvPr id="43" name="Groupe 42"/>
            <p:cNvGrpSpPr/>
            <p:nvPr/>
          </p:nvGrpSpPr>
          <p:grpSpPr>
            <a:xfrm rot="16200000">
              <a:off x="5796288" y="662350"/>
              <a:ext cx="1044000" cy="1692000"/>
              <a:chOff x="4155708" y="2371065"/>
              <a:chExt cx="1044000" cy="1692000"/>
            </a:xfrm>
          </p:grpSpPr>
          <p:cxnSp>
            <p:nvCxnSpPr>
              <p:cNvPr id="44" name="Connecteur droit avec flèche 43"/>
              <p:cNvCxnSpPr/>
              <p:nvPr/>
            </p:nvCxnSpPr>
            <p:spPr>
              <a:xfrm rot="10800000" flipH="1">
                <a:off x="4155708" y="2835579"/>
                <a:ext cx="1044000" cy="1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Zone de texte 1"/>
                  <p:cNvSpPr txBox="1"/>
                  <p:nvPr/>
                </p:nvSpPr>
                <p:spPr>
                  <a:xfrm rot="5400000">
                    <a:off x="3693162" y="2985290"/>
                    <a:ext cx="1692000" cy="4635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solidFill>
                                    <a:srgbClr val="7030A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0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fr-FR" sz="2400" b="1" i="0" smtClean="0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𝟐𝟑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fr-FR" sz="1400" b="1" dirty="0">
                      <a:solidFill>
                        <a:srgbClr val="7030A0"/>
                      </a:solidFill>
                      <a:effectLst/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5" name="Zone de texte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3693162" y="2985290"/>
                    <a:ext cx="1692000" cy="46355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Groupe 45"/>
            <p:cNvGrpSpPr/>
            <p:nvPr/>
          </p:nvGrpSpPr>
          <p:grpSpPr>
            <a:xfrm rot="5400000">
              <a:off x="5796288" y="4670680"/>
              <a:ext cx="1044000" cy="1692000"/>
              <a:chOff x="4155708" y="1610908"/>
              <a:chExt cx="1044000" cy="1692000"/>
            </a:xfrm>
          </p:grpSpPr>
          <p:cxnSp>
            <p:nvCxnSpPr>
              <p:cNvPr id="47" name="Connecteur droit avec flèche 46"/>
              <p:cNvCxnSpPr/>
              <p:nvPr/>
            </p:nvCxnSpPr>
            <p:spPr>
              <a:xfrm rot="10800000" flipH="1">
                <a:off x="4155708" y="2835579"/>
                <a:ext cx="1044000" cy="1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Zone de texte 1"/>
                  <p:cNvSpPr txBox="1"/>
                  <p:nvPr/>
                </p:nvSpPr>
                <p:spPr>
                  <a:xfrm rot="16200000">
                    <a:off x="3706340" y="2225133"/>
                    <a:ext cx="1692000" cy="4635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solidFill>
                                    <a:srgbClr val="7030A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0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fr-FR" sz="2400" b="1" i="0" smtClean="0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𝟑𝟐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fr-FR" sz="1400" b="1" dirty="0">
                      <a:solidFill>
                        <a:srgbClr val="7030A0"/>
                      </a:solidFill>
                      <a:effectLst/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8" name="Zone de texte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706340" y="2225133"/>
                    <a:ext cx="1692000" cy="46355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1316"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e 12"/>
            <p:cNvGrpSpPr/>
            <p:nvPr/>
          </p:nvGrpSpPr>
          <p:grpSpPr>
            <a:xfrm>
              <a:off x="107504" y="4593062"/>
              <a:ext cx="5176434" cy="708146"/>
              <a:chOff x="107504" y="4593062"/>
              <a:chExt cx="5176434" cy="708146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48" t="46518" r="18601" b="43801"/>
              <a:stretch/>
            </p:blipFill>
            <p:spPr bwMode="auto">
              <a:xfrm>
                <a:off x="107504" y="4593062"/>
                <a:ext cx="5176434" cy="708146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Zone de texte 1"/>
              <p:cNvSpPr txBox="1"/>
              <p:nvPr/>
            </p:nvSpPr>
            <p:spPr>
              <a:xfrm>
                <a:off x="3858667" y="4653136"/>
                <a:ext cx="395377" cy="45863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800" dirty="0">
                    <a:effectLst/>
                    <a:ea typeface="Calibri"/>
                    <a:cs typeface="Calibri"/>
                  </a:rPr>
                  <a:t>&gt;</a:t>
                </a:r>
                <a:r>
                  <a:rPr lang="fr-FR" sz="2000" dirty="0">
                    <a:effectLst/>
                    <a:ea typeface="Calibri"/>
                    <a:cs typeface="Times New Roman"/>
                  </a:rPr>
                  <a:t> </a:t>
                </a:r>
                <a:endParaRPr lang="fr-FR" sz="1100" dirty="0">
                  <a:effectLst/>
                  <a:ea typeface="Calibri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13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 animBg="1"/>
      <p:bldP spid="42" grpId="1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6178428" y="45558"/>
            <a:ext cx="3578148" cy="2448272"/>
            <a:chOff x="6250436" y="404664"/>
            <a:chExt cx="3578148" cy="2448272"/>
          </a:xfrm>
        </p:grpSpPr>
        <p:grpSp>
          <p:nvGrpSpPr>
            <p:cNvPr id="2" name="Groupe 1"/>
            <p:cNvGrpSpPr/>
            <p:nvPr/>
          </p:nvGrpSpPr>
          <p:grpSpPr>
            <a:xfrm>
              <a:off x="6682636" y="2245370"/>
              <a:ext cx="1872056" cy="463550"/>
              <a:chOff x="2339904" y="2821434"/>
              <a:chExt cx="1872056" cy="463550"/>
            </a:xfrm>
          </p:grpSpPr>
          <p:cxnSp>
            <p:nvCxnSpPr>
              <p:cNvPr id="3" name="Connecteur droit avec flèche 2"/>
              <p:cNvCxnSpPr/>
              <p:nvPr/>
            </p:nvCxnSpPr>
            <p:spPr>
              <a:xfrm flipH="1" flipV="1">
                <a:off x="2339904" y="2835578"/>
                <a:ext cx="1368000" cy="1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Zone de texte 1"/>
                  <p:cNvSpPr txBox="1"/>
                  <p:nvPr/>
                </p:nvSpPr>
                <p:spPr>
                  <a:xfrm>
                    <a:off x="2519960" y="2821434"/>
                    <a:ext cx="1692000" cy="4635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0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fr-FR" sz="2400" b="1" i="0" smtClean="0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𝟏𝟑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fr-FR" sz="1400" b="1" dirty="0">
                      <a:solidFill>
                        <a:srgbClr val="00B050"/>
                      </a:solidFill>
                      <a:effectLst/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" name="Zone de texte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9960" y="2821434"/>
                    <a:ext cx="1692000" cy="46355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1316"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e 4"/>
            <p:cNvGrpSpPr/>
            <p:nvPr/>
          </p:nvGrpSpPr>
          <p:grpSpPr>
            <a:xfrm rot="16200000">
              <a:off x="8172552" y="662350"/>
              <a:ext cx="1044000" cy="1692000"/>
              <a:chOff x="4155708" y="2420821"/>
              <a:chExt cx="1044000" cy="1692000"/>
            </a:xfrm>
          </p:grpSpPr>
          <p:cxnSp>
            <p:nvCxnSpPr>
              <p:cNvPr id="6" name="Connecteur droit avec flèche 5"/>
              <p:cNvCxnSpPr/>
              <p:nvPr/>
            </p:nvCxnSpPr>
            <p:spPr>
              <a:xfrm rot="10800000" flipH="1">
                <a:off x="4155708" y="2835579"/>
                <a:ext cx="1044000" cy="1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Zone de texte 1"/>
                  <p:cNvSpPr txBox="1"/>
                  <p:nvPr/>
                </p:nvSpPr>
                <p:spPr>
                  <a:xfrm rot="5400000">
                    <a:off x="3693162" y="3035046"/>
                    <a:ext cx="1692000" cy="4635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solidFill>
                                    <a:srgbClr val="7030A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0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fr-FR" sz="2400" b="1" i="0" smtClean="0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𝟐𝟑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fr-FR" sz="1400" b="1" dirty="0">
                      <a:solidFill>
                        <a:srgbClr val="7030A0"/>
                      </a:solidFill>
                      <a:effectLst/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7" name="Zone de texte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3693162" y="3035046"/>
                    <a:ext cx="1692000" cy="46355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316"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e 7"/>
            <p:cNvGrpSpPr/>
            <p:nvPr/>
          </p:nvGrpSpPr>
          <p:grpSpPr>
            <a:xfrm>
              <a:off x="6250436" y="404664"/>
              <a:ext cx="1942866" cy="1803976"/>
              <a:chOff x="3923928" y="404664"/>
              <a:chExt cx="1942866" cy="1803976"/>
            </a:xfrm>
          </p:grpSpPr>
          <p:cxnSp>
            <p:nvCxnSpPr>
              <p:cNvPr id="9" name="Connecteur droit avec flèche 8"/>
              <p:cNvCxnSpPr/>
              <p:nvPr/>
            </p:nvCxnSpPr>
            <p:spPr>
              <a:xfrm flipH="1" flipV="1">
                <a:off x="4427985" y="986350"/>
                <a:ext cx="1438809" cy="1222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Zone de texte 1"/>
                  <p:cNvSpPr txBox="1"/>
                  <p:nvPr/>
                </p:nvSpPr>
                <p:spPr>
                  <a:xfrm>
                    <a:off x="3923928" y="404664"/>
                    <a:ext cx="1158875" cy="4635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𝑹</m:t>
                              </m:r>
                            </m:e>
                          </m:acc>
                        </m:oMath>
                      </m:oMathPara>
                    </a14:m>
                    <a:endParaRPr lang="fr-FR" sz="1600" dirty="0">
                      <a:solidFill>
                        <a:srgbClr val="FF0000"/>
                      </a:solidFill>
                      <a:effectLst/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0" name="Zone de texte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3928" y="404664"/>
                    <a:ext cx="1158875" cy="46355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e 10"/>
            <p:cNvGrpSpPr/>
            <p:nvPr/>
          </p:nvGrpSpPr>
          <p:grpSpPr>
            <a:xfrm>
              <a:off x="8028384" y="1693257"/>
              <a:ext cx="1800200" cy="1159679"/>
              <a:chOff x="4648732" y="3212976"/>
              <a:chExt cx="1800200" cy="1159679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4648732" y="3212976"/>
                <a:ext cx="576064" cy="1015663"/>
                <a:chOff x="2490515" y="1268760"/>
                <a:chExt cx="576064" cy="1015663"/>
              </a:xfrm>
            </p:grpSpPr>
            <p:sp>
              <p:nvSpPr>
                <p:cNvPr id="16" name="Ellipse 15"/>
                <p:cNvSpPr/>
                <p:nvPr/>
              </p:nvSpPr>
              <p:spPr>
                <a:xfrm>
                  <a:off x="2555776" y="1628800"/>
                  <a:ext cx="432048" cy="432048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2490515" y="1268760"/>
                  <a:ext cx="57606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6000" dirty="0" smtClean="0"/>
                    <a:t>+</a:t>
                  </a:r>
                  <a:endParaRPr lang="fr-FR" sz="6000" dirty="0"/>
                </a:p>
              </p:txBody>
            </p:sp>
          </p:grpSp>
          <p:grpSp>
            <p:nvGrpSpPr>
              <p:cNvPr id="13" name="Groupe 12"/>
              <p:cNvGrpSpPr/>
              <p:nvPr/>
            </p:nvGrpSpPr>
            <p:grpSpPr>
              <a:xfrm>
                <a:off x="4736245" y="3492004"/>
                <a:ext cx="1712687" cy="880651"/>
                <a:chOff x="4736245" y="3307482"/>
                <a:chExt cx="1712687" cy="880651"/>
              </a:xfrm>
            </p:grpSpPr>
            <p:sp>
              <p:nvSpPr>
                <p:cNvPr id="14" name="Zone de texte 1"/>
                <p:cNvSpPr txBox="1"/>
                <p:nvPr/>
              </p:nvSpPr>
              <p:spPr>
                <a:xfrm>
                  <a:off x="5290057" y="3307482"/>
                  <a:ext cx="1158875" cy="4635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q</a:t>
                  </a:r>
                  <a:r>
                    <a:rPr kumimoji="0" lang="fr-FR" sz="28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3</a:t>
                  </a:r>
                  <a:endParaRPr kumimoji="0" lang="fr-F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" name="Zone de texte 1"/>
                <p:cNvSpPr txBox="1"/>
                <p:nvPr/>
              </p:nvSpPr>
              <p:spPr>
                <a:xfrm>
                  <a:off x="4736245" y="3724583"/>
                  <a:ext cx="1158875" cy="4635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C</a:t>
                  </a:r>
                  <a:endParaRPr kumimoji="0" lang="fr-F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cxnSp>
          <p:nvCxnSpPr>
            <p:cNvPr id="18" name="Connecteur droit 17"/>
            <p:cNvCxnSpPr/>
            <p:nvPr/>
          </p:nvCxnSpPr>
          <p:spPr>
            <a:xfrm flipH="1">
              <a:off x="6862692" y="986350"/>
              <a:ext cx="137012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 flipH="1">
              <a:off x="6069432" y="1663819"/>
              <a:ext cx="137012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18239" r="64812" b="68982"/>
          <a:stretch/>
        </p:blipFill>
        <p:spPr bwMode="auto">
          <a:xfrm>
            <a:off x="173388" y="116632"/>
            <a:ext cx="2670420" cy="86051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t="32142" r="64812" b="54207"/>
          <a:stretch/>
        </p:blipFill>
        <p:spPr bwMode="auto">
          <a:xfrm>
            <a:off x="173388" y="2852936"/>
            <a:ext cx="2298470" cy="998628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lèche droite 20"/>
          <p:cNvSpPr/>
          <p:nvPr/>
        </p:nvSpPr>
        <p:spPr>
          <a:xfrm>
            <a:off x="3417906" y="441790"/>
            <a:ext cx="594466" cy="3845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73388" y="1238389"/>
                <a:ext cx="11921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fr-FR" sz="2800" b="1" i="1">
                              <a:latin typeface="Cambria Math"/>
                            </a:rPr>
                            <m:t>𝟏𝟑</m:t>
                          </m:r>
                        </m:sub>
                      </m:sSub>
                      <m:r>
                        <a:rPr lang="fr-FR" sz="28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88" y="1238389"/>
                <a:ext cx="119218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084475" y="1287790"/>
                <a:ext cx="92256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latin typeface="Cambria Math"/>
                        </a:rPr>
                        <m:t>𝟗</m:t>
                      </m:r>
                      <m:r>
                        <a:rPr lang="fr-FR" sz="2000" b="1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fr-F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fr-FR" sz="2000" b="1" i="1">
                              <a:latin typeface="Cambria Math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75" y="1287790"/>
                <a:ext cx="922560" cy="4070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862498" y="1196752"/>
                <a:ext cx="2753574" cy="782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latin typeface="Cambria Math"/>
                            </a:rPr>
                            <m:t>𝟏</m:t>
                          </m:r>
                          <m:r>
                            <a:rPr lang="fr-FR" sz="2000" b="1" i="1">
                              <a:latin typeface="Cambria Math"/>
                            </a:rPr>
                            <m:t>.</m:t>
                          </m:r>
                          <m:r>
                            <a:rPr lang="fr-FR" sz="2000" b="1" i="1">
                              <a:latin typeface="Cambria Math"/>
                            </a:rPr>
                            <m:t>𝟓</m:t>
                          </m:r>
                          <m:r>
                            <a:rPr lang="fr-FR" sz="2000" b="1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fr-FR" sz="2000" b="1" i="1">
                              <a:latin typeface="Cambria Math"/>
                            </a:rPr>
                            <m:t>.</m:t>
                          </m:r>
                          <m:r>
                            <a:rPr lang="fr-FR" sz="2000" b="1" i="1">
                              <a:latin typeface="Cambria Math"/>
                            </a:rPr>
                            <m:t>𝟎</m:t>
                          </m:r>
                          <m:r>
                            <a:rPr lang="fr-FR" sz="2000" b="1" i="1">
                              <a:latin typeface="Cambria Math"/>
                            </a:rPr>
                            <m:t>.</m:t>
                          </m:r>
                          <m:r>
                            <a:rPr lang="fr-FR" sz="2000" b="1" i="1">
                              <a:latin typeface="Cambria Math"/>
                            </a:rPr>
                            <m:t>𝟐</m:t>
                          </m:r>
                          <m:r>
                            <a:rPr lang="fr-FR" sz="2000" b="1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fr-FR" sz="2000" b="1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fr-FR" sz="20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498" y="1196752"/>
                <a:ext cx="2753574" cy="7827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32627" y="1988062"/>
                <a:ext cx="2855654" cy="470000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fr-FR" sz="2400" b="1" i="1">
                            <a:latin typeface="Cambria Math"/>
                          </a:rPr>
                          <m:t>𝟏𝟑</m:t>
                        </m:r>
                      </m:sub>
                    </m:sSub>
                    <m:r>
                      <a:rPr lang="fr-FR" sz="2400" b="1" i="1">
                        <a:latin typeface="Cambria Math"/>
                      </a:rPr>
                      <m:t>=</m:t>
                    </m:r>
                  </m:oMath>
                </a14:m>
                <a:r>
                  <a:rPr lang="fr-FR" sz="2400" b="1" dirty="0" smtClean="0"/>
                  <a:t> 1.875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∗</m:t>
                    </m:r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𝑵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27" y="1988062"/>
                <a:ext cx="2855654" cy="470000"/>
              </a:xfrm>
              <a:prstGeom prst="rect">
                <a:avLst/>
              </a:prstGeom>
              <a:blipFill rotWithShape="1">
                <a:blip r:embed="rId9"/>
                <a:stretch>
                  <a:fillRect t="-2326" b="-20930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èche droite 27"/>
          <p:cNvSpPr/>
          <p:nvPr/>
        </p:nvSpPr>
        <p:spPr>
          <a:xfrm>
            <a:off x="2702358" y="3159980"/>
            <a:ext cx="594466" cy="38454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488606" y="3082855"/>
                <a:ext cx="10475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fr-FR" sz="2400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fr-FR" sz="24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606" y="3082855"/>
                <a:ext cx="1047531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27984" y="3098364"/>
                <a:ext cx="92256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latin typeface="Cambria Math"/>
                        </a:rPr>
                        <m:t>𝟗</m:t>
                      </m:r>
                      <m:r>
                        <a:rPr lang="fr-FR" sz="2000" b="1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fr-F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fr-FR" sz="2000" b="1" i="1">
                              <a:latin typeface="Cambria Math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098364"/>
                <a:ext cx="922560" cy="4070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290797" y="2960892"/>
                <a:ext cx="2793650" cy="782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1" i="0" smtClean="0">
                              <a:latin typeface="Cambria Math"/>
                            </a:rPr>
                            <m:t>𝐎</m:t>
                          </m:r>
                          <m:r>
                            <a:rPr lang="fr-FR" sz="2000" b="1" i="1">
                              <a:latin typeface="Cambria Math"/>
                            </a:rPr>
                            <m:t>.</m:t>
                          </m:r>
                          <m:r>
                            <a:rPr lang="fr-FR" sz="2000" b="1" i="1">
                              <a:latin typeface="Cambria Math"/>
                            </a:rPr>
                            <m:t>𝟓</m:t>
                          </m:r>
                          <m:r>
                            <a:rPr lang="fr-FR" sz="2000" b="1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fr-FR" sz="2000" b="1" i="1">
                              <a:latin typeface="Cambria Math"/>
                            </a:rPr>
                            <m:t>.</m:t>
                          </m:r>
                          <m:r>
                            <a:rPr lang="fr-FR" sz="2000" b="1" i="1">
                              <a:latin typeface="Cambria Math"/>
                            </a:rPr>
                            <m:t>𝟎</m:t>
                          </m:r>
                          <m:r>
                            <a:rPr lang="fr-FR" sz="2000" b="1" i="1">
                              <a:latin typeface="Cambria Math"/>
                            </a:rPr>
                            <m:t>.</m:t>
                          </m:r>
                          <m:r>
                            <a:rPr lang="fr-FR" sz="2000" b="1" i="1">
                              <a:latin typeface="Cambria Math"/>
                            </a:rPr>
                            <m:t>𝟐</m:t>
                          </m:r>
                          <m:r>
                            <a:rPr lang="fr-FR" sz="2000" b="1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797" y="2960892"/>
                <a:ext cx="2793650" cy="78271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4027" y="4293096"/>
                <a:ext cx="2475742" cy="470000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fr-FR" sz="2400" b="1" i="1" smtClean="0">
                            <a:latin typeface="Cambria Math"/>
                          </a:rPr>
                          <m:t>𝟐</m:t>
                        </m:r>
                        <m:r>
                          <a:rPr lang="fr-FR" sz="2400" b="1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fr-FR" sz="2400" b="1" i="1">
                        <a:latin typeface="Cambria Math"/>
                      </a:rPr>
                      <m:t>=</m:t>
                    </m:r>
                  </m:oMath>
                </a14:m>
                <a:r>
                  <a:rPr lang="fr-FR" sz="2400" b="1" dirty="0" smtClean="0"/>
                  <a:t>3.6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∗</m:t>
                    </m:r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𝑵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27" y="4293096"/>
                <a:ext cx="2475742" cy="470000"/>
              </a:xfrm>
              <a:prstGeom prst="rect">
                <a:avLst/>
              </a:prstGeom>
              <a:blipFill rotWithShape="1">
                <a:blip r:embed="rId13"/>
                <a:stretch>
                  <a:fillRect t="-2326" b="-20930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23993" y="5160977"/>
                <a:ext cx="2797048" cy="969176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𝟏𝟑</m:t>
                              </m:r>
                            </m:sub>
                            <m:sup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𝟐𝟑</m:t>
                              </m:r>
                            </m:sub>
                            <m:sup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93" y="5160977"/>
                <a:ext cx="2797048" cy="96917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7425666" y="4615793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/>
              <a:t>المحصلة هي</a:t>
            </a:r>
            <a:r>
              <a:rPr lang="fr-FR" sz="2400" b="1" dirty="0" smtClean="0"/>
              <a:t>-</a:t>
            </a:r>
            <a:endParaRPr lang="fr-FR" sz="2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4495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3154050" y="5301208"/>
                <a:ext cx="5734903" cy="688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b="1" dirty="0" smtClean="0"/>
                  <a:t>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32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fr-FR" sz="3200" b="1" dirty="0" smtClean="0"/>
                                  <m:t>1.875</m:t>
                                </m:r>
                                <m:r>
                                  <m:rPr>
                                    <m:nor/>
                                  </m:rPr>
                                  <a:rPr lang="fr-FR" sz="3200" b="1" dirty="0" smtClean="0"/>
                                  <m:t>. </m:t>
                                </m:r>
                                <m:sSup>
                                  <m:sSupPr>
                                    <m:ctrlPr>
                                      <a:rPr lang="fr-FR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FR" sz="3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3200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32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fr-FR" sz="3200" b="1" dirty="0" smtClean="0"/>
                                  <m:t>3.6</m:t>
                                </m:r>
                                <m:r>
                                  <m:rPr>
                                    <m:nor/>
                                  </m:rPr>
                                  <a:rPr lang="fr-FR" sz="3200" b="1" dirty="0" smtClean="0"/>
                                  <m:t>. </m:t>
                                </m:r>
                                <m:sSup>
                                  <m:sSupPr>
                                    <m:ctrlPr>
                                      <a:rPr lang="fr-FR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FR" sz="3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50" y="5301208"/>
                <a:ext cx="5734903" cy="688715"/>
              </a:xfrm>
              <a:prstGeom prst="rect">
                <a:avLst/>
              </a:prstGeom>
              <a:blipFill rotWithShape="1">
                <a:blip r:embed="rId15"/>
                <a:stretch>
                  <a:fillRect l="-2657" b="-283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921041" y="6201973"/>
                <a:ext cx="2103396" cy="47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/>
                  <a:t>R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=</m:t>
                    </m:r>
                  </m:oMath>
                </a14:m>
                <a:r>
                  <a:rPr lang="fr-FR" sz="2400" b="1" dirty="0" smtClean="0"/>
                  <a:t>4.06.</a:t>
                </a:r>
                <a:r>
                  <a:rPr lang="fr-FR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𝑵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41" y="6201973"/>
                <a:ext cx="2103396" cy="470000"/>
              </a:xfrm>
              <a:prstGeom prst="rect">
                <a:avLst/>
              </a:prstGeom>
              <a:blipFill rotWithShape="1">
                <a:blip r:embed="rId16"/>
                <a:stretch>
                  <a:fillRect l="-3107" t="-2326" b="-20930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1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25" grpId="0"/>
      <p:bldP spid="27" grpId="0" animBg="1"/>
      <p:bldP spid="28" grpId="0" animBg="1"/>
      <p:bldP spid="29" grpId="0"/>
      <p:bldP spid="30" grpId="0"/>
      <p:bldP spid="31" grpId="0"/>
      <p:bldP spid="32" grpId="0" animBg="1"/>
      <p:bldP spid="26" grpId="0" animBg="1"/>
      <p:bldP spid="33" grpId="0"/>
      <p:bldP spid="37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4" t="33468" r="12701" b="54314"/>
          <a:stretch/>
        </p:blipFill>
        <p:spPr bwMode="auto">
          <a:xfrm>
            <a:off x="1410395" y="332656"/>
            <a:ext cx="7434001" cy="89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971600" y="2535436"/>
            <a:ext cx="1230883" cy="1396686"/>
            <a:chOff x="2555776" y="1055704"/>
            <a:chExt cx="1230883" cy="1396686"/>
          </a:xfrm>
        </p:grpSpPr>
        <p:grpSp>
          <p:nvGrpSpPr>
            <p:cNvPr id="31" name="Groupe 30"/>
            <p:cNvGrpSpPr/>
            <p:nvPr/>
          </p:nvGrpSpPr>
          <p:grpSpPr>
            <a:xfrm>
              <a:off x="2555776" y="1268760"/>
              <a:ext cx="576064" cy="1015663"/>
              <a:chOff x="2555776" y="1268760"/>
              <a:chExt cx="576064" cy="1015663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2555776" y="1628800"/>
                <a:ext cx="432048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2555776" y="1268760"/>
                <a:ext cx="5760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0" dirty="0" smtClean="0"/>
                  <a:t>-</a:t>
                </a:r>
                <a:endParaRPr lang="fr-FR" sz="6000" dirty="0"/>
              </a:p>
            </p:txBody>
          </p:sp>
        </p:grpSp>
        <p:sp>
          <p:nvSpPr>
            <p:cNvPr id="32" name="Zone de texte 1"/>
            <p:cNvSpPr txBox="1"/>
            <p:nvPr/>
          </p:nvSpPr>
          <p:spPr>
            <a:xfrm>
              <a:off x="2627784" y="1988840"/>
              <a:ext cx="1158875" cy="4635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q</a:t>
              </a:r>
              <a:r>
                <a:rPr kumimoji="0" lang="fr-FR" sz="28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1</a:t>
              </a:r>
              <a:endPara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Zone de texte 1"/>
            <p:cNvSpPr txBox="1"/>
            <p:nvPr/>
          </p:nvSpPr>
          <p:spPr>
            <a:xfrm>
              <a:off x="2555776" y="1055704"/>
              <a:ext cx="1158875" cy="4635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A</a:t>
              </a:r>
              <a:endPara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cxnSp>
        <p:nvCxnSpPr>
          <p:cNvPr id="28" name="Connecteur droit 27"/>
          <p:cNvCxnSpPr/>
          <p:nvPr/>
        </p:nvCxnSpPr>
        <p:spPr>
          <a:xfrm flipH="1" flipV="1">
            <a:off x="1367386" y="3284984"/>
            <a:ext cx="5686264" cy="248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5253450" y="1484784"/>
            <a:ext cx="3578148" cy="2448272"/>
            <a:chOff x="6250436" y="404664"/>
            <a:chExt cx="3578148" cy="2448272"/>
          </a:xfrm>
        </p:grpSpPr>
        <p:grpSp>
          <p:nvGrpSpPr>
            <p:cNvPr id="6" name="Groupe 5"/>
            <p:cNvGrpSpPr/>
            <p:nvPr/>
          </p:nvGrpSpPr>
          <p:grpSpPr>
            <a:xfrm>
              <a:off x="6682636" y="2245370"/>
              <a:ext cx="1872056" cy="463550"/>
              <a:chOff x="2339904" y="2821434"/>
              <a:chExt cx="1872056" cy="463550"/>
            </a:xfrm>
          </p:grpSpPr>
          <p:cxnSp>
            <p:nvCxnSpPr>
              <p:cNvPr id="22" name="Connecteur droit avec flèche 21"/>
              <p:cNvCxnSpPr/>
              <p:nvPr/>
            </p:nvCxnSpPr>
            <p:spPr>
              <a:xfrm flipH="1" flipV="1">
                <a:off x="2339904" y="2835578"/>
                <a:ext cx="1368000" cy="1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Zone de texte 1"/>
                  <p:cNvSpPr txBox="1"/>
                  <p:nvPr/>
                </p:nvSpPr>
                <p:spPr>
                  <a:xfrm>
                    <a:off x="2519960" y="2821434"/>
                    <a:ext cx="1692000" cy="4635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0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fr-FR" sz="2400" b="1" i="0" smtClean="0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𝟏𝟑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fr-FR" sz="1400" b="1" dirty="0">
                      <a:solidFill>
                        <a:srgbClr val="00B050"/>
                      </a:solidFill>
                      <a:effectLst/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3" name="Zone de texte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9960" y="2821434"/>
                    <a:ext cx="1692000" cy="46355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e 6"/>
            <p:cNvGrpSpPr/>
            <p:nvPr/>
          </p:nvGrpSpPr>
          <p:grpSpPr>
            <a:xfrm rot="16200000">
              <a:off x="7618588" y="1415121"/>
              <a:ext cx="1692000" cy="463550"/>
              <a:chOff x="3693162" y="2805082"/>
              <a:chExt cx="1692000" cy="463550"/>
            </a:xfrm>
          </p:grpSpPr>
          <p:cxnSp>
            <p:nvCxnSpPr>
              <p:cNvPr id="20" name="Connecteur droit avec flèche 19"/>
              <p:cNvCxnSpPr/>
              <p:nvPr/>
            </p:nvCxnSpPr>
            <p:spPr>
              <a:xfrm rot="10800000" flipH="1">
                <a:off x="4155708" y="2835579"/>
                <a:ext cx="1044000" cy="1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Zone de texte 1"/>
                  <p:cNvSpPr txBox="1"/>
                  <p:nvPr/>
                </p:nvSpPr>
                <p:spPr>
                  <a:xfrm>
                    <a:off x="3693162" y="2805082"/>
                    <a:ext cx="1692000" cy="4635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solidFill>
                                    <a:srgbClr val="7030A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0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fr-FR" sz="2400" b="1" i="0" smtClean="0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𝟐𝟑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fr-FR" sz="1400" b="1" dirty="0">
                      <a:solidFill>
                        <a:srgbClr val="7030A0"/>
                      </a:solidFill>
                      <a:effectLst/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1" name="Zone de texte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3162" y="2805082"/>
                    <a:ext cx="1692000" cy="46355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e 7"/>
            <p:cNvGrpSpPr/>
            <p:nvPr/>
          </p:nvGrpSpPr>
          <p:grpSpPr>
            <a:xfrm>
              <a:off x="6250436" y="404664"/>
              <a:ext cx="1942866" cy="1803976"/>
              <a:chOff x="3923928" y="404664"/>
              <a:chExt cx="1942866" cy="1803976"/>
            </a:xfrm>
          </p:grpSpPr>
          <p:cxnSp>
            <p:nvCxnSpPr>
              <p:cNvPr id="18" name="Connecteur droit avec flèche 17"/>
              <p:cNvCxnSpPr/>
              <p:nvPr/>
            </p:nvCxnSpPr>
            <p:spPr>
              <a:xfrm flipH="1" flipV="1">
                <a:off x="4427985" y="986350"/>
                <a:ext cx="1438809" cy="1222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Zone de texte 1"/>
                  <p:cNvSpPr txBox="1"/>
                  <p:nvPr/>
                </p:nvSpPr>
                <p:spPr>
                  <a:xfrm>
                    <a:off x="3923928" y="404664"/>
                    <a:ext cx="1158875" cy="4635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𝑹</m:t>
                              </m:r>
                            </m:e>
                          </m:acc>
                        </m:oMath>
                      </m:oMathPara>
                    </a14:m>
                    <a:endParaRPr lang="fr-FR" sz="1600" dirty="0">
                      <a:solidFill>
                        <a:srgbClr val="FF0000"/>
                      </a:solidFill>
                      <a:effectLst/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9" name="Zone de texte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3928" y="404664"/>
                    <a:ext cx="1158875" cy="46355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e 8"/>
            <p:cNvGrpSpPr/>
            <p:nvPr/>
          </p:nvGrpSpPr>
          <p:grpSpPr>
            <a:xfrm>
              <a:off x="8017258" y="1693257"/>
              <a:ext cx="1811326" cy="1159679"/>
              <a:chOff x="4637606" y="3212976"/>
              <a:chExt cx="1811326" cy="1159679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4637606" y="3212976"/>
                <a:ext cx="576064" cy="1015663"/>
                <a:chOff x="2479389" y="1268760"/>
                <a:chExt cx="576064" cy="1015663"/>
              </a:xfrm>
            </p:grpSpPr>
            <p:sp>
              <p:nvSpPr>
                <p:cNvPr id="16" name="Ellipse 15"/>
                <p:cNvSpPr/>
                <p:nvPr/>
              </p:nvSpPr>
              <p:spPr>
                <a:xfrm>
                  <a:off x="2555776" y="1628800"/>
                  <a:ext cx="432048" cy="432048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2479389" y="1268760"/>
                  <a:ext cx="57606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6000" dirty="0" smtClean="0"/>
                    <a:t>+</a:t>
                  </a:r>
                  <a:endParaRPr lang="fr-FR" sz="6000" dirty="0"/>
                </a:p>
              </p:txBody>
            </p:sp>
          </p:grpSp>
          <p:grpSp>
            <p:nvGrpSpPr>
              <p:cNvPr id="13" name="Groupe 12"/>
              <p:cNvGrpSpPr/>
              <p:nvPr/>
            </p:nvGrpSpPr>
            <p:grpSpPr>
              <a:xfrm>
                <a:off x="4736245" y="3492004"/>
                <a:ext cx="1712687" cy="880651"/>
                <a:chOff x="4736245" y="3307482"/>
                <a:chExt cx="1712687" cy="880651"/>
              </a:xfrm>
            </p:grpSpPr>
            <p:sp>
              <p:nvSpPr>
                <p:cNvPr id="14" name="Zone de texte 1"/>
                <p:cNvSpPr txBox="1"/>
                <p:nvPr/>
              </p:nvSpPr>
              <p:spPr>
                <a:xfrm>
                  <a:off x="5290057" y="3307482"/>
                  <a:ext cx="1158875" cy="4635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q</a:t>
                  </a:r>
                  <a:r>
                    <a:rPr kumimoji="0" lang="fr-FR" sz="28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3</a:t>
                  </a:r>
                  <a:endParaRPr kumimoji="0" lang="fr-F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" name="Zone de texte 1"/>
                <p:cNvSpPr txBox="1"/>
                <p:nvPr/>
              </p:nvSpPr>
              <p:spPr>
                <a:xfrm>
                  <a:off x="4736245" y="3724583"/>
                  <a:ext cx="1158875" cy="4635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C</a:t>
                  </a:r>
                  <a:endParaRPr kumimoji="0" lang="fr-F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cxnSp>
          <p:nvCxnSpPr>
            <p:cNvPr id="10" name="Connecteur droit 9"/>
            <p:cNvCxnSpPr/>
            <p:nvPr/>
          </p:nvCxnSpPr>
          <p:spPr>
            <a:xfrm flipH="1">
              <a:off x="6862692" y="986350"/>
              <a:ext cx="137012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rot="5400000" flipH="1">
              <a:off x="6069432" y="1663819"/>
              <a:ext cx="137012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6284342" y="2698462"/>
            <a:ext cx="1030709" cy="817492"/>
            <a:chOff x="7357715" y="1259236"/>
            <a:chExt cx="1030709" cy="817492"/>
          </a:xfrm>
        </p:grpSpPr>
        <p:sp>
          <p:nvSpPr>
            <p:cNvPr id="24" name="Arc 23"/>
            <p:cNvSpPr/>
            <p:nvPr/>
          </p:nvSpPr>
          <p:spPr>
            <a:xfrm rot="16200000">
              <a:off x="7949619" y="1637924"/>
              <a:ext cx="447929" cy="429680"/>
            </a:xfrm>
            <a:prstGeom prst="arc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7357715" y="1259236"/>
                  <a:ext cx="6447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oMath>
                    </m:oMathPara>
                  </a14:m>
                  <a:endParaRPr lang="fr-FR" sz="4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715" y="1259236"/>
                  <a:ext cx="644727" cy="7078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t="42222" r="68943" b="42232"/>
          <a:stretch/>
        </p:blipFill>
        <p:spPr bwMode="auto">
          <a:xfrm>
            <a:off x="179512" y="4221088"/>
            <a:ext cx="2376264" cy="1385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t="42222" r="36132" b="42232"/>
          <a:stretch/>
        </p:blipFill>
        <p:spPr bwMode="auto">
          <a:xfrm>
            <a:off x="2964287" y="5468230"/>
            <a:ext cx="4799796" cy="140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Flèche droite 39"/>
          <p:cNvSpPr/>
          <p:nvPr/>
        </p:nvSpPr>
        <p:spPr>
          <a:xfrm>
            <a:off x="2999591" y="4538237"/>
            <a:ext cx="594466" cy="3845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042128" y="4221088"/>
                <a:ext cx="3515578" cy="968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8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fr-FR" sz="2800" b="1" i="0" smtClean="0">
                              <a:latin typeface="Cambria Math"/>
                            </a:rPr>
                            <m:t>𝐭𝐚𝐧</m:t>
                          </m:r>
                        </m:fName>
                        <m:e>
                          <m:r>
                            <a:rPr lang="fr-FR" sz="28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fr-FR" sz="28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fr-FR" sz="2800" b="1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fr-FR" sz="2800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fr-FR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 b="1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  <m:r>
                                    <a:rPr lang="fr-FR" sz="2800" b="1" i="1" smtClean="0">
                                      <a:latin typeface="Cambria Math"/>
                                      <a:ea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fr-FR" sz="2800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fr-FR" sz="2800" b="1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fr-FR" sz="2800" b="1" i="1" smtClean="0">
                                  <a:latin typeface="Cambria Math"/>
                                  <a:ea typeface="Cambria Math"/>
                                </a:rPr>
                                <m:t>𝟖𝟕𝟓</m:t>
                              </m:r>
                              <m:r>
                                <a:rPr lang="fr-FR" sz="2800" b="1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fr-FR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 b="1" i="1" smtClean="0">
                                      <a:latin typeface="Cambria Math"/>
                                      <a:ea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fr-FR" sz="2800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128" y="4221088"/>
                <a:ext cx="3515578" cy="9681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1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52697" r="9750" b="38163"/>
          <a:stretch/>
        </p:blipFill>
        <p:spPr bwMode="auto">
          <a:xfrm>
            <a:off x="755576" y="5648252"/>
            <a:ext cx="7848871" cy="66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179512" y="2335561"/>
            <a:ext cx="4181453" cy="3021812"/>
            <a:chOff x="179512" y="2335561"/>
            <a:chExt cx="4181453" cy="302181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1" t="6783" r="55510" b="46920"/>
            <a:stretch/>
          </p:blipFill>
          <p:spPr bwMode="auto">
            <a:xfrm>
              <a:off x="179512" y="2335561"/>
              <a:ext cx="4181453" cy="3021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915816" y="4653136"/>
              <a:ext cx="36004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C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755362" y="2328634"/>
            <a:ext cx="4388638" cy="2987614"/>
            <a:chOff x="4755362" y="2328634"/>
            <a:chExt cx="4388638" cy="2987614"/>
          </a:xfrm>
        </p:grpSpPr>
        <p:grpSp>
          <p:nvGrpSpPr>
            <p:cNvPr id="7" name="Groupe 6"/>
            <p:cNvGrpSpPr/>
            <p:nvPr/>
          </p:nvGrpSpPr>
          <p:grpSpPr>
            <a:xfrm>
              <a:off x="4755362" y="2328634"/>
              <a:ext cx="4388638" cy="2987614"/>
              <a:chOff x="4755362" y="2328634"/>
              <a:chExt cx="4388638" cy="2987614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5362" y="2328634"/>
                <a:ext cx="4388638" cy="29876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7596336" y="4869160"/>
                <a:ext cx="180020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452320" y="4725144"/>
              <a:ext cx="36004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026" y="-566"/>
            <a:ext cx="9135927" cy="1944216"/>
            <a:chOff x="9026" y="-566"/>
            <a:chExt cx="9135927" cy="19442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3" t="15909" r="14885" b="54365"/>
            <a:stretch/>
          </p:blipFill>
          <p:spPr bwMode="auto">
            <a:xfrm>
              <a:off x="9026" y="-566"/>
              <a:ext cx="9135927" cy="1944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331640" y="1412776"/>
              <a:ext cx="21602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6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0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t="61625" r="67104" b="23868"/>
          <a:stretch/>
        </p:blipFill>
        <p:spPr bwMode="auto">
          <a:xfrm>
            <a:off x="301364" y="4655150"/>
            <a:ext cx="1318307" cy="122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16666" r="15141" b="70950"/>
          <a:stretch/>
        </p:blipFill>
        <p:spPr bwMode="auto">
          <a:xfrm>
            <a:off x="3875290" y="794939"/>
            <a:ext cx="5278582" cy="90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t="30623" r="72043" b="55420"/>
          <a:stretch/>
        </p:blipFill>
        <p:spPr bwMode="auto">
          <a:xfrm>
            <a:off x="251520" y="1183893"/>
            <a:ext cx="1757389" cy="102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37793" y="1514279"/>
                <a:ext cx="105080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/>
                  <a:t>=</a:t>
                </a:r>
                <a:r>
                  <a:rPr lang="fr-FR" sz="2000" b="1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</a:rPr>
                      <m:t>𝟗</m:t>
                    </m:r>
                    <m:r>
                      <a:rPr lang="fr-FR" sz="20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fr-F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2000" b="1" i="1">
                            <a:latin typeface="Cambria Math"/>
                          </a:rPr>
                          <m:t>𝟗</m:t>
                        </m:r>
                      </m:sup>
                    </m:sSup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793" y="1514279"/>
                <a:ext cx="1050800" cy="407099"/>
              </a:xfrm>
              <a:prstGeom prst="rect">
                <a:avLst/>
              </a:prstGeom>
              <a:blipFill rotWithShape="1">
                <a:blip r:embed="rId3"/>
                <a:stretch>
                  <a:fillRect l="-6395" t="-4478" b="-268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59832" y="1340768"/>
                <a:ext cx="3119764" cy="761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latin typeface="Cambria Math"/>
                            </a:rPr>
                            <m:t>𝟏</m:t>
                          </m:r>
                          <m:r>
                            <a:rPr lang="fr-FR" sz="2000" b="1" i="1">
                              <a:latin typeface="Cambria Math"/>
                            </a:rPr>
                            <m:t>.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fr-FR" sz="2000" b="1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𝟏𝟗</m:t>
                              </m:r>
                            </m:sup>
                          </m:sSup>
                          <m:r>
                            <a:rPr lang="fr-FR" sz="2000" b="1" i="1">
                              <a:latin typeface="Cambria Math"/>
                            </a:rPr>
                            <m:t>∗</m:t>
                          </m:r>
                          <m:r>
                            <a:rPr lang="fr-FR" sz="2000" b="1" i="1">
                              <a:latin typeface="Cambria Math"/>
                            </a:rPr>
                            <m:t>𝟏</m:t>
                          </m:r>
                          <m:r>
                            <a:rPr lang="fr-FR" sz="2000" b="1" i="1">
                              <a:latin typeface="Cambria Math"/>
                            </a:rPr>
                            <m:t>.</m:t>
                          </m:r>
                          <m:r>
                            <a:rPr lang="fr-FR" sz="2000" b="1" i="1">
                              <a:latin typeface="Cambria Math"/>
                            </a:rPr>
                            <m:t>𝟔</m:t>
                          </m:r>
                          <m:r>
                            <a:rPr lang="fr-FR" sz="2000" b="1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fr-FR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fr-FR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b="1" i="1">
                                  <a:latin typeface="Cambria Math"/>
                                </a:rPr>
                                <m:t>𝟏𝟗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fr-FR" sz="20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𝟏𝟎</m:t>
                                      </m:r>
                                    </m:e>
                                    <m:sup>
                                      <m:r>
                                        <a:rPr lang="fr-FR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𝟏𝟎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340768"/>
                <a:ext cx="3119764" cy="7612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7544" y="2204864"/>
                <a:ext cx="2843342" cy="470000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fr-FR" sz="2400" b="1" i="1" smtClean="0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fr-FR" sz="2400" b="1" i="1">
                        <a:latin typeface="Cambria Math"/>
                      </a:rPr>
                      <m:t>=</m:t>
                    </m:r>
                    <m:r>
                      <a:rPr lang="fr-FR" sz="2400" b="1" i="0" smtClean="0">
                        <a:latin typeface="Cambria Math"/>
                      </a:rPr>
                      <m:t>𝟗𝟐</m:t>
                    </m:r>
                    <m:r>
                      <a:rPr lang="fr-FR" sz="2400" b="1" i="0" smtClean="0">
                        <a:latin typeface="Cambria Math"/>
                      </a:rPr>
                      <m:t>.</m:t>
                    </m:r>
                    <m:r>
                      <a:rPr lang="fr-FR" sz="2400" b="1" i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∗</m:t>
                    </m:r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sup>
                    </m:sSup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𝑵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4864"/>
                <a:ext cx="2843342" cy="47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54569" y="1484784"/>
                <a:ext cx="2063001" cy="40709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</a:rPr>
                      <m:t>=</m:t>
                    </m:r>
                    <m:r>
                      <a:rPr lang="fr-FR" sz="2000" b="1" i="0" smtClean="0">
                        <a:latin typeface="Cambria Math"/>
                      </a:rPr>
                      <m:t>𝟗𝟐</m:t>
                    </m:r>
                    <m:r>
                      <a:rPr lang="fr-FR" sz="2000" b="1" i="0" smtClean="0">
                        <a:latin typeface="Cambria Math"/>
                      </a:rPr>
                      <m:t>.</m:t>
                    </m:r>
                    <m:r>
                      <a:rPr lang="fr-FR" sz="2000" b="1" i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b="1" dirty="0"/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</a:rPr>
                      <m:t>∗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𝑵</m:t>
                    </m:r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569" y="1484784"/>
                <a:ext cx="2063001" cy="4070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07704" y="3453949"/>
                <a:ext cx="184447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 smtClean="0"/>
                  <a:t>=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</a:rPr>
                      <m:t>𝟔</m:t>
                    </m:r>
                    <m:r>
                      <a:rPr lang="fr-FR" sz="2000" b="1" i="1">
                        <a:latin typeface="Cambria Math"/>
                      </a:rPr>
                      <m:t>.</m:t>
                    </m:r>
                    <m:r>
                      <a:rPr lang="fr-FR" sz="2000" b="1" i="1">
                        <a:latin typeface="Cambria Math"/>
                      </a:rPr>
                      <m:t>𝟔𝟕</m:t>
                    </m:r>
                    <m:r>
                      <a:rPr lang="fr-FR" sz="2000" b="1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fr-F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𝟏𝟏</m:t>
                        </m:r>
                      </m:sup>
                    </m:sSup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53949"/>
                <a:ext cx="1844479" cy="407099"/>
              </a:xfrm>
              <a:prstGeom prst="rect">
                <a:avLst/>
              </a:prstGeom>
              <a:blipFill rotWithShape="1">
                <a:blip r:embed="rId8"/>
                <a:stretch>
                  <a:fillRect l="-3630" t="-4545" b="-287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92731" y="3284984"/>
                <a:ext cx="3427541" cy="761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latin typeface="Cambria Math"/>
                            </a:rPr>
                            <m:t>𝟏</m:t>
                          </m:r>
                          <m:r>
                            <a:rPr lang="fr-FR" sz="2000" b="1" i="1">
                              <a:latin typeface="Cambria Math"/>
                            </a:rPr>
                            <m:t>.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𝟔𝟕</m:t>
                          </m:r>
                          <m:r>
                            <a:rPr lang="fr-FR" sz="2000" b="1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𝟐𝟕</m:t>
                              </m:r>
                            </m:sup>
                          </m:sSup>
                          <m:r>
                            <a:rPr lang="fr-FR" sz="2000" b="1" i="1">
                              <a:latin typeface="Cambria Math"/>
                            </a:rPr>
                            <m:t>∗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.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𝟏𝟏</m:t>
                          </m:r>
                          <m:r>
                            <a:rPr lang="fr-FR" sz="2000" b="1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fr-FR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fr-FR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b="1" i="1" smtClean="0">
                                  <a:latin typeface="Cambria Math"/>
                                </a:rPr>
                                <m:t>𝟑𝟏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fr-FR" sz="20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𝟏𝟎</m:t>
                                      </m:r>
                                    </m:e>
                                    <m:sup>
                                      <m:r>
                                        <a:rPr lang="fr-FR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𝟏𝟎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731" y="3284984"/>
                <a:ext cx="3427541" cy="7612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67543" y="4221088"/>
                <a:ext cx="3014864" cy="470000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fr-FR" sz="2400" b="1" i="1" smtClean="0">
                            <a:latin typeface="Cambria Math"/>
                          </a:rPr>
                          <m:t>𝑮</m:t>
                        </m:r>
                      </m:sub>
                    </m:sSub>
                    <m:r>
                      <a:rPr lang="fr-FR" sz="2400" b="1" i="1">
                        <a:latin typeface="Cambria Math"/>
                      </a:rPr>
                      <m:t>=</m:t>
                    </m:r>
                    <m:r>
                      <a:rPr lang="fr-FR" sz="2400" b="1" i="0" smtClean="0">
                        <a:latin typeface="Cambria Math"/>
                      </a:rPr>
                      <m:t>𝟒</m:t>
                    </m:r>
                    <m:r>
                      <a:rPr lang="fr-FR" sz="2400" b="1" i="0" smtClean="0">
                        <a:latin typeface="Cambria Math"/>
                      </a:rPr>
                      <m:t>.</m:t>
                    </m:r>
                    <m:r>
                      <a:rPr lang="fr-FR" sz="2400" b="1">
                        <a:latin typeface="Cambria Math"/>
                      </a:rPr>
                      <m:t>𝟎</m:t>
                    </m:r>
                    <m:r>
                      <a:rPr lang="fr-FR" sz="2400" b="1" i="0" smtClean="0">
                        <a:latin typeface="Cambria Math"/>
                      </a:rPr>
                      <m:t>𝟓</m:t>
                    </m:r>
                  </m:oMath>
                </a14:m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∗</m:t>
                    </m:r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𝟒𝟕</m:t>
                        </m:r>
                      </m:sup>
                    </m:sSup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𝑵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4221088"/>
                <a:ext cx="3014864" cy="4700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917390" y="3463056"/>
                <a:ext cx="2119106" cy="406265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0" smtClean="0">
                        <a:latin typeface="Cambria Math"/>
                      </a:rPr>
                      <m:t>𝟒</m:t>
                    </m:r>
                    <m:r>
                      <a:rPr lang="fr-FR" sz="2000" b="1">
                        <a:latin typeface="Cambria Math"/>
                      </a:rPr>
                      <m:t>.</m:t>
                    </m:r>
                    <m:r>
                      <a:rPr lang="fr-FR" sz="2000" b="1" i="0" smtClean="0">
                        <a:latin typeface="Cambria Math"/>
                      </a:rPr>
                      <m:t>𝟎𝟓</m:t>
                    </m:r>
                  </m:oMath>
                </a14:m>
                <a:r>
                  <a:rPr lang="fr-FR" sz="2000" b="1" dirty="0"/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</a:rPr>
                      <m:t>∗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𝟒𝟕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𝑵</m:t>
                    </m:r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390" y="3463056"/>
                <a:ext cx="2119106" cy="4062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1" t="55565" r="15141" b="35913"/>
          <a:stretch/>
        </p:blipFill>
        <p:spPr bwMode="auto">
          <a:xfrm>
            <a:off x="7622684" y="4379412"/>
            <a:ext cx="1385455" cy="62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467543" y="116632"/>
            <a:ext cx="8540596" cy="602882"/>
            <a:chOff x="467543" y="116632"/>
            <a:chExt cx="8540596" cy="602882"/>
          </a:xfrm>
        </p:grpSpPr>
        <p:grpSp>
          <p:nvGrpSpPr>
            <p:cNvPr id="2" name="Groupe 1"/>
            <p:cNvGrpSpPr/>
            <p:nvPr/>
          </p:nvGrpSpPr>
          <p:grpSpPr>
            <a:xfrm>
              <a:off x="467543" y="116632"/>
              <a:ext cx="8540596" cy="602882"/>
              <a:chOff x="467543" y="60203"/>
              <a:chExt cx="8540596" cy="60288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8028384" y="97468"/>
                <a:ext cx="979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1" dirty="0" smtClean="0"/>
                  <a:t>2</a:t>
                </a:r>
                <a:r>
                  <a:rPr lang="ar-AE" sz="2800" b="1" dirty="0"/>
                  <a:t>الحل </a:t>
                </a:r>
                <a:endParaRPr lang="fr-FR" sz="2800" b="1" dirty="0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38" t="36417" r="25670" b="54365"/>
              <a:stretch/>
            </p:blipFill>
            <p:spPr bwMode="auto">
              <a:xfrm>
                <a:off x="467543" y="60203"/>
                <a:ext cx="7304857" cy="60288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prstDash val="sys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ZoneTexte 5"/>
            <p:cNvSpPr txBox="1"/>
            <p:nvPr/>
          </p:nvSpPr>
          <p:spPr>
            <a:xfrm>
              <a:off x="1223656" y="188640"/>
              <a:ext cx="216000" cy="3794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6</a:t>
              </a:r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639331" y="4944257"/>
                <a:ext cx="1831655" cy="71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1">
                              <a:latin typeface="Cambria Math"/>
                            </a:rPr>
                            <m:t>𝟒</m:t>
                          </m:r>
                          <m:r>
                            <a:rPr lang="fr-FR" sz="2000" b="1">
                              <a:latin typeface="Cambria Math"/>
                            </a:rPr>
                            <m:t>.</m:t>
                          </m:r>
                          <m:r>
                            <a:rPr lang="fr-FR" sz="2000" b="1">
                              <a:latin typeface="Cambria Math"/>
                            </a:rPr>
                            <m:t>𝟎𝟓</m:t>
                          </m:r>
                          <m:r>
                            <m:rPr>
                              <m:nor/>
                            </m:rPr>
                            <a:rPr lang="fr-FR" sz="2000" b="1" dirty="0"/>
                            <m:t> </m:t>
                          </m:r>
                          <m:r>
                            <a:rPr lang="fr-FR" sz="2000" b="1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fr-FR" sz="2000" b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fr-FR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b="1" i="1">
                                  <a:latin typeface="Cambria Math"/>
                                </a:rPr>
                                <m:t>𝟒𝟕</m:t>
                              </m:r>
                            </m:sup>
                          </m:sSup>
                        </m:num>
                        <m:den>
                          <m:r>
                            <a:rPr lang="fr-FR" sz="2000" b="1">
                              <a:latin typeface="Cambria Math"/>
                            </a:rPr>
                            <m:t>𝟗𝟐</m:t>
                          </m:r>
                          <m:r>
                            <a:rPr lang="fr-FR" sz="2000" b="1">
                              <a:latin typeface="Cambria Math"/>
                            </a:rPr>
                            <m:t>.</m:t>
                          </m:r>
                          <m:r>
                            <a:rPr lang="fr-FR" sz="2000" b="1">
                              <a:latin typeface="Cambria Math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fr-FR" sz="2000" b="1" dirty="0"/>
                            <m:t> </m:t>
                          </m:r>
                          <m:r>
                            <a:rPr lang="fr-FR" sz="2000" b="1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fr-FR" sz="2000" b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fr-FR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b="1" i="1">
                                  <a:latin typeface="Cambria Math"/>
                                </a:rPr>
                                <m:t>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331" y="4944257"/>
                <a:ext cx="1831655" cy="71699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592731" y="5115329"/>
                <a:ext cx="192354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b="1">
                        <a:latin typeface="Cambria Math"/>
                      </a:rPr>
                      <m:t>𝟒</m:t>
                    </m:r>
                    <m:r>
                      <a:rPr lang="fr-FR" sz="2000" b="1">
                        <a:latin typeface="Cambria Math"/>
                      </a:rPr>
                      <m:t>.</m:t>
                    </m:r>
                    <m:r>
                      <a:rPr lang="fr-FR" sz="2000" b="1" i="0" smtClean="0">
                        <a:latin typeface="Cambria Math"/>
                      </a:rPr>
                      <m:t>𝟒𝟎</m:t>
                    </m:r>
                  </m:oMath>
                </a14:m>
                <a:r>
                  <a:rPr lang="fr-FR" sz="2000" b="1" dirty="0"/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</a:rPr>
                      <m:t>∗</m:t>
                    </m:r>
                  </m:oMath>
                </a14:m>
                <a:r>
                  <a:rPr lang="fr-FR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2000" b="1" i="1">
                            <a:latin typeface="Cambria Math"/>
                          </a:rPr>
                          <m:t>−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𝟒𝟎</m:t>
                        </m:r>
                      </m:sup>
                    </m:sSup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731" y="5115329"/>
                <a:ext cx="1923540" cy="4070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43055" r="79531" b="42297"/>
          <a:stretch/>
        </p:blipFill>
        <p:spPr bwMode="auto">
          <a:xfrm>
            <a:off x="278876" y="3130444"/>
            <a:ext cx="1702676" cy="10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36479" r="15905" b="54081"/>
          <a:stretch/>
        </p:blipFill>
        <p:spPr bwMode="auto">
          <a:xfrm>
            <a:off x="962183" y="5877272"/>
            <a:ext cx="7877926" cy="69058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2" grpId="0"/>
      <p:bldP spid="13" grpId="0"/>
      <p:bldP spid="16" grpId="0" animBg="1"/>
      <p:bldP spid="17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470</Words>
  <Application>Microsoft Office PowerPoint</Application>
  <PresentationFormat>Affichage à l'écran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48</cp:revision>
  <dcterms:created xsi:type="dcterms:W3CDTF">2023-02-11T05:04:42Z</dcterms:created>
  <dcterms:modified xsi:type="dcterms:W3CDTF">2023-02-12T05:19:21Z</dcterms:modified>
</cp:coreProperties>
</file>