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8.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16" r:id="rId14"/>
    <p:sldMasterId id="2147483828" r:id="rId15"/>
    <p:sldMasterId id="2147483840" r:id="rId16"/>
    <p:sldMasterId id="2147483852" r:id="rId17"/>
    <p:sldMasterId id="2147483876" r:id="rId18"/>
    <p:sldMasterId id="2147483888" r:id="rId19"/>
    <p:sldMasterId id="2147483900" r:id="rId20"/>
    <p:sldMasterId id="2147483912" r:id="rId21"/>
    <p:sldMasterId id="2147483924"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 id="2147484092" r:id="rId35"/>
    <p:sldMasterId id="2147484104" r:id="rId36"/>
    <p:sldMasterId id="2147484116" r:id="rId37"/>
    <p:sldMasterId id="2147484128" r:id="rId38"/>
    <p:sldMasterId id="2147484140" r:id="rId39"/>
    <p:sldMasterId id="2147484164" r:id="rId40"/>
    <p:sldMasterId id="2147484176" r:id="rId41"/>
    <p:sldMasterId id="2147484188" r:id="rId42"/>
    <p:sldMasterId id="2147484200" r:id="rId43"/>
    <p:sldMasterId id="2147484212" r:id="rId44"/>
    <p:sldMasterId id="2147484224" r:id="rId45"/>
    <p:sldMasterId id="2147484236" r:id="rId46"/>
    <p:sldMasterId id="2147484248" r:id="rId47"/>
    <p:sldMasterId id="2147484260" r:id="rId48"/>
    <p:sldMasterId id="2147484284" r:id="rId49"/>
    <p:sldMasterId id="2147484296" r:id="rId50"/>
    <p:sldMasterId id="2147484320" r:id="rId51"/>
    <p:sldMasterId id="2147484344" r:id="rId52"/>
    <p:sldMasterId id="2147484356" r:id="rId53"/>
  </p:sldMasterIdLst>
  <p:sldIdLst>
    <p:sldId id="256" r:id="rId54"/>
    <p:sldId id="257" r:id="rId55"/>
    <p:sldId id="258" r:id="rId56"/>
    <p:sldId id="318" r:id="rId57"/>
    <p:sldId id="260" r:id="rId58"/>
    <p:sldId id="261" r:id="rId59"/>
    <p:sldId id="262" r:id="rId60"/>
    <p:sldId id="263" r:id="rId61"/>
    <p:sldId id="264" r:id="rId62"/>
    <p:sldId id="265" r:id="rId63"/>
    <p:sldId id="266" r:id="rId64"/>
    <p:sldId id="267" r:id="rId65"/>
    <p:sldId id="268" r:id="rId66"/>
    <p:sldId id="269" r:id="rId67"/>
    <p:sldId id="271" r:id="rId68"/>
    <p:sldId id="272" r:id="rId69"/>
    <p:sldId id="273" r:id="rId70"/>
    <p:sldId id="274" r:id="rId71"/>
    <p:sldId id="321" r:id="rId72"/>
    <p:sldId id="322" r:id="rId73"/>
    <p:sldId id="276" r:id="rId74"/>
    <p:sldId id="277" r:id="rId75"/>
    <p:sldId id="323" r:id="rId76"/>
    <p:sldId id="324" r:id="rId77"/>
    <p:sldId id="327" r:id="rId78"/>
    <p:sldId id="325" r:id="rId79"/>
    <p:sldId id="326" r:id="rId80"/>
    <p:sldId id="278" r:id="rId81"/>
    <p:sldId id="328" r:id="rId82"/>
    <p:sldId id="329" r:id="rId83"/>
    <p:sldId id="279" r:id="rId84"/>
    <p:sldId id="330" r:id="rId85"/>
    <p:sldId id="280" r:id="rId86"/>
    <p:sldId id="282" r:id="rId87"/>
    <p:sldId id="283" r:id="rId88"/>
    <p:sldId id="284" r:id="rId89"/>
    <p:sldId id="285" r:id="rId90"/>
    <p:sldId id="286" r:id="rId91"/>
    <p:sldId id="287" r:id="rId92"/>
    <p:sldId id="288" r:id="rId93"/>
    <p:sldId id="289" r:id="rId94"/>
    <p:sldId id="290" r:id="rId95"/>
    <p:sldId id="291" r:id="rId96"/>
    <p:sldId id="292" r:id="rId97"/>
    <p:sldId id="293" r:id="rId98"/>
    <p:sldId id="294" r:id="rId99"/>
    <p:sldId id="295" r:id="rId100"/>
    <p:sldId id="296" r:id="rId101"/>
    <p:sldId id="297" r:id="rId102"/>
    <p:sldId id="298" r:id="rId103"/>
    <p:sldId id="299" r:id="rId104"/>
    <p:sldId id="301" r:id="rId105"/>
    <p:sldId id="302" r:id="rId106"/>
    <p:sldId id="303" r:id="rId107"/>
    <p:sldId id="304" r:id="rId108"/>
    <p:sldId id="305" r:id="rId109"/>
    <p:sldId id="306" r:id="rId110"/>
    <p:sldId id="307" r:id="rId111"/>
    <p:sldId id="308" r:id="rId112"/>
    <p:sldId id="309" r:id="rId113"/>
    <p:sldId id="311" r:id="rId114"/>
    <p:sldId id="312" r:id="rId115"/>
    <p:sldId id="314" r:id="rId116"/>
    <p:sldId id="316" r:id="rId117"/>
    <p:sldId id="317" r:id="rId1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0.xml"/><Relationship Id="rId68" Type="http://schemas.openxmlformats.org/officeDocument/2006/relationships/slide" Target="slides/slide15.xml"/><Relationship Id="rId84" Type="http://schemas.openxmlformats.org/officeDocument/2006/relationships/slide" Target="slides/slide31.xml"/><Relationship Id="rId89" Type="http://schemas.openxmlformats.org/officeDocument/2006/relationships/slide" Target="slides/slide36.xml"/><Relationship Id="rId112" Type="http://schemas.openxmlformats.org/officeDocument/2006/relationships/slide" Target="slides/slide59.xml"/><Relationship Id="rId16" Type="http://schemas.openxmlformats.org/officeDocument/2006/relationships/slideMaster" Target="slideMasters/slideMaster16.xml"/><Relationship Id="rId107" Type="http://schemas.openxmlformats.org/officeDocument/2006/relationships/slide" Target="slides/slide5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 Target="slides/slide5.xml"/><Relationship Id="rId74" Type="http://schemas.openxmlformats.org/officeDocument/2006/relationships/slide" Target="slides/slide21.xml"/><Relationship Id="rId79" Type="http://schemas.openxmlformats.org/officeDocument/2006/relationships/slide" Target="slides/slide26.xml"/><Relationship Id="rId102"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8.xml"/><Relationship Id="rId82" Type="http://schemas.openxmlformats.org/officeDocument/2006/relationships/slide" Target="slides/slide29.xml"/><Relationship Id="rId90" Type="http://schemas.openxmlformats.org/officeDocument/2006/relationships/slide" Target="slides/slide37.xml"/><Relationship Id="rId95"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3.xml"/><Relationship Id="rId64" Type="http://schemas.openxmlformats.org/officeDocument/2006/relationships/slide" Target="slides/slide11.xml"/><Relationship Id="rId69" Type="http://schemas.openxmlformats.org/officeDocument/2006/relationships/slide" Target="slides/slide16.xml"/><Relationship Id="rId77" Type="http://schemas.openxmlformats.org/officeDocument/2006/relationships/slide" Target="slides/slide24.xml"/><Relationship Id="rId100" Type="http://schemas.openxmlformats.org/officeDocument/2006/relationships/slide" Target="slides/slide47.xml"/><Relationship Id="rId105" Type="http://schemas.openxmlformats.org/officeDocument/2006/relationships/slide" Target="slides/slide52.xml"/><Relationship Id="rId113" Type="http://schemas.openxmlformats.org/officeDocument/2006/relationships/slide" Target="slides/slide60.xml"/><Relationship Id="rId118"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9.xml"/><Relationship Id="rId80" Type="http://schemas.openxmlformats.org/officeDocument/2006/relationships/slide" Target="slides/slide27.xml"/><Relationship Id="rId85" Type="http://schemas.openxmlformats.org/officeDocument/2006/relationships/slide" Target="slides/slide32.xml"/><Relationship Id="rId93" Type="http://schemas.openxmlformats.org/officeDocument/2006/relationships/slide" Target="slides/slide40.xml"/><Relationship Id="rId98" Type="http://schemas.openxmlformats.org/officeDocument/2006/relationships/slide" Target="slides/slide45.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6.xml"/><Relationship Id="rId67" Type="http://schemas.openxmlformats.org/officeDocument/2006/relationships/slide" Target="slides/slide14.xml"/><Relationship Id="rId103" Type="http://schemas.openxmlformats.org/officeDocument/2006/relationships/slide" Target="slides/slide50.xml"/><Relationship Id="rId108" Type="http://schemas.openxmlformats.org/officeDocument/2006/relationships/slide" Target="slides/slide55.xml"/><Relationship Id="rId116" Type="http://schemas.openxmlformats.org/officeDocument/2006/relationships/slide" Target="slides/slide6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xml"/><Relationship Id="rId62" Type="http://schemas.openxmlformats.org/officeDocument/2006/relationships/slide" Target="slides/slide9.xml"/><Relationship Id="rId70" Type="http://schemas.openxmlformats.org/officeDocument/2006/relationships/slide" Target="slides/slide17.xml"/><Relationship Id="rId75" Type="http://schemas.openxmlformats.org/officeDocument/2006/relationships/slide" Target="slides/slide22.xml"/><Relationship Id="rId83" Type="http://schemas.openxmlformats.org/officeDocument/2006/relationships/slide" Target="slides/slide30.xml"/><Relationship Id="rId88" Type="http://schemas.openxmlformats.org/officeDocument/2006/relationships/slide" Target="slides/slide35.xml"/><Relationship Id="rId91" Type="http://schemas.openxmlformats.org/officeDocument/2006/relationships/slide" Target="slides/slide38.xml"/><Relationship Id="rId96" Type="http://schemas.openxmlformats.org/officeDocument/2006/relationships/slide" Target="slides/slide43.xml"/><Relationship Id="rId111"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4.xml"/><Relationship Id="rId106" Type="http://schemas.openxmlformats.org/officeDocument/2006/relationships/slide" Target="slides/slide53.xml"/><Relationship Id="rId114" Type="http://schemas.openxmlformats.org/officeDocument/2006/relationships/slide" Target="slides/slide61.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slide" Target="slides/slide12.xml"/><Relationship Id="rId73" Type="http://schemas.openxmlformats.org/officeDocument/2006/relationships/slide" Target="slides/slide20.xml"/><Relationship Id="rId78" Type="http://schemas.openxmlformats.org/officeDocument/2006/relationships/slide" Target="slides/slide25.xml"/><Relationship Id="rId81" Type="http://schemas.openxmlformats.org/officeDocument/2006/relationships/slide" Target="slides/slide28.xml"/><Relationship Id="rId86" Type="http://schemas.openxmlformats.org/officeDocument/2006/relationships/slide" Target="slides/slide33.xml"/><Relationship Id="rId94" Type="http://schemas.openxmlformats.org/officeDocument/2006/relationships/slide" Target="slides/slide41.xml"/><Relationship Id="rId99" Type="http://schemas.openxmlformats.org/officeDocument/2006/relationships/slide" Target="slides/slide46.xml"/><Relationship Id="rId101" Type="http://schemas.openxmlformats.org/officeDocument/2006/relationships/slide" Target="slides/slide48.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2.xml"/><Relationship Id="rId76" Type="http://schemas.openxmlformats.org/officeDocument/2006/relationships/slide" Target="slides/slide23.xml"/><Relationship Id="rId97" Type="http://schemas.openxmlformats.org/officeDocument/2006/relationships/slide" Target="slides/slide44.xml"/><Relationship Id="rId104" Type="http://schemas.openxmlformats.org/officeDocument/2006/relationships/slide" Target="slides/slide51.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18.xml"/><Relationship Id="rId92" Type="http://schemas.openxmlformats.org/officeDocument/2006/relationships/slide" Target="slides/slide3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3.xml"/><Relationship Id="rId87" Type="http://schemas.openxmlformats.org/officeDocument/2006/relationships/slide" Target="slides/slide34.xml"/><Relationship Id="rId110" Type="http://schemas.openxmlformats.org/officeDocument/2006/relationships/slide" Target="slides/slide57.xml"/><Relationship Id="rId115"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618CB-513A-4008-A4DE-5A9E188324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D144D356-E9D7-4457-B2A5-FBF4A38030E9}">
      <dgm:prSet phldrT="[Texte]"/>
      <dgm:spPr>
        <a:solidFill>
          <a:schemeClr val="bg2"/>
        </a:solidFill>
      </dgm:spPr>
      <dgm:t>
        <a:bodyPr/>
        <a:lstStyle/>
        <a:p>
          <a:r>
            <a:rPr lang="fr-FR" b="1" u="sng" dirty="0" err="1" smtClean="0">
              <a:solidFill>
                <a:schemeClr val="tx1"/>
              </a:solidFill>
            </a:rPr>
            <a:t>Electronic</a:t>
          </a:r>
          <a:r>
            <a:rPr lang="fr-FR" b="1" u="sng" dirty="0" smtClean="0">
              <a:solidFill>
                <a:schemeClr val="tx1"/>
              </a:solidFill>
            </a:rPr>
            <a:t> </a:t>
          </a:r>
          <a:r>
            <a:rPr lang="fr-FR" b="1" u="sng" dirty="0" err="1" smtClean="0">
              <a:solidFill>
                <a:schemeClr val="tx1"/>
              </a:solidFill>
            </a:rPr>
            <a:t>Contract</a:t>
          </a:r>
          <a:endParaRPr lang="fr-FR" b="1" u="sng" dirty="0" smtClean="0">
            <a:solidFill>
              <a:schemeClr val="tx1"/>
            </a:solidFill>
          </a:endParaRPr>
        </a:p>
      </dgm:t>
    </dgm:pt>
    <dgm:pt modelId="{1DD46D11-258F-42FE-BBDB-8C1703C7F64E}" type="parTrans" cxnId="{F3AA5C61-2122-4089-9C19-72FBD91E86F2}">
      <dgm:prSet/>
      <dgm:spPr/>
      <dgm:t>
        <a:bodyPr/>
        <a:lstStyle/>
        <a:p>
          <a:endParaRPr lang="fr-FR"/>
        </a:p>
      </dgm:t>
    </dgm:pt>
    <dgm:pt modelId="{502515DB-E660-4457-9196-992F033FB070}" type="sibTrans" cxnId="{F3AA5C61-2122-4089-9C19-72FBD91E86F2}">
      <dgm:prSet/>
      <dgm:spPr/>
      <dgm:t>
        <a:bodyPr/>
        <a:lstStyle/>
        <a:p>
          <a:endParaRPr lang="fr-FR"/>
        </a:p>
      </dgm:t>
    </dgm:pt>
    <dgm:pt modelId="{6894EE56-5FB0-4481-B1CF-1822E1E7A1C0}">
      <dgm:prSet phldrT="[Texte]"/>
      <dgm:spPr>
        <a:solidFill>
          <a:schemeClr val="bg2"/>
        </a:solidFill>
      </dgm:spPr>
      <dgm:t>
        <a:bodyPr/>
        <a:lstStyle/>
        <a:p>
          <a:r>
            <a:rPr lang="fr-FR" b="1" u="sng" dirty="0" smtClean="0">
              <a:solidFill>
                <a:schemeClr val="tx1"/>
              </a:solidFill>
            </a:rPr>
            <a:t>1. Formation Phase</a:t>
          </a:r>
        </a:p>
      </dgm:t>
    </dgm:pt>
    <dgm:pt modelId="{C96B78DA-E864-4E5B-8623-C24157A31804}" type="parTrans" cxnId="{8AA45BBD-FFC7-4046-B6EA-F64DB7D724F3}">
      <dgm:prSet/>
      <dgm:spPr/>
      <dgm:t>
        <a:bodyPr/>
        <a:lstStyle/>
        <a:p>
          <a:endParaRPr lang="fr-FR"/>
        </a:p>
      </dgm:t>
    </dgm:pt>
    <dgm:pt modelId="{22B0A0A5-27A7-4A5F-A27A-A2E1AA76573E}" type="sibTrans" cxnId="{8AA45BBD-FFC7-4046-B6EA-F64DB7D724F3}">
      <dgm:prSet/>
      <dgm:spPr/>
      <dgm:t>
        <a:bodyPr/>
        <a:lstStyle/>
        <a:p>
          <a:endParaRPr lang="fr-FR"/>
        </a:p>
      </dgm:t>
    </dgm:pt>
    <dgm:pt modelId="{BE2C18AB-EE40-4F32-9A43-118973B1955F}">
      <dgm:prSet phldrT="[Texte]"/>
      <dgm:spPr>
        <a:solidFill>
          <a:schemeClr val="bg2"/>
        </a:solidFill>
      </dgm:spPr>
      <dgm:t>
        <a:bodyPr/>
        <a:lstStyle/>
        <a:p>
          <a:r>
            <a:rPr lang="fr-FR" b="1" u="sng" dirty="0" smtClean="0">
              <a:solidFill>
                <a:schemeClr val="tx1"/>
              </a:solidFill>
            </a:rPr>
            <a:t>2. </a:t>
          </a:r>
          <a:r>
            <a:rPr lang="fr-FR" b="1" u="sng" dirty="0" err="1" smtClean="0">
              <a:solidFill>
                <a:schemeClr val="tx1"/>
              </a:solidFill>
            </a:rPr>
            <a:t>Execution</a:t>
          </a:r>
          <a:r>
            <a:rPr lang="fr-FR" b="1" u="sng" dirty="0" smtClean="0">
              <a:solidFill>
                <a:schemeClr val="tx1"/>
              </a:solidFill>
            </a:rPr>
            <a:t> Phase</a:t>
          </a:r>
        </a:p>
      </dgm:t>
    </dgm:pt>
    <dgm:pt modelId="{5650EBFA-C6CA-4216-8434-B6C0FC805F3E}" type="parTrans" cxnId="{E096F53C-A4B6-485A-8325-AEAAA6CACF94}">
      <dgm:prSet/>
      <dgm:spPr/>
      <dgm:t>
        <a:bodyPr/>
        <a:lstStyle/>
        <a:p>
          <a:endParaRPr lang="fr-FR"/>
        </a:p>
      </dgm:t>
    </dgm:pt>
    <dgm:pt modelId="{E161416A-3EEA-424B-9F28-BAD4CBEC7548}" type="sibTrans" cxnId="{E096F53C-A4B6-485A-8325-AEAAA6CACF94}">
      <dgm:prSet/>
      <dgm:spPr/>
      <dgm:t>
        <a:bodyPr/>
        <a:lstStyle/>
        <a:p>
          <a:endParaRPr lang="fr-FR"/>
        </a:p>
      </dgm:t>
    </dgm:pt>
    <dgm:pt modelId="{4A07BBF8-EACD-4862-B0F8-817C2F67613C}" type="pres">
      <dgm:prSet presAssocID="{0A6618CB-513A-4008-A4DE-5A9E18832412}" presName="diagram" presStyleCnt="0">
        <dgm:presLayoutVars>
          <dgm:chPref val="1"/>
          <dgm:dir/>
          <dgm:animOne val="branch"/>
          <dgm:animLvl val="lvl"/>
          <dgm:resizeHandles val="exact"/>
        </dgm:presLayoutVars>
      </dgm:prSet>
      <dgm:spPr/>
      <dgm:t>
        <a:bodyPr/>
        <a:lstStyle/>
        <a:p>
          <a:endParaRPr lang="fr-FR"/>
        </a:p>
      </dgm:t>
    </dgm:pt>
    <dgm:pt modelId="{327BC7A9-490B-45BD-B2D3-E8BC132592AE}" type="pres">
      <dgm:prSet presAssocID="{D144D356-E9D7-4457-B2A5-FBF4A38030E9}" presName="root1" presStyleCnt="0"/>
      <dgm:spPr/>
    </dgm:pt>
    <dgm:pt modelId="{6658C41F-A099-4A22-9B67-A41FE0D7370A}" type="pres">
      <dgm:prSet presAssocID="{D144D356-E9D7-4457-B2A5-FBF4A38030E9}" presName="LevelOneTextNode" presStyleLbl="node0" presStyleIdx="0" presStyleCnt="1">
        <dgm:presLayoutVars>
          <dgm:chPref val="3"/>
        </dgm:presLayoutVars>
      </dgm:prSet>
      <dgm:spPr/>
      <dgm:t>
        <a:bodyPr/>
        <a:lstStyle/>
        <a:p>
          <a:endParaRPr lang="fr-FR"/>
        </a:p>
      </dgm:t>
    </dgm:pt>
    <dgm:pt modelId="{13C35AC8-7A4A-499F-A756-597D09EE9E2C}" type="pres">
      <dgm:prSet presAssocID="{D144D356-E9D7-4457-B2A5-FBF4A38030E9}" presName="level2hierChild" presStyleCnt="0"/>
      <dgm:spPr/>
    </dgm:pt>
    <dgm:pt modelId="{9279E941-2802-4DC3-A690-284B7DFC9D07}" type="pres">
      <dgm:prSet presAssocID="{C96B78DA-E864-4E5B-8623-C24157A31804}" presName="conn2-1" presStyleLbl="parChTrans1D2" presStyleIdx="0" presStyleCnt="2"/>
      <dgm:spPr/>
      <dgm:t>
        <a:bodyPr/>
        <a:lstStyle/>
        <a:p>
          <a:endParaRPr lang="fr-FR"/>
        </a:p>
      </dgm:t>
    </dgm:pt>
    <dgm:pt modelId="{87C52081-6F5F-4A29-A2F3-B09B8654A0D0}" type="pres">
      <dgm:prSet presAssocID="{C96B78DA-E864-4E5B-8623-C24157A31804}" presName="connTx" presStyleLbl="parChTrans1D2" presStyleIdx="0" presStyleCnt="2"/>
      <dgm:spPr/>
      <dgm:t>
        <a:bodyPr/>
        <a:lstStyle/>
        <a:p>
          <a:endParaRPr lang="fr-FR"/>
        </a:p>
      </dgm:t>
    </dgm:pt>
    <dgm:pt modelId="{905DC6E1-D8CD-4C05-8F03-50975C2CD266}" type="pres">
      <dgm:prSet presAssocID="{6894EE56-5FB0-4481-B1CF-1822E1E7A1C0}" presName="root2" presStyleCnt="0"/>
      <dgm:spPr/>
    </dgm:pt>
    <dgm:pt modelId="{0335463A-DD59-423C-AFE2-927B1CA3EA3C}" type="pres">
      <dgm:prSet presAssocID="{6894EE56-5FB0-4481-B1CF-1822E1E7A1C0}" presName="LevelTwoTextNode" presStyleLbl="node2" presStyleIdx="0" presStyleCnt="2">
        <dgm:presLayoutVars>
          <dgm:chPref val="3"/>
        </dgm:presLayoutVars>
      </dgm:prSet>
      <dgm:spPr/>
      <dgm:t>
        <a:bodyPr/>
        <a:lstStyle/>
        <a:p>
          <a:endParaRPr lang="fr-FR"/>
        </a:p>
      </dgm:t>
    </dgm:pt>
    <dgm:pt modelId="{8A364552-8718-4E40-A359-8990EA017FB3}" type="pres">
      <dgm:prSet presAssocID="{6894EE56-5FB0-4481-B1CF-1822E1E7A1C0}" presName="level3hierChild" presStyleCnt="0"/>
      <dgm:spPr/>
    </dgm:pt>
    <dgm:pt modelId="{B7571951-B61C-427E-A491-B89C71A85AFA}" type="pres">
      <dgm:prSet presAssocID="{5650EBFA-C6CA-4216-8434-B6C0FC805F3E}" presName="conn2-1" presStyleLbl="parChTrans1D2" presStyleIdx="1" presStyleCnt="2"/>
      <dgm:spPr/>
      <dgm:t>
        <a:bodyPr/>
        <a:lstStyle/>
        <a:p>
          <a:endParaRPr lang="fr-FR"/>
        </a:p>
      </dgm:t>
    </dgm:pt>
    <dgm:pt modelId="{F18FFD54-B2C8-43F5-ACAA-231959BA1A64}" type="pres">
      <dgm:prSet presAssocID="{5650EBFA-C6CA-4216-8434-B6C0FC805F3E}" presName="connTx" presStyleLbl="parChTrans1D2" presStyleIdx="1" presStyleCnt="2"/>
      <dgm:spPr/>
      <dgm:t>
        <a:bodyPr/>
        <a:lstStyle/>
        <a:p>
          <a:endParaRPr lang="fr-FR"/>
        </a:p>
      </dgm:t>
    </dgm:pt>
    <dgm:pt modelId="{A9E69294-F031-4CF7-B87E-EA6075CA350F}" type="pres">
      <dgm:prSet presAssocID="{BE2C18AB-EE40-4F32-9A43-118973B1955F}" presName="root2" presStyleCnt="0"/>
      <dgm:spPr/>
    </dgm:pt>
    <dgm:pt modelId="{4CA6E857-5F1E-4673-843D-C72C1729FDA7}" type="pres">
      <dgm:prSet presAssocID="{BE2C18AB-EE40-4F32-9A43-118973B1955F}" presName="LevelTwoTextNode" presStyleLbl="node2" presStyleIdx="1" presStyleCnt="2">
        <dgm:presLayoutVars>
          <dgm:chPref val="3"/>
        </dgm:presLayoutVars>
      </dgm:prSet>
      <dgm:spPr/>
      <dgm:t>
        <a:bodyPr/>
        <a:lstStyle/>
        <a:p>
          <a:endParaRPr lang="fr-FR"/>
        </a:p>
      </dgm:t>
    </dgm:pt>
    <dgm:pt modelId="{882512D7-EAC1-40A6-A2CC-2D5C0E55280B}" type="pres">
      <dgm:prSet presAssocID="{BE2C18AB-EE40-4F32-9A43-118973B1955F}" presName="level3hierChild" presStyleCnt="0"/>
      <dgm:spPr/>
    </dgm:pt>
  </dgm:ptLst>
  <dgm:cxnLst>
    <dgm:cxn modelId="{E096F53C-A4B6-485A-8325-AEAAA6CACF94}" srcId="{D144D356-E9D7-4457-B2A5-FBF4A38030E9}" destId="{BE2C18AB-EE40-4F32-9A43-118973B1955F}" srcOrd="1" destOrd="0" parTransId="{5650EBFA-C6CA-4216-8434-B6C0FC805F3E}" sibTransId="{E161416A-3EEA-424B-9F28-BAD4CBEC7548}"/>
    <dgm:cxn modelId="{19866BF5-6E66-40A8-A1B2-68F71EC235C3}" type="presOf" srcId="{0A6618CB-513A-4008-A4DE-5A9E18832412}" destId="{4A07BBF8-EACD-4862-B0F8-817C2F67613C}" srcOrd="0" destOrd="0" presId="urn:microsoft.com/office/officeart/2005/8/layout/hierarchy2"/>
    <dgm:cxn modelId="{F3AA5C61-2122-4089-9C19-72FBD91E86F2}" srcId="{0A6618CB-513A-4008-A4DE-5A9E18832412}" destId="{D144D356-E9D7-4457-B2A5-FBF4A38030E9}" srcOrd="0" destOrd="0" parTransId="{1DD46D11-258F-42FE-BBDB-8C1703C7F64E}" sibTransId="{502515DB-E660-4457-9196-992F033FB070}"/>
    <dgm:cxn modelId="{3645F296-99D3-4331-BE52-671AAC42D699}" type="presOf" srcId="{C96B78DA-E864-4E5B-8623-C24157A31804}" destId="{87C52081-6F5F-4A29-A2F3-B09B8654A0D0}" srcOrd="1" destOrd="0" presId="urn:microsoft.com/office/officeart/2005/8/layout/hierarchy2"/>
    <dgm:cxn modelId="{CF1C18F6-54A7-434B-AB03-259E208D9D0A}" type="presOf" srcId="{5650EBFA-C6CA-4216-8434-B6C0FC805F3E}" destId="{B7571951-B61C-427E-A491-B89C71A85AFA}" srcOrd="0" destOrd="0" presId="urn:microsoft.com/office/officeart/2005/8/layout/hierarchy2"/>
    <dgm:cxn modelId="{8AA45BBD-FFC7-4046-B6EA-F64DB7D724F3}" srcId="{D144D356-E9D7-4457-B2A5-FBF4A38030E9}" destId="{6894EE56-5FB0-4481-B1CF-1822E1E7A1C0}" srcOrd="0" destOrd="0" parTransId="{C96B78DA-E864-4E5B-8623-C24157A31804}" sibTransId="{22B0A0A5-27A7-4A5F-A27A-A2E1AA76573E}"/>
    <dgm:cxn modelId="{AFD087E5-D917-41E7-93BD-8DA27AAC5481}" type="presOf" srcId="{C96B78DA-E864-4E5B-8623-C24157A31804}" destId="{9279E941-2802-4DC3-A690-284B7DFC9D07}" srcOrd="0" destOrd="0" presId="urn:microsoft.com/office/officeart/2005/8/layout/hierarchy2"/>
    <dgm:cxn modelId="{7BD5E3EC-6889-4C99-B6BC-7B6D67D23E2D}" type="presOf" srcId="{6894EE56-5FB0-4481-B1CF-1822E1E7A1C0}" destId="{0335463A-DD59-423C-AFE2-927B1CA3EA3C}" srcOrd="0" destOrd="0" presId="urn:microsoft.com/office/officeart/2005/8/layout/hierarchy2"/>
    <dgm:cxn modelId="{DA404449-15BF-43B7-AE7A-59F1CDE32D8D}" type="presOf" srcId="{D144D356-E9D7-4457-B2A5-FBF4A38030E9}" destId="{6658C41F-A099-4A22-9B67-A41FE0D7370A}" srcOrd="0" destOrd="0" presId="urn:microsoft.com/office/officeart/2005/8/layout/hierarchy2"/>
    <dgm:cxn modelId="{A1C2D6A4-1D85-4BE5-95C1-923B1229F2E3}" type="presOf" srcId="{BE2C18AB-EE40-4F32-9A43-118973B1955F}" destId="{4CA6E857-5F1E-4673-843D-C72C1729FDA7}" srcOrd="0" destOrd="0" presId="urn:microsoft.com/office/officeart/2005/8/layout/hierarchy2"/>
    <dgm:cxn modelId="{2A7492F8-2147-4ADD-A24C-6B149AC2BC10}" type="presOf" srcId="{5650EBFA-C6CA-4216-8434-B6C0FC805F3E}" destId="{F18FFD54-B2C8-43F5-ACAA-231959BA1A64}" srcOrd="1" destOrd="0" presId="urn:microsoft.com/office/officeart/2005/8/layout/hierarchy2"/>
    <dgm:cxn modelId="{7668A477-944C-443A-A659-68731CAA8BD1}" type="presParOf" srcId="{4A07BBF8-EACD-4862-B0F8-817C2F67613C}" destId="{327BC7A9-490B-45BD-B2D3-E8BC132592AE}" srcOrd="0" destOrd="0" presId="urn:microsoft.com/office/officeart/2005/8/layout/hierarchy2"/>
    <dgm:cxn modelId="{89EBA6FC-1054-4EE5-8B96-4B608D221D4E}" type="presParOf" srcId="{327BC7A9-490B-45BD-B2D3-E8BC132592AE}" destId="{6658C41F-A099-4A22-9B67-A41FE0D7370A}" srcOrd="0" destOrd="0" presId="urn:microsoft.com/office/officeart/2005/8/layout/hierarchy2"/>
    <dgm:cxn modelId="{B1EA3038-00F1-498D-A5BE-698E41B73F02}" type="presParOf" srcId="{327BC7A9-490B-45BD-B2D3-E8BC132592AE}" destId="{13C35AC8-7A4A-499F-A756-597D09EE9E2C}" srcOrd="1" destOrd="0" presId="urn:microsoft.com/office/officeart/2005/8/layout/hierarchy2"/>
    <dgm:cxn modelId="{7FB06209-7C8B-4CD5-82F2-EE6A257EDD8D}" type="presParOf" srcId="{13C35AC8-7A4A-499F-A756-597D09EE9E2C}" destId="{9279E941-2802-4DC3-A690-284B7DFC9D07}" srcOrd="0" destOrd="0" presId="urn:microsoft.com/office/officeart/2005/8/layout/hierarchy2"/>
    <dgm:cxn modelId="{BB97DAFB-3BC7-4985-9A03-0A4AFE25D259}" type="presParOf" srcId="{9279E941-2802-4DC3-A690-284B7DFC9D07}" destId="{87C52081-6F5F-4A29-A2F3-B09B8654A0D0}" srcOrd="0" destOrd="0" presId="urn:microsoft.com/office/officeart/2005/8/layout/hierarchy2"/>
    <dgm:cxn modelId="{CF047DE8-7980-4D9A-AE59-CDC92F413CEB}" type="presParOf" srcId="{13C35AC8-7A4A-499F-A756-597D09EE9E2C}" destId="{905DC6E1-D8CD-4C05-8F03-50975C2CD266}" srcOrd="1" destOrd="0" presId="urn:microsoft.com/office/officeart/2005/8/layout/hierarchy2"/>
    <dgm:cxn modelId="{B7C69F0D-AAA5-45AC-A448-D97B59A81C1B}" type="presParOf" srcId="{905DC6E1-D8CD-4C05-8F03-50975C2CD266}" destId="{0335463A-DD59-423C-AFE2-927B1CA3EA3C}" srcOrd="0" destOrd="0" presId="urn:microsoft.com/office/officeart/2005/8/layout/hierarchy2"/>
    <dgm:cxn modelId="{C44DD18C-A12D-4C40-A662-EBCFF46C8C8B}" type="presParOf" srcId="{905DC6E1-D8CD-4C05-8F03-50975C2CD266}" destId="{8A364552-8718-4E40-A359-8990EA017FB3}" srcOrd="1" destOrd="0" presId="urn:microsoft.com/office/officeart/2005/8/layout/hierarchy2"/>
    <dgm:cxn modelId="{180A9924-0E0C-4E1F-BCAA-CBA43F251AC2}" type="presParOf" srcId="{13C35AC8-7A4A-499F-A756-597D09EE9E2C}" destId="{B7571951-B61C-427E-A491-B89C71A85AFA}" srcOrd="2" destOrd="0" presId="urn:microsoft.com/office/officeart/2005/8/layout/hierarchy2"/>
    <dgm:cxn modelId="{AC294961-99CB-4382-8335-41FDEC7E79D1}" type="presParOf" srcId="{B7571951-B61C-427E-A491-B89C71A85AFA}" destId="{F18FFD54-B2C8-43F5-ACAA-231959BA1A64}" srcOrd="0" destOrd="0" presId="urn:microsoft.com/office/officeart/2005/8/layout/hierarchy2"/>
    <dgm:cxn modelId="{43F12DD2-D4A4-4510-ACCD-3AD4F462448B}" type="presParOf" srcId="{13C35AC8-7A4A-499F-A756-597D09EE9E2C}" destId="{A9E69294-F031-4CF7-B87E-EA6075CA350F}" srcOrd="3" destOrd="0" presId="urn:microsoft.com/office/officeart/2005/8/layout/hierarchy2"/>
    <dgm:cxn modelId="{91E101A7-1218-4188-AFB8-4B22ABC28CEE}" type="presParOf" srcId="{A9E69294-F031-4CF7-B87E-EA6075CA350F}" destId="{4CA6E857-5F1E-4673-843D-C72C1729FDA7}" srcOrd="0" destOrd="0" presId="urn:microsoft.com/office/officeart/2005/8/layout/hierarchy2"/>
    <dgm:cxn modelId="{A5CC750E-D5C4-4AD2-BBC5-A1CAC5CBB54B}" type="presParOf" srcId="{A9E69294-F031-4CF7-B87E-EA6075CA350F}" destId="{882512D7-EAC1-40A6-A2CC-2D5C0E55280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DC3DD-3650-4E62-ACB4-B083D3635F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FCD68B63-DBE2-41DA-87A1-D5F312721C37}">
      <dgm:prSet phldrT="[Texte]"/>
      <dgm:spPr/>
      <dgm:t>
        <a:bodyPr/>
        <a:lstStyle/>
        <a:p>
          <a:r>
            <a:rPr lang="fr-FR" b="1" dirty="0" err="1" smtClean="0"/>
            <a:t>Execution</a:t>
          </a:r>
          <a:r>
            <a:rPr lang="fr-FR" b="1" dirty="0" smtClean="0"/>
            <a:t> of the </a:t>
          </a:r>
          <a:r>
            <a:rPr lang="fr-FR" b="1" dirty="0" err="1" smtClean="0"/>
            <a:t>Contract</a:t>
          </a:r>
          <a:endParaRPr lang="fr-FR" b="1" dirty="0"/>
        </a:p>
      </dgm:t>
    </dgm:pt>
    <dgm:pt modelId="{E1AED17F-348C-480B-B557-D22F0BD53775}" type="parTrans" cxnId="{8BA52474-AD45-4FA1-A671-0791E5022BE0}">
      <dgm:prSet/>
      <dgm:spPr/>
      <dgm:t>
        <a:bodyPr/>
        <a:lstStyle/>
        <a:p>
          <a:endParaRPr lang="fr-FR"/>
        </a:p>
      </dgm:t>
    </dgm:pt>
    <dgm:pt modelId="{FB088BB0-06CD-495E-A78D-BD810BC12913}" type="sibTrans" cxnId="{8BA52474-AD45-4FA1-A671-0791E5022BE0}">
      <dgm:prSet/>
      <dgm:spPr/>
      <dgm:t>
        <a:bodyPr/>
        <a:lstStyle/>
        <a:p>
          <a:endParaRPr lang="fr-FR"/>
        </a:p>
      </dgm:t>
    </dgm:pt>
    <dgm:pt modelId="{A5FDA8B6-9034-40CC-8E23-6AB1ECEE8418}">
      <dgm:prSet phldrT="[Texte]"/>
      <dgm:spPr/>
      <dgm:t>
        <a:bodyPr/>
        <a:lstStyle/>
        <a:p>
          <a:r>
            <a:rPr lang="fr-FR" b="1" dirty="0" smtClean="0"/>
            <a:t>Obligations of the Cyber-Merchant</a:t>
          </a:r>
          <a:endParaRPr lang="fr-FR" b="1" dirty="0"/>
        </a:p>
      </dgm:t>
    </dgm:pt>
    <dgm:pt modelId="{D71C0C4F-09A8-44DA-952B-D45F794D358B}" type="parTrans" cxnId="{D1D94804-C65B-434F-A524-5A3827E59537}">
      <dgm:prSet/>
      <dgm:spPr/>
      <dgm:t>
        <a:bodyPr/>
        <a:lstStyle/>
        <a:p>
          <a:endParaRPr lang="fr-FR"/>
        </a:p>
      </dgm:t>
    </dgm:pt>
    <dgm:pt modelId="{86044642-0C65-4F00-B2FF-2E6BC25DA5EC}" type="sibTrans" cxnId="{D1D94804-C65B-434F-A524-5A3827E59537}">
      <dgm:prSet/>
      <dgm:spPr/>
      <dgm:t>
        <a:bodyPr/>
        <a:lstStyle/>
        <a:p>
          <a:endParaRPr lang="fr-FR"/>
        </a:p>
      </dgm:t>
    </dgm:pt>
    <dgm:pt modelId="{1352149B-D057-4413-80E9-CFB6A95ACFC2}">
      <dgm:prSet phldrT="[Texte]"/>
      <dgm:spPr/>
      <dgm:t>
        <a:bodyPr/>
        <a:lstStyle/>
        <a:p>
          <a:r>
            <a:rPr lang="fr-FR" b="1" dirty="0" smtClean="0"/>
            <a:t>Obligations of the Cyber-</a:t>
          </a:r>
          <a:r>
            <a:rPr lang="fr-FR" b="1" dirty="0" err="1" smtClean="0"/>
            <a:t>Buyer</a:t>
          </a:r>
          <a:endParaRPr lang="fr-FR" b="1" dirty="0"/>
        </a:p>
      </dgm:t>
    </dgm:pt>
    <dgm:pt modelId="{FBA653E1-2F54-4A58-B3D3-4E0BB1E14122}" type="parTrans" cxnId="{89664F1B-7CF3-4559-B077-58B5ACB6617A}">
      <dgm:prSet/>
      <dgm:spPr/>
      <dgm:t>
        <a:bodyPr/>
        <a:lstStyle/>
        <a:p>
          <a:endParaRPr lang="fr-FR"/>
        </a:p>
      </dgm:t>
    </dgm:pt>
    <dgm:pt modelId="{BAAD0CF1-9A7F-49D8-8FA1-C5608ECBB7C7}" type="sibTrans" cxnId="{89664F1B-7CF3-4559-B077-58B5ACB6617A}">
      <dgm:prSet/>
      <dgm:spPr/>
      <dgm:t>
        <a:bodyPr/>
        <a:lstStyle/>
        <a:p>
          <a:endParaRPr lang="fr-FR"/>
        </a:p>
      </dgm:t>
    </dgm:pt>
    <dgm:pt modelId="{E6AB5FDB-A1C4-4DF8-B0E4-9C1EEFDF679B}">
      <dgm:prSet/>
      <dgm:spPr/>
      <dgm:t>
        <a:bodyPr/>
        <a:lstStyle/>
        <a:p>
          <a:r>
            <a:rPr lang="fr-FR" b="1" dirty="0" err="1" smtClean="0"/>
            <a:t>Liability</a:t>
          </a:r>
          <a:r>
            <a:rPr lang="fr-FR" b="1" dirty="0" smtClean="0"/>
            <a:t> of the Cyber-Merchant</a:t>
          </a:r>
          <a:endParaRPr lang="fr-FR" b="1" dirty="0"/>
        </a:p>
      </dgm:t>
    </dgm:pt>
    <dgm:pt modelId="{8442D70C-C0D5-498E-BE04-0533DA5513D2}" type="parTrans" cxnId="{BC6479E3-5215-43B1-8143-22B82FBB11B2}">
      <dgm:prSet/>
      <dgm:spPr/>
      <dgm:t>
        <a:bodyPr/>
        <a:lstStyle/>
        <a:p>
          <a:endParaRPr lang="fr-FR"/>
        </a:p>
      </dgm:t>
    </dgm:pt>
    <dgm:pt modelId="{5F31B222-A8EA-4F4C-9323-F77A534BCD0C}" type="sibTrans" cxnId="{BC6479E3-5215-43B1-8143-22B82FBB11B2}">
      <dgm:prSet/>
      <dgm:spPr/>
      <dgm:t>
        <a:bodyPr/>
        <a:lstStyle/>
        <a:p>
          <a:endParaRPr lang="fr-FR"/>
        </a:p>
      </dgm:t>
    </dgm:pt>
    <dgm:pt modelId="{07E22B6B-5AFE-4B63-8973-385E6B3C050F}">
      <dgm:prSet/>
      <dgm:spPr/>
      <dgm:t>
        <a:bodyPr/>
        <a:lstStyle/>
        <a:p>
          <a:r>
            <a:rPr lang="fr-FR" b="1" dirty="0" err="1" smtClean="0"/>
            <a:t>Settlement</a:t>
          </a:r>
          <a:r>
            <a:rPr lang="fr-FR" b="1" dirty="0" smtClean="0"/>
            <a:t> of Disputes</a:t>
          </a:r>
          <a:endParaRPr lang="fr-FR" b="1" dirty="0"/>
        </a:p>
      </dgm:t>
    </dgm:pt>
    <dgm:pt modelId="{DAAB9570-EE13-4646-BFD9-866EAD5C5E7B}" type="parTrans" cxnId="{A3530EE7-3DAD-4DEE-882F-AA67BEEF29D8}">
      <dgm:prSet/>
      <dgm:spPr/>
      <dgm:t>
        <a:bodyPr/>
        <a:lstStyle/>
        <a:p>
          <a:endParaRPr lang="fr-FR"/>
        </a:p>
      </dgm:t>
    </dgm:pt>
    <dgm:pt modelId="{766AF8A0-0F76-4B06-A512-7F9E4951CBF2}" type="sibTrans" cxnId="{A3530EE7-3DAD-4DEE-882F-AA67BEEF29D8}">
      <dgm:prSet/>
      <dgm:spPr/>
      <dgm:t>
        <a:bodyPr/>
        <a:lstStyle/>
        <a:p>
          <a:endParaRPr lang="fr-FR"/>
        </a:p>
      </dgm:t>
    </dgm:pt>
    <dgm:pt modelId="{ABED47C7-6B8A-4ECC-9E42-67E25A0590A4}">
      <dgm:prSet/>
      <dgm:spPr/>
      <dgm:t>
        <a:bodyPr/>
        <a:lstStyle/>
        <a:p>
          <a:r>
            <a:rPr lang="fr-FR" b="1" dirty="0" err="1" smtClean="0"/>
            <a:t>Guarantees</a:t>
          </a:r>
          <a:endParaRPr lang="fr-FR" b="1" dirty="0"/>
        </a:p>
      </dgm:t>
    </dgm:pt>
    <dgm:pt modelId="{D5E56622-AF0B-4DDE-AC43-500FF7C29350}" type="parTrans" cxnId="{040DA7F7-FC01-4CC3-9A3A-84C1854FAE86}">
      <dgm:prSet/>
      <dgm:spPr/>
      <dgm:t>
        <a:bodyPr/>
        <a:lstStyle/>
        <a:p>
          <a:endParaRPr lang="fr-FR"/>
        </a:p>
      </dgm:t>
    </dgm:pt>
    <dgm:pt modelId="{7A80140E-675F-4E02-A5CD-6D74A1F88DBD}" type="sibTrans" cxnId="{040DA7F7-FC01-4CC3-9A3A-84C1854FAE86}">
      <dgm:prSet/>
      <dgm:spPr/>
      <dgm:t>
        <a:bodyPr/>
        <a:lstStyle/>
        <a:p>
          <a:endParaRPr lang="fr-FR"/>
        </a:p>
      </dgm:t>
    </dgm:pt>
    <dgm:pt modelId="{2577A7A3-CCDF-448B-BB13-B03220EBA717}" type="pres">
      <dgm:prSet presAssocID="{1E6DC3DD-3650-4E62-ACB4-B083D3635F43}" presName="hierChild1" presStyleCnt="0">
        <dgm:presLayoutVars>
          <dgm:chPref val="1"/>
          <dgm:dir/>
          <dgm:animOne val="branch"/>
          <dgm:animLvl val="lvl"/>
          <dgm:resizeHandles/>
        </dgm:presLayoutVars>
      </dgm:prSet>
      <dgm:spPr/>
      <dgm:t>
        <a:bodyPr/>
        <a:lstStyle/>
        <a:p>
          <a:endParaRPr lang="fr-FR"/>
        </a:p>
      </dgm:t>
    </dgm:pt>
    <dgm:pt modelId="{544E15FC-C22D-431C-B7FA-E1103322CF17}" type="pres">
      <dgm:prSet presAssocID="{FCD68B63-DBE2-41DA-87A1-D5F312721C37}" presName="hierRoot1" presStyleCnt="0"/>
      <dgm:spPr/>
    </dgm:pt>
    <dgm:pt modelId="{B6874D97-5273-4AAA-931E-3E14D08F9625}" type="pres">
      <dgm:prSet presAssocID="{FCD68B63-DBE2-41DA-87A1-D5F312721C37}" presName="composite" presStyleCnt="0"/>
      <dgm:spPr/>
    </dgm:pt>
    <dgm:pt modelId="{ACB6E254-973E-4901-8D77-B3B4F8C13293}" type="pres">
      <dgm:prSet presAssocID="{FCD68B63-DBE2-41DA-87A1-D5F312721C37}" presName="background" presStyleLbl="node0" presStyleIdx="0" presStyleCnt="1"/>
      <dgm:spPr/>
    </dgm:pt>
    <dgm:pt modelId="{19AFF082-5DCD-4D75-BD61-F71525E7018F}" type="pres">
      <dgm:prSet presAssocID="{FCD68B63-DBE2-41DA-87A1-D5F312721C37}" presName="text" presStyleLbl="fgAcc0" presStyleIdx="0" presStyleCnt="1">
        <dgm:presLayoutVars>
          <dgm:chPref val="3"/>
        </dgm:presLayoutVars>
      </dgm:prSet>
      <dgm:spPr/>
      <dgm:t>
        <a:bodyPr/>
        <a:lstStyle/>
        <a:p>
          <a:endParaRPr lang="fr-FR"/>
        </a:p>
      </dgm:t>
    </dgm:pt>
    <dgm:pt modelId="{336AED04-8A64-4B3B-852D-C615F1B2A7DD}" type="pres">
      <dgm:prSet presAssocID="{FCD68B63-DBE2-41DA-87A1-D5F312721C37}" presName="hierChild2" presStyleCnt="0"/>
      <dgm:spPr/>
    </dgm:pt>
    <dgm:pt modelId="{D2ABA4C7-41C1-4116-943E-10989ACCB02D}" type="pres">
      <dgm:prSet presAssocID="{D71C0C4F-09A8-44DA-952B-D45F794D358B}" presName="Name10" presStyleLbl="parChTrans1D2" presStyleIdx="0" presStyleCnt="5"/>
      <dgm:spPr/>
      <dgm:t>
        <a:bodyPr/>
        <a:lstStyle/>
        <a:p>
          <a:endParaRPr lang="fr-FR"/>
        </a:p>
      </dgm:t>
    </dgm:pt>
    <dgm:pt modelId="{53749FA5-A1BF-42F6-A4D4-CF2EEC207B9C}" type="pres">
      <dgm:prSet presAssocID="{A5FDA8B6-9034-40CC-8E23-6AB1ECEE8418}" presName="hierRoot2" presStyleCnt="0"/>
      <dgm:spPr/>
    </dgm:pt>
    <dgm:pt modelId="{15F1E100-27F2-4E37-8597-18D4F0A74261}" type="pres">
      <dgm:prSet presAssocID="{A5FDA8B6-9034-40CC-8E23-6AB1ECEE8418}" presName="composite2" presStyleCnt="0"/>
      <dgm:spPr/>
    </dgm:pt>
    <dgm:pt modelId="{5FB03B4B-F208-4B75-B275-AF93A5F3C698}" type="pres">
      <dgm:prSet presAssocID="{A5FDA8B6-9034-40CC-8E23-6AB1ECEE8418}" presName="background2" presStyleLbl="node2" presStyleIdx="0" presStyleCnt="5"/>
      <dgm:spPr/>
    </dgm:pt>
    <dgm:pt modelId="{3E21A585-2096-4333-BE05-284EF075E9D6}" type="pres">
      <dgm:prSet presAssocID="{A5FDA8B6-9034-40CC-8E23-6AB1ECEE8418}" presName="text2" presStyleLbl="fgAcc2" presStyleIdx="0" presStyleCnt="5">
        <dgm:presLayoutVars>
          <dgm:chPref val="3"/>
        </dgm:presLayoutVars>
      </dgm:prSet>
      <dgm:spPr/>
      <dgm:t>
        <a:bodyPr/>
        <a:lstStyle/>
        <a:p>
          <a:endParaRPr lang="fr-FR"/>
        </a:p>
      </dgm:t>
    </dgm:pt>
    <dgm:pt modelId="{260FE4D3-8BC3-4D68-B113-B66ACFC3227A}" type="pres">
      <dgm:prSet presAssocID="{A5FDA8B6-9034-40CC-8E23-6AB1ECEE8418}" presName="hierChild3" presStyleCnt="0"/>
      <dgm:spPr/>
    </dgm:pt>
    <dgm:pt modelId="{79F437C1-C5CA-4D3C-9824-2C65507620D7}" type="pres">
      <dgm:prSet presAssocID="{FBA653E1-2F54-4A58-B3D3-4E0BB1E14122}" presName="Name10" presStyleLbl="parChTrans1D2" presStyleIdx="1" presStyleCnt="5"/>
      <dgm:spPr/>
      <dgm:t>
        <a:bodyPr/>
        <a:lstStyle/>
        <a:p>
          <a:endParaRPr lang="fr-FR"/>
        </a:p>
      </dgm:t>
    </dgm:pt>
    <dgm:pt modelId="{04CA7610-583B-45C7-88FE-AC2C2F5D7BFA}" type="pres">
      <dgm:prSet presAssocID="{1352149B-D057-4413-80E9-CFB6A95ACFC2}" presName="hierRoot2" presStyleCnt="0"/>
      <dgm:spPr/>
    </dgm:pt>
    <dgm:pt modelId="{D58B0F45-CF8D-4A40-9405-4EE4812B7BCA}" type="pres">
      <dgm:prSet presAssocID="{1352149B-D057-4413-80E9-CFB6A95ACFC2}" presName="composite2" presStyleCnt="0"/>
      <dgm:spPr/>
    </dgm:pt>
    <dgm:pt modelId="{8D2549B2-765E-41D0-A84D-5F4657862AAF}" type="pres">
      <dgm:prSet presAssocID="{1352149B-D057-4413-80E9-CFB6A95ACFC2}" presName="background2" presStyleLbl="node2" presStyleIdx="1" presStyleCnt="5"/>
      <dgm:spPr/>
    </dgm:pt>
    <dgm:pt modelId="{478A16E8-BB50-454E-A208-8696125E635D}" type="pres">
      <dgm:prSet presAssocID="{1352149B-D057-4413-80E9-CFB6A95ACFC2}" presName="text2" presStyleLbl="fgAcc2" presStyleIdx="1" presStyleCnt="5">
        <dgm:presLayoutVars>
          <dgm:chPref val="3"/>
        </dgm:presLayoutVars>
      </dgm:prSet>
      <dgm:spPr/>
      <dgm:t>
        <a:bodyPr/>
        <a:lstStyle/>
        <a:p>
          <a:endParaRPr lang="fr-FR"/>
        </a:p>
      </dgm:t>
    </dgm:pt>
    <dgm:pt modelId="{2192FE12-4E7F-4F58-A364-A37E57D19708}" type="pres">
      <dgm:prSet presAssocID="{1352149B-D057-4413-80E9-CFB6A95ACFC2}" presName="hierChild3" presStyleCnt="0"/>
      <dgm:spPr/>
    </dgm:pt>
    <dgm:pt modelId="{96EE5450-E276-4114-9688-D97678811306}" type="pres">
      <dgm:prSet presAssocID="{8442D70C-C0D5-498E-BE04-0533DA5513D2}" presName="Name10" presStyleLbl="parChTrans1D2" presStyleIdx="2" presStyleCnt="5"/>
      <dgm:spPr/>
      <dgm:t>
        <a:bodyPr/>
        <a:lstStyle/>
        <a:p>
          <a:endParaRPr lang="fr-FR"/>
        </a:p>
      </dgm:t>
    </dgm:pt>
    <dgm:pt modelId="{A2287B39-6B73-441D-9A0B-9AA5E093156F}" type="pres">
      <dgm:prSet presAssocID="{E6AB5FDB-A1C4-4DF8-B0E4-9C1EEFDF679B}" presName="hierRoot2" presStyleCnt="0"/>
      <dgm:spPr/>
    </dgm:pt>
    <dgm:pt modelId="{E21AD3B5-DC17-4885-9DB4-BC5AD5E745EB}" type="pres">
      <dgm:prSet presAssocID="{E6AB5FDB-A1C4-4DF8-B0E4-9C1EEFDF679B}" presName="composite2" presStyleCnt="0"/>
      <dgm:spPr/>
    </dgm:pt>
    <dgm:pt modelId="{4543676D-C37F-4F8F-A01C-74C5A099A199}" type="pres">
      <dgm:prSet presAssocID="{E6AB5FDB-A1C4-4DF8-B0E4-9C1EEFDF679B}" presName="background2" presStyleLbl="node2" presStyleIdx="2" presStyleCnt="5"/>
      <dgm:spPr/>
    </dgm:pt>
    <dgm:pt modelId="{CD4C4EAF-D370-41CE-B07D-96A40717AE38}" type="pres">
      <dgm:prSet presAssocID="{E6AB5FDB-A1C4-4DF8-B0E4-9C1EEFDF679B}" presName="text2" presStyleLbl="fgAcc2" presStyleIdx="2" presStyleCnt="5">
        <dgm:presLayoutVars>
          <dgm:chPref val="3"/>
        </dgm:presLayoutVars>
      </dgm:prSet>
      <dgm:spPr/>
      <dgm:t>
        <a:bodyPr/>
        <a:lstStyle/>
        <a:p>
          <a:endParaRPr lang="fr-FR"/>
        </a:p>
      </dgm:t>
    </dgm:pt>
    <dgm:pt modelId="{FCDCC98F-14A3-409C-8742-C45B3F1BF7C9}" type="pres">
      <dgm:prSet presAssocID="{E6AB5FDB-A1C4-4DF8-B0E4-9C1EEFDF679B}" presName="hierChild3" presStyleCnt="0"/>
      <dgm:spPr/>
    </dgm:pt>
    <dgm:pt modelId="{80ACEC90-ADCB-4D3A-BE9A-31683D1185C3}" type="pres">
      <dgm:prSet presAssocID="{D5E56622-AF0B-4DDE-AC43-500FF7C29350}" presName="Name10" presStyleLbl="parChTrans1D2" presStyleIdx="3" presStyleCnt="5"/>
      <dgm:spPr/>
      <dgm:t>
        <a:bodyPr/>
        <a:lstStyle/>
        <a:p>
          <a:endParaRPr lang="fr-FR"/>
        </a:p>
      </dgm:t>
    </dgm:pt>
    <dgm:pt modelId="{E2E2E524-9E65-46D7-B6A1-3810D869A7FC}" type="pres">
      <dgm:prSet presAssocID="{ABED47C7-6B8A-4ECC-9E42-67E25A0590A4}" presName="hierRoot2" presStyleCnt="0"/>
      <dgm:spPr/>
    </dgm:pt>
    <dgm:pt modelId="{3C264168-C7A1-4DD9-9B68-07628B01818B}" type="pres">
      <dgm:prSet presAssocID="{ABED47C7-6B8A-4ECC-9E42-67E25A0590A4}" presName="composite2" presStyleCnt="0"/>
      <dgm:spPr/>
    </dgm:pt>
    <dgm:pt modelId="{85FD2097-145E-46A2-85A0-8BFB8F1EA972}" type="pres">
      <dgm:prSet presAssocID="{ABED47C7-6B8A-4ECC-9E42-67E25A0590A4}" presName="background2" presStyleLbl="node2" presStyleIdx="3" presStyleCnt="5"/>
      <dgm:spPr/>
    </dgm:pt>
    <dgm:pt modelId="{EF9EBDB0-500F-4EF6-8345-BB998F62E8F2}" type="pres">
      <dgm:prSet presAssocID="{ABED47C7-6B8A-4ECC-9E42-67E25A0590A4}" presName="text2" presStyleLbl="fgAcc2" presStyleIdx="3" presStyleCnt="5">
        <dgm:presLayoutVars>
          <dgm:chPref val="3"/>
        </dgm:presLayoutVars>
      </dgm:prSet>
      <dgm:spPr/>
      <dgm:t>
        <a:bodyPr/>
        <a:lstStyle/>
        <a:p>
          <a:endParaRPr lang="fr-FR"/>
        </a:p>
      </dgm:t>
    </dgm:pt>
    <dgm:pt modelId="{F83D7145-7AD3-4560-BE2F-78718F92453B}" type="pres">
      <dgm:prSet presAssocID="{ABED47C7-6B8A-4ECC-9E42-67E25A0590A4}" presName="hierChild3" presStyleCnt="0"/>
      <dgm:spPr/>
    </dgm:pt>
    <dgm:pt modelId="{3FE4A96E-7BC4-4BD2-B822-C01124F4E5B7}" type="pres">
      <dgm:prSet presAssocID="{DAAB9570-EE13-4646-BFD9-866EAD5C5E7B}" presName="Name10" presStyleLbl="parChTrans1D2" presStyleIdx="4" presStyleCnt="5"/>
      <dgm:spPr/>
      <dgm:t>
        <a:bodyPr/>
        <a:lstStyle/>
        <a:p>
          <a:endParaRPr lang="fr-FR"/>
        </a:p>
      </dgm:t>
    </dgm:pt>
    <dgm:pt modelId="{751E4960-73C2-4D89-9348-10A44C37712A}" type="pres">
      <dgm:prSet presAssocID="{07E22B6B-5AFE-4B63-8973-385E6B3C050F}" presName="hierRoot2" presStyleCnt="0"/>
      <dgm:spPr/>
    </dgm:pt>
    <dgm:pt modelId="{ACBB46FF-B5E7-4A95-9839-004E29280C0C}" type="pres">
      <dgm:prSet presAssocID="{07E22B6B-5AFE-4B63-8973-385E6B3C050F}" presName="composite2" presStyleCnt="0"/>
      <dgm:spPr/>
    </dgm:pt>
    <dgm:pt modelId="{C471470D-645F-4BD5-92F4-518B80E4E810}" type="pres">
      <dgm:prSet presAssocID="{07E22B6B-5AFE-4B63-8973-385E6B3C050F}" presName="background2" presStyleLbl="node2" presStyleIdx="4" presStyleCnt="5"/>
      <dgm:spPr/>
    </dgm:pt>
    <dgm:pt modelId="{54A98A4F-924D-47D3-8CA8-0654B47BA03D}" type="pres">
      <dgm:prSet presAssocID="{07E22B6B-5AFE-4B63-8973-385E6B3C050F}" presName="text2" presStyleLbl="fgAcc2" presStyleIdx="4" presStyleCnt="5">
        <dgm:presLayoutVars>
          <dgm:chPref val="3"/>
        </dgm:presLayoutVars>
      </dgm:prSet>
      <dgm:spPr/>
      <dgm:t>
        <a:bodyPr/>
        <a:lstStyle/>
        <a:p>
          <a:endParaRPr lang="fr-FR"/>
        </a:p>
      </dgm:t>
    </dgm:pt>
    <dgm:pt modelId="{05E77E76-6B15-4D80-A5D1-DE12D24D3DCB}" type="pres">
      <dgm:prSet presAssocID="{07E22B6B-5AFE-4B63-8973-385E6B3C050F}" presName="hierChild3" presStyleCnt="0"/>
      <dgm:spPr/>
    </dgm:pt>
  </dgm:ptLst>
  <dgm:cxnLst>
    <dgm:cxn modelId="{8878206B-42E7-4D45-A821-CB4A83F02D00}" type="presOf" srcId="{1352149B-D057-4413-80E9-CFB6A95ACFC2}" destId="{478A16E8-BB50-454E-A208-8696125E635D}" srcOrd="0" destOrd="0" presId="urn:microsoft.com/office/officeart/2005/8/layout/hierarchy1"/>
    <dgm:cxn modelId="{CED0462D-6923-4115-9073-C9EA89F6BB5A}" type="presOf" srcId="{ABED47C7-6B8A-4ECC-9E42-67E25A0590A4}" destId="{EF9EBDB0-500F-4EF6-8345-BB998F62E8F2}" srcOrd="0" destOrd="0" presId="urn:microsoft.com/office/officeart/2005/8/layout/hierarchy1"/>
    <dgm:cxn modelId="{BC6479E3-5215-43B1-8143-22B82FBB11B2}" srcId="{FCD68B63-DBE2-41DA-87A1-D5F312721C37}" destId="{E6AB5FDB-A1C4-4DF8-B0E4-9C1EEFDF679B}" srcOrd="2" destOrd="0" parTransId="{8442D70C-C0D5-498E-BE04-0533DA5513D2}" sibTransId="{5F31B222-A8EA-4F4C-9323-F77A534BCD0C}"/>
    <dgm:cxn modelId="{B8F3D38D-5C17-46CF-ADED-ECF9EEC44B0E}" type="presOf" srcId="{FBA653E1-2F54-4A58-B3D3-4E0BB1E14122}" destId="{79F437C1-C5CA-4D3C-9824-2C65507620D7}" srcOrd="0" destOrd="0" presId="urn:microsoft.com/office/officeart/2005/8/layout/hierarchy1"/>
    <dgm:cxn modelId="{A3530EE7-3DAD-4DEE-882F-AA67BEEF29D8}" srcId="{FCD68B63-DBE2-41DA-87A1-D5F312721C37}" destId="{07E22B6B-5AFE-4B63-8973-385E6B3C050F}" srcOrd="4" destOrd="0" parTransId="{DAAB9570-EE13-4646-BFD9-866EAD5C5E7B}" sibTransId="{766AF8A0-0F76-4B06-A512-7F9E4951CBF2}"/>
    <dgm:cxn modelId="{B7591B39-B8F9-43F3-9618-5213C8F300EB}" type="presOf" srcId="{1E6DC3DD-3650-4E62-ACB4-B083D3635F43}" destId="{2577A7A3-CCDF-448B-BB13-B03220EBA717}" srcOrd="0" destOrd="0" presId="urn:microsoft.com/office/officeart/2005/8/layout/hierarchy1"/>
    <dgm:cxn modelId="{ED9220A1-2E26-45B0-A49B-0EA031984EFB}" type="presOf" srcId="{D5E56622-AF0B-4DDE-AC43-500FF7C29350}" destId="{80ACEC90-ADCB-4D3A-BE9A-31683D1185C3}" srcOrd="0" destOrd="0" presId="urn:microsoft.com/office/officeart/2005/8/layout/hierarchy1"/>
    <dgm:cxn modelId="{040DA7F7-FC01-4CC3-9A3A-84C1854FAE86}" srcId="{FCD68B63-DBE2-41DA-87A1-D5F312721C37}" destId="{ABED47C7-6B8A-4ECC-9E42-67E25A0590A4}" srcOrd="3" destOrd="0" parTransId="{D5E56622-AF0B-4DDE-AC43-500FF7C29350}" sibTransId="{7A80140E-675F-4E02-A5CD-6D74A1F88DBD}"/>
    <dgm:cxn modelId="{89664F1B-7CF3-4559-B077-58B5ACB6617A}" srcId="{FCD68B63-DBE2-41DA-87A1-D5F312721C37}" destId="{1352149B-D057-4413-80E9-CFB6A95ACFC2}" srcOrd="1" destOrd="0" parTransId="{FBA653E1-2F54-4A58-B3D3-4E0BB1E14122}" sibTransId="{BAAD0CF1-9A7F-49D8-8FA1-C5608ECBB7C7}"/>
    <dgm:cxn modelId="{92167068-4625-4988-A60D-5BA104EB140B}" type="presOf" srcId="{07E22B6B-5AFE-4B63-8973-385E6B3C050F}" destId="{54A98A4F-924D-47D3-8CA8-0654B47BA03D}" srcOrd="0" destOrd="0" presId="urn:microsoft.com/office/officeart/2005/8/layout/hierarchy1"/>
    <dgm:cxn modelId="{AF387C4F-4057-4471-B13D-15E51B7CF37F}" type="presOf" srcId="{DAAB9570-EE13-4646-BFD9-866EAD5C5E7B}" destId="{3FE4A96E-7BC4-4BD2-B822-C01124F4E5B7}" srcOrd="0" destOrd="0" presId="urn:microsoft.com/office/officeart/2005/8/layout/hierarchy1"/>
    <dgm:cxn modelId="{D1D94804-C65B-434F-A524-5A3827E59537}" srcId="{FCD68B63-DBE2-41DA-87A1-D5F312721C37}" destId="{A5FDA8B6-9034-40CC-8E23-6AB1ECEE8418}" srcOrd="0" destOrd="0" parTransId="{D71C0C4F-09A8-44DA-952B-D45F794D358B}" sibTransId="{86044642-0C65-4F00-B2FF-2E6BC25DA5EC}"/>
    <dgm:cxn modelId="{916F0A24-8AE7-4210-AB23-E1413A7F2624}" type="presOf" srcId="{FCD68B63-DBE2-41DA-87A1-D5F312721C37}" destId="{19AFF082-5DCD-4D75-BD61-F71525E7018F}" srcOrd="0" destOrd="0" presId="urn:microsoft.com/office/officeart/2005/8/layout/hierarchy1"/>
    <dgm:cxn modelId="{625F35FE-328E-49DA-85F2-9222713D42A6}" type="presOf" srcId="{E6AB5FDB-A1C4-4DF8-B0E4-9C1EEFDF679B}" destId="{CD4C4EAF-D370-41CE-B07D-96A40717AE38}" srcOrd="0" destOrd="0" presId="urn:microsoft.com/office/officeart/2005/8/layout/hierarchy1"/>
    <dgm:cxn modelId="{4B4C8B0B-EC1C-47EF-BE2B-75D372DD3971}" type="presOf" srcId="{A5FDA8B6-9034-40CC-8E23-6AB1ECEE8418}" destId="{3E21A585-2096-4333-BE05-284EF075E9D6}" srcOrd="0" destOrd="0" presId="urn:microsoft.com/office/officeart/2005/8/layout/hierarchy1"/>
    <dgm:cxn modelId="{770D52AA-6853-40FF-8CCC-6B9708DA51A9}" type="presOf" srcId="{D71C0C4F-09A8-44DA-952B-D45F794D358B}" destId="{D2ABA4C7-41C1-4116-943E-10989ACCB02D}" srcOrd="0" destOrd="0" presId="urn:microsoft.com/office/officeart/2005/8/layout/hierarchy1"/>
    <dgm:cxn modelId="{6C73DB0B-1A7A-42EF-B048-788407F74AD9}" type="presOf" srcId="{8442D70C-C0D5-498E-BE04-0533DA5513D2}" destId="{96EE5450-E276-4114-9688-D97678811306}" srcOrd="0" destOrd="0" presId="urn:microsoft.com/office/officeart/2005/8/layout/hierarchy1"/>
    <dgm:cxn modelId="{8BA52474-AD45-4FA1-A671-0791E5022BE0}" srcId="{1E6DC3DD-3650-4E62-ACB4-B083D3635F43}" destId="{FCD68B63-DBE2-41DA-87A1-D5F312721C37}" srcOrd="0" destOrd="0" parTransId="{E1AED17F-348C-480B-B557-D22F0BD53775}" sibTransId="{FB088BB0-06CD-495E-A78D-BD810BC12913}"/>
    <dgm:cxn modelId="{18773404-3262-447F-9568-2C43F19859DA}" type="presParOf" srcId="{2577A7A3-CCDF-448B-BB13-B03220EBA717}" destId="{544E15FC-C22D-431C-B7FA-E1103322CF17}" srcOrd="0" destOrd="0" presId="urn:microsoft.com/office/officeart/2005/8/layout/hierarchy1"/>
    <dgm:cxn modelId="{877270A8-25EC-41EE-8399-BC415CD40AC4}" type="presParOf" srcId="{544E15FC-C22D-431C-B7FA-E1103322CF17}" destId="{B6874D97-5273-4AAA-931E-3E14D08F9625}" srcOrd="0" destOrd="0" presId="urn:microsoft.com/office/officeart/2005/8/layout/hierarchy1"/>
    <dgm:cxn modelId="{387ECF6E-32B4-49EC-A59E-392AE35988D5}" type="presParOf" srcId="{B6874D97-5273-4AAA-931E-3E14D08F9625}" destId="{ACB6E254-973E-4901-8D77-B3B4F8C13293}" srcOrd="0" destOrd="0" presId="urn:microsoft.com/office/officeart/2005/8/layout/hierarchy1"/>
    <dgm:cxn modelId="{6E0E615A-D8A3-48A9-A87B-10B05669B292}" type="presParOf" srcId="{B6874D97-5273-4AAA-931E-3E14D08F9625}" destId="{19AFF082-5DCD-4D75-BD61-F71525E7018F}" srcOrd="1" destOrd="0" presId="urn:microsoft.com/office/officeart/2005/8/layout/hierarchy1"/>
    <dgm:cxn modelId="{F5C77E24-6BE7-4213-A228-0A7CCC75AEEE}" type="presParOf" srcId="{544E15FC-C22D-431C-B7FA-E1103322CF17}" destId="{336AED04-8A64-4B3B-852D-C615F1B2A7DD}" srcOrd="1" destOrd="0" presId="urn:microsoft.com/office/officeart/2005/8/layout/hierarchy1"/>
    <dgm:cxn modelId="{896BB990-808E-4359-A7C1-19C570B79CC9}" type="presParOf" srcId="{336AED04-8A64-4B3B-852D-C615F1B2A7DD}" destId="{D2ABA4C7-41C1-4116-943E-10989ACCB02D}" srcOrd="0" destOrd="0" presId="urn:microsoft.com/office/officeart/2005/8/layout/hierarchy1"/>
    <dgm:cxn modelId="{32E910E5-9942-4D61-A109-EF8772C87F52}" type="presParOf" srcId="{336AED04-8A64-4B3B-852D-C615F1B2A7DD}" destId="{53749FA5-A1BF-42F6-A4D4-CF2EEC207B9C}" srcOrd="1" destOrd="0" presId="urn:microsoft.com/office/officeart/2005/8/layout/hierarchy1"/>
    <dgm:cxn modelId="{E82656BF-C886-4E07-BD60-727D1952CD72}" type="presParOf" srcId="{53749FA5-A1BF-42F6-A4D4-CF2EEC207B9C}" destId="{15F1E100-27F2-4E37-8597-18D4F0A74261}" srcOrd="0" destOrd="0" presId="urn:microsoft.com/office/officeart/2005/8/layout/hierarchy1"/>
    <dgm:cxn modelId="{233D5BB4-CC06-4524-987E-0A7AD2587797}" type="presParOf" srcId="{15F1E100-27F2-4E37-8597-18D4F0A74261}" destId="{5FB03B4B-F208-4B75-B275-AF93A5F3C698}" srcOrd="0" destOrd="0" presId="urn:microsoft.com/office/officeart/2005/8/layout/hierarchy1"/>
    <dgm:cxn modelId="{2998D3B1-D22B-48E4-B223-AB6D05B2D5E7}" type="presParOf" srcId="{15F1E100-27F2-4E37-8597-18D4F0A74261}" destId="{3E21A585-2096-4333-BE05-284EF075E9D6}" srcOrd="1" destOrd="0" presId="urn:microsoft.com/office/officeart/2005/8/layout/hierarchy1"/>
    <dgm:cxn modelId="{93219F29-0694-441E-93AF-10A36B8F99AD}" type="presParOf" srcId="{53749FA5-A1BF-42F6-A4D4-CF2EEC207B9C}" destId="{260FE4D3-8BC3-4D68-B113-B66ACFC3227A}" srcOrd="1" destOrd="0" presId="urn:microsoft.com/office/officeart/2005/8/layout/hierarchy1"/>
    <dgm:cxn modelId="{9B46ECB8-6817-4561-92D1-7059015B268D}" type="presParOf" srcId="{336AED04-8A64-4B3B-852D-C615F1B2A7DD}" destId="{79F437C1-C5CA-4D3C-9824-2C65507620D7}" srcOrd="2" destOrd="0" presId="urn:microsoft.com/office/officeart/2005/8/layout/hierarchy1"/>
    <dgm:cxn modelId="{75ACF1E3-348B-4A38-80B3-9B030A32785A}" type="presParOf" srcId="{336AED04-8A64-4B3B-852D-C615F1B2A7DD}" destId="{04CA7610-583B-45C7-88FE-AC2C2F5D7BFA}" srcOrd="3" destOrd="0" presId="urn:microsoft.com/office/officeart/2005/8/layout/hierarchy1"/>
    <dgm:cxn modelId="{E0ECDFB8-2805-478C-960E-924D58A8A67F}" type="presParOf" srcId="{04CA7610-583B-45C7-88FE-AC2C2F5D7BFA}" destId="{D58B0F45-CF8D-4A40-9405-4EE4812B7BCA}" srcOrd="0" destOrd="0" presId="urn:microsoft.com/office/officeart/2005/8/layout/hierarchy1"/>
    <dgm:cxn modelId="{5979B6C3-BAC9-400D-A8D1-D02AE96BE834}" type="presParOf" srcId="{D58B0F45-CF8D-4A40-9405-4EE4812B7BCA}" destId="{8D2549B2-765E-41D0-A84D-5F4657862AAF}" srcOrd="0" destOrd="0" presId="urn:microsoft.com/office/officeart/2005/8/layout/hierarchy1"/>
    <dgm:cxn modelId="{A6BABE0A-E988-48C6-BBD9-42E168F04BDE}" type="presParOf" srcId="{D58B0F45-CF8D-4A40-9405-4EE4812B7BCA}" destId="{478A16E8-BB50-454E-A208-8696125E635D}" srcOrd="1" destOrd="0" presId="urn:microsoft.com/office/officeart/2005/8/layout/hierarchy1"/>
    <dgm:cxn modelId="{FD2E1147-2B41-4413-BF84-74305A7DEF1E}" type="presParOf" srcId="{04CA7610-583B-45C7-88FE-AC2C2F5D7BFA}" destId="{2192FE12-4E7F-4F58-A364-A37E57D19708}" srcOrd="1" destOrd="0" presId="urn:microsoft.com/office/officeart/2005/8/layout/hierarchy1"/>
    <dgm:cxn modelId="{B3F07F27-4C94-42A9-AC26-1D50A7D5EA82}" type="presParOf" srcId="{336AED04-8A64-4B3B-852D-C615F1B2A7DD}" destId="{96EE5450-E276-4114-9688-D97678811306}" srcOrd="4" destOrd="0" presId="urn:microsoft.com/office/officeart/2005/8/layout/hierarchy1"/>
    <dgm:cxn modelId="{B18AE0E3-DE87-4C01-BBC9-FFA68DC70610}" type="presParOf" srcId="{336AED04-8A64-4B3B-852D-C615F1B2A7DD}" destId="{A2287B39-6B73-441D-9A0B-9AA5E093156F}" srcOrd="5" destOrd="0" presId="urn:microsoft.com/office/officeart/2005/8/layout/hierarchy1"/>
    <dgm:cxn modelId="{B0B9A58E-0050-449C-9E65-564017AE7053}" type="presParOf" srcId="{A2287B39-6B73-441D-9A0B-9AA5E093156F}" destId="{E21AD3B5-DC17-4885-9DB4-BC5AD5E745EB}" srcOrd="0" destOrd="0" presId="urn:microsoft.com/office/officeart/2005/8/layout/hierarchy1"/>
    <dgm:cxn modelId="{2C173431-00B2-4C0D-831B-30F1DF7A775D}" type="presParOf" srcId="{E21AD3B5-DC17-4885-9DB4-BC5AD5E745EB}" destId="{4543676D-C37F-4F8F-A01C-74C5A099A199}" srcOrd="0" destOrd="0" presId="urn:microsoft.com/office/officeart/2005/8/layout/hierarchy1"/>
    <dgm:cxn modelId="{1F4B55EB-C4F4-4DBE-A34D-DCF4B57E3C62}" type="presParOf" srcId="{E21AD3B5-DC17-4885-9DB4-BC5AD5E745EB}" destId="{CD4C4EAF-D370-41CE-B07D-96A40717AE38}" srcOrd="1" destOrd="0" presId="urn:microsoft.com/office/officeart/2005/8/layout/hierarchy1"/>
    <dgm:cxn modelId="{59EE2186-B245-4DA1-B960-1615E4FBD4BB}" type="presParOf" srcId="{A2287B39-6B73-441D-9A0B-9AA5E093156F}" destId="{FCDCC98F-14A3-409C-8742-C45B3F1BF7C9}" srcOrd="1" destOrd="0" presId="urn:microsoft.com/office/officeart/2005/8/layout/hierarchy1"/>
    <dgm:cxn modelId="{25C93B29-6FAA-4AE2-BE7F-3269FFBDD4EA}" type="presParOf" srcId="{336AED04-8A64-4B3B-852D-C615F1B2A7DD}" destId="{80ACEC90-ADCB-4D3A-BE9A-31683D1185C3}" srcOrd="6" destOrd="0" presId="urn:microsoft.com/office/officeart/2005/8/layout/hierarchy1"/>
    <dgm:cxn modelId="{8FFEFBFB-FBF8-409B-86C1-2FB3B595505B}" type="presParOf" srcId="{336AED04-8A64-4B3B-852D-C615F1B2A7DD}" destId="{E2E2E524-9E65-46D7-B6A1-3810D869A7FC}" srcOrd="7" destOrd="0" presId="urn:microsoft.com/office/officeart/2005/8/layout/hierarchy1"/>
    <dgm:cxn modelId="{2BFA70A8-7631-4D23-B58D-294C0CCF7433}" type="presParOf" srcId="{E2E2E524-9E65-46D7-B6A1-3810D869A7FC}" destId="{3C264168-C7A1-4DD9-9B68-07628B01818B}" srcOrd="0" destOrd="0" presId="urn:microsoft.com/office/officeart/2005/8/layout/hierarchy1"/>
    <dgm:cxn modelId="{FC4AD9AB-EB88-47DC-981E-29F30542A0E1}" type="presParOf" srcId="{3C264168-C7A1-4DD9-9B68-07628B01818B}" destId="{85FD2097-145E-46A2-85A0-8BFB8F1EA972}" srcOrd="0" destOrd="0" presId="urn:microsoft.com/office/officeart/2005/8/layout/hierarchy1"/>
    <dgm:cxn modelId="{444A79DF-30A5-45E3-83E9-3427D0343668}" type="presParOf" srcId="{3C264168-C7A1-4DD9-9B68-07628B01818B}" destId="{EF9EBDB0-500F-4EF6-8345-BB998F62E8F2}" srcOrd="1" destOrd="0" presId="urn:microsoft.com/office/officeart/2005/8/layout/hierarchy1"/>
    <dgm:cxn modelId="{38C2D4E8-1DC0-4537-8B7E-F547B15AFBF8}" type="presParOf" srcId="{E2E2E524-9E65-46D7-B6A1-3810D869A7FC}" destId="{F83D7145-7AD3-4560-BE2F-78718F92453B}" srcOrd="1" destOrd="0" presId="urn:microsoft.com/office/officeart/2005/8/layout/hierarchy1"/>
    <dgm:cxn modelId="{9CF39603-F263-469F-BFD9-3F55A2814AC0}" type="presParOf" srcId="{336AED04-8A64-4B3B-852D-C615F1B2A7DD}" destId="{3FE4A96E-7BC4-4BD2-B822-C01124F4E5B7}" srcOrd="8" destOrd="0" presId="urn:microsoft.com/office/officeart/2005/8/layout/hierarchy1"/>
    <dgm:cxn modelId="{A8CEF1FC-6F5D-45D7-92F0-26E1BB97BE8E}" type="presParOf" srcId="{336AED04-8A64-4B3B-852D-C615F1B2A7DD}" destId="{751E4960-73C2-4D89-9348-10A44C37712A}" srcOrd="9" destOrd="0" presId="urn:microsoft.com/office/officeart/2005/8/layout/hierarchy1"/>
    <dgm:cxn modelId="{AF67E131-86F9-441C-87BC-D272B2C46EF7}" type="presParOf" srcId="{751E4960-73C2-4D89-9348-10A44C37712A}" destId="{ACBB46FF-B5E7-4A95-9839-004E29280C0C}" srcOrd="0" destOrd="0" presId="urn:microsoft.com/office/officeart/2005/8/layout/hierarchy1"/>
    <dgm:cxn modelId="{57D96B53-BDCC-40FB-8065-F20BF170A286}" type="presParOf" srcId="{ACBB46FF-B5E7-4A95-9839-004E29280C0C}" destId="{C471470D-645F-4BD5-92F4-518B80E4E810}" srcOrd="0" destOrd="0" presId="urn:microsoft.com/office/officeart/2005/8/layout/hierarchy1"/>
    <dgm:cxn modelId="{3BAC1BD4-796C-48BA-A8F6-C4D799DC3F40}" type="presParOf" srcId="{ACBB46FF-B5E7-4A95-9839-004E29280C0C}" destId="{54A98A4F-924D-47D3-8CA8-0654B47BA03D}" srcOrd="1" destOrd="0" presId="urn:microsoft.com/office/officeart/2005/8/layout/hierarchy1"/>
    <dgm:cxn modelId="{14BB1CAD-FB30-43FF-9990-21228168C5F3}" type="presParOf" srcId="{751E4960-73C2-4D89-9348-10A44C37712A}" destId="{05E77E76-6B15-4D80-A5D1-DE12D24D3D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C41F-A099-4A22-9B67-A41FE0D7370A}">
      <dsp:nvSpPr>
        <dsp:cNvPr id="0" name=""/>
        <dsp:cNvSpPr/>
      </dsp:nvSpPr>
      <dsp:spPr>
        <a:xfrm>
          <a:off x="0" y="1397000"/>
          <a:ext cx="2539999" cy="1269999"/>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u="sng" kern="1200" dirty="0" err="1" smtClean="0">
              <a:solidFill>
                <a:schemeClr val="tx1"/>
              </a:solidFill>
            </a:rPr>
            <a:t>Electronic</a:t>
          </a:r>
          <a:r>
            <a:rPr lang="fr-FR" sz="2800" b="1" u="sng" kern="1200" dirty="0" smtClean="0">
              <a:solidFill>
                <a:schemeClr val="tx1"/>
              </a:solidFill>
            </a:rPr>
            <a:t> </a:t>
          </a:r>
          <a:r>
            <a:rPr lang="fr-FR" sz="2800" b="1" u="sng" kern="1200" dirty="0" err="1" smtClean="0">
              <a:solidFill>
                <a:schemeClr val="tx1"/>
              </a:solidFill>
            </a:rPr>
            <a:t>Contract</a:t>
          </a:r>
          <a:endParaRPr lang="fr-FR" sz="2800" b="1" u="sng" kern="1200" dirty="0" smtClean="0">
            <a:solidFill>
              <a:schemeClr val="tx1"/>
            </a:solidFill>
          </a:endParaRPr>
        </a:p>
      </dsp:txBody>
      <dsp:txXfrm>
        <a:off x="37197" y="1434197"/>
        <a:ext cx="2465605" cy="1195605"/>
      </dsp:txXfrm>
    </dsp:sp>
    <dsp:sp modelId="{9279E941-2802-4DC3-A690-284B7DFC9D07}">
      <dsp:nvSpPr>
        <dsp:cNvPr id="0" name=""/>
        <dsp:cNvSpPr/>
      </dsp:nvSpPr>
      <dsp:spPr>
        <a:xfrm rot="19457599">
          <a:off x="2422396" y="1638750"/>
          <a:ext cx="1251207" cy="56250"/>
        </a:xfrm>
        <a:custGeom>
          <a:avLst/>
          <a:gdLst/>
          <a:ahLst/>
          <a:cxnLst/>
          <a:rect l="0" t="0" r="0" b="0"/>
          <a:pathLst>
            <a:path>
              <a:moveTo>
                <a:pt x="0" y="28125"/>
              </a:moveTo>
              <a:lnTo>
                <a:pt x="1251207" y="28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016719" y="1635594"/>
        <a:ext cx="62560" cy="62560"/>
      </dsp:txXfrm>
    </dsp:sp>
    <dsp:sp modelId="{0335463A-DD59-423C-AFE2-927B1CA3EA3C}">
      <dsp:nvSpPr>
        <dsp:cNvPr id="0" name=""/>
        <dsp:cNvSpPr/>
      </dsp:nvSpPr>
      <dsp:spPr>
        <a:xfrm>
          <a:off x="3556000" y="666750"/>
          <a:ext cx="2539999" cy="1269999"/>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u="sng" kern="1200" dirty="0" smtClean="0">
              <a:solidFill>
                <a:schemeClr val="tx1"/>
              </a:solidFill>
            </a:rPr>
            <a:t>1. Formation Phase</a:t>
          </a:r>
        </a:p>
      </dsp:txBody>
      <dsp:txXfrm>
        <a:off x="3593197" y="703947"/>
        <a:ext cx="2465605" cy="1195605"/>
      </dsp:txXfrm>
    </dsp:sp>
    <dsp:sp modelId="{B7571951-B61C-427E-A491-B89C71A85AFA}">
      <dsp:nvSpPr>
        <dsp:cNvPr id="0" name=""/>
        <dsp:cNvSpPr/>
      </dsp:nvSpPr>
      <dsp:spPr>
        <a:xfrm rot="2142401">
          <a:off x="2422396" y="2368999"/>
          <a:ext cx="1251207" cy="56250"/>
        </a:xfrm>
        <a:custGeom>
          <a:avLst/>
          <a:gdLst/>
          <a:ahLst/>
          <a:cxnLst/>
          <a:rect l="0" t="0" r="0" b="0"/>
          <a:pathLst>
            <a:path>
              <a:moveTo>
                <a:pt x="0" y="28125"/>
              </a:moveTo>
              <a:lnTo>
                <a:pt x="1251207" y="28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016719" y="2365844"/>
        <a:ext cx="62560" cy="62560"/>
      </dsp:txXfrm>
    </dsp:sp>
    <dsp:sp modelId="{4CA6E857-5F1E-4673-843D-C72C1729FDA7}">
      <dsp:nvSpPr>
        <dsp:cNvPr id="0" name=""/>
        <dsp:cNvSpPr/>
      </dsp:nvSpPr>
      <dsp:spPr>
        <a:xfrm>
          <a:off x="3556000" y="2127250"/>
          <a:ext cx="2539999" cy="1269999"/>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u="sng" kern="1200" dirty="0" smtClean="0">
              <a:solidFill>
                <a:schemeClr val="tx1"/>
              </a:solidFill>
            </a:rPr>
            <a:t>2. </a:t>
          </a:r>
          <a:r>
            <a:rPr lang="fr-FR" sz="2800" b="1" u="sng" kern="1200" dirty="0" err="1" smtClean="0">
              <a:solidFill>
                <a:schemeClr val="tx1"/>
              </a:solidFill>
            </a:rPr>
            <a:t>Execution</a:t>
          </a:r>
          <a:r>
            <a:rPr lang="fr-FR" sz="2800" b="1" u="sng" kern="1200" dirty="0" smtClean="0">
              <a:solidFill>
                <a:schemeClr val="tx1"/>
              </a:solidFill>
            </a:rPr>
            <a:t> Phase</a:t>
          </a:r>
        </a:p>
      </dsp:txBody>
      <dsp:txXfrm>
        <a:off x="3593197" y="2164447"/>
        <a:ext cx="2465605" cy="119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4A96E-7BC4-4BD2-B822-C01124F4E5B7}">
      <dsp:nvSpPr>
        <dsp:cNvPr id="0" name=""/>
        <dsp:cNvSpPr/>
      </dsp:nvSpPr>
      <dsp:spPr>
        <a:xfrm>
          <a:off x="3851810" y="1772910"/>
          <a:ext cx="3195502" cy="380192"/>
        </a:xfrm>
        <a:custGeom>
          <a:avLst/>
          <a:gdLst/>
          <a:ahLst/>
          <a:cxnLst/>
          <a:rect l="0" t="0" r="0" b="0"/>
          <a:pathLst>
            <a:path>
              <a:moveTo>
                <a:pt x="0" y="0"/>
              </a:moveTo>
              <a:lnTo>
                <a:pt x="0" y="259089"/>
              </a:lnTo>
              <a:lnTo>
                <a:pt x="3195502" y="259089"/>
              </a:lnTo>
              <a:lnTo>
                <a:pt x="3195502" y="3801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CEC90-ADCB-4D3A-BE9A-31683D1185C3}">
      <dsp:nvSpPr>
        <dsp:cNvPr id="0" name=""/>
        <dsp:cNvSpPr/>
      </dsp:nvSpPr>
      <dsp:spPr>
        <a:xfrm>
          <a:off x="3851810" y="1772910"/>
          <a:ext cx="1597751" cy="380192"/>
        </a:xfrm>
        <a:custGeom>
          <a:avLst/>
          <a:gdLst/>
          <a:ahLst/>
          <a:cxnLst/>
          <a:rect l="0" t="0" r="0" b="0"/>
          <a:pathLst>
            <a:path>
              <a:moveTo>
                <a:pt x="0" y="0"/>
              </a:moveTo>
              <a:lnTo>
                <a:pt x="0" y="259089"/>
              </a:lnTo>
              <a:lnTo>
                <a:pt x="1597751" y="259089"/>
              </a:lnTo>
              <a:lnTo>
                <a:pt x="1597751" y="3801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E5450-E276-4114-9688-D97678811306}">
      <dsp:nvSpPr>
        <dsp:cNvPr id="0" name=""/>
        <dsp:cNvSpPr/>
      </dsp:nvSpPr>
      <dsp:spPr>
        <a:xfrm>
          <a:off x="3806090" y="1772910"/>
          <a:ext cx="91440" cy="380192"/>
        </a:xfrm>
        <a:custGeom>
          <a:avLst/>
          <a:gdLst/>
          <a:ahLst/>
          <a:cxnLst/>
          <a:rect l="0" t="0" r="0" b="0"/>
          <a:pathLst>
            <a:path>
              <a:moveTo>
                <a:pt x="45720" y="0"/>
              </a:moveTo>
              <a:lnTo>
                <a:pt x="45720" y="3801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437C1-C5CA-4D3C-9824-2C65507620D7}">
      <dsp:nvSpPr>
        <dsp:cNvPr id="0" name=""/>
        <dsp:cNvSpPr/>
      </dsp:nvSpPr>
      <dsp:spPr>
        <a:xfrm>
          <a:off x="2254059" y="1772910"/>
          <a:ext cx="1597751" cy="380192"/>
        </a:xfrm>
        <a:custGeom>
          <a:avLst/>
          <a:gdLst/>
          <a:ahLst/>
          <a:cxnLst/>
          <a:rect l="0" t="0" r="0" b="0"/>
          <a:pathLst>
            <a:path>
              <a:moveTo>
                <a:pt x="1597751" y="0"/>
              </a:moveTo>
              <a:lnTo>
                <a:pt x="1597751" y="259089"/>
              </a:lnTo>
              <a:lnTo>
                <a:pt x="0" y="259089"/>
              </a:lnTo>
              <a:lnTo>
                <a:pt x="0" y="3801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BA4C7-41C1-4116-943E-10989ACCB02D}">
      <dsp:nvSpPr>
        <dsp:cNvPr id="0" name=""/>
        <dsp:cNvSpPr/>
      </dsp:nvSpPr>
      <dsp:spPr>
        <a:xfrm>
          <a:off x="656308" y="1772910"/>
          <a:ext cx="3195502" cy="380192"/>
        </a:xfrm>
        <a:custGeom>
          <a:avLst/>
          <a:gdLst/>
          <a:ahLst/>
          <a:cxnLst/>
          <a:rect l="0" t="0" r="0" b="0"/>
          <a:pathLst>
            <a:path>
              <a:moveTo>
                <a:pt x="3195502" y="0"/>
              </a:moveTo>
              <a:lnTo>
                <a:pt x="3195502" y="259089"/>
              </a:lnTo>
              <a:lnTo>
                <a:pt x="0" y="259089"/>
              </a:lnTo>
              <a:lnTo>
                <a:pt x="0" y="3801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6E254-973E-4901-8D77-B3B4F8C13293}">
      <dsp:nvSpPr>
        <dsp:cNvPr id="0" name=""/>
        <dsp:cNvSpPr/>
      </dsp:nvSpPr>
      <dsp:spPr>
        <a:xfrm>
          <a:off x="3198185" y="942805"/>
          <a:ext cx="1307251" cy="830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FF082-5DCD-4D75-BD61-F71525E7018F}">
      <dsp:nvSpPr>
        <dsp:cNvPr id="0" name=""/>
        <dsp:cNvSpPr/>
      </dsp:nvSpPr>
      <dsp:spPr>
        <a:xfrm>
          <a:off x="3343435" y="1080793"/>
          <a:ext cx="1307251" cy="8301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err="1" smtClean="0"/>
            <a:t>Execution</a:t>
          </a:r>
          <a:r>
            <a:rPr lang="fr-FR" sz="1300" b="1" kern="1200" dirty="0" smtClean="0"/>
            <a:t> of the </a:t>
          </a:r>
          <a:r>
            <a:rPr lang="fr-FR" sz="1300" b="1" kern="1200" dirty="0" err="1" smtClean="0"/>
            <a:t>Contract</a:t>
          </a:r>
          <a:endParaRPr lang="fr-FR" sz="1300" b="1" kern="1200" dirty="0"/>
        </a:p>
      </dsp:txBody>
      <dsp:txXfrm>
        <a:off x="3367748" y="1105106"/>
        <a:ext cx="1258625" cy="781478"/>
      </dsp:txXfrm>
    </dsp:sp>
    <dsp:sp modelId="{5FB03B4B-F208-4B75-B275-AF93A5F3C698}">
      <dsp:nvSpPr>
        <dsp:cNvPr id="0" name=""/>
        <dsp:cNvSpPr/>
      </dsp:nvSpPr>
      <dsp:spPr>
        <a:xfrm>
          <a:off x="2682" y="2153102"/>
          <a:ext cx="1307251" cy="830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1A585-2096-4333-BE05-284EF075E9D6}">
      <dsp:nvSpPr>
        <dsp:cNvPr id="0" name=""/>
        <dsp:cNvSpPr/>
      </dsp:nvSpPr>
      <dsp:spPr>
        <a:xfrm>
          <a:off x="147932" y="2291089"/>
          <a:ext cx="1307251" cy="8301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Obligations of the Cyber-Merchant</a:t>
          </a:r>
          <a:endParaRPr lang="fr-FR" sz="1300" b="1" kern="1200" dirty="0"/>
        </a:p>
      </dsp:txBody>
      <dsp:txXfrm>
        <a:off x="172245" y="2315402"/>
        <a:ext cx="1258625" cy="781478"/>
      </dsp:txXfrm>
    </dsp:sp>
    <dsp:sp modelId="{8D2549B2-765E-41D0-A84D-5F4657862AAF}">
      <dsp:nvSpPr>
        <dsp:cNvPr id="0" name=""/>
        <dsp:cNvSpPr/>
      </dsp:nvSpPr>
      <dsp:spPr>
        <a:xfrm>
          <a:off x="1600434" y="2153102"/>
          <a:ext cx="1307251" cy="830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A16E8-BB50-454E-A208-8696125E635D}">
      <dsp:nvSpPr>
        <dsp:cNvPr id="0" name=""/>
        <dsp:cNvSpPr/>
      </dsp:nvSpPr>
      <dsp:spPr>
        <a:xfrm>
          <a:off x="1745684" y="2291089"/>
          <a:ext cx="1307251" cy="8301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Obligations of the Cyber-</a:t>
          </a:r>
          <a:r>
            <a:rPr lang="fr-FR" sz="1300" b="1" kern="1200" dirty="0" err="1" smtClean="0"/>
            <a:t>Buyer</a:t>
          </a:r>
          <a:endParaRPr lang="fr-FR" sz="1300" b="1" kern="1200" dirty="0"/>
        </a:p>
      </dsp:txBody>
      <dsp:txXfrm>
        <a:off x="1769997" y="2315402"/>
        <a:ext cx="1258625" cy="781478"/>
      </dsp:txXfrm>
    </dsp:sp>
    <dsp:sp modelId="{4543676D-C37F-4F8F-A01C-74C5A099A199}">
      <dsp:nvSpPr>
        <dsp:cNvPr id="0" name=""/>
        <dsp:cNvSpPr/>
      </dsp:nvSpPr>
      <dsp:spPr>
        <a:xfrm>
          <a:off x="3198185" y="2153102"/>
          <a:ext cx="1307251" cy="830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C4EAF-D370-41CE-B07D-96A40717AE38}">
      <dsp:nvSpPr>
        <dsp:cNvPr id="0" name=""/>
        <dsp:cNvSpPr/>
      </dsp:nvSpPr>
      <dsp:spPr>
        <a:xfrm>
          <a:off x="3343435" y="2291089"/>
          <a:ext cx="1307251" cy="8301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err="1" smtClean="0"/>
            <a:t>Liability</a:t>
          </a:r>
          <a:r>
            <a:rPr lang="fr-FR" sz="1300" b="1" kern="1200" dirty="0" smtClean="0"/>
            <a:t> of the Cyber-Merchant</a:t>
          </a:r>
          <a:endParaRPr lang="fr-FR" sz="1300" b="1" kern="1200" dirty="0"/>
        </a:p>
      </dsp:txBody>
      <dsp:txXfrm>
        <a:off x="3367748" y="2315402"/>
        <a:ext cx="1258625" cy="781478"/>
      </dsp:txXfrm>
    </dsp:sp>
    <dsp:sp modelId="{85FD2097-145E-46A2-85A0-8BFB8F1EA972}">
      <dsp:nvSpPr>
        <dsp:cNvPr id="0" name=""/>
        <dsp:cNvSpPr/>
      </dsp:nvSpPr>
      <dsp:spPr>
        <a:xfrm>
          <a:off x="4795936" y="2153102"/>
          <a:ext cx="1307251" cy="830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EBDB0-500F-4EF6-8345-BB998F62E8F2}">
      <dsp:nvSpPr>
        <dsp:cNvPr id="0" name=""/>
        <dsp:cNvSpPr/>
      </dsp:nvSpPr>
      <dsp:spPr>
        <a:xfrm>
          <a:off x="4941186" y="2291089"/>
          <a:ext cx="1307251" cy="8301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err="1" smtClean="0"/>
            <a:t>Guarantees</a:t>
          </a:r>
          <a:endParaRPr lang="fr-FR" sz="1300" b="1" kern="1200" dirty="0"/>
        </a:p>
      </dsp:txBody>
      <dsp:txXfrm>
        <a:off x="4965499" y="2315402"/>
        <a:ext cx="1258625" cy="781478"/>
      </dsp:txXfrm>
    </dsp:sp>
    <dsp:sp modelId="{C471470D-645F-4BD5-92F4-518B80E4E810}">
      <dsp:nvSpPr>
        <dsp:cNvPr id="0" name=""/>
        <dsp:cNvSpPr/>
      </dsp:nvSpPr>
      <dsp:spPr>
        <a:xfrm>
          <a:off x="6393688" y="2153102"/>
          <a:ext cx="1307251" cy="8301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98A4F-924D-47D3-8CA8-0654B47BA03D}">
      <dsp:nvSpPr>
        <dsp:cNvPr id="0" name=""/>
        <dsp:cNvSpPr/>
      </dsp:nvSpPr>
      <dsp:spPr>
        <a:xfrm>
          <a:off x="6538938" y="2291089"/>
          <a:ext cx="1307251" cy="8301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err="1" smtClean="0"/>
            <a:t>Settlement</a:t>
          </a:r>
          <a:r>
            <a:rPr lang="fr-FR" sz="1300" b="1" kern="1200" dirty="0" smtClean="0"/>
            <a:t> of Disputes</a:t>
          </a:r>
          <a:endParaRPr lang="fr-FR" sz="1300" b="1" kern="1200" dirty="0"/>
        </a:p>
      </dsp:txBody>
      <dsp:txXfrm>
        <a:off x="6563251" y="2315402"/>
        <a:ext cx="1258625" cy="7814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1854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00969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6016425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3369972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23086635"/>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9505078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1968272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464353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172405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22560200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2776468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13530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6044925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689908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025725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9937373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84395745"/>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9229422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0795912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2729794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854633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006645392"/>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6441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8919745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19625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84426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66378057"/>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227830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196232"/>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743522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5013062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7954704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18417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6577293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5978336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5725064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808407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25738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43211968"/>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0993606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20808561"/>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6815251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420215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1914009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82966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34115893"/>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07280500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2854626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9096341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553278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97672461"/>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0980085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18587380"/>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9962184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5968176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74362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2992715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18097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94025594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6084162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0181551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494614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19251551"/>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4282523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11834771"/>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973468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881916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9703392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2467260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8049291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4179507"/>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5329358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591844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027464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58524909"/>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7187614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90875953"/>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60725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4747750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387213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506376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048800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849617066"/>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4251288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356109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200388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38628426"/>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7555195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9509347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354133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8828088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3554942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1587005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89521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51789246"/>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5170139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238254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083427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84646129"/>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364316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53912048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33334030"/>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3282297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3370887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2243724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810492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653917421"/>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8090077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89407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771238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8086315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43367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3252243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8490214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1724048"/>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4822128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0464749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2188148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9452310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960366231"/>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9834437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532217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61374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4909592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25249106"/>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5875553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3754792"/>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8077143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9492680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8014530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6112056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490394718"/>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6372301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9344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426473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390255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54694832"/>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9055814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35335304"/>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4928485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8780052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1822808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541541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246109250"/>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553809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157903209"/>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679788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824361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0293224"/>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1494795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93648753"/>
      </p:ext>
    </p:extLst>
  </p:cSld>
  <p:clrMapOvr>
    <a:overrideClrMapping bg1="dk1" tx1="lt1" bg2="dk2" tx2="lt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5855999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32645107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4606272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0551244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8951885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5413079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437973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05634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989760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76921289"/>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7184151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119900959"/>
      </p:ext>
    </p:extLst>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2073403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426330563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5046508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862381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25233737"/>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950082199"/>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75678982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478423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234930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88696432"/>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7055334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26718986"/>
      </p:ext>
    </p:extLst>
  </p:cSld>
  <p:clrMapOvr>
    <a:overrideClrMapping bg1="dk1" tx1="lt1" bg2="dk2" tx2="lt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408006684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7101404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71806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9616559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6961297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765455982"/>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8551528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61511109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480441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60275302"/>
      </p:ext>
    </p:extLst>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75242325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89555106"/>
      </p:ext>
    </p:extLst>
  </p:cSld>
  <p:clrMapOvr>
    <a:overrideClrMapping bg1="dk1" tx1="lt1" bg2="dk2" tx2="lt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3756637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256460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93684314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74243038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1457476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601210498"/>
      </p:ext>
    </p:extLst>
  </p:cSld>
  <p:clrMapOvr>
    <a:overrideClrMapping bg1="lt1" tx1="dk1" bg2="lt2" tx2="dk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80658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7862153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6739616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61067778"/>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95135748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424132666"/>
      </p:ext>
    </p:extLst>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618201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61464626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7855018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99847516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3246823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652291311"/>
      </p:ext>
    </p:extLst>
  </p:cSld>
  <p:clrMapOvr>
    <a:overrideClrMapping bg1="lt1" tx1="dk1" bg2="lt2" tx2="dk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61523466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0747195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7330126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528928459"/>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68785450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5021819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8438816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34501633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6512929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9949364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2922696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777301163"/>
      </p:ext>
    </p:extLst>
  </p:cSld>
  <p:clrMapOvr>
    <a:overrideClrMapping bg1="lt1" tx1="dk1" bg2="lt2" tx2="dk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0092744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3218618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102805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109734318"/>
      </p:ext>
    </p:extLst>
  </p:cSld>
  <p:clrMapOvr>
    <a:overrideClrMapping bg1="lt1" tx1="dk1" bg2="lt2" tx2="dk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26867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00441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221583796"/>
      </p:ext>
    </p:extLst>
  </p:cSld>
  <p:clrMapOvr>
    <a:overrideClrMapping bg1="lt1" tx1="dk1" bg2="lt2" tx2="dk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37960198"/>
      </p:ext>
    </p:extLst>
  </p:cSld>
  <p:clrMapOvr>
    <a:overrideClrMapping bg1="dk1" tx1="lt1" bg2="dk2" tx2="lt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425057718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19214251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55565534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385636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894069364"/>
      </p:ext>
    </p:extLst>
  </p:cSld>
  <p:clrMapOvr>
    <a:overrideClrMapping bg1="lt1" tx1="dk1" bg2="lt2" tx2="dk2" accent1="accent1" accent2="accent2" accent3="accent3" accent4="accent4" accent5="accent5" accent6="accent6" hlink="hlink" folHlink="folHlink"/>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624923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1329955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0204950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936067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1101673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21665980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66649427"/>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56519720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6285414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7788479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03374955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95396533"/>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116277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3015357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436697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6766470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921345025"/>
      </p:ext>
    </p:extLst>
  </p:cSld>
  <p:clrMapOvr>
    <a:overrideClrMapping bg1="lt1" tx1="dk1" bg2="lt2" tx2="dk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4878915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8926121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5980324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74204157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7656545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81878206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080351123"/>
      </p:ext>
    </p:extLst>
  </p:cSld>
  <p:clrMapOvr>
    <a:overrideClrMapping bg1="lt1" tx1="dk1" bg2="lt2" tx2="dk2" accent1="accent1" accent2="accent2" accent3="accent3" accent4="accent4" accent5="accent5" accent6="accent6" hlink="hlink" folHlink="folHlink"/>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84091404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923988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3375849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82162409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58758983"/>
      </p:ext>
    </p:extLst>
  </p:cSld>
  <p:clrMapOvr>
    <a:overrideClrMapping bg1="lt1" tx1="dk1" bg2="lt2" tx2="dk2" accent1="accent1" accent2="accent2" accent3="accent3" accent4="accent4" accent5="accent5" accent6="accent6" hlink="hlink" folHlink="folHlink"/>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0970035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20993084"/>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46827580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85927400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10782084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2397004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735181323"/>
      </p:ext>
    </p:extLst>
  </p:cSld>
  <p:clrMapOvr>
    <a:overrideClrMapping bg1="lt1" tx1="dk1" bg2="lt2" tx2="dk2" accent1="accent1" accent2="accent2" accent3="accent3" accent4="accent4" accent5="accent5" accent6="accent6" hlink="hlink" folHlink="folHlink"/>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410533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30714890"/>
      </p:ext>
    </p:extLst>
  </p:cSld>
  <p:clrMapOvr>
    <a:overrideClrMapping bg1="lt1" tx1="dk1" bg2="lt2" tx2="dk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3985912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1967104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22142377"/>
      </p:ext>
    </p:extLst>
  </p:cSld>
  <p:clrMapOvr>
    <a:overrideClrMapping bg1="lt1" tx1="dk1" bg2="lt2" tx2="dk2" accent1="accent1" accent2="accent2" accent3="accent3" accent4="accent4" accent5="accent5" accent6="accent6" hlink="hlink" folHlink="folHlink"/>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64838060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37421244"/>
      </p:ext>
    </p:extLst>
  </p:cSld>
  <p:clrMapOvr>
    <a:overrideClrMapping bg1="dk1" tx1="lt1" bg2="dk2" tx2="lt2" accent1="accent1" accent2="accent2" accent3="accent3" accent4="accent4" accent5="accent5" accent6="accent6" hlink="hlink" folHlink="folHlink"/>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4395676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27857791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23259783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22435603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68057710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93923141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80349323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1834922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3151324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64362721"/>
      </p:ext>
    </p:extLst>
  </p:cSld>
  <p:clrMapOvr>
    <a:overrideClrMapping bg1="lt1" tx1="dk1" bg2="lt2" tx2="dk2" accent1="accent1" accent2="accent2" accent3="accent3" accent4="accent4" accent5="accent5" accent6="accent6" hlink="hlink" folHlink="folHlink"/>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29099797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33990486"/>
      </p:ext>
    </p:extLst>
  </p:cSld>
  <p:clrMapOvr>
    <a:overrideClrMapping bg1="dk1" tx1="lt1" bg2="dk2" tx2="lt2" accent1="accent1" accent2="accent2" accent3="accent3" accent4="accent4" accent5="accent5" accent6="accent6" hlink="hlink" folHlink="folHlink"/>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38383582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83958328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51545616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03315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68247095"/>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256685519"/>
      </p:ext>
    </p:extLst>
  </p:cSld>
  <p:clrMapOvr>
    <a:overrideClrMapping bg1="lt1" tx1="dk1" bg2="lt2" tx2="dk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23179027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7645104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68381269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00470837"/>
      </p:ext>
    </p:extLst>
  </p:cSld>
  <p:clrMapOvr>
    <a:overrideClrMapping bg1="lt1" tx1="dk1" bg2="lt2" tx2="dk2" accent1="accent1" accent2="accent2" accent3="accent3" accent4="accent4" accent5="accent5" accent6="accent6" hlink="hlink" folHlink="folHlink"/>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91163664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72676840"/>
      </p:ext>
    </p:extLst>
  </p:cSld>
  <p:clrMapOvr>
    <a:overrideClrMapping bg1="dk1" tx1="lt1" bg2="dk2" tx2="lt2" accent1="accent1" accent2="accent2" accent3="accent3" accent4="accent4" accent5="accent5" accent6="accent6" hlink="hlink" folHlink="folHlink"/>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50194452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46879597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653238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403809984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003924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25550369"/>
      </p:ext>
    </p:extLst>
  </p:cSld>
  <p:clrMapOvr>
    <a:overrideClrMapping bg1="lt1" tx1="dk1" bg2="lt2" tx2="dk2" accent1="accent1" accent2="accent2" accent3="accent3" accent4="accent4" accent5="accent5" accent6="accent6" hlink="hlink" folHlink="folHlink"/>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30877744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9401182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5400735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68758124"/>
      </p:ext>
    </p:extLst>
  </p:cSld>
  <p:clrMapOvr>
    <a:overrideClrMapping bg1="lt1" tx1="dk1" bg2="lt2" tx2="dk2" accent1="accent1" accent2="accent2" accent3="accent3" accent4="accent4" accent5="accent5" accent6="accent6" hlink="hlink" folHlink="folHlink"/>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2949731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89338075"/>
      </p:ext>
    </p:extLst>
  </p:cSld>
  <p:clrMapOvr>
    <a:overrideClrMapping bg1="dk1" tx1="lt1" bg2="dk2" tx2="lt2" accent1="accent1" accent2="accent2" accent3="accent3" accent4="accent4" accent5="accent5" accent6="accent6" hlink="hlink" folHlink="folHlink"/>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63283556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4195728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84940218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13118385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2551347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57512224"/>
      </p:ext>
    </p:extLst>
  </p:cSld>
  <p:clrMapOvr>
    <a:overrideClrMapping bg1="lt1" tx1="dk1" bg2="lt2" tx2="dk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9042368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1208895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47265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97899178"/>
      </p:ext>
    </p:extLst>
  </p:cSld>
  <p:clrMapOvr>
    <a:overrideClrMapping bg1="lt1" tx1="dk1" bg2="lt2" tx2="dk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55225710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2370394"/>
      </p:ext>
    </p:extLst>
  </p:cSld>
  <p:clrMapOvr>
    <a:overrideClrMapping bg1="dk1" tx1="lt1" bg2="dk2" tx2="lt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51556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57095039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49180123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68222642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4733281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568542046"/>
      </p:ext>
    </p:extLst>
  </p:cSld>
  <p:clrMapOvr>
    <a:overrideClrMapping bg1="lt1" tx1="dk1" bg2="lt2" tx2="dk2" accent1="accent1" accent2="accent2" accent3="accent3" accent4="accent4" accent5="accent5" accent6="accent6" hlink="hlink" folHlink="folHlink"/>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25182910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6948085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7899085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00117873"/>
      </p:ext>
    </p:extLst>
  </p:cSld>
  <p:clrMapOvr>
    <a:overrideClrMapping bg1="lt1" tx1="dk1" bg2="lt2" tx2="dk2" accent1="accent1" accent2="accent2" accent3="accent3" accent4="accent4" accent5="accent5" accent6="accent6" hlink="hlink" folHlink="folHlink"/>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74675675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31209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75578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3587652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16430569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83807286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02210566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52682284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26649647"/>
      </p:ext>
    </p:extLst>
  </p:cSld>
  <p:clrMapOvr>
    <a:overrideClrMapping bg1="lt1" tx1="dk1" bg2="lt2" tx2="dk2" accent1="accent1" accent2="accent2" accent3="accent3" accent4="accent4" accent5="accent5" accent6="accent6" hlink="hlink" folHlink="folHlink"/>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86369584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9444983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22762386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73522240"/>
      </p:ext>
    </p:extLst>
  </p:cSld>
  <p:clrMapOvr>
    <a:overrideClrMapping bg1="lt1" tx1="dk1" bg2="lt2" tx2="dk2" accent1="accent1" accent2="accent2" accent3="accent3" accent4="accent4" accent5="accent5" accent6="accent6" hlink="hlink" folHlink="folHlink"/>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314803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286403545"/>
      </p:ext>
    </p:extLst>
  </p:cSld>
  <p:clrMapOvr>
    <a:overrideClrMapping bg1="lt1" tx1="dk1" bg2="lt2" tx2="dk2" accent1="accent1" accent2="accent2" accent3="accent3" accent4="accent4" accent5="accent5" accent6="accent6" hlink="hlink" folHlink="folHlink"/>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0890880"/>
      </p:ext>
    </p:extLst>
  </p:cSld>
  <p:clrMapOvr>
    <a:overrideClrMapping bg1="dk1" tx1="lt1" bg2="dk2" tx2="lt2" accent1="accent1" accent2="accent2" accent3="accent3" accent4="accent4" accent5="accent5" accent6="accent6" hlink="hlink" folHlink="folHlink"/>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90570815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0574107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0916612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9895232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706463429"/>
      </p:ext>
    </p:extLst>
  </p:cSld>
  <p:clrMapOvr>
    <a:overrideClrMapping bg1="lt1" tx1="dk1" bg2="lt2" tx2="dk2" accent1="accent1" accent2="accent2" accent3="accent3" accent4="accent4" accent5="accent5" accent6="accent6" hlink="hlink" folHlink="folHlink"/>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52821787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14554696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7556586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645753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191373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34148067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174747882"/>
      </p:ext>
    </p:extLst>
  </p:cSld>
  <p:clrMapOvr>
    <a:overrideClrMapping bg1="dk1" tx1="lt1" bg2="dk2" tx2="lt2" accent1="accent1" accent2="accent2" accent3="accent3" accent4="accent4" accent5="accent5" accent6="accent6" hlink="hlink" folHlink="folHlink"/>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60994753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73041029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6899160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031950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250922463"/>
      </p:ext>
    </p:extLst>
  </p:cSld>
  <p:clrMapOvr>
    <a:overrideClrMapping bg1="lt1" tx1="dk1" bg2="lt2" tx2="dk2" accent1="accent1" accent2="accent2" accent3="accent3" accent4="accent4" accent5="accent5" accent6="accent6" hlink="hlink" folHlink="folHlink"/>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34079595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95245319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02191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7672122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94607183"/>
      </p:ext>
    </p:extLst>
  </p:cSld>
  <p:clrMapOvr>
    <a:overrideClrMapping bg1="lt1" tx1="dk1" bg2="lt2" tx2="dk2" accent1="accent1" accent2="accent2" accent3="accent3" accent4="accent4" accent5="accent5" accent6="accent6" hlink="hlink" folHlink="folHlink"/>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17172678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08119605"/>
      </p:ext>
    </p:extLst>
  </p:cSld>
  <p:clrMapOvr>
    <a:overrideClrMapping bg1="dk1" tx1="lt1" bg2="dk2" tx2="lt2" accent1="accent1" accent2="accent2" accent3="accent3" accent4="accent4" accent5="accent5" accent6="accent6" hlink="hlink" folHlink="folHlink"/>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31794362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86791203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06029598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7325907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325863983"/>
      </p:ext>
    </p:extLst>
  </p:cSld>
  <p:clrMapOvr>
    <a:overrideClrMapping bg1="lt1" tx1="dk1" bg2="lt2" tx2="dk2" accent1="accent1" accent2="accent2" accent3="accent3" accent4="accent4" accent5="accent5" accent6="accent6" hlink="hlink" folHlink="folHlink"/>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91268527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5959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0490238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0184907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19043500"/>
      </p:ext>
    </p:extLst>
  </p:cSld>
  <p:clrMapOvr>
    <a:overrideClrMapping bg1="lt1" tx1="dk1" bg2="lt2" tx2="dk2" accent1="accent1" accent2="accent2" accent3="accent3" accent4="accent4" accent5="accent5" accent6="accent6" hlink="hlink" folHlink="folHlink"/>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9111138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549596812"/>
      </p:ext>
    </p:extLst>
  </p:cSld>
  <p:clrMapOvr>
    <a:overrideClrMapping bg1="dk1" tx1="lt1" bg2="dk2" tx2="lt2" accent1="accent1" accent2="accent2" accent3="accent3" accent4="accent4" accent5="accent5" accent6="accent6" hlink="hlink" folHlink="folHlink"/>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61366800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75711793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8645721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2117880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671494658"/>
      </p:ext>
    </p:extLst>
  </p:cSld>
  <p:clrMapOvr>
    <a:overrideClrMapping bg1="lt1" tx1="dk1" bg2="lt2" tx2="dk2" accent1="accent1" accent2="accent2" accent3="accent3" accent4="accent4" accent5="accent5" accent6="accent6" hlink="hlink" folHlink="folHlink"/>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640487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456421786"/>
      </p:ext>
    </p:extLst>
  </p:cSld>
  <p:clrMapOvr>
    <a:overrideClrMapping bg1="lt1" tx1="dk1" bg2="lt2" tx2="dk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1846597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6253139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069568410"/>
      </p:ext>
    </p:extLst>
  </p:cSld>
  <p:clrMapOvr>
    <a:overrideClrMapping bg1="lt1" tx1="dk1" bg2="lt2" tx2="dk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42677154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74384185"/>
      </p:ext>
    </p:extLst>
  </p:cSld>
  <p:clrMapOvr>
    <a:overrideClrMapping bg1="dk1" tx1="lt1" bg2="dk2" tx2="lt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00140761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427142824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91087654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3903335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07198585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5115266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9313372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7841659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2327575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19313333"/>
      </p:ext>
    </p:extLst>
  </p:cSld>
  <p:clrMapOvr>
    <a:overrideClrMapping bg1="lt1" tx1="dk1" bg2="lt2" tx2="dk2" accent1="accent1" accent2="accent2" accent3="accent3" accent4="accent4" accent5="accent5" accent6="accent6" hlink="hlink" folHlink="folHlink"/>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79140412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65034977"/>
      </p:ext>
    </p:extLst>
  </p:cSld>
  <p:clrMapOvr>
    <a:overrideClrMapping bg1="dk1" tx1="lt1" bg2="dk2" tx2="lt2" accent1="accent1" accent2="accent2" accent3="accent3" accent4="accent4" accent5="accent5" accent6="accent6" hlink="hlink" folHlink="folHlink"/>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26161970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82547174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26895945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67462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19715010"/>
      </p:ext>
    </p:extLst>
  </p:cSld>
  <p:clrMapOvr>
    <a:overrideClrMapping bg1="dk1" tx1="lt1" bg2="dk2" tx2="lt2" accent1="accent1" accent2="accent2" accent3="accent3" accent4="accent4" accent5="accent5" accent6="accent6" hlink="hlink" folHlink="folHlink"/>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142116068"/>
      </p:ext>
    </p:extLst>
  </p:cSld>
  <p:clrMapOvr>
    <a:overrideClrMapping bg1="lt1" tx1="dk1" bg2="lt2" tx2="dk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48098641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6855098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9269050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91810917"/>
      </p:ext>
    </p:extLst>
  </p:cSld>
  <p:clrMapOvr>
    <a:overrideClrMapping bg1="lt1" tx1="dk1" bg2="lt2" tx2="dk2" accent1="accent1" accent2="accent2" accent3="accent3" accent4="accent4" accent5="accent5" accent6="accent6" hlink="hlink" folHlink="folHlink"/>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93962253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68779710"/>
      </p:ext>
    </p:extLst>
  </p:cSld>
  <p:clrMapOvr>
    <a:overrideClrMapping bg1="dk1" tx1="lt1" bg2="dk2" tx2="lt2" accent1="accent1" accent2="accent2" accent3="accent3" accent4="accent4" accent5="accent5" accent6="accent6" hlink="hlink" folHlink="folHlink"/>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03713955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48953591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397531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26772901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8248282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969203761"/>
      </p:ext>
    </p:extLst>
  </p:cSld>
  <p:clrMapOvr>
    <a:overrideClrMapping bg1="lt1" tx1="dk1" bg2="lt2" tx2="dk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81606915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00790031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4198690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808723540"/>
      </p:ext>
    </p:extLst>
  </p:cSld>
  <p:clrMapOvr>
    <a:overrideClrMapping bg1="lt1" tx1="dk1" bg2="lt2" tx2="dk2" accent1="accent1" accent2="accent2" accent3="accent3" accent4="accent4" accent5="accent5" accent6="accent6" hlink="hlink" folHlink="folHlink"/>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38291611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87858686"/>
      </p:ext>
    </p:extLst>
  </p:cSld>
  <p:clrMapOvr>
    <a:overrideClrMapping bg1="dk1" tx1="lt1" bg2="dk2" tx2="lt2" accent1="accent1" accent2="accent2" accent3="accent3" accent4="accent4" accent5="accent5" accent6="accent6" hlink="hlink" folHlink="folHlink"/>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66927675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385064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0164409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87313859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5489247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634843962"/>
      </p:ext>
    </p:extLst>
  </p:cSld>
  <p:clrMapOvr>
    <a:overrideClrMapping bg1="lt1" tx1="dk1" bg2="lt2" tx2="dk2" accent1="accent1" accent2="accent2" accent3="accent3" accent4="accent4" accent5="accent5" accent6="accent6" hlink="hlink" folHlink="folHlink"/>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01972331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401127818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3142165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06095019"/>
      </p:ext>
    </p:extLst>
  </p:cSld>
  <p:clrMapOvr>
    <a:overrideClrMapping bg1="lt1" tx1="dk1" bg2="lt2" tx2="dk2" accent1="accent1" accent2="accent2" accent3="accent3" accent4="accent4" accent5="accent5" accent6="accent6" hlink="hlink" folHlink="folHlink"/>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85017878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65046438"/>
      </p:ext>
    </p:extLst>
  </p:cSld>
  <p:clrMapOvr>
    <a:overrideClrMapping bg1="dk1" tx1="lt1" bg2="dk2" tx2="lt2" accent1="accent1" accent2="accent2" accent3="accent3" accent4="accent4" accent5="accent5" accent6="accent6" hlink="hlink" folHlink="folHlink"/>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424204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67913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13602753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39737911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05814257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0090531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784404709"/>
      </p:ext>
    </p:extLst>
  </p:cSld>
  <p:clrMapOvr>
    <a:overrideClrMapping bg1="lt1" tx1="dk1" bg2="lt2" tx2="dk2" accent1="accent1" accent2="accent2" accent3="accent3" accent4="accent4" accent5="accent5" accent6="accent6" hlink="hlink" folHlink="folHlink"/>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4260204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5830544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31603233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52273535"/>
      </p:ext>
    </p:extLst>
  </p:cSld>
  <p:clrMapOvr>
    <a:overrideClrMapping bg1="lt1" tx1="dk1" bg2="lt2" tx2="dk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2024433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8996920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92221295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03015864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178539620"/>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27621729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4855108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583889421"/>
      </p:ext>
    </p:extLst>
  </p:cSld>
  <p:clrMapOvr>
    <a:overrideClrMapping bg1="lt1" tx1="dk1" bg2="lt2" tx2="dk2" accent1="accent1" accent2="accent2" accent3="accent3" accent4="accent4" accent5="accent5" accent6="accent6" hlink="hlink" folHlink="folHlink"/>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07546406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0889830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20799040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97195947"/>
      </p:ext>
    </p:extLst>
  </p:cSld>
  <p:clrMapOvr>
    <a:overrideClrMapping bg1="lt1" tx1="dk1" bg2="lt2" tx2="dk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29652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070428706"/>
      </p:ext>
    </p:extLst>
  </p:cSld>
  <p:clrMapOvr>
    <a:overrideClrMapping bg1="lt1" tx1="dk1" bg2="lt2" tx2="dk2" accent1="accent1" accent2="accent2" accent3="accent3" accent4="accent4" accent5="accent5" accent6="accent6" hlink="hlink" folHlink="folHlink"/>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032780879"/>
      </p:ext>
    </p:extLst>
  </p:cSld>
  <p:clrMapOvr>
    <a:overrideClrMapping bg1="dk1" tx1="lt1" bg2="dk2" tx2="lt2" accent1="accent1" accent2="accent2" accent3="accent3" accent4="accent4" accent5="accent5" accent6="accent6" hlink="hlink" folHlink="folHlink"/>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64676289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58790584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571533696"/>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265257574"/>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095379325"/>
      </p:ext>
    </p:extLst>
  </p:cSld>
  <p:clrMapOvr>
    <a:overrideClrMapping bg1="lt1" tx1="dk1" bg2="lt2" tx2="dk2" accent1="accent1" accent2="accent2" accent3="accent3" accent4="accent4" accent5="accent5" accent6="accent6" hlink="hlink" folHlink="folHlink"/>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07536357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5663535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45567480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293329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07144120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753112490"/>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164921459"/>
      </p:ext>
    </p:extLst>
  </p:cSld>
  <p:clrMapOvr>
    <a:overrideClrMapping bg1="dk1" tx1="lt1" bg2="dk2" tx2="lt2" accent1="accent1" accent2="accent2" accent3="accent3" accent4="accent4" accent5="accent5" accent6="accent6" hlink="hlink" folHlink="folHlink"/>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50512655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216024036"/>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949013509"/>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7631320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733746240"/>
      </p:ext>
    </p:extLst>
  </p:cSld>
  <p:clrMapOvr>
    <a:overrideClrMapping bg1="lt1" tx1="dk1" bg2="lt2" tx2="dk2" accent1="accent1" accent2="accent2" accent3="accent3" accent4="accent4" accent5="accent5" accent6="accent6" hlink="hlink" folHlink="folHlink"/>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13297764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26804185"/>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51774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97193501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337386108"/>
      </p:ext>
    </p:extLst>
  </p:cSld>
  <p:clrMapOvr>
    <a:overrideClrMapping bg1="lt1" tx1="dk1" bg2="lt2" tx2="dk2" accent1="accent1" accent2="accent2" accent3="accent3" accent4="accent4" accent5="accent5" accent6="accent6" hlink="hlink" folHlink="folHlink"/>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66692432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05109304"/>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217033969"/>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324291767"/>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46035532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3718241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044942308"/>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69162904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715773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49770720"/>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9294973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35879378"/>
      </p:ext>
    </p:extLst>
  </p:cSld>
  <p:clrMapOvr>
    <a:overrideClrMapping bg1="lt1" tx1="dk1" bg2="lt2" tx2="dk2" accent1="accent1" accent2="accent2" accent3="accent3" accent4="accent4" accent5="accent5" accent6="accent6" hlink="hlink" folHlink="folHlink"/>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57695273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58990163"/>
      </p:ext>
    </p:extLst>
  </p:cSld>
  <p:clrMapOvr>
    <a:overrideClrMapping bg1="dk1" tx1="lt1" bg2="dk2" tx2="lt2" accent1="accent1" accent2="accent2" accent3="accent3" accent4="accent4" accent5="accent5" accent6="accent6" hlink="hlink" folHlink="folHlink"/>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38160092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18931093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04347433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9804639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734550052"/>
      </p:ext>
    </p:extLst>
  </p:cSld>
  <p:clrMapOvr>
    <a:overrideClrMapping bg1="lt1" tx1="dk1" bg2="lt2" tx2="dk2" accent1="accent1" accent2="accent2" accent3="accent3" accent4="accent4" accent5="accent5" accent6="accent6" hlink="hlink" folHlink="folHlink"/>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496931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9299316"/>
      </p:ext>
    </p:extLst>
  </p:cSld>
  <p:clrMapOvr>
    <a:overrideClrMapping bg1="lt1" tx1="dk1" bg2="lt2" tx2="dk2" accent1="accent1" accent2="accent2" accent3="accent3" accent4="accent4" accent5="accent5" accent6="accent6" hlink="hlink" folHlink="folHlink"/>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95201414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7316369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341797761"/>
      </p:ext>
    </p:extLst>
  </p:cSld>
  <p:clrMapOvr>
    <a:overrideClrMapping bg1="lt1" tx1="dk1" bg2="lt2" tx2="dk2" accent1="accent1" accent2="accent2" accent3="accent3" accent4="accent4" accent5="accent5" accent6="accent6" hlink="hlink" folHlink="folHlink"/>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48353221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21865848"/>
      </p:ext>
    </p:extLst>
  </p:cSld>
  <p:clrMapOvr>
    <a:overrideClrMapping bg1="dk1" tx1="lt1" bg2="dk2" tx2="lt2" accent1="accent1" accent2="accent2" accent3="accent3" accent4="accent4" accent5="accent5" accent6="accent6" hlink="hlink" folHlink="folHlink"/>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619028426"/>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90671761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7177456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03967591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1812668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43211156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52475060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6222636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78872731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701988772"/>
      </p:ext>
    </p:extLst>
  </p:cSld>
  <p:clrMapOvr>
    <a:overrideClrMapping bg1="lt1" tx1="dk1" bg2="lt2" tx2="dk2" accent1="accent1" accent2="accent2" accent3="accent3" accent4="accent4" accent5="accent5" accent6="accent6" hlink="hlink" folHlink="folHlink"/>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46864150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563434788"/>
      </p:ext>
    </p:extLst>
  </p:cSld>
  <p:clrMapOvr>
    <a:overrideClrMapping bg1="dk1" tx1="lt1" bg2="dk2" tx2="lt2" accent1="accent1" accent2="accent2" accent3="accent3" accent4="accent4" accent5="accent5" accent6="accent6" hlink="hlink" folHlink="folHlink"/>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21498757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4051581585"/>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34570606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89489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87839383"/>
      </p:ext>
    </p:extLst>
  </p:cSld>
  <p:clrMapOvr>
    <a:overrideClrMapping bg1="dk1" tx1="lt1" bg2="dk2" tx2="lt2" accent1="accent1" accent2="accent2" accent3="accent3" accent4="accent4" accent5="accent5" accent6="accent6" hlink="hlink" folHlink="folHlink"/>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875252496"/>
      </p:ext>
    </p:extLst>
  </p:cSld>
  <p:clrMapOvr>
    <a:overrideClrMapping bg1="lt1" tx1="dk1" bg2="lt2" tx2="dk2" accent1="accent1" accent2="accent2" accent3="accent3" accent4="accent4" accent5="accent5" accent6="accent6" hlink="hlink" folHlink="folHlink"/>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39327789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4747651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04860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94672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FCDA17F-E456-4F99-A3AA-5361A93123BD}" type="datetimeFigureOut">
              <a:rPr lang="fr-FR" smtClean="0"/>
              <a:t>25/10/2025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7352205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1828721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6137336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594126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177838742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50897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55589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867363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38040529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170116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1354519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55310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932814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901421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17594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9538830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86980702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697643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6240908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090736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2117749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55651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800553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75195051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1137578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755848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087115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9676452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31396081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41504888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1230788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285166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DFCDA17F-E456-4F99-A3AA-5361A93123BD}" type="datetimeFigureOut">
              <a:rPr lang="fr-FR" smtClean="0"/>
              <a:t>25/10/2025</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6402222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421747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9" name="Espace réservé du numéro de diapositive 8"/>
          <p:cNvSpPr>
            <a:spLocks noGrp="1"/>
          </p:cNvSpPr>
          <p:nvPr>
            <p:ph type="sldNum" sz="quarter" idx="15"/>
          </p:nvPr>
        </p:nvSpPr>
        <p:spPr/>
        <p:txBody>
          <a:bodyPr rtlCol="0"/>
          <a:lstStyle/>
          <a:p>
            <a:fld id="{D52A2CB6-A514-40FF-A1B1-317A972B599D}"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662662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52809632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FCDA17F-E456-4F99-A3AA-5361A93123BD}" type="datetimeFigureOut">
              <a:rPr lang="fr-FR" smtClean="0"/>
              <a:t>25/10/2025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2A2CB6-A514-40FF-A1B1-317A972B599D}"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8902411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FCDA17F-E456-4F99-A3AA-5361A93123BD}" type="datetimeFigureOut">
              <a:rPr lang="fr-FR" smtClean="0"/>
              <a:t>25/10/2025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2A2CB6-A514-40FF-A1B1-317A972B599D}"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4116956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7" name="Espace réservé du numéro de diapositive 6"/>
          <p:cNvSpPr>
            <a:spLocks noGrp="1"/>
          </p:cNvSpPr>
          <p:nvPr>
            <p:ph type="sldNum" sz="quarter" idx="11"/>
          </p:nvPr>
        </p:nvSpPr>
        <p:spPr/>
        <p:txBody>
          <a:bodyPr rtlCol="0"/>
          <a:lstStyle/>
          <a:p>
            <a:fld id="{D52A2CB6-A514-40FF-A1B1-317A972B599D}"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9878841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27957389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FCDA17F-E456-4F99-A3AA-5361A93123BD}" type="datetimeFigureOut">
              <a:rPr lang="fr-FR" smtClean="0"/>
              <a:t>25/10/2025</a:t>
            </a:fld>
            <a:endParaRPr lang="fr-FR"/>
          </a:p>
        </p:txBody>
      </p:sp>
      <p:sp>
        <p:nvSpPr>
          <p:cNvPr id="22" name="Espace réservé du numéro de diapositive 21"/>
          <p:cNvSpPr>
            <a:spLocks noGrp="1"/>
          </p:cNvSpPr>
          <p:nvPr>
            <p:ph type="sldNum" sz="quarter" idx="15"/>
          </p:nvPr>
        </p:nvSpPr>
        <p:spPr/>
        <p:txBody>
          <a:bodyPr rtlCol="0"/>
          <a:lstStyle/>
          <a:p>
            <a:fld id="{D52A2CB6-A514-40FF-A1B1-317A972B599D}"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38535555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DFCDA17F-E456-4F99-A3AA-5361A93123BD}" type="datetimeFigureOut">
              <a:rPr lang="fr-FR" smtClean="0"/>
              <a:t>25/10/2025</a:t>
            </a:fld>
            <a:endParaRPr lang="fr-FR"/>
          </a:p>
        </p:txBody>
      </p:sp>
      <p:sp>
        <p:nvSpPr>
          <p:cNvPr id="18" name="Espace réservé du numéro de diapositive 17"/>
          <p:cNvSpPr>
            <a:spLocks noGrp="1"/>
          </p:cNvSpPr>
          <p:nvPr>
            <p:ph type="sldNum" sz="quarter" idx="11"/>
          </p:nvPr>
        </p:nvSpPr>
        <p:spPr/>
        <p:txBody>
          <a:bodyPr rtlCol="0"/>
          <a:lstStyle/>
          <a:p>
            <a:fld id="{D52A2CB6-A514-40FF-A1B1-317A972B599D}"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2268662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14079676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2A2CB6-A514-40FF-A1B1-317A972B599D}" type="slidenum">
              <a:rPr lang="fr-FR" smtClean="0"/>
              <a:t>‹N°›</a:t>
            </a:fld>
            <a:endParaRPr lang="fr-FR"/>
          </a:p>
        </p:txBody>
      </p:sp>
    </p:spTree>
    <p:extLst>
      <p:ext uri="{BB962C8B-B14F-4D97-AF65-F5344CB8AC3E}">
        <p14:creationId xmlns:p14="http://schemas.microsoft.com/office/powerpoint/2010/main" val="36237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A17F-E456-4F99-A3AA-5361A93123BD}" type="datetimeFigureOut">
              <a:rPr lang="fr-FR" smtClean="0"/>
              <a:t>25/10/2025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93044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1602991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8320659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280574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53950571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8527860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2075842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7723741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0974609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62491036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4200648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649295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59634266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9650858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98624766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39770390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47129584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34121483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01399579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401395263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16063884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54576469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732522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5565820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69132329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427257291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067280529"/>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65376841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48325987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4231978179"/>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420122259"/>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911170372"/>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71645726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4010123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32313199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53946096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299549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82320279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13775310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28733742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81541792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981372017"/>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440000339"/>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76382587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6366849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229877269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751151211"/>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01753981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906331042"/>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8858763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1406790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35146264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DFCDA17F-E456-4F99-A3AA-5361A93123BD}" type="datetimeFigureOut">
              <a:rPr lang="fr-FR" smtClean="0"/>
              <a:t>25/10/2025</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2A2CB6-A514-40FF-A1B1-317A972B599D}" type="slidenum">
              <a:rPr lang="fr-FR" smtClean="0"/>
              <a:t>‹N°›</a:t>
            </a:fld>
            <a:endParaRPr lang="fr-FR"/>
          </a:p>
        </p:txBody>
      </p:sp>
    </p:spTree>
    <p:extLst>
      <p:ext uri="{BB962C8B-B14F-4D97-AF65-F5344CB8AC3E}">
        <p14:creationId xmlns:p14="http://schemas.microsoft.com/office/powerpoint/2010/main" val="12698534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btob-leaders.com/ces-statistiques-que-les-marketeurs-b2b-doivent-imperativement-connaitre/" TargetMode="External"/><Relationship Id="rId2" Type="http://schemas.openxmlformats.org/officeDocument/2006/relationships/slideLayout" Target="../slideLayouts/slideLayout156.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7.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8.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8.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8.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9.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11.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11.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11.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2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2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33.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4.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55.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66.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77.xml"/><Relationship Id="rId1" Type="http://schemas.openxmlformats.org/officeDocument/2006/relationships/themeOverride" Target="../theme/themeOverride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88.xml"/><Relationship Id="rId1" Type="http://schemas.openxmlformats.org/officeDocument/2006/relationships/themeOverride" Target="../theme/themeOverride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99.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10.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21.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3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43.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54.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65.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76.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87.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98.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09.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20.xml"/><Relationship Id="rId1" Type="http://schemas.openxmlformats.org/officeDocument/2006/relationships/themeOverride" Target="../theme/themeOverr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34.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45.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53.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64.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75.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86.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97.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08.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19.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30.xml"/><Relationship Id="rId1" Type="http://schemas.openxmlformats.org/officeDocument/2006/relationships/themeOverride" Target="../theme/themeOverride6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41.xml"/><Relationship Id="rId1" Type="http://schemas.openxmlformats.org/officeDocument/2006/relationships/themeOverride" Target="../theme/themeOverride6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552.xml"/><Relationship Id="rId1" Type="http://schemas.openxmlformats.org/officeDocument/2006/relationships/themeOverride" Target="../theme/themeOverride6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63.xml"/><Relationship Id="rId1" Type="http://schemas.openxmlformats.org/officeDocument/2006/relationships/themeOverride" Target="../theme/themeOverride6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574.xml"/><Relationship Id="rId1" Type="http://schemas.openxmlformats.org/officeDocument/2006/relationships/themeOverride" Target="../theme/themeOverride6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Digital Economy and Strategic </a:t>
            </a:r>
            <a:r>
              <a:rPr lang="en-US" dirty="0" smtClean="0"/>
              <a:t>Foresight</a:t>
            </a:r>
            <a:endParaRPr lang="fr-FR" dirty="0"/>
          </a:p>
        </p:txBody>
      </p:sp>
    </p:spTree>
    <p:extLst>
      <p:ext uri="{BB962C8B-B14F-4D97-AF65-F5344CB8AC3E}">
        <p14:creationId xmlns:p14="http://schemas.microsoft.com/office/powerpoint/2010/main" val="1618745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a:bodyPr>
          <a:lstStyle/>
          <a:p>
            <a:pPr marL="514350" indent="-514350">
              <a:buNone/>
            </a:pPr>
            <a:r>
              <a:rPr lang="fr-FR" b="1" dirty="0" smtClean="0"/>
              <a:t>2. </a:t>
            </a:r>
            <a:r>
              <a:rPr lang="en-US" b="1" dirty="0"/>
              <a:t>A Brief History of the Digital Economy</a:t>
            </a:r>
            <a:endParaRPr lang="fr-FR" b="1" dirty="0" smtClean="0"/>
          </a:p>
          <a:p>
            <a:pPr indent="11113"/>
            <a:r>
              <a:rPr lang="fr-FR" dirty="0" smtClean="0"/>
              <a:t>  </a:t>
            </a:r>
            <a:r>
              <a:rPr lang="fr-FR" dirty="0"/>
              <a:t>1969: </a:t>
            </a:r>
            <a:r>
              <a:rPr lang="fr-FR" dirty="0" err="1"/>
              <a:t>Launch</a:t>
            </a:r>
            <a:r>
              <a:rPr lang="fr-FR" dirty="0"/>
              <a:t> of ARPANET </a:t>
            </a:r>
            <a:r>
              <a:rPr lang="fr-FR" dirty="0" smtClean="0"/>
              <a:t>, </a:t>
            </a:r>
            <a:r>
              <a:rPr lang="fr-FR" dirty="0" err="1"/>
              <a:t>beginnings</a:t>
            </a:r>
            <a:r>
              <a:rPr lang="fr-FR" dirty="0"/>
              <a:t> of </a:t>
            </a:r>
            <a:r>
              <a:rPr lang="fr-FR" dirty="0" err="1"/>
              <a:t>networked</a:t>
            </a:r>
            <a:r>
              <a:rPr lang="fr-FR" dirty="0"/>
              <a:t> digital </a:t>
            </a:r>
            <a:r>
              <a:rPr lang="fr-FR" dirty="0" smtClean="0"/>
              <a:t>infrastructure</a:t>
            </a:r>
          </a:p>
          <a:p>
            <a:pPr indent="11113"/>
            <a:r>
              <a:rPr lang="fr-FR" dirty="0" smtClean="0"/>
              <a:t>1971</a:t>
            </a:r>
            <a:r>
              <a:rPr lang="fr-FR" dirty="0"/>
              <a:t>: Invention of the </a:t>
            </a:r>
            <a:r>
              <a:rPr lang="fr-FR" dirty="0" err="1"/>
              <a:t>microprocessor</a:t>
            </a:r>
            <a:r>
              <a:rPr lang="fr-FR" dirty="0"/>
              <a:t> </a:t>
            </a:r>
            <a:r>
              <a:rPr lang="fr-FR" dirty="0" smtClean="0"/>
              <a:t>, </a:t>
            </a:r>
            <a:r>
              <a:rPr lang="fr-FR" dirty="0" err="1" smtClean="0"/>
              <a:t>foundation</a:t>
            </a:r>
            <a:r>
              <a:rPr lang="fr-FR" dirty="0" smtClean="0"/>
              <a:t> </a:t>
            </a:r>
            <a:r>
              <a:rPr lang="fr-FR" dirty="0"/>
              <a:t>of </a:t>
            </a:r>
            <a:r>
              <a:rPr lang="fr-FR" dirty="0" err="1"/>
              <a:t>personal</a:t>
            </a:r>
            <a:r>
              <a:rPr lang="fr-FR" dirty="0"/>
              <a:t> </a:t>
            </a:r>
            <a:r>
              <a:rPr lang="fr-FR" dirty="0" err="1"/>
              <a:t>computing</a:t>
            </a:r>
            <a:r>
              <a:rPr lang="fr-FR" dirty="0"/>
              <a:t>, internet, mobile, and </a:t>
            </a:r>
            <a:r>
              <a:rPr lang="fr-FR" dirty="0" smtClean="0"/>
              <a:t>cloud</a:t>
            </a:r>
          </a:p>
          <a:p>
            <a:pPr indent="11113"/>
            <a:r>
              <a:rPr lang="fr-FR" dirty="0" smtClean="0"/>
              <a:t>1980s–1990s</a:t>
            </a:r>
            <a:r>
              <a:rPr lang="fr-FR" dirty="0"/>
              <a:t>: Expansion </a:t>
            </a:r>
            <a:r>
              <a:rPr lang="fr-FR" dirty="0" err="1"/>
              <a:t>through</a:t>
            </a:r>
            <a:r>
              <a:rPr lang="fr-FR" dirty="0"/>
              <a:t> EDI, </a:t>
            </a:r>
            <a:r>
              <a:rPr lang="fr-FR" dirty="0" err="1"/>
              <a:t>WWWeb</a:t>
            </a:r>
            <a:r>
              <a:rPr lang="fr-FR" dirty="0"/>
              <a:t>, and the dot-com </a:t>
            </a:r>
            <a:r>
              <a:rPr lang="fr-FR" dirty="0" smtClean="0"/>
              <a:t>boom</a:t>
            </a:r>
          </a:p>
          <a:p>
            <a:pPr indent="11113"/>
            <a:r>
              <a:rPr lang="fr-FR" dirty="0" smtClean="0"/>
              <a:t>2000s</a:t>
            </a:r>
            <a:r>
              <a:rPr lang="fr-FR" dirty="0"/>
              <a:t>: Post-crash digital consolidation, </a:t>
            </a:r>
            <a:r>
              <a:rPr lang="fr-FR" dirty="0" err="1" smtClean="0"/>
              <a:t>SaaS</a:t>
            </a:r>
            <a:r>
              <a:rPr lang="fr-FR" dirty="0" smtClean="0"/>
              <a:t>(Software as a Service), ERP(Entreprise Resource Planning) </a:t>
            </a:r>
            <a:r>
              <a:rPr lang="fr-FR" dirty="0" err="1"/>
              <a:t>growth</a:t>
            </a:r>
            <a:r>
              <a:rPr lang="fr-FR" dirty="0"/>
              <a:t>, </a:t>
            </a:r>
            <a:r>
              <a:rPr lang="fr-FR" dirty="0" err="1"/>
              <a:t>platform</a:t>
            </a:r>
            <a:r>
              <a:rPr lang="fr-FR" dirty="0"/>
              <a:t> </a:t>
            </a:r>
            <a:r>
              <a:rPr lang="fr-FR" dirty="0" err="1"/>
              <a:t>economy</a:t>
            </a:r>
            <a:r>
              <a:rPr lang="fr-FR" dirty="0"/>
              <a:t> </a:t>
            </a:r>
            <a:r>
              <a:rPr lang="fr-FR" dirty="0" err="1" smtClean="0"/>
              <a:t>rise</a:t>
            </a:r>
            <a:r>
              <a:rPr lang="fr-FR" dirty="0" smtClean="0"/>
              <a:t>. </a:t>
            </a:r>
          </a:p>
          <a:p>
            <a:pPr indent="11113"/>
            <a:r>
              <a:rPr lang="fr-FR" dirty="0" smtClean="0"/>
              <a:t>2015–2016</a:t>
            </a:r>
            <a:r>
              <a:rPr lang="fr-FR" dirty="0"/>
              <a:t>: G20 </a:t>
            </a:r>
            <a:r>
              <a:rPr lang="fr-FR" dirty="0" err="1"/>
              <a:t>defines</a:t>
            </a:r>
            <a:r>
              <a:rPr lang="fr-FR" dirty="0"/>
              <a:t> and champions the digital </a:t>
            </a:r>
            <a:r>
              <a:rPr lang="fr-FR" dirty="0" err="1"/>
              <a:t>economy</a:t>
            </a:r>
            <a:r>
              <a:rPr lang="fr-FR" dirty="0"/>
              <a:t> </a:t>
            </a:r>
            <a:r>
              <a:rPr lang="fr-FR" dirty="0" err="1"/>
              <a:t>policy</a:t>
            </a:r>
            <a:r>
              <a:rPr lang="fr-FR" dirty="0"/>
              <a:t> </a:t>
            </a:r>
            <a:r>
              <a:rPr lang="fr-FR" dirty="0" smtClean="0"/>
              <a:t>agenda</a:t>
            </a:r>
          </a:p>
          <a:p>
            <a:pPr indent="11113"/>
            <a:r>
              <a:rPr lang="fr-FR" dirty="0" err="1" smtClean="0"/>
              <a:t>Late</a:t>
            </a:r>
            <a:r>
              <a:rPr lang="fr-FR" dirty="0" smtClean="0"/>
              <a:t> </a:t>
            </a:r>
            <a:r>
              <a:rPr lang="fr-FR" dirty="0"/>
              <a:t>2010s: Digital </a:t>
            </a:r>
            <a:r>
              <a:rPr lang="fr-FR" dirty="0" err="1"/>
              <a:t>sector</a:t>
            </a:r>
            <a:r>
              <a:rPr lang="fr-FR" dirty="0"/>
              <a:t> </a:t>
            </a:r>
            <a:r>
              <a:rPr lang="fr-FR" dirty="0" err="1"/>
              <a:t>becomes</a:t>
            </a:r>
            <a:r>
              <a:rPr lang="fr-FR" dirty="0"/>
              <a:t> a major </a:t>
            </a:r>
            <a:r>
              <a:rPr lang="fr-FR" dirty="0" err="1"/>
              <a:t>economic</a:t>
            </a:r>
            <a:r>
              <a:rPr lang="fr-FR" dirty="0"/>
              <a:t> </a:t>
            </a:r>
            <a:r>
              <a:rPr lang="fr-FR" dirty="0" err="1"/>
              <a:t>contributor</a:t>
            </a:r>
            <a:r>
              <a:rPr lang="fr-FR" dirty="0"/>
              <a:t>; </a:t>
            </a:r>
            <a:r>
              <a:rPr lang="fr-FR" dirty="0" err="1"/>
              <a:t>rapidly</a:t>
            </a:r>
            <a:r>
              <a:rPr lang="fr-FR" dirty="0"/>
              <a:t> </a:t>
            </a:r>
            <a:r>
              <a:rPr lang="fr-FR" dirty="0" err="1"/>
              <a:t>rising</a:t>
            </a:r>
            <a:r>
              <a:rPr lang="fr-FR" dirty="0"/>
              <a:t> </a:t>
            </a:r>
            <a:r>
              <a:rPr lang="fr-FR" dirty="0" smtClean="0"/>
              <a:t>GDP(</a:t>
            </a:r>
            <a:r>
              <a:rPr lang="fr-FR" dirty="0"/>
              <a:t>Gross </a:t>
            </a:r>
            <a:r>
              <a:rPr lang="fr-FR" dirty="0" err="1"/>
              <a:t>Domestic</a:t>
            </a:r>
            <a:r>
              <a:rPr lang="fr-FR" dirty="0"/>
              <a:t> </a:t>
            </a:r>
            <a:r>
              <a:rPr lang="fr-FR" dirty="0" smtClean="0"/>
              <a:t>Product) </a:t>
            </a:r>
            <a:r>
              <a:rPr lang="fr-FR" dirty="0" err="1" smtClean="0"/>
              <a:t>share</a:t>
            </a:r>
            <a:endParaRPr lang="fr-FR"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10</a:t>
            </a:fld>
            <a:endParaRPr lang="fr-BE"/>
          </a:p>
        </p:txBody>
      </p:sp>
    </p:spTree>
    <p:extLst>
      <p:ext uri="{BB962C8B-B14F-4D97-AF65-F5344CB8AC3E}">
        <p14:creationId xmlns:p14="http://schemas.microsoft.com/office/powerpoint/2010/main" val="3589586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20560"/>
            <a:ext cx="9956800" cy="1143000"/>
          </a:xfrm>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70000" lnSpcReduction="20000"/>
          </a:bodyPr>
          <a:lstStyle/>
          <a:p>
            <a:pPr>
              <a:buNone/>
            </a:pPr>
            <a:r>
              <a:rPr lang="fr-FR" dirty="0" smtClean="0"/>
              <a:t>3.</a:t>
            </a:r>
            <a:r>
              <a:rPr lang="fr-FR" b="1" dirty="0" smtClean="0"/>
              <a:t> </a:t>
            </a:r>
            <a:r>
              <a:rPr lang="en-US" b="1" dirty="0"/>
              <a:t>The composition of the digital </a:t>
            </a:r>
            <a:r>
              <a:rPr lang="en-US" b="1" dirty="0" smtClean="0"/>
              <a:t>economy</a:t>
            </a:r>
          </a:p>
          <a:p>
            <a:pPr>
              <a:buNone/>
            </a:pPr>
            <a:r>
              <a:rPr lang="en-US" dirty="0"/>
              <a:t>The </a:t>
            </a:r>
            <a:r>
              <a:rPr lang="en-US" b="1" dirty="0"/>
              <a:t>digital economy</a:t>
            </a:r>
            <a:r>
              <a:rPr lang="en-US" dirty="0"/>
              <a:t> is composed of multiple interlocking layers that together form a robust ecosystem enabling digital value creation and exchange. At the foundation lies </a:t>
            </a:r>
            <a:r>
              <a:rPr lang="en-US" dirty="0" smtClean="0"/>
              <a:t>:</a:t>
            </a:r>
          </a:p>
          <a:p>
            <a:pPr>
              <a:buNone/>
            </a:pPr>
            <a:r>
              <a:rPr lang="en-US" b="1" dirty="0" smtClean="0"/>
              <a:t>digital </a:t>
            </a:r>
            <a:r>
              <a:rPr lang="en-US" b="1" dirty="0"/>
              <a:t>infrastructure</a:t>
            </a:r>
            <a:r>
              <a:rPr lang="en-US" dirty="0"/>
              <a:t>, which includes physical and virtual networks, data centers, cloud computing platforms, and telecommunications systems that enable connectivity and data flows. Building upon this infrastructure are </a:t>
            </a:r>
            <a:r>
              <a:rPr lang="en-US" b="1" dirty="0"/>
              <a:t>digital platforms and marketplaces</a:t>
            </a:r>
            <a:r>
              <a:rPr lang="en-US" dirty="0"/>
              <a:t>, which facilitate transactions, interactions, and </a:t>
            </a:r>
            <a:r>
              <a:rPr lang="en-US" dirty="0" smtClean="0"/>
              <a:t>services, ranging </a:t>
            </a:r>
            <a:r>
              <a:rPr lang="en-US" dirty="0"/>
              <a:t>from global giants like Amazon to government-operated digital services. </a:t>
            </a:r>
            <a:r>
              <a:rPr lang="en-US" b="1" dirty="0"/>
              <a:t>Digital services and applications</a:t>
            </a:r>
            <a:r>
              <a:rPr lang="en-US" dirty="0"/>
              <a:t> depend on these platforms to deliver functionality such as Software-as-a-Service, streaming media, e-payments, and mobile apps. An essential layer is </a:t>
            </a:r>
            <a:r>
              <a:rPr lang="en-US" b="1" dirty="0"/>
              <a:t>data and analytics</a:t>
            </a:r>
            <a:r>
              <a:rPr lang="en-US" dirty="0"/>
              <a:t>, where raw data generated by users and systems is collected, processed, and transformed into actionable insights. </a:t>
            </a:r>
            <a:r>
              <a:rPr lang="en-US" b="1" dirty="0"/>
              <a:t>Devices and </a:t>
            </a:r>
            <a:r>
              <a:rPr lang="en-US" b="1" dirty="0" smtClean="0"/>
              <a:t>endpoints</a:t>
            </a:r>
            <a:r>
              <a:rPr lang="en-US" dirty="0" smtClean="0"/>
              <a:t>, including </a:t>
            </a:r>
            <a:r>
              <a:rPr lang="en-US" dirty="0"/>
              <a:t>smartphones, </a:t>
            </a:r>
            <a:r>
              <a:rPr lang="en-US" dirty="0" err="1"/>
              <a:t>IoT</a:t>
            </a:r>
            <a:r>
              <a:rPr lang="en-US" dirty="0"/>
              <a:t> sensors, laptops, and edge </a:t>
            </a:r>
            <a:r>
              <a:rPr lang="en-US" dirty="0" smtClean="0"/>
              <a:t>devices, serve </a:t>
            </a:r>
            <a:r>
              <a:rPr lang="en-US" dirty="0"/>
              <a:t>as both sources and consumers of digital content. Guaranteeing trust and security is equally crucial, ensured by </a:t>
            </a:r>
            <a:r>
              <a:rPr lang="en-US" b="1" dirty="0"/>
              <a:t>security and trust mechanisms</a:t>
            </a:r>
            <a:r>
              <a:rPr lang="en-US" dirty="0"/>
              <a:t> like encryption, identity management, and regulatory compliance frameworks. Finally, the digital economy depends on </a:t>
            </a:r>
            <a:r>
              <a:rPr lang="en-US" b="1" dirty="0"/>
              <a:t>governance</a:t>
            </a:r>
            <a:r>
              <a:rPr lang="en-US" dirty="0"/>
              <a:t>, legislation, and </a:t>
            </a:r>
            <a:r>
              <a:rPr lang="en-US" b="1" dirty="0"/>
              <a:t>human capital</a:t>
            </a:r>
            <a:r>
              <a:rPr lang="en-US" dirty="0"/>
              <a:t>, encompassing digital skills and regulatory frameworks that guide ethical and effective </a:t>
            </a:r>
            <a:r>
              <a:rPr lang="en-US" dirty="0" smtClean="0"/>
              <a:t>operations</a:t>
            </a:r>
            <a:r>
              <a:rPr lang="en-US" dirty="0"/>
              <a:t>. These layers interact continuously to support digital economic activity, with each level enhancing or enabling the next.</a:t>
            </a:r>
            <a:endParaRPr lang="fr-FR" dirty="0" smtClean="0"/>
          </a:p>
          <a:p>
            <a:pPr>
              <a:buNone/>
            </a:pPr>
            <a:endParaRPr lang="fr-FR" dirty="0"/>
          </a:p>
          <a:p>
            <a:pPr>
              <a:buNone/>
            </a:pPr>
            <a:endParaRPr lang="fr-FR" dirty="0"/>
          </a:p>
        </p:txBody>
      </p:sp>
      <p:sp>
        <p:nvSpPr>
          <p:cNvPr id="6" name="Espace réservé du numéro de diapositive 5"/>
          <p:cNvSpPr>
            <a:spLocks noGrp="1"/>
          </p:cNvSpPr>
          <p:nvPr>
            <p:ph type="sldNum" sz="quarter" idx="15"/>
          </p:nvPr>
        </p:nvSpPr>
        <p:spPr/>
        <p:txBody>
          <a:bodyPr/>
          <a:lstStyle/>
          <a:p>
            <a:fld id="{CF4668DC-857F-487D-BFFA-8C0CA5037977}" type="slidenum">
              <a:rPr lang="fr-BE" smtClean="0"/>
              <a:pPr/>
              <a:t>11</a:t>
            </a:fld>
            <a:endParaRPr lang="fr-BE"/>
          </a:p>
        </p:txBody>
      </p:sp>
    </p:spTree>
    <p:extLst>
      <p:ext uri="{BB962C8B-B14F-4D97-AF65-F5344CB8AC3E}">
        <p14:creationId xmlns:p14="http://schemas.microsoft.com/office/powerpoint/2010/main" val="2732114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514350" indent="-514350">
              <a:buNone/>
            </a:pPr>
            <a:r>
              <a:rPr lang="fr-FR" b="1" dirty="0" smtClean="0"/>
              <a:t>4. </a:t>
            </a:r>
            <a:r>
              <a:rPr lang="fr-FR" b="1" dirty="0" err="1"/>
              <a:t>Electronic</a:t>
            </a:r>
            <a:r>
              <a:rPr lang="fr-FR" b="1" dirty="0"/>
              <a:t> Commerce (E-Commerce)</a:t>
            </a:r>
            <a:endParaRPr lang="fr-FR" dirty="0" smtClean="0"/>
          </a:p>
          <a:p>
            <a:pPr marL="514350" indent="-514350">
              <a:buNone/>
            </a:pPr>
            <a:endParaRPr lang="fr-FR" dirty="0" smtClean="0"/>
          </a:p>
          <a:p>
            <a:r>
              <a:rPr lang="en-US" dirty="0"/>
              <a:t>Online commerce, or electronic commerce, emerged around 1995. It refers to the monetary exchange of goods, services, or information via computer networks, especially the Internet.</a:t>
            </a:r>
          </a:p>
          <a:p>
            <a:r>
              <a:rPr lang="en-US" dirty="0"/>
              <a:t>According to UNESCO, </a:t>
            </a:r>
            <a:r>
              <a:rPr lang="en-US" b="1" dirty="0"/>
              <a:t>electronic commerce (or e-commerce)</a:t>
            </a:r>
            <a:r>
              <a:rPr lang="en-US" dirty="0"/>
              <a:t> is defined as a method of ordering and/or delivering products by electronic means, such as through the Internet or other computer-mediated networks.</a:t>
            </a:r>
          </a:p>
          <a:p>
            <a:pPr marL="514350" indent="-514350">
              <a:buNone/>
            </a:pPr>
            <a:endParaRPr lang="fr-FR"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12</a:t>
            </a:fld>
            <a:endParaRPr lang="fr-BE"/>
          </a:p>
        </p:txBody>
      </p:sp>
    </p:spTree>
    <p:extLst>
      <p:ext uri="{BB962C8B-B14F-4D97-AF65-F5344CB8AC3E}">
        <p14:creationId xmlns:p14="http://schemas.microsoft.com/office/powerpoint/2010/main" val="3598623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r>
              <a:rPr lang="fr-FR" b="1" dirty="0" smtClean="0"/>
              <a:t>4.1 </a:t>
            </a:r>
            <a:r>
              <a:rPr lang="en-US" b="1" dirty="0" smtClean="0"/>
              <a:t>Types </a:t>
            </a:r>
            <a:r>
              <a:rPr lang="en-US" b="1" dirty="0"/>
              <a:t>of seller-buyer </a:t>
            </a:r>
            <a:r>
              <a:rPr lang="en-US" b="1" dirty="0" smtClean="0"/>
              <a:t>relationships in </a:t>
            </a:r>
            <a:r>
              <a:rPr lang="en-US" b="1" dirty="0"/>
              <a:t>ecommerce</a:t>
            </a:r>
            <a:r>
              <a:rPr lang="en-US" b="1" dirty="0" smtClean="0"/>
              <a:t>  </a:t>
            </a:r>
            <a:r>
              <a:rPr lang="en-US" b="1" dirty="0"/>
              <a:t>(ecommerce models)</a:t>
            </a:r>
            <a:r>
              <a:rPr lang="fr-FR" b="1" dirty="0" smtClean="0"/>
              <a:t>:</a:t>
            </a:r>
          </a:p>
          <a:p>
            <a:pPr algn="just">
              <a:buNone/>
            </a:pPr>
            <a:r>
              <a:rPr lang="en-US" dirty="0"/>
              <a:t>In electronic commerce, various models define the nature of relationships between sellers and buyers, each with distinct characteristics, stakeholders, and transaction dynamics.</a:t>
            </a:r>
            <a:endParaRPr lang="fr-FR"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13</a:t>
            </a:fld>
            <a:endParaRPr lang="fr-BE"/>
          </a:p>
        </p:txBody>
      </p:sp>
    </p:spTree>
    <p:extLst>
      <p:ext uri="{BB962C8B-B14F-4D97-AF65-F5344CB8AC3E}">
        <p14:creationId xmlns:p14="http://schemas.microsoft.com/office/powerpoint/2010/main" val="3523576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lvl="0"/>
            <a:r>
              <a:rPr lang="en-US" b="1" dirty="0"/>
              <a:t>Business-to-Consumer (B2C</a:t>
            </a:r>
            <a:r>
              <a:rPr lang="en-US" b="1" dirty="0" smtClean="0"/>
              <a:t>):</a:t>
            </a:r>
          </a:p>
          <a:p>
            <a:pPr marL="0" lvl="0" indent="0">
              <a:buNone/>
            </a:pPr>
            <a:r>
              <a:rPr lang="en-US" dirty="0" smtClean="0"/>
              <a:t> </a:t>
            </a:r>
            <a:r>
              <a:rPr lang="en-US" dirty="0"/>
              <a:t>refers to businesses selling directly to individual consumers for personal use, typically involving shorter decision times and a focus on user </a:t>
            </a:r>
            <a:r>
              <a:rPr lang="en-US" dirty="0" smtClean="0"/>
              <a:t>experience</a:t>
            </a:r>
          </a:p>
          <a:p>
            <a:pPr marL="0" lvl="0" indent="0">
              <a:buNone/>
            </a:pPr>
            <a:r>
              <a:rPr lang="en-US" dirty="0" smtClean="0"/>
              <a:t> </a:t>
            </a:r>
            <a:r>
              <a:rPr lang="fr-FR" dirty="0" err="1" smtClean="0"/>
              <a:t>Examples</a:t>
            </a:r>
            <a:r>
              <a:rPr lang="fr-FR" dirty="0" smtClean="0"/>
              <a:t>:</a:t>
            </a:r>
          </a:p>
          <a:p>
            <a:pPr marL="0" lvl="0" indent="0">
              <a:buNone/>
            </a:pPr>
            <a:endParaRPr lang="fr-FR" dirty="0" smtClean="0"/>
          </a:p>
          <a:p>
            <a:pPr lvl="0">
              <a:buFontTx/>
              <a:buChar char="-"/>
            </a:pPr>
            <a:r>
              <a:rPr lang="fr-FR" dirty="0" smtClean="0"/>
              <a:t>Amazon </a:t>
            </a:r>
            <a:r>
              <a:rPr lang="fr-FR" dirty="0"/>
              <a:t>(</a:t>
            </a:r>
            <a:r>
              <a:rPr lang="fr-FR" dirty="0" err="1"/>
              <a:t>selling</a:t>
            </a:r>
            <a:r>
              <a:rPr lang="fr-FR" dirty="0"/>
              <a:t> </a:t>
            </a:r>
            <a:r>
              <a:rPr lang="fr-FR" dirty="0" err="1"/>
              <a:t>products</a:t>
            </a:r>
            <a:r>
              <a:rPr lang="fr-FR" dirty="0"/>
              <a:t> </a:t>
            </a:r>
            <a:r>
              <a:rPr lang="fr-FR" dirty="0" err="1"/>
              <a:t>directly</a:t>
            </a:r>
            <a:r>
              <a:rPr lang="fr-FR" dirty="0"/>
              <a:t> to </a:t>
            </a:r>
            <a:r>
              <a:rPr lang="fr-FR" dirty="0" err="1"/>
              <a:t>consumers</a:t>
            </a:r>
            <a:r>
              <a:rPr lang="fr-FR" dirty="0" smtClean="0"/>
              <a:t>); </a:t>
            </a:r>
          </a:p>
          <a:p>
            <a:pPr lvl="0">
              <a:buFontTx/>
              <a:buChar char="-"/>
            </a:pPr>
            <a:r>
              <a:rPr lang="fr-FR" dirty="0" smtClean="0"/>
              <a:t>JD.com </a:t>
            </a:r>
            <a:r>
              <a:rPr lang="fr-FR" dirty="0"/>
              <a:t>(</a:t>
            </a:r>
            <a:r>
              <a:rPr lang="fr-FR" dirty="0" err="1"/>
              <a:t>Chinese</a:t>
            </a:r>
            <a:r>
              <a:rPr lang="fr-FR" dirty="0"/>
              <a:t> online </a:t>
            </a:r>
            <a:r>
              <a:rPr lang="fr-FR" dirty="0" err="1"/>
              <a:t>retailer</a:t>
            </a:r>
            <a:r>
              <a:rPr lang="fr-FR" dirty="0"/>
              <a:t> to </a:t>
            </a:r>
            <a:r>
              <a:rPr lang="fr-FR" dirty="0" err="1"/>
              <a:t>consumers</a:t>
            </a:r>
            <a:r>
              <a:rPr lang="fr-FR" dirty="0" smtClean="0"/>
              <a:t>);</a:t>
            </a:r>
          </a:p>
          <a:p>
            <a:pPr lvl="0">
              <a:buFontTx/>
              <a:buChar char="-"/>
            </a:pPr>
            <a:r>
              <a:rPr lang="fr-FR" dirty="0" smtClean="0"/>
              <a:t>Zara </a:t>
            </a:r>
            <a:r>
              <a:rPr lang="fr-FR" dirty="0"/>
              <a:t>(</a:t>
            </a:r>
            <a:r>
              <a:rPr lang="fr-FR" dirty="0" err="1"/>
              <a:t>fashion</a:t>
            </a:r>
            <a:r>
              <a:rPr lang="fr-FR" dirty="0"/>
              <a:t> brand </a:t>
            </a:r>
            <a:r>
              <a:rPr lang="fr-FR" dirty="0" err="1"/>
              <a:t>selling</a:t>
            </a:r>
            <a:r>
              <a:rPr lang="fr-FR" dirty="0"/>
              <a:t> </a:t>
            </a:r>
            <a:r>
              <a:rPr lang="fr-FR" dirty="0" err="1"/>
              <a:t>directly</a:t>
            </a:r>
            <a:r>
              <a:rPr lang="fr-FR" dirty="0"/>
              <a:t> to end </a:t>
            </a:r>
            <a:r>
              <a:rPr lang="fr-FR" dirty="0" err="1"/>
              <a:t>users</a:t>
            </a:r>
            <a:r>
              <a:rPr lang="fr-FR" dirty="0" smtClean="0"/>
              <a:t>)</a:t>
            </a:r>
          </a:p>
          <a:p>
            <a:pPr lvl="0">
              <a:buFontTx/>
              <a:buChar char="-"/>
            </a:pPr>
            <a:endParaRPr lang="fr-FR" dirty="0" smtClean="0"/>
          </a:p>
          <a:p>
            <a:pPr marL="442913" indent="0" algn="just">
              <a:buNone/>
            </a:pPr>
            <a:r>
              <a:rPr lang="fr-FR" dirty="0" smtClean="0"/>
              <a:t>  </a:t>
            </a:r>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14</a:t>
            </a:fld>
            <a:endParaRPr lang="fr-BE" sz="1400" b="1">
              <a:solidFill>
                <a:srgbClr val="FFFFFF"/>
              </a:solidFill>
              <a:latin typeface="Century Schoolbook"/>
            </a:endParaRPr>
          </a:p>
        </p:txBody>
      </p:sp>
    </p:spTree>
    <p:extLst>
      <p:ext uri="{BB962C8B-B14F-4D97-AF65-F5344CB8AC3E}">
        <p14:creationId xmlns:p14="http://schemas.microsoft.com/office/powerpoint/2010/main" val="4292554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a:xfrm>
            <a:off x="679268" y="1600200"/>
            <a:ext cx="9887131" cy="4873752"/>
          </a:xfrm>
        </p:spPr>
        <p:txBody>
          <a:bodyPr>
            <a:normAutofit/>
          </a:bodyPr>
          <a:lstStyle/>
          <a:p>
            <a:pPr lvl="0"/>
            <a:endParaRPr lang="en-US" b="1" dirty="0" smtClean="0"/>
          </a:p>
          <a:p>
            <a:pPr lvl="0"/>
            <a:r>
              <a:rPr lang="en-US" b="1" dirty="0" smtClean="0"/>
              <a:t>Consumer-to-Consumer </a:t>
            </a:r>
            <a:r>
              <a:rPr lang="en-US" b="1" dirty="0"/>
              <a:t>(C2C</a:t>
            </a:r>
            <a:r>
              <a:rPr lang="en-US" b="1" dirty="0" smtClean="0"/>
              <a:t>):</a:t>
            </a:r>
          </a:p>
          <a:p>
            <a:pPr marL="0" lvl="0" indent="0">
              <a:buNone/>
            </a:pPr>
            <a:r>
              <a:rPr lang="en-US" dirty="0" smtClean="0"/>
              <a:t>is </a:t>
            </a:r>
            <a:r>
              <a:rPr lang="en-US" dirty="0"/>
              <a:t>when individuals sell to other individuals via a third-party platform that facilitates payment, listing, and delivery</a:t>
            </a:r>
            <a:endParaRPr lang="fr-FR" dirty="0" smtClean="0"/>
          </a:p>
          <a:p>
            <a:pPr>
              <a:buNone/>
            </a:pPr>
            <a:r>
              <a:rPr lang="fr-FR" dirty="0" err="1" smtClean="0"/>
              <a:t>Examples</a:t>
            </a:r>
            <a:r>
              <a:rPr lang="fr-FR" dirty="0" smtClean="0"/>
              <a:t>:</a:t>
            </a:r>
          </a:p>
          <a:p>
            <a:pPr>
              <a:buFontTx/>
              <a:buChar char="-"/>
            </a:pPr>
            <a:r>
              <a:rPr lang="en-US" dirty="0" smtClean="0"/>
              <a:t>eBay </a:t>
            </a:r>
            <a:r>
              <a:rPr lang="en-US" dirty="0"/>
              <a:t>(individuals selling to other individuals via auctions or fixed-price listings</a:t>
            </a:r>
            <a:r>
              <a:rPr lang="en-US" dirty="0" smtClean="0"/>
              <a:t>);</a:t>
            </a:r>
          </a:p>
          <a:p>
            <a:pPr>
              <a:buFontTx/>
              <a:buChar char="-"/>
            </a:pPr>
            <a:r>
              <a:rPr lang="en-US" dirty="0" smtClean="0"/>
              <a:t>Etsy </a:t>
            </a:r>
            <a:r>
              <a:rPr lang="en-US" dirty="0"/>
              <a:t>(artisanal, handmade items sold by individuals</a:t>
            </a:r>
            <a:r>
              <a:rPr lang="en-US" dirty="0" smtClean="0"/>
              <a:t>);</a:t>
            </a:r>
          </a:p>
          <a:p>
            <a:pPr>
              <a:buFontTx/>
              <a:buChar char="-"/>
            </a:pPr>
            <a:r>
              <a:rPr lang="en-US" dirty="0" err="1" smtClean="0"/>
              <a:t>Shopee</a:t>
            </a:r>
            <a:r>
              <a:rPr lang="en-US" dirty="0" smtClean="0"/>
              <a:t> </a:t>
            </a:r>
            <a:r>
              <a:rPr lang="en-US" dirty="0"/>
              <a:t>(C2C + B2C hybrid, individuals set up shops</a:t>
            </a:r>
            <a:r>
              <a:rPr lang="en-US" dirty="0" smtClean="0"/>
              <a:t>)</a:t>
            </a:r>
          </a:p>
          <a:p>
            <a:pPr>
              <a:buFontTx/>
              <a:buChar char="-"/>
            </a:pPr>
            <a:endParaRPr lang="fr-FR" dirty="0" smtClean="0"/>
          </a:p>
          <a:p>
            <a:pPr marL="442913" indent="0" algn="just">
              <a:buNone/>
            </a:pPr>
            <a:r>
              <a:rPr lang="fr-FR" dirty="0" smtClean="0"/>
              <a:t>  </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15</a:t>
            </a:fld>
            <a:endParaRPr lang="fr-BE"/>
          </a:p>
        </p:txBody>
      </p:sp>
    </p:spTree>
    <p:extLst>
      <p:ext uri="{BB962C8B-B14F-4D97-AF65-F5344CB8AC3E}">
        <p14:creationId xmlns:p14="http://schemas.microsoft.com/office/powerpoint/2010/main" val="3782340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a:ln>
            <a:noFill/>
          </a:ln>
        </p:spPr>
        <p:txBody>
          <a:bodyPr>
            <a:normAutofit/>
          </a:bodyPr>
          <a:lstStyle/>
          <a:p>
            <a:r>
              <a:rPr lang="en-US" b="1" dirty="0"/>
              <a:t>Business-to-Business (B2B</a:t>
            </a:r>
            <a:r>
              <a:rPr lang="en-US" b="1" dirty="0" smtClean="0"/>
              <a:t>):</a:t>
            </a:r>
          </a:p>
          <a:p>
            <a:pPr marL="0" indent="0">
              <a:buNone/>
            </a:pPr>
            <a:r>
              <a:rPr lang="en-US" dirty="0" smtClean="0"/>
              <a:t>involves </a:t>
            </a:r>
            <a:r>
              <a:rPr lang="en-US" dirty="0"/>
              <a:t>transactions where firms sell goods or services to other firms, often in bulk, with long sales cycles, contract negotiations, and high order values</a:t>
            </a:r>
            <a:endParaRPr lang="fr-FR" dirty="0"/>
          </a:p>
          <a:p>
            <a:pPr>
              <a:buNone/>
            </a:pPr>
            <a:r>
              <a:rPr lang="fr-FR" dirty="0" err="1" smtClean="0">
                <a:hlinkClick r:id="rId3"/>
              </a:rPr>
              <a:t>Examples</a:t>
            </a:r>
            <a:r>
              <a:rPr lang="fr-FR" dirty="0" smtClean="0">
                <a:hlinkClick r:id="rId3"/>
              </a:rPr>
              <a:t> </a:t>
            </a:r>
            <a:r>
              <a:rPr lang="fr-FR" dirty="0">
                <a:hlinkClick r:id="rId3"/>
              </a:rPr>
              <a:t>des </a:t>
            </a:r>
            <a:r>
              <a:rPr lang="fr-FR" dirty="0" err="1">
                <a:hlinkClick r:id="rId3"/>
              </a:rPr>
              <a:t>marketplaces</a:t>
            </a:r>
            <a:r>
              <a:rPr lang="fr-FR" dirty="0">
                <a:hlinkClick r:id="rId3"/>
              </a:rPr>
              <a:t> B2B</a:t>
            </a:r>
            <a:r>
              <a:rPr lang="fr-FR" dirty="0"/>
              <a:t> </a:t>
            </a:r>
            <a:r>
              <a:rPr lang="fr-FR" dirty="0" smtClean="0"/>
              <a:t>: </a:t>
            </a:r>
          </a:p>
          <a:p>
            <a:pPr>
              <a:buFontTx/>
              <a:buChar char="-"/>
            </a:pPr>
            <a:r>
              <a:rPr lang="en-US" dirty="0" smtClean="0"/>
              <a:t>Alibaba </a:t>
            </a:r>
            <a:r>
              <a:rPr lang="en-US" dirty="0"/>
              <a:t>(connects manufacturers/wholesalers with businesses globally</a:t>
            </a:r>
            <a:r>
              <a:rPr lang="en-US" dirty="0" smtClean="0"/>
              <a:t>),</a:t>
            </a:r>
          </a:p>
          <a:p>
            <a:pPr>
              <a:buFontTx/>
              <a:buChar char="-"/>
            </a:pPr>
            <a:endParaRPr lang="en-US" dirty="0"/>
          </a:p>
          <a:p>
            <a:pPr>
              <a:buFontTx/>
              <a:buChar char="-"/>
            </a:pPr>
            <a:r>
              <a:rPr lang="en-US" dirty="0"/>
              <a:t>Amazon Business (bulk sales to businesses)</a:t>
            </a:r>
          </a:p>
          <a:p>
            <a:pPr>
              <a:buNone/>
            </a:pPr>
            <a:r>
              <a:rPr lang="fr-FR" dirty="0" smtClean="0"/>
              <a:t>  </a:t>
            </a:r>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16</a:t>
            </a:fld>
            <a:endParaRPr lang="fr-BE" sz="1400" b="1">
              <a:solidFill>
                <a:srgbClr val="FFFFFF"/>
              </a:solidFill>
              <a:latin typeface="Century Schoolbook"/>
            </a:endParaRPr>
          </a:p>
        </p:txBody>
      </p:sp>
    </p:spTree>
    <p:extLst>
      <p:ext uri="{BB962C8B-B14F-4D97-AF65-F5344CB8AC3E}">
        <p14:creationId xmlns:p14="http://schemas.microsoft.com/office/powerpoint/2010/main" val="1228543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lgn="just"/>
            <a:endParaRPr lang="en-US" b="1" dirty="0" smtClean="0"/>
          </a:p>
          <a:p>
            <a:pPr algn="just"/>
            <a:r>
              <a:rPr lang="en-US" b="1" dirty="0" smtClean="0"/>
              <a:t>Consumer-to-Business </a:t>
            </a:r>
            <a:r>
              <a:rPr lang="en-US" b="1" dirty="0"/>
              <a:t>(C2B</a:t>
            </a:r>
            <a:r>
              <a:rPr lang="en-US" b="1" dirty="0" smtClean="0"/>
              <a:t>)</a:t>
            </a:r>
            <a:r>
              <a:rPr lang="en-US" dirty="0" smtClean="0"/>
              <a:t>:</a:t>
            </a:r>
          </a:p>
          <a:p>
            <a:pPr marL="0" indent="0" algn="just">
              <a:buNone/>
            </a:pPr>
            <a:r>
              <a:rPr lang="en-US" dirty="0" smtClean="0"/>
              <a:t>where </a:t>
            </a:r>
            <a:r>
              <a:rPr lang="en-US" dirty="0"/>
              <a:t>individual consumers offer goods or services to companies (for example, freelancers or platforms where businesses pay consumers for content), reversing the usual direction of commerce</a:t>
            </a:r>
            <a:r>
              <a:rPr lang="fr-FR" dirty="0" smtClean="0"/>
              <a:t>  </a:t>
            </a:r>
          </a:p>
          <a:p>
            <a:pPr marL="0" indent="0" algn="just">
              <a:buNone/>
            </a:pPr>
            <a:r>
              <a:rPr lang="fr-FR" dirty="0" err="1" smtClean="0"/>
              <a:t>Examples</a:t>
            </a:r>
            <a:r>
              <a:rPr lang="fr-FR" dirty="0" smtClean="0"/>
              <a:t>:</a:t>
            </a:r>
            <a:endParaRPr lang="fr-FR" dirty="0"/>
          </a:p>
          <a:p>
            <a:pPr algn="just">
              <a:buFontTx/>
              <a:buChar char="-"/>
            </a:pPr>
            <a:r>
              <a:rPr lang="en-US" dirty="0" smtClean="0"/>
              <a:t>Platforms </a:t>
            </a:r>
            <a:r>
              <a:rPr lang="en-US" dirty="0"/>
              <a:t>like </a:t>
            </a:r>
            <a:r>
              <a:rPr lang="en-US" b="1" dirty="0" err="1"/>
              <a:t>Upwork</a:t>
            </a:r>
            <a:r>
              <a:rPr lang="en-US" b="1" dirty="0"/>
              <a:t> or Fiverr </a:t>
            </a:r>
            <a:r>
              <a:rPr lang="en-US" dirty="0"/>
              <a:t>(individuals offering services to businesses</a:t>
            </a:r>
            <a:r>
              <a:rPr lang="en-US" dirty="0" smtClean="0"/>
              <a:t>);</a:t>
            </a:r>
          </a:p>
          <a:p>
            <a:pPr algn="just">
              <a:buFontTx/>
              <a:buChar char="-"/>
            </a:pPr>
            <a:r>
              <a:rPr lang="en-US" dirty="0" err="1" smtClean="0"/>
              <a:t>Shutterstock</a:t>
            </a:r>
            <a:r>
              <a:rPr lang="en-US" dirty="0" smtClean="0"/>
              <a:t> </a:t>
            </a:r>
            <a:r>
              <a:rPr lang="en-US" dirty="0"/>
              <a:t>(creators selling images to business clients</a:t>
            </a:r>
            <a:r>
              <a:rPr lang="en-US" dirty="0" smtClean="0"/>
              <a:t>)</a:t>
            </a:r>
          </a:p>
          <a:p>
            <a:pPr algn="just">
              <a:buFontTx/>
              <a:buChar char="-"/>
            </a:pP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17</a:t>
            </a:fld>
            <a:endParaRPr lang="fr-BE" sz="1400" b="1">
              <a:solidFill>
                <a:srgbClr val="FFFFFF"/>
              </a:solidFill>
              <a:latin typeface="Century Schoolbook"/>
            </a:endParaRPr>
          </a:p>
        </p:txBody>
      </p:sp>
    </p:spTree>
    <p:extLst>
      <p:ext uri="{BB962C8B-B14F-4D97-AF65-F5344CB8AC3E}">
        <p14:creationId xmlns:p14="http://schemas.microsoft.com/office/powerpoint/2010/main" val="1527473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9956800" cy="665888"/>
          </a:xfrm>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a:xfrm>
            <a:off x="478972" y="940525"/>
            <a:ext cx="9956800" cy="5603965"/>
          </a:xfrm>
        </p:spPr>
        <p:txBody>
          <a:bodyPr>
            <a:normAutofit/>
          </a:bodyPr>
          <a:lstStyle/>
          <a:p>
            <a:r>
              <a:rPr lang="en-US" b="1" dirty="0" smtClean="0"/>
              <a:t>Business-to-Government </a:t>
            </a:r>
            <a:r>
              <a:rPr lang="en-US" b="1" dirty="0"/>
              <a:t>(B2G)</a:t>
            </a:r>
            <a:r>
              <a:rPr lang="en-US" dirty="0"/>
              <a:t> </a:t>
            </a:r>
            <a:r>
              <a:rPr lang="en-US" dirty="0" smtClean="0"/>
              <a:t>:</a:t>
            </a:r>
          </a:p>
          <a:p>
            <a:pPr marL="0" indent="0">
              <a:buNone/>
            </a:pPr>
            <a:r>
              <a:rPr lang="en-US" dirty="0"/>
              <a:t>In the B2G model, private businesses provide products or services to government agencies or public sector institutions. Key features include formal procurement processes (e.g. </a:t>
            </a:r>
            <a:r>
              <a:rPr lang="en-US" dirty="0" smtClean="0"/>
              <a:t>RFPs, tenders), </a:t>
            </a:r>
            <a:r>
              <a:rPr lang="en-US" dirty="0"/>
              <a:t>regulatory compliance, and often large-scale, long-term contracts </a:t>
            </a:r>
            <a:endParaRPr lang="en-US" dirty="0" smtClean="0"/>
          </a:p>
          <a:p>
            <a:pPr marL="0" indent="0">
              <a:buNone/>
            </a:pPr>
            <a:endParaRPr lang="en-US" b="1" dirty="0"/>
          </a:p>
          <a:p>
            <a:pPr marL="0" indent="0">
              <a:buNone/>
            </a:pPr>
            <a:r>
              <a:rPr lang="fr-FR" b="1" dirty="0" err="1" smtClean="0"/>
              <a:t>Examples</a:t>
            </a:r>
            <a:r>
              <a:rPr lang="fr-FR" b="1" dirty="0" smtClean="0"/>
              <a:t>:</a:t>
            </a:r>
          </a:p>
          <a:p>
            <a:pPr>
              <a:buFontTx/>
              <a:buChar char="-"/>
            </a:pPr>
            <a:r>
              <a:rPr lang="en-US" dirty="0" smtClean="0"/>
              <a:t>A </a:t>
            </a:r>
            <a:r>
              <a:rPr lang="en-US" dirty="0"/>
              <a:t>software company that develops and sells secure data management or cloud computing solutions specifically tailored for government agencies (such as “Microsoft Azure Government”) is a B2G </a:t>
            </a:r>
            <a:r>
              <a:rPr lang="en-US" dirty="0" smtClean="0"/>
              <a:t>example</a:t>
            </a:r>
          </a:p>
          <a:p>
            <a:pPr>
              <a:buFontTx/>
              <a:buChar char="-"/>
            </a:pPr>
            <a:endParaRPr lang="en-US" dirty="0" smtClean="0"/>
          </a:p>
          <a:p>
            <a:pPr>
              <a:buFontTx/>
              <a:buChar char="-"/>
            </a:pPr>
            <a:endParaRPr lang="fr-FR" b="1" dirty="0" smtClean="0"/>
          </a:p>
          <a:p>
            <a:pPr marL="0" indent="0">
              <a:buNone/>
            </a:pP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18</a:t>
            </a:fld>
            <a:endParaRPr lang="fr-BE" sz="1400" b="1">
              <a:solidFill>
                <a:srgbClr val="FFFFFF"/>
              </a:solidFill>
              <a:latin typeface="Century Schoolbook"/>
            </a:endParaRPr>
          </a:p>
        </p:txBody>
      </p:sp>
    </p:spTree>
    <p:extLst>
      <p:ext uri="{BB962C8B-B14F-4D97-AF65-F5344CB8AC3E}">
        <p14:creationId xmlns:p14="http://schemas.microsoft.com/office/powerpoint/2010/main" val="675672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9956800" cy="665888"/>
          </a:xfrm>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a:xfrm>
            <a:off x="478972" y="940525"/>
            <a:ext cx="9956800" cy="5603965"/>
          </a:xfrm>
        </p:spPr>
        <p:txBody>
          <a:bodyPr>
            <a:normAutofit/>
          </a:bodyPr>
          <a:lstStyle/>
          <a:p>
            <a:r>
              <a:rPr lang="en-US" b="1" dirty="0" smtClean="0"/>
              <a:t>Consumer-to-Government </a:t>
            </a:r>
            <a:r>
              <a:rPr lang="en-US" b="1" dirty="0"/>
              <a:t>(C2G</a:t>
            </a:r>
            <a:r>
              <a:rPr lang="en-US" b="1" dirty="0" smtClean="0"/>
              <a:t>)</a:t>
            </a:r>
            <a:r>
              <a:rPr lang="en-US" dirty="0" smtClean="0"/>
              <a:t>:</a:t>
            </a:r>
          </a:p>
          <a:p>
            <a:pPr marL="0" indent="0">
              <a:buNone/>
            </a:pPr>
            <a:r>
              <a:rPr lang="en-US" dirty="0"/>
              <a:t>In the C2G model, individual consumers interact with government services via digital channels: submitting forms, paying fees or taxes, requesting licenses or public documents, etc. The aim is to make public services more accessible, reduce administrative burdens, and improve </a:t>
            </a:r>
            <a:r>
              <a:rPr lang="en-US" dirty="0" smtClean="0"/>
              <a:t>efficiency.</a:t>
            </a:r>
          </a:p>
          <a:p>
            <a:pPr marL="0" indent="0">
              <a:buNone/>
            </a:pPr>
            <a:r>
              <a:rPr lang="fr-FR" b="1" dirty="0" err="1" smtClean="0"/>
              <a:t>Examples</a:t>
            </a:r>
            <a:r>
              <a:rPr lang="fr-FR" b="1" dirty="0" smtClean="0"/>
              <a:t>:</a:t>
            </a:r>
          </a:p>
          <a:p>
            <a:pPr>
              <a:buFontTx/>
              <a:buChar char="-"/>
            </a:pPr>
            <a:r>
              <a:rPr lang="en-US" dirty="0" smtClean="0"/>
              <a:t>Citizens </a:t>
            </a:r>
            <a:r>
              <a:rPr lang="en-US" dirty="0"/>
              <a:t>paying municipal or federal taxes online through governmental tax </a:t>
            </a:r>
            <a:r>
              <a:rPr lang="en-US" dirty="0" smtClean="0"/>
              <a:t>portals</a:t>
            </a:r>
            <a:r>
              <a:rPr lang="en-US" dirty="0"/>
              <a:t>;</a:t>
            </a:r>
            <a:endParaRPr lang="en-US" dirty="0" smtClean="0"/>
          </a:p>
          <a:p>
            <a:pPr>
              <a:buFontTx/>
              <a:buChar char="-"/>
            </a:pPr>
            <a:r>
              <a:rPr lang="en-US" dirty="0" smtClean="0"/>
              <a:t>Online </a:t>
            </a:r>
            <a:r>
              <a:rPr lang="en-US" dirty="0"/>
              <a:t>applications for permits or licenses—for example building permits, business licenses, or driver’s licenses—submitted via government e-services </a:t>
            </a:r>
            <a:r>
              <a:rPr lang="en-US" dirty="0" smtClean="0"/>
              <a:t>websites; </a:t>
            </a:r>
          </a:p>
          <a:p>
            <a:pPr>
              <a:buFontTx/>
              <a:buChar char="-"/>
            </a:pPr>
            <a:r>
              <a:rPr lang="en-US" dirty="0" smtClean="0"/>
              <a:t>Payment </a:t>
            </a:r>
            <a:r>
              <a:rPr lang="en-US" dirty="0"/>
              <a:t>of utilities or public service fees (parking tickets, public transport passes, fines) through government portals. </a:t>
            </a:r>
            <a:endParaRPr lang="en-US" dirty="0" smtClean="0"/>
          </a:p>
          <a:p>
            <a:pPr>
              <a:buFontTx/>
              <a:buChar char="-"/>
            </a:pPr>
            <a:endParaRPr lang="fr-FR" b="1" dirty="0" smtClean="0"/>
          </a:p>
          <a:p>
            <a:pPr marL="0" indent="0">
              <a:buNone/>
            </a:pP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19</a:t>
            </a:fld>
            <a:endParaRPr lang="fr-BE" sz="1400" b="1">
              <a:solidFill>
                <a:srgbClr val="FFFFFF"/>
              </a:solidFill>
              <a:latin typeface="Century Schoolbook"/>
            </a:endParaRPr>
          </a:p>
        </p:txBody>
      </p:sp>
    </p:spTree>
    <p:extLst>
      <p:ext uri="{BB962C8B-B14F-4D97-AF65-F5344CB8AC3E}">
        <p14:creationId xmlns:p14="http://schemas.microsoft.com/office/powerpoint/2010/main" val="2440900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Teaching</a:t>
            </a:r>
            <a:r>
              <a:rPr lang="fr-FR" dirty="0"/>
              <a:t> Objectives</a:t>
            </a:r>
          </a:p>
        </p:txBody>
      </p:sp>
      <p:sp>
        <p:nvSpPr>
          <p:cNvPr id="3" name="Espace réservé du contenu 2"/>
          <p:cNvSpPr>
            <a:spLocks noGrp="1"/>
          </p:cNvSpPr>
          <p:nvPr>
            <p:ph sz="quarter" idx="1"/>
          </p:nvPr>
        </p:nvSpPr>
        <p:spPr/>
        <p:txBody>
          <a:bodyPr/>
          <a:lstStyle/>
          <a:p>
            <a:r>
              <a:rPr lang="en-US" sz="4000" dirty="0"/>
              <a:t>The objective of this course is to provide students with knowledge about two key concepts for the near and distant future: the digital economy and strategic intelligence.</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2</a:t>
            </a:fld>
            <a:endParaRPr lang="fr-BE"/>
          </a:p>
        </p:txBody>
      </p:sp>
    </p:spTree>
    <p:extLst>
      <p:ext uri="{BB962C8B-B14F-4D97-AF65-F5344CB8AC3E}">
        <p14:creationId xmlns:p14="http://schemas.microsoft.com/office/powerpoint/2010/main" val="1518979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9956800" cy="665888"/>
          </a:xfrm>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a:xfrm>
            <a:off x="478972" y="940525"/>
            <a:ext cx="9956800" cy="5603965"/>
          </a:xfrm>
        </p:spPr>
        <p:txBody>
          <a:bodyPr>
            <a:normAutofit/>
          </a:bodyPr>
          <a:lstStyle/>
          <a:p>
            <a:pPr marL="0" indent="0">
              <a:buNone/>
            </a:pPr>
            <a:endParaRPr lang="en-US" sz="3200" dirty="0" smtClean="0">
              <a:solidFill>
                <a:srgbClr val="FF0000"/>
              </a:solidFill>
            </a:endParaRPr>
          </a:p>
          <a:p>
            <a:pPr marL="0" indent="0">
              <a:buNone/>
            </a:pPr>
            <a:endParaRPr lang="en-US" sz="3200" dirty="0">
              <a:solidFill>
                <a:srgbClr val="FF0000"/>
              </a:solidFill>
            </a:endParaRPr>
          </a:p>
          <a:p>
            <a:pPr marL="0" indent="0">
              <a:buNone/>
            </a:pPr>
            <a:endParaRPr lang="en-US" sz="3200" dirty="0" smtClean="0">
              <a:solidFill>
                <a:srgbClr val="FF0000"/>
              </a:solidFill>
            </a:endParaRPr>
          </a:p>
          <a:p>
            <a:pPr marL="0" indent="0">
              <a:buNone/>
            </a:pPr>
            <a:r>
              <a:rPr lang="en-US" sz="3200" dirty="0" smtClean="0"/>
              <a:t>Understanding </a:t>
            </a:r>
            <a:r>
              <a:rPr lang="en-US" sz="3200" dirty="0"/>
              <a:t>these models helps entrepreneurs choose the right strategy, define customer relations, pricing, marketing design, and operational requirements. </a:t>
            </a:r>
            <a:endParaRPr lang="en-US" sz="3200" dirty="0" smtClean="0"/>
          </a:p>
          <a:p>
            <a:pPr>
              <a:buFontTx/>
              <a:buChar char="-"/>
            </a:pPr>
            <a:endParaRPr lang="en-US" sz="3200" dirty="0" smtClean="0"/>
          </a:p>
          <a:p>
            <a:pPr>
              <a:buFontTx/>
              <a:buChar char="-"/>
            </a:pPr>
            <a:endParaRPr lang="fr-FR" sz="3200" b="1" dirty="0" smtClean="0"/>
          </a:p>
          <a:p>
            <a:pPr marL="0" indent="0">
              <a:buNone/>
            </a:pPr>
            <a:endParaRPr lang="fr-FR" sz="3200"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20</a:t>
            </a:fld>
            <a:endParaRPr lang="fr-BE" sz="1400" b="1">
              <a:solidFill>
                <a:srgbClr val="FFFFFF"/>
              </a:solidFill>
              <a:latin typeface="Century Schoolbook"/>
            </a:endParaRPr>
          </a:p>
        </p:txBody>
      </p:sp>
    </p:spTree>
    <p:extLst>
      <p:ext uri="{BB962C8B-B14F-4D97-AF65-F5344CB8AC3E}">
        <p14:creationId xmlns:p14="http://schemas.microsoft.com/office/powerpoint/2010/main" val="3484133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514350" indent="-514350">
              <a:buNone/>
            </a:pPr>
            <a:r>
              <a:rPr lang="fr-FR" b="1" dirty="0"/>
              <a:t>4.2 Challenges of E-commerce</a:t>
            </a:r>
            <a:r>
              <a:rPr lang="fr-FR" b="1" dirty="0" smtClean="0"/>
              <a:t>:</a:t>
            </a:r>
          </a:p>
          <a:p>
            <a:pPr marL="514350" indent="-514350">
              <a:buNone/>
            </a:pPr>
            <a:endParaRPr lang="fr-FR" dirty="0"/>
          </a:p>
          <a:p>
            <a:r>
              <a:rPr lang="fr-FR" dirty="0" smtClean="0"/>
              <a:t> </a:t>
            </a:r>
            <a:r>
              <a:rPr lang="fr-FR" dirty="0"/>
              <a:t>E-commerce </a:t>
            </a:r>
            <a:r>
              <a:rPr lang="fr-FR" dirty="0" err="1"/>
              <a:t>Integration</a:t>
            </a:r>
            <a:r>
              <a:rPr lang="fr-FR" dirty="0"/>
              <a:t> </a:t>
            </a:r>
            <a:r>
              <a:rPr lang="fr-FR" dirty="0" err="1" smtClean="0"/>
              <a:t>Strategies</a:t>
            </a:r>
            <a:endParaRPr lang="fr-FR" dirty="0" smtClean="0"/>
          </a:p>
          <a:p>
            <a:pPr marL="0" indent="0">
              <a:buNone/>
            </a:pPr>
            <a:endParaRPr lang="fr-FR" dirty="0" smtClean="0"/>
          </a:p>
          <a:p>
            <a:r>
              <a:rPr lang="fr-FR" dirty="0" smtClean="0"/>
              <a:t> </a:t>
            </a:r>
            <a:r>
              <a:rPr lang="en-US" dirty="0"/>
              <a:t>Principles to Consider</a:t>
            </a:r>
            <a:r>
              <a:rPr lang="en-US" dirty="0" smtClean="0"/>
              <a:t> </a:t>
            </a:r>
            <a:r>
              <a:rPr lang="en-US" dirty="0"/>
              <a:t>and Key Success Factors</a:t>
            </a:r>
            <a:endParaRPr lang="fr-FR" dirty="0" smtClean="0"/>
          </a:p>
          <a:p>
            <a:pPr marL="514350" indent="-514350">
              <a:buNone/>
            </a:pPr>
            <a:endParaRPr lang="fr-FR" dirty="0" smtClean="0"/>
          </a:p>
          <a:p>
            <a:r>
              <a:rPr lang="fr-FR" dirty="0" smtClean="0"/>
              <a:t> </a:t>
            </a:r>
            <a:r>
              <a:rPr lang="en-US" dirty="0"/>
              <a:t>Advantages and Disadvantages of E-commerce for the Business and Its Customers</a:t>
            </a:r>
            <a:r>
              <a:rPr lang="fr-FR" dirty="0" smtClean="0"/>
              <a:t>  </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21</a:t>
            </a:fld>
            <a:endParaRPr lang="fr-BE"/>
          </a:p>
        </p:txBody>
      </p:sp>
    </p:spTree>
    <p:extLst>
      <p:ext uri="{BB962C8B-B14F-4D97-AF65-F5344CB8AC3E}">
        <p14:creationId xmlns:p14="http://schemas.microsoft.com/office/powerpoint/2010/main" val="35735204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b="1" dirty="0"/>
              <a:t>E-commerce </a:t>
            </a:r>
            <a:r>
              <a:rPr lang="fr-FR" b="1" dirty="0" err="1"/>
              <a:t>Integration</a:t>
            </a:r>
            <a:r>
              <a:rPr lang="fr-FR" b="1" dirty="0"/>
              <a:t> </a:t>
            </a:r>
            <a:r>
              <a:rPr lang="fr-FR" b="1" dirty="0" err="1" smtClean="0"/>
              <a:t>Strategies</a:t>
            </a:r>
            <a:r>
              <a:rPr lang="fr-FR" b="1" dirty="0" smtClean="0"/>
              <a:t>:</a:t>
            </a:r>
          </a:p>
          <a:p>
            <a:pPr>
              <a:buFont typeface="Wingdings" panose="05000000000000000000" pitchFamily="2" charset="2"/>
              <a:buChar char="Ø"/>
            </a:pPr>
            <a:endParaRPr lang="fr-FR" b="1" dirty="0" smtClean="0"/>
          </a:p>
          <a:p>
            <a:pPr marL="0" indent="0">
              <a:buNone/>
            </a:pPr>
            <a:r>
              <a:rPr lang="fr-FR" b="1" dirty="0" smtClean="0"/>
              <a:t> </a:t>
            </a:r>
            <a:r>
              <a:rPr lang="fr-FR" b="1" dirty="0"/>
              <a:t>• Clic &amp; </a:t>
            </a:r>
            <a:r>
              <a:rPr lang="fr-FR" b="1" dirty="0" err="1"/>
              <a:t>Mortar</a:t>
            </a:r>
            <a:r>
              <a:rPr lang="fr-FR" b="1" dirty="0"/>
              <a:t>: </a:t>
            </a:r>
            <a:r>
              <a:rPr lang="en-US" b="1" dirty="0"/>
              <a:t>(also called bricks-and-clicks</a:t>
            </a:r>
            <a:r>
              <a:rPr lang="en-US" b="1" dirty="0" smtClean="0"/>
              <a:t>)</a:t>
            </a:r>
          </a:p>
          <a:p>
            <a:pPr marL="0" indent="0">
              <a:buNone/>
            </a:pPr>
            <a:r>
              <a:rPr lang="en-US" dirty="0" smtClean="0"/>
              <a:t> refers to a hybrid </a:t>
            </a:r>
            <a:r>
              <a:rPr lang="en-US" dirty="0"/>
              <a:t>business model in which a firm operates both physical </a:t>
            </a:r>
            <a:r>
              <a:rPr lang="en-US" dirty="0" smtClean="0"/>
              <a:t>retail </a:t>
            </a:r>
            <a:r>
              <a:rPr lang="en-US" dirty="0"/>
              <a:t>locations (mortar, or bricks) and online sales platforms (click</a:t>
            </a:r>
            <a:r>
              <a:rPr lang="en-US" dirty="0" smtClean="0"/>
              <a:t>). </a:t>
            </a:r>
            <a:r>
              <a:rPr lang="en-US" dirty="0"/>
              <a:t>This approach is part of the broader </a:t>
            </a:r>
            <a:r>
              <a:rPr lang="en-US" dirty="0" err="1"/>
              <a:t>omnichannel</a:t>
            </a:r>
            <a:r>
              <a:rPr lang="en-US" dirty="0"/>
              <a:t> paradigm, aimed at providing customers with a seamless shopping experience across multiple </a:t>
            </a:r>
            <a:r>
              <a:rPr lang="en-US" dirty="0" smtClean="0"/>
              <a:t>touchpoints, online </a:t>
            </a:r>
            <a:r>
              <a:rPr lang="en-US" dirty="0"/>
              <a:t>and </a:t>
            </a:r>
            <a:r>
              <a:rPr lang="en-US" dirty="0" smtClean="0"/>
              <a:t>offline.</a:t>
            </a:r>
          </a:p>
          <a:p>
            <a:pPr marL="0" indent="0">
              <a:buNone/>
            </a:pPr>
            <a:r>
              <a:rPr lang="en-US" dirty="0" smtClean="0"/>
              <a:t>Example: IKEA, CARREFOUR</a:t>
            </a: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22</a:t>
            </a:fld>
            <a:endParaRPr lang="fr-BE" sz="1400" b="1">
              <a:solidFill>
                <a:srgbClr val="FFFFFF"/>
              </a:solidFill>
              <a:latin typeface="Century Schoolbook"/>
            </a:endParaRPr>
          </a:p>
        </p:txBody>
      </p:sp>
    </p:spTree>
    <p:extLst>
      <p:ext uri="{BB962C8B-B14F-4D97-AF65-F5344CB8AC3E}">
        <p14:creationId xmlns:p14="http://schemas.microsoft.com/office/powerpoint/2010/main" val="2764595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lnSpcReduction="10000"/>
          </a:bodyPr>
          <a:lstStyle/>
          <a:p>
            <a:pPr>
              <a:buFont typeface="Wingdings" panose="05000000000000000000" pitchFamily="2" charset="2"/>
              <a:buChar char="Ø"/>
            </a:pPr>
            <a:r>
              <a:rPr lang="fr-FR" b="1" dirty="0"/>
              <a:t>E-commerce </a:t>
            </a:r>
            <a:r>
              <a:rPr lang="fr-FR" b="1" dirty="0" err="1"/>
              <a:t>Integration</a:t>
            </a:r>
            <a:r>
              <a:rPr lang="fr-FR" b="1" dirty="0"/>
              <a:t> </a:t>
            </a:r>
            <a:r>
              <a:rPr lang="fr-FR" b="1" dirty="0" err="1" smtClean="0"/>
              <a:t>Strategies</a:t>
            </a:r>
            <a:endParaRPr lang="fr-FR" b="1" dirty="0" smtClean="0"/>
          </a:p>
          <a:p>
            <a:pPr>
              <a:buFont typeface="Wingdings" panose="05000000000000000000" pitchFamily="2" charset="2"/>
              <a:buChar char="Ø"/>
            </a:pPr>
            <a:endParaRPr lang="fr-FR" b="1" dirty="0" smtClean="0"/>
          </a:p>
          <a:p>
            <a:pPr marL="0" indent="0">
              <a:buNone/>
            </a:pPr>
            <a:r>
              <a:rPr lang="fr-FR" dirty="0" smtClean="0"/>
              <a:t> </a:t>
            </a:r>
            <a:r>
              <a:rPr lang="fr-FR" b="1" dirty="0"/>
              <a:t>•  Commercial </a:t>
            </a:r>
            <a:r>
              <a:rPr lang="fr-FR" b="1" dirty="0" err="1"/>
              <a:t>Showcase</a:t>
            </a:r>
            <a:r>
              <a:rPr lang="fr-FR" b="1" dirty="0"/>
              <a:t>:</a:t>
            </a:r>
            <a:r>
              <a:rPr lang="fr-FR" dirty="0" smtClean="0"/>
              <a:t> </a:t>
            </a:r>
            <a:br>
              <a:rPr lang="fr-FR" dirty="0" smtClean="0"/>
            </a:br>
            <a:endParaRPr lang="fr-FR" dirty="0" smtClean="0"/>
          </a:p>
          <a:p>
            <a:pPr marL="0" indent="0">
              <a:buNone/>
            </a:pPr>
            <a:r>
              <a:rPr lang="en-US" dirty="0"/>
              <a:t>The commercial showcase strategy refers to the deliberate design and implementation of a digital display (or virtual storefront) that exhibits a company’s products or services online in a manner that mimics or complements a physical shop window. This strategy is part of e-commerce </a:t>
            </a:r>
            <a:r>
              <a:rPr lang="en-US" dirty="0" smtClean="0"/>
              <a:t>integration, </a:t>
            </a:r>
            <a:r>
              <a:rPr lang="en-US" dirty="0"/>
              <a:t>it allows businesses to present their offerings attractively, highlight flagship items or promotions, and guide customer attention even before they enter the full purchase process</a:t>
            </a:r>
            <a:r>
              <a:rPr lang="en-US" dirty="0" smtClean="0"/>
              <a:t>.</a:t>
            </a:r>
          </a:p>
          <a:p>
            <a:pPr marL="0" indent="0">
              <a:buNone/>
            </a:pPr>
            <a:r>
              <a:rPr lang="en-US" dirty="0" smtClean="0"/>
              <a:t>Example: a car company’s website showcasing new models in an attractive way.</a:t>
            </a:r>
            <a:endParaRPr lang="fr-FR" dirty="0" smtClean="0"/>
          </a:p>
          <a:p>
            <a:pPr marL="0" indent="0">
              <a:buNone/>
            </a:pPr>
            <a:r>
              <a:rPr lang="fr-FR" b="1" dirty="0" smtClean="0"/>
              <a:t> </a:t>
            </a: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23</a:t>
            </a:fld>
            <a:endParaRPr lang="fr-BE" sz="1400" b="1">
              <a:solidFill>
                <a:srgbClr val="FFFFFF"/>
              </a:solidFill>
              <a:latin typeface="Century Schoolbook"/>
            </a:endParaRPr>
          </a:p>
        </p:txBody>
      </p:sp>
    </p:spTree>
    <p:extLst>
      <p:ext uri="{BB962C8B-B14F-4D97-AF65-F5344CB8AC3E}">
        <p14:creationId xmlns:p14="http://schemas.microsoft.com/office/powerpoint/2010/main" val="667956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b="1" dirty="0"/>
              <a:t>E-commerce </a:t>
            </a:r>
            <a:r>
              <a:rPr lang="fr-FR" b="1" dirty="0" err="1"/>
              <a:t>Integration</a:t>
            </a:r>
            <a:r>
              <a:rPr lang="fr-FR" b="1" dirty="0"/>
              <a:t> </a:t>
            </a:r>
            <a:r>
              <a:rPr lang="fr-FR" b="1" dirty="0" err="1" smtClean="0"/>
              <a:t>Strategies</a:t>
            </a:r>
            <a:endParaRPr lang="fr-FR" b="1" dirty="0" smtClean="0"/>
          </a:p>
          <a:p>
            <a:pPr marL="0" indent="0">
              <a:buNone/>
            </a:pPr>
            <a:r>
              <a:rPr lang="fr-FR" b="1" dirty="0"/>
              <a:t>• </a:t>
            </a:r>
            <a:r>
              <a:rPr lang="fr-FR" b="1" dirty="0" err="1"/>
              <a:t>merchant</a:t>
            </a:r>
            <a:r>
              <a:rPr lang="fr-FR" b="1" dirty="0"/>
              <a:t> site: </a:t>
            </a:r>
            <a:r>
              <a:rPr lang="en-US" dirty="0"/>
              <a:t>A merchant storefront strategy refers to the deployment of an online store (a merchant website) as a primary or integrated channel for selling goods and/or services over the Internet. The idea is to build a dedicated digital </a:t>
            </a:r>
            <a:r>
              <a:rPr lang="en-US" dirty="0" smtClean="0"/>
              <a:t>platform, “boutique</a:t>
            </a:r>
            <a:r>
              <a:rPr lang="en-US" dirty="0"/>
              <a:t>” in </a:t>
            </a:r>
            <a:r>
              <a:rPr lang="en-US" dirty="0" smtClean="0"/>
              <a:t>French, that </a:t>
            </a:r>
            <a:r>
              <a:rPr lang="en-US" dirty="0"/>
              <a:t>enables customers to browse a catalogue, add items to a cart, pay, and receive delivery, with full control by the business over branding, user experience, payment methods, and customer interaction</a:t>
            </a:r>
            <a:r>
              <a:rPr lang="en-US" dirty="0" smtClean="0"/>
              <a:t>.</a:t>
            </a:r>
          </a:p>
          <a:p>
            <a:pPr marL="0" indent="0">
              <a:buNone/>
            </a:pPr>
            <a:r>
              <a:rPr lang="en-US" dirty="0" smtClean="0"/>
              <a:t>Example: Zara, Nike</a:t>
            </a: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24</a:t>
            </a:fld>
            <a:endParaRPr lang="fr-BE" sz="1400" b="1">
              <a:solidFill>
                <a:srgbClr val="FFFFFF"/>
              </a:solidFill>
              <a:latin typeface="Century Schoolbook"/>
            </a:endParaRPr>
          </a:p>
        </p:txBody>
      </p:sp>
    </p:spTree>
    <p:extLst>
      <p:ext uri="{BB962C8B-B14F-4D97-AF65-F5344CB8AC3E}">
        <p14:creationId xmlns:p14="http://schemas.microsoft.com/office/powerpoint/2010/main" val="3564778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b="1" dirty="0"/>
              <a:t>E-commerce </a:t>
            </a:r>
            <a:r>
              <a:rPr lang="fr-FR" b="1" dirty="0" err="1"/>
              <a:t>Integration</a:t>
            </a:r>
            <a:r>
              <a:rPr lang="fr-FR" b="1" dirty="0"/>
              <a:t> </a:t>
            </a:r>
            <a:r>
              <a:rPr lang="fr-FR" b="1" dirty="0" err="1" smtClean="0"/>
              <a:t>Strategies</a:t>
            </a:r>
            <a:endParaRPr lang="fr-FR" b="1" dirty="0" smtClean="0"/>
          </a:p>
          <a:p>
            <a:pPr>
              <a:buFont typeface="Wingdings" panose="05000000000000000000" pitchFamily="2" charset="2"/>
              <a:buChar char="Ø"/>
            </a:pPr>
            <a:endParaRPr lang="fr-FR" b="1" dirty="0" smtClean="0"/>
          </a:p>
          <a:p>
            <a:r>
              <a:rPr lang="fr-FR" b="1" dirty="0" smtClean="0"/>
              <a:t> </a:t>
            </a:r>
            <a:r>
              <a:rPr lang="en-US" dirty="0"/>
              <a:t>Such a strategy often includes the following elements</a:t>
            </a:r>
            <a:r>
              <a:rPr lang="en-US" dirty="0" smtClean="0"/>
              <a:t>:</a:t>
            </a:r>
          </a:p>
          <a:p>
            <a:pPr marL="0" indent="0">
              <a:buNone/>
            </a:pPr>
            <a:endParaRPr lang="en-US" dirty="0"/>
          </a:p>
          <a:p>
            <a:pPr>
              <a:buFont typeface="Arial" panose="020B0604020202020204" pitchFamily="34" charset="0"/>
              <a:buChar char="•"/>
            </a:pPr>
            <a:r>
              <a:rPr lang="en-US" dirty="0"/>
              <a:t>A well-designed product catalogue with high-quality visuals</a:t>
            </a:r>
          </a:p>
          <a:p>
            <a:pPr>
              <a:buFont typeface="Arial" panose="020B0604020202020204" pitchFamily="34" charset="0"/>
              <a:buChar char="•"/>
            </a:pPr>
            <a:r>
              <a:rPr lang="en-US" dirty="0"/>
              <a:t>Secure online payment processing and protection of customer data</a:t>
            </a:r>
          </a:p>
          <a:p>
            <a:pPr>
              <a:buFont typeface="Arial" panose="020B0604020202020204" pitchFamily="34" charset="0"/>
              <a:buChar char="•"/>
            </a:pPr>
            <a:r>
              <a:rPr lang="en-US" dirty="0"/>
              <a:t>User-friendly interface and navigation to optimize conversion</a:t>
            </a:r>
          </a:p>
          <a:p>
            <a:pPr>
              <a:buFont typeface="Arial" panose="020B0604020202020204" pitchFamily="34" charset="0"/>
              <a:buChar char="•"/>
            </a:pPr>
            <a:r>
              <a:rPr lang="en-US" dirty="0"/>
              <a:t>Customer service and policies (returns, delivery, etc.) clearly laid </a:t>
            </a:r>
            <a:r>
              <a:rPr lang="en-US" dirty="0" smtClean="0"/>
              <a:t>out</a:t>
            </a:r>
            <a:endParaRPr lang="en-US" dirty="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25</a:t>
            </a:fld>
            <a:endParaRPr lang="fr-BE" sz="1400" b="1">
              <a:solidFill>
                <a:srgbClr val="FFFFFF"/>
              </a:solidFill>
              <a:latin typeface="Century Schoolbook"/>
            </a:endParaRPr>
          </a:p>
        </p:txBody>
      </p:sp>
    </p:spTree>
    <p:extLst>
      <p:ext uri="{BB962C8B-B14F-4D97-AF65-F5344CB8AC3E}">
        <p14:creationId xmlns:p14="http://schemas.microsoft.com/office/powerpoint/2010/main" val="2209257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lnSpcReduction="10000"/>
          </a:bodyPr>
          <a:lstStyle/>
          <a:p>
            <a:pPr>
              <a:buFont typeface="Wingdings" panose="05000000000000000000" pitchFamily="2" charset="2"/>
              <a:buChar char="Ø"/>
            </a:pPr>
            <a:r>
              <a:rPr lang="fr-FR" b="1" dirty="0"/>
              <a:t>E-commerce </a:t>
            </a:r>
            <a:r>
              <a:rPr lang="fr-FR" b="1" dirty="0" err="1"/>
              <a:t>Integration</a:t>
            </a:r>
            <a:r>
              <a:rPr lang="fr-FR" b="1" dirty="0"/>
              <a:t> </a:t>
            </a:r>
            <a:r>
              <a:rPr lang="fr-FR" b="1" dirty="0" err="1" smtClean="0"/>
              <a:t>Strategies</a:t>
            </a:r>
            <a:endParaRPr lang="fr-FR" b="1" dirty="0" smtClean="0"/>
          </a:p>
          <a:p>
            <a:pPr marL="0" indent="0">
              <a:buNone/>
            </a:pPr>
            <a:r>
              <a:rPr lang="fr-FR" dirty="0" smtClean="0"/>
              <a:t>  </a:t>
            </a:r>
          </a:p>
          <a:p>
            <a:pPr marL="0" indent="0">
              <a:buNone/>
            </a:pPr>
            <a:r>
              <a:rPr lang="fr-FR" b="1" dirty="0" smtClean="0"/>
              <a:t>• </a:t>
            </a:r>
            <a:r>
              <a:rPr lang="fr-FR" b="1" dirty="0"/>
              <a:t>Online </a:t>
            </a:r>
            <a:r>
              <a:rPr lang="fr-FR" b="1" dirty="0" err="1"/>
              <a:t>Gallery</a:t>
            </a:r>
            <a:r>
              <a:rPr lang="fr-FR" b="1" dirty="0"/>
              <a:t>:</a:t>
            </a:r>
            <a:r>
              <a:rPr lang="fr-FR" dirty="0" smtClean="0"/>
              <a:t> </a:t>
            </a:r>
            <a:r>
              <a:rPr lang="en-US" dirty="0"/>
              <a:t>An online gallery strategy in e-commerce refers to a model where a business presents its products or content through a curated digital </a:t>
            </a:r>
            <a:r>
              <a:rPr lang="en-US" dirty="0" smtClean="0"/>
              <a:t>gallery, often </a:t>
            </a:r>
            <a:r>
              <a:rPr lang="en-US" dirty="0"/>
              <a:t>emphasizing aesthetics, display quality, and </a:t>
            </a:r>
            <a:r>
              <a:rPr lang="en-US" dirty="0" smtClean="0"/>
              <a:t>storytelling, rather </a:t>
            </a:r>
            <a:r>
              <a:rPr lang="en-US" dirty="0"/>
              <a:t>than via a traditional product catalog. This approach is especially effective for goods where visual appeal, design, or artistry matter (for example art, fashion, </a:t>
            </a:r>
            <a:r>
              <a:rPr lang="en-US" dirty="0" smtClean="0"/>
              <a:t>decor</a:t>
            </a:r>
            <a:r>
              <a:rPr lang="en-US" dirty="0"/>
              <a:t>). The gallery functions not only as a sales channel but also as a showcase to engage the audience, highlight craftsmanship or design, build brand identity, and inspire purchase through visual persuasion and curation.</a:t>
            </a:r>
            <a:r>
              <a:rPr lang="fr-FR" b="1" dirty="0" smtClean="0"/>
              <a:t> </a:t>
            </a:r>
          </a:p>
          <a:p>
            <a:pPr marL="0" indent="0">
              <a:buNone/>
            </a:pPr>
            <a:r>
              <a:rPr lang="fr-FR" b="1" dirty="0" err="1" smtClean="0"/>
              <a:t>Example</a:t>
            </a:r>
            <a:r>
              <a:rPr lang="fr-FR" b="1" dirty="0" smtClean="0"/>
              <a:t>: </a:t>
            </a:r>
            <a:r>
              <a:rPr lang="fr-FR" b="1" dirty="0" err="1" smtClean="0"/>
              <a:t>pinterest</a:t>
            </a:r>
            <a:r>
              <a:rPr lang="fr-FR" b="1" dirty="0" smtClean="0"/>
              <a:t>, </a:t>
            </a:r>
            <a:r>
              <a:rPr lang="fr-FR" b="1" dirty="0" err="1" smtClean="0"/>
              <a:t>Behance</a:t>
            </a: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26</a:t>
            </a:fld>
            <a:endParaRPr lang="fr-BE" sz="1400" b="1">
              <a:solidFill>
                <a:srgbClr val="FFFFFF"/>
              </a:solidFill>
              <a:latin typeface="Century Schoolbook"/>
            </a:endParaRPr>
          </a:p>
        </p:txBody>
      </p:sp>
    </p:spTree>
    <p:extLst>
      <p:ext uri="{BB962C8B-B14F-4D97-AF65-F5344CB8AC3E}">
        <p14:creationId xmlns:p14="http://schemas.microsoft.com/office/powerpoint/2010/main" val="888854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b="1" dirty="0"/>
              <a:t>E-commerce </a:t>
            </a:r>
            <a:r>
              <a:rPr lang="fr-FR" b="1" dirty="0" err="1"/>
              <a:t>Integration</a:t>
            </a:r>
            <a:r>
              <a:rPr lang="fr-FR" b="1" dirty="0"/>
              <a:t> </a:t>
            </a:r>
            <a:r>
              <a:rPr lang="fr-FR" b="1" dirty="0" err="1" smtClean="0"/>
              <a:t>Strategies</a:t>
            </a:r>
            <a:endParaRPr lang="fr-FR" b="1" dirty="0" smtClean="0"/>
          </a:p>
          <a:p>
            <a:pPr marL="0" indent="0">
              <a:buNone/>
            </a:pPr>
            <a:r>
              <a:rPr lang="fr-FR" b="1" dirty="0"/>
              <a:t>• </a:t>
            </a:r>
            <a:r>
              <a:rPr lang="fr-FR" b="1" dirty="0" err="1"/>
              <a:t>Tele-commerce</a:t>
            </a:r>
            <a:r>
              <a:rPr lang="fr-FR" b="1" dirty="0"/>
              <a:t> Platform (E-</a:t>
            </a:r>
            <a:r>
              <a:rPr lang="fr-FR" b="1" dirty="0" err="1"/>
              <a:t>Comptoire</a:t>
            </a:r>
            <a:r>
              <a:rPr lang="fr-FR" b="1" dirty="0"/>
              <a:t>): </a:t>
            </a:r>
            <a:r>
              <a:rPr lang="en-US" dirty="0"/>
              <a:t>A tele-commerce platform (or e-</a:t>
            </a:r>
            <a:r>
              <a:rPr lang="en-US" dirty="0" err="1"/>
              <a:t>comptoire</a:t>
            </a:r>
            <a:r>
              <a:rPr lang="en-US" dirty="0"/>
              <a:t>) strategy refers to a turnkey online sales solution offered by a large operator or host, designed especially for very small enterprises (VSEs or SMEs). Under this model, the provider sets up and manages a complete </a:t>
            </a:r>
            <a:r>
              <a:rPr lang="en-US" dirty="0" smtClean="0"/>
              <a:t>package, </a:t>
            </a:r>
            <a:r>
              <a:rPr lang="en-US" dirty="0"/>
              <a:t>it hosts the merchant site, handles secure payment systems, processes order forms, manages customer claims, and often animates/promotes the platform. The merchant typically pays an entry fee plus a commission on sales (for example, 3-5 %) to use the </a:t>
            </a:r>
            <a:r>
              <a:rPr lang="en-US"/>
              <a:t>service </a:t>
            </a:r>
            <a:endParaRPr lang="en-US" smtClean="0"/>
          </a:p>
          <a:p>
            <a:pPr marL="0" indent="0">
              <a:buNone/>
            </a:pPr>
            <a:r>
              <a:rPr lang="en-US" smtClean="0"/>
              <a:t>Example</a:t>
            </a:r>
            <a:r>
              <a:rPr lang="en-US" dirty="0" smtClean="0"/>
              <a:t>: Amazon Marketplace, Shopify, Etsy.</a:t>
            </a:r>
            <a:endParaRPr lang="fr-FR"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27</a:t>
            </a:fld>
            <a:endParaRPr lang="fr-BE" sz="1400" b="1">
              <a:solidFill>
                <a:srgbClr val="FFFFFF"/>
              </a:solidFill>
              <a:latin typeface="Century Schoolbook"/>
            </a:endParaRPr>
          </a:p>
        </p:txBody>
      </p:sp>
    </p:spTree>
    <p:extLst>
      <p:ext uri="{BB962C8B-B14F-4D97-AF65-F5344CB8AC3E}">
        <p14:creationId xmlns:p14="http://schemas.microsoft.com/office/powerpoint/2010/main" val="2008352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en-US" b="1" dirty="0" smtClean="0"/>
              <a:t>Principles </a:t>
            </a:r>
            <a:r>
              <a:rPr lang="en-US" b="1" dirty="0"/>
              <a:t>to Consider for </a:t>
            </a:r>
            <a:r>
              <a:rPr lang="en-US" b="1" dirty="0" smtClean="0"/>
              <a:t>E-commerce&amp;</a:t>
            </a:r>
            <a:r>
              <a:rPr lang="fr-FR" b="1" dirty="0"/>
              <a:t>Key </a:t>
            </a:r>
            <a:r>
              <a:rPr lang="fr-FR" b="1" dirty="0" err="1"/>
              <a:t>Success</a:t>
            </a:r>
            <a:r>
              <a:rPr lang="fr-FR" b="1" dirty="0"/>
              <a:t> </a:t>
            </a:r>
            <a:r>
              <a:rPr lang="fr-FR" b="1" dirty="0" err="1"/>
              <a:t>Factors</a:t>
            </a:r>
            <a:endParaRPr lang="fr-FR" b="1" dirty="0"/>
          </a:p>
          <a:p>
            <a:pPr marL="0" indent="0">
              <a:buNone/>
            </a:pPr>
            <a:r>
              <a:rPr lang="fr-FR" b="1" dirty="0" smtClean="0"/>
              <a:t> </a:t>
            </a:r>
            <a:r>
              <a:rPr lang="fr-FR" b="1" dirty="0"/>
              <a:t>• Product </a:t>
            </a:r>
            <a:r>
              <a:rPr lang="fr-FR" b="1" dirty="0" err="1"/>
              <a:t>Uniqueness</a:t>
            </a:r>
            <a:r>
              <a:rPr lang="fr-FR" b="1" dirty="0"/>
              <a:t> / Unique </a:t>
            </a:r>
            <a:r>
              <a:rPr lang="fr-FR" b="1" dirty="0" err="1"/>
              <a:t>Selling</a:t>
            </a:r>
            <a:r>
              <a:rPr lang="fr-FR" b="1" dirty="0"/>
              <a:t> Proposition (USP):</a:t>
            </a:r>
            <a:r>
              <a:rPr lang="fr-FR" dirty="0" smtClean="0"/>
              <a:t> </a:t>
            </a:r>
            <a:r>
              <a:rPr lang="en-US" dirty="0"/>
              <a:t>Ensuring that a product has a distinguishing attribute or value that sets it apart from competitors is essential. This could be in the form of design, functionality, ethical sourcing, packaging, or additional services</a:t>
            </a:r>
            <a:r>
              <a:rPr lang="en-US" dirty="0" smtClean="0"/>
              <a:t>.</a:t>
            </a:r>
          </a:p>
          <a:p>
            <a:pPr marL="0" indent="0">
              <a:buNone/>
            </a:pPr>
            <a:r>
              <a:rPr lang="fr-FR" b="1" dirty="0"/>
              <a:t>• </a:t>
            </a:r>
            <a:r>
              <a:rPr lang="fr-FR" b="1" dirty="0" err="1"/>
              <a:t>Dematerializable</a:t>
            </a:r>
            <a:r>
              <a:rPr lang="fr-FR" b="1" dirty="0"/>
              <a:t> </a:t>
            </a:r>
            <a:r>
              <a:rPr lang="fr-FR" b="1" dirty="0" err="1"/>
              <a:t>Products</a:t>
            </a:r>
            <a:r>
              <a:rPr lang="fr-FR" b="1" dirty="0"/>
              <a:t> / Intangible </a:t>
            </a:r>
            <a:r>
              <a:rPr lang="fr-FR" b="1" dirty="0" err="1"/>
              <a:t>Goods</a:t>
            </a:r>
            <a:r>
              <a:rPr lang="fr-FR" b="1" dirty="0"/>
              <a:t>:</a:t>
            </a:r>
            <a:r>
              <a:rPr lang="fr-FR" dirty="0" smtClean="0"/>
              <a:t> </a:t>
            </a:r>
            <a:r>
              <a:rPr lang="en-US" dirty="0"/>
              <a:t>Products that are digital or easily delivered </a:t>
            </a:r>
            <a:r>
              <a:rPr lang="en-US" dirty="0" err="1" smtClean="0"/>
              <a:t>online,such</a:t>
            </a:r>
            <a:r>
              <a:rPr lang="en-US" dirty="0" smtClean="0"/>
              <a:t> </a:t>
            </a:r>
            <a:r>
              <a:rPr lang="en-US" dirty="0"/>
              <a:t>as information, media, travel, reservations, tickets, and </a:t>
            </a:r>
            <a:r>
              <a:rPr lang="en-US" dirty="0" smtClean="0"/>
              <a:t>auctions, often </a:t>
            </a:r>
            <a:r>
              <a:rPr lang="en-US" dirty="0"/>
              <a:t>have lower logistical costs and can scale more easily. They also allow fast delivery and instant access</a:t>
            </a:r>
            <a:r>
              <a:rPr lang="en-US" dirty="0" smtClean="0"/>
              <a:t>.</a:t>
            </a:r>
            <a:endParaRPr lang="fr-FR" b="1"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28</a:t>
            </a:fld>
            <a:endParaRPr lang="fr-BE" sz="1400" b="1">
              <a:solidFill>
                <a:srgbClr val="FFFFFF"/>
              </a:solidFill>
              <a:latin typeface="Century Schoolbook"/>
            </a:endParaRPr>
          </a:p>
        </p:txBody>
      </p:sp>
    </p:spTree>
    <p:extLst>
      <p:ext uri="{BB962C8B-B14F-4D97-AF65-F5344CB8AC3E}">
        <p14:creationId xmlns:p14="http://schemas.microsoft.com/office/powerpoint/2010/main" val="41068818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en-US" b="1" dirty="0"/>
              <a:t>Principles to Consider for E-commerce&amp;</a:t>
            </a:r>
            <a:r>
              <a:rPr lang="fr-FR" b="1" dirty="0"/>
              <a:t>Key </a:t>
            </a:r>
            <a:r>
              <a:rPr lang="fr-FR" b="1" dirty="0" err="1"/>
              <a:t>Success</a:t>
            </a:r>
            <a:r>
              <a:rPr lang="fr-FR" b="1" dirty="0"/>
              <a:t> </a:t>
            </a:r>
            <a:r>
              <a:rPr lang="fr-FR" b="1" dirty="0" err="1" smtClean="0"/>
              <a:t>Factors</a:t>
            </a:r>
            <a:endParaRPr lang="fr-FR" b="1" dirty="0" smtClean="0"/>
          </a:p>
          <a:p>
            <a:pPr marL="0" indent="0">
              <a:buNone/>
            </a:pPr>
            <a:r>
              <a:rPr lang="fr-FR" b="1" dirty="0" smtClean="0"/>
              <a:t>• </a:t>
            </a:r>
            <a:r>
              <a:rPr lang="fr-FR" b="1" dirty="0" err="1"/>
              <a:t>Sufficient</a:t>
            </a:r>
            <a:r>
              <a:rPr lang="fr-FR" b="1" dirty="0"/>
              <a:t> &amp; </a:t>
            </a:r>
            <a:r>
              <a:rPr lang="fr-FR" b="1" dirty="0" err="1"/>
              <a:t>Continuous</a:t>
            </a:r>
            <a:r>
              <a:rPr lang="fr-FR" b="1" dirty="0"/>
              <a:t> Investment in Promotion</a:t>
            </a:r>
            <a:r>
              <a:rPr lang="fr-FR" b="1" dirty="0" smtClean="0"/>
              <a:t>: </a:t>
            </a:r>
            <a:r>
              <a:rPr lang="en-US" dirty="0"/>
              <a:t>Promotion </a:t>
            </a:r>
            <a:r>
              <a:rPr lang="en-US" dirty="0" smtClean="0"/>
              <a:t>must </a:t>
            </a:r>
            <a:r>
              <a:rPr lang="en-US" dirty="0"/>
              <a:t>be maintained continuously and not only at launch moments. Marketing must stay relevant, consistent, and aligned with brand identity to build awareness and maintain customer </a:t>
            </a:r>
            <a:r>
              <a:rPr lang="en-US" dirty="0" smtClean="0"/>
              <a:t>engagement.</a:t>
            </a:r>
          </a:p>
          <a:p>
            <a:pPr marL="0" indent="0">
              <a:buNone/>
            </a:pPr>
            <a:r>
              <a:rPr lang="fr-FR" b="1" dirty="0" smtClean="0"/>
              <a:t>• </a:t>
            </a:r>
            <a:r>
              <a:rPr lang="en-US" b="1" dirty="0"/>
              <a:t>Understanding Target Customer Needs and Market </a:t>
            </a:r>
            <a:r>
              <a:rPr lang="en-US" b="1" dirty="0" smtClean="0"/>
              <a:t>Positioning: </a:t>
            </a:r>
            <a:r>
              <a:rPr lang="en-US" dirty="0"/>
              <a:t>Deep knowledge of what the target customers </a:t>
            </a:r>
            <a:r>
              <a:rPr lang="en-US" dirty="0" smtClean="0"/>
              <a:t>value, preferences</a:t>
            </a:r>
            <a:r>
              <a:rPr lang="en-US" dirty="0"/>
              <a:t>, emotional </a:t>
            </a:r>
            <a:r>
              <a:rPr lang="en-US" dirty="0" smtClean="0"/>
              <a:t>triggers, and </a:t>
            </a:r>
            <a:r>
              <a:rPr lang="en-US" dirty="0"/>
              <a:t>aligning product or service offerings to those needs helps in shaping the USP and marketing messages. Positioning similarly should consider gaps in the market.</a:t>
            </a:r>
            <a:endParaRPr lang="fr-FR" b="1"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29</a:t>
            </a:fld>
            <a:endParaRPr lang="fr-BE" sz="1400" b="1">
              <a:solidFill>
                <a:srgbClr val="FFFFFF"/>
              </a:solidFill>
              <a:latin typeface="Century Schoolbook"/>
            </a:endParaRPr>
          </a:p>
        </p:txBody>
      </p:sp>
    </p:spTree>
    <p:extLst>
      <p:ext uri="{BB962C8B-B14F-4D97-AF65-F5344CB8AC3E}">
        <p14:creationId xmlns:p14="http://schemas.microsoft.com/office/powerpoint/2010/main" val="3635835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Course Content</a:t>
            </a:r>
          </a:p>
        </p:txBody>
      </p:sp>
      <p:sp>
        <p:nvSpPr>
          <p:cNvPr id="3" name="Espace réservé du contenu 2"/>
          <p:cNvSpPr>
            <a:spLocks noGrp="1"/>
          </p:cNvSpPr>
          <p:nvPr>
            <p:ph sz="quarter" idx="1"/>
          </p:nvPr>
        </p:nvSpPr>
        <p:spPr/>
        <p:txBody>
          <a:bodyPr/>
          <a:lstStyle/>
          <a:p>
            <a:pPr>
              <a:buNone/>
            </a:pPr>
            <a:r>
              <a:rPr lang="fr-FR" b="1" i="1" dirty="0" err="1"/>
              <a:t>Chapter</a:t>
            </a:r>
            <a:r>
              <a:rPr lang="fr-FR" b="1" i="1" dirty="0"/>
              <a:t> 1 – Digital </a:t>
            </a:r>
            <a:r>
              <a:rPr lang="fr-FR" b="1" i="1" dirty="0" err="1" smtClean="0"/>
              <a:t>Economy</a:t>
            </a:r>
            <a:endParaRPr lang="fr-FR" b="1" i="1" dirty="0" smtClean="0"/>
          </a:p>
          <a:p>
            <a:pPr>
              <a:buNone/>
            </a:pPr>
            <a:endParaRPr lang="fr-FR" b="1" i="1" dirty="0" smtClean="0"/>
          </a:p>
          <a:p>
            <a:pPr>
              <a:buNone/>
            </a:pPr>
            <a:r>
              <a:rPr lang="fr-FR" dirty="0" smtClean="0"/>
              <a:t> </a:t>
            </a:r>
            <a:r>
              <a:rPr lang="fr-FR" dirty="0" err="1"/>
              <a:t>Definition</a:t>
            </a:r>
            <a:r>
              <a:rPr lang="fr-FR" dirty="0"/>
              <a:t> and </a:t>
            </a:r>
            <a:r>
              <a:rPr lang="fr-FR" dirty="0" err="1"/>
              <a:t>historical</a:t>
            </a:r>
            <a:r>
              <a:rPr lang="fr-FR" dirty="0"/>
              <a:t> </a:t>
            </a:r>
            <a:r>
              <a:rPr lang="fr-FR" dirty="0" smtClean="0"/>
              <a:t>background</a:t>
            </a:r>
          </a:p>
          <a:p>
            <a:pPr>
              <a:buNone/>
            </a:pPr>
            <a:r>
              <a:rPr lang="fr-FR" dirty="0" smtClean="0"/>
              <a:t> </a:t>
            </a:r>
            <a:r>
              <a:rPr lang="fr-FR" dirty="0" err="1"/>
              <a:t>Electronic</a:t>
            </a:r>
            <a:r>
              <a:rPr lang="fr-FR" dirty="0"/>
              <a:t> </a:t>
            </a:r>
            <a:r>
              <a:rPr lang="fr-FR" dirty="0" smtClean="0"/>
              <a:t>commerce</a:t>
            </a:r>
          </a:p>
          <a:p>
            <a:pPr>
              <a:buNone/>
            </a:pPr>
            <a:r>
              <a:rPr lang="fr-FR" dirty="0" smtClean="0"/>
              <a:t> </a:t>
            </a:r>
            <a:r>
              <a:rPr lang="en-US" dirty="0"/>
              <a:t>Electronic contracts and electronic signatures</a:t>
            </a:r>
            <a:endParaRPr lang="fr-FR" dirty="0" smtClean="0"/>
          </a:p>
          <a:p>
            <a:pPr>
              <a:buNone/>
            </a:pPr>
            <a:r>
              <a:rPr lang="fr-FR" dirty="0" smtClean="0"/>
              <a:t> </a:t>
            </a:r>
            <a:r>
              <a:rPr lang="en-US" dirty="0"/>
              <a:t>Prospecting and advertising through electronic means</a:t>
            </a:r>
            <a:endParaRPr lang="fr-FR" dirty="0" smtClean="0"/>
          </a:p>
          <a:p>
            <a:pPr>
              <a:buNone/>
            </a:pPr>
            <a:r>
              <a:rPr lang="fr-FR" dirty="0" smtClean="0"/>
              <a:t> </a:t>
            </a:r>
            <a:r>
              <a:rPr lang="fr-FR" dirty="0" err="1"/>
              <a:t>Intellectual</a:t>
            </a:r>
            <a:r>
              <a:rPr lang="fr-FR" dirty="0"/>
              <a:t> and commercial </a:t>
            </a:r>
            <a:r>
              <a:rPr lang="fr-FR" dirty="0" err="1"/>
              <a:t>property</a:t>
            </a:r>
            <a:endParaRPr lang="fr-FR" dirty="0" smtClean="0"/>
          </a:p>
          <a:p>
            <a:pPr>
              <a:buNone/>
            </a:pPr>
            <a:endParaRPr lang="fr-FR" dirty="0" smtClean="0"/>
          </a:p>
          <a:p>
            <a:pPr>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3</a:t>
            </a:fld>
            <a:endParaRPr lang="fr-BE"/>
          </a:p>
        </p:txBody>
      </p:sp>
    </p:spTree>
    <p:extLst>
      <p:ext uri="{BB962C8B-B14F-4D97-AF65-F5344CB8AC3E}">
        <p14:creationId xmlns:p14="http://schemas.microsoft.com/office/powerpoint/2010/main" val="2485255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en-US" b="1" dirty="0"/>
              <a:t>Principles to Consider for E-commerce&amp;</a:t>
            </a:r>
            <a:r>
              <a:rPr lang="fr-FR" b="1" dirty="0"/>
              <a:t>Key </a:t>
            </a:r>
            <a:r>
              <a:rPr lang="fr-FR" b="1" dirty="0" err="1"/>
              <a:t>Success</a:t>
            </a:r>
            <a:r>
              <a:rPr lang="fr-FR" b="1" dirty="0"/>
              <a:t> </a:t>
            </a:r>
            <a:r>
              <a:rPr lang="fr-FR" b="1" dirty="0" err="1"/>
              <a:t>Factors</a:t>
            </a:r>
            <a:endParaRPr lang="fr-FR" b="1" dirty="0" smtClean="0"/>
          </a:p>
          <a:p>
            <a:pPr marL="0" indent="0">
              <a:buNone/>
            </a:pPr>
            <a:r>
              <a:rPr lang="fr-FR" b="1" dirty="0" smtClean="0"/>
              <a:t> </a:t>
            </a:r>
            <a:r>
              <a:rPr lang="fr-FR" b="1" dirty="0"/>
              <a:t>• </a:t>
            </a:r>
            <a:r>
              <a:rPr lang="en-US" b="1" dirty="0"/>
              <a:t>Reliable Fulfillment and Delivery Infrastructure</a:t>
            </a:r>
            <a:r>
              <a:rPr lang="fr-FR" b="1" dirty="0" smtClean="0"/>
              <a:t>: </a:t>
            </a:r>
            <a:r>
              <a:rPr lang="en-US" dirty="0"/>
              <a:t>Having reliable systems for inventory, logistics, payment, order tracking, returns, etc., is critical. Even if promotional activities attract customers, failures in delivery or logistics will damage reputation and repeat business. </a:t>
            </a:r>
            <a:endParaRPr lang="en-US" dirty="0" smtClean="0"/>
          </a:p>
          <a:p>
            <a:pPr marL="0" indent="0">
              <a:buNone/>
            </a:pPr>
            <a:r>
              <a:rPr lang="fr-FR" b="1" dirty="0" smtClean="0"/>
              <a:t>• </a:t>
            </a:r>
            <a:r>
              <a:rPr lang="en-US" b="1" dirty="0" err="1"/>
              <a:t>Adaptiveness</a:t>
            </a:r>
            <a:r>
              <a:rPr lang="en-US" b="1" dirty="0"/>
              <a:t> &amp; Sustainable Growth: </a:t>
            </a:r>
            <a:r>
              <a:rPr lang="en-US" dirty="0"/>
              <a:t>E-commerce environments change rapidly (technology, customer expectations, regulations). Successful e-commerce strategies include mechanisms for continuous feedback, acceptance of innovation, and sustainable scaling (both operationally and ethically).</a:t>
            </a:r>
            <a:endParaRPr lang="fr-FR" b="1"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30</a:t>
            </a:fld>
            <a:endParaRPr lang="fr-BE" sz="1400" b="1">
              <a:solidFill>
                <a:srgbClr val="FFFFFF"/>
              </a:solidFill>
              <a:latin typeface="Century Schoolbook"/>
            </a:endParaRPr>
          </a:p>
        </p:txBody>
      </p:sp>
    </p:spTree>
    <p:extLst>
      <p:ext uri="{BB962C8B-B14F-4D97-AF65-F5344CB8AC3E}">
        <p14:creationId xmlns:p14="http://schemas.microsoft.com/office/powerpoint/2010/main" val="2908204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lnSpcReduction="20000"/>
          </a:bodyPr>
          <a:lstStyle/>
          <a:p>
            <a:pPr>
              <a:buFont typeface="Wingdings" panose="05000000000000000000" pitchFamily="2" charset="2"/>
              <a:buChar char="Ø"/>
            </a:pPr>
            <a:r>
              <a:rPr lang="en-US" b="1" dirty="0"/>
              <a:t>Principles to Consider for E-commerce&amp;</a:t>
            </a:r>
            <a:r>
              <a:rPr lang="fr-FR" b="1" dirty="0"/>
              <a:t>Key </a:t>
            </a:r>
            <a:r>
              <a:rPr lang="fr-FR" b="1" dirty="0" err="1"/>
              <a:t>Success</a:t>
            </a:r>
            <a:r>
              <a:rPr lang="fr-FR" b="1" dirty="0"/>
              <a:t> </a:t>
            </a:r>
            <a:r>
              <a:rPr lang="fr-FR" b="1" dirty="0" err="1"/>
              <a:t>Factors</a:t>
            </a:r>
            <a:r>
              <a:rPr lang="fr-FR" b="1" dirty="0" smtClean="0"/>
              <a:t> </a:t>
            </a:r>
          </a:p>
          <a:p>
            <a:pPr marL="0" indent="0">
              <a:buNone/>
            </a:pPr>
            <a:r>
              <a:rPr lang="fr-FR" b="1" dirty="0" smtClean="0"/>
              <a:t>• </a:t>
            </a:r>
            <a:r>
              <a:rPr lang="fr-FR" b="1" dirty="0" err="1"/>
              <a:t>Comprehensive</a:t>
            </a:r>
            <a:r>
              <a:rPr lang="fr-FR" b="1" dirty="0"/>
              <a:t> Catalogue:</a:t>
            </a:r>
            <a:r>
              <a:rPr lang="fr-FR" dirty="0" smtClean="0"/>
              <a:t> </a:t>
            </a:r>
            <a:r>
              <a:rPr lang="en-US" dirty="0"/>
              <a:t>Offering a wide and varied product range helps retain customers by meeting diverse needs and reducing the likelihood they leave the site to look elsewhere. Research shows that expanding assortment (range of items) is strongly correlated with higher conversion rates and larger basket value</a:t>
            </a:r>
            <a:r>
              <a:rPr lang="en-US" dirty="0" smtClean="0"/>
              <a:t>.</a:t>
            </a:r>
          </a:p>
          <a:p>
            <a:pPr marL="0" indent="0">
              <a:buNone/>
            </a:pPr>
            <a:r>
              <a:rPr lang="fr-FR" b="1" dirty="0"/>
              <a:t>• Trust / Customer </a:t>
            </a:r>
            <a:r>
              <a:rPr lang="fr-FR" b="1" dirty="0" err="1"/>
              <a:t>Reassurance</a:t>
            </a:r>
            <a:r>
              <a:rPr lang="fr-FR" b="1" dirty="0"/>
              <a:t>:</a:t>
            </a:r>
            <a:r>
              <a:rPr lang="fr-FR" dirty="0" smtClean="0"/>
              <a:t> </a:t>
            </a:r>
            <a:r>
              <a:rPr lang="en-US" dirty="0"/>
              <a:t>Secure payment systems, protection of personal data, and transparency are essential. Studies of e-commerce adoption emphasize consumer </a:t>
            </a:r>
            <a:r>
              <a:rPr lang="en-US" dirty="0" smtClean="0"/>
              <a:t>trust, driven </a:t>
            </a:r>
            <a:r>
              <a:rPr lang="en-US" dirty="0"/>
              <a:t>by perceived security and </a:t>
            </a:r>
            <a:r>
              <a:rPr lang="en-US" dirty="0" smtClean="0"/>
              <a:t>privacy, as </a:t>
            </a:r>
            <a:r>
              <a:rPr lang="en-US" dirty="0"/>
              <a:t>a major determinant of whether they purchase online.</a:t>
            </a:r>
            <a:endParaRPr lang="fr-FR" dirty="0" smtClean="0"/>
          </a:p>
          <a:p>
            <a:pPr marL="0" indent="0">
              <a:buNone/>
            </a:pPr>
            <a:r>
              <a:rPr lang="fr-FR" b="1" dirty="0" smtClean="0"/>
              <a:t> </a:t>
            </a:r>
            <a:r>
              <a:rPr lang="fr-FR" b="1" dirty="0"/>
              <a:t>• </a:t>
            </a:r>
            <a:r>
              <a:rPr lang="fr-FR" b="1" dirty="0" err="1"/>
              <a:t>Ergonomic</a:t>
            </a:r>
            <a:r>
              <a:rPr lang="fr-FR" b="1" dirty="0"/>
              <a:t> Site / User-</a:t>
            </a:r>
            <a:r>
              <a:rPr lang="fr-FR" b="1" dirty="0" err="1"/>
              <a:t>Friendly</a:t>
            </a:r>
            <a:r>
              <a:rPr lang="fr-FR" b="1" dirty="0"/>
              <a:t> Design: </a:t>
            </a:r>
            <a:r>
              <a:rPr lang="en-US" dirty="0"/>
              <a:t>Website usability, fast loading times, intuitive navigation, and clear interface matter greatly. Users tend to abandon purchases when the site is difficult to navigate or slow. Research into user experience (UX) shows ease-of-navigation, clarity in product information, and responsive design are among the top e-service quality dimensions.</a:t>
            </a:r>
            <a:r>
              <a:rPr lang="fr-FR" dirty="0" smtClean="0"/>
              <a:t> </a:t>
            </a:r>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31</a:t>
            </a:fld>
            <a:endParaRPr lang="fr-BE" sz="1400" b="1">
              <a:solidFill>
                <a:srgbClr val="FFFFFF"/>
              </a:solidFill>
              <a:latin typeface="Century Schoolbook"/>
            </a:endParaRPr>
          </a:p>
        </p:txBody>
      </p:sp>
    </p:spTree>
    <p:extLst>
      <p:ext uri="{BB962C8B-B14F-4D97-AF65-F5344CB8AC3E}">
        <p14:creationId xmlns:p14="http://schemas.microsoft.com/office/powerpoint/2010/main" val="31722112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lnSpcReduction="10000"/>
          </a:bodyPr>
          <a:lstStyle/>
          <a:p>
            <a:pPr>
              <a:buFont typeface="Wingdings" panose="05000000000000000000" pitchFamily="2" charset="2"/>
              <a:buChar char="Ø"/>
            </a:pPr>
            <a:r>
              <a:rPr lang="en-US" b="1" dirty="0"/>
              <a:t>Principles to Consider for E-commerce&amp;</a:t>
            </a:r>
            <a:r>
              <a:rPr lang="fr-FR" b="1" dirty="0"/>
              <a:t>Key </a:t>
            </a:r>
            <a:r>
              <a:rPr lang="fr-FR" b="1" dirty="0" err="1"/>
              <a:t>Success</a:t>
            </a:r>
            <a:r>
              <a:rPr lang="fr-FR" b="1" dirty="0"/>
              <a:t> </a:t>
            </a:r>
            <a:r>
              <a:rPr lang="fr-FR" b="1" dirty="0" err="1"/>
              <a:t>Factors</a:t>
            </a:r>
            <a:r>
              <a:rPr lang="fr-FR" b="1" dirty="0" smtClean="0"/>
              <a:t> </a:t>
            </a:r>
          </a:p>
          <a:p>
            <a:pPr marL="0" indent="0">
              <a:buNone/>
            </a:pPr>
            <a:r>
              <a:rPr lang="fr-FR" b="1" dirty="0"/>
              <a:t>• </a:t>
            </a:r>
            <a:r>
              <a:rPr lang="fr-FR" b="1" dirty="0" err="1"/>
              <a:t>Clear</a:t>
            </a:r>
            <a:r>
              <a:rPr lang="fr-FR" b="1" dirty="0"/>
              <a:t>, Attractive Online </a:t>
            </a:r>
            <a:r>
              <a:rPr lang="fr-FR" b="1" dirty="0" err="1"/>
              <a:t>Advertising</a:t>
            </a:r>
            <a:r>
              <a:rPr lang="fr-FR" b="1" dirty="0"/>
              <a:t>:</a:t>
            </a:r>
            <a:r>
              <a:rPr lang="fr-FR" dirty="0" smtClean="0"/>
              <a:t> </a:t>
            </a:r>
            <a:r>
              <a:rPr lang="en-US" dirty="0"/>
              <a:t>Interactive and visually appealing advertising (banners, clear messages) helps to draw potential customers into the site. Combined with strong messaging, this supports customer acquisition and awareness. For example, many successful e-commerce sites use a mix of digital marketing channels (SEO, banners, social media) to promote engagement</a:t>
            </a:r>
            <a:r>
              <a:rPr lang="en-US" dirty="0" smtClean="0"/>
              <a:t>.</a:t>
            </a:r>
          </a:p>
          <a:p>
            <a:pPr marL="0" indent="0">
              <a:buNone/>
            </a:pPr>
            <a:r>
              <a:rPr lang="fr-FR" b="1" dirty="0"/>
              <a:t>• Permanent </a:t>
            </a:r>
            <a:r>
              <a:rPr lang="fr-FR" b="1" dirty="0" err="1"/>
              <a:t>Mobility</a:t>
            </a:r>
            <a:r>
              <a:rPr lang="fr-FR" b="1" dirty="0"/>
              <a:t>: </a:t>
            </a:r>
            <a:r>
              <a:rPr lang="en-US" dirty="0"/>
              <a:t>Ensuring continual updates in product offering, design, originality, and staying attuned to customer preferences helps maintain competitiveness. E-commerce platforms that adapt to evolving trends, mobile access, originality in design and choice often maintain better customer engagement and satisfaction.</a:t>
            </a:r>
            <a:endParaRPr lang="fr-FR" b="1" dirty="0" smtClean="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32</a:t>
            </a:fld>
            <a:endParaRPr lang="fr-BE" sz="1400" b="1">
              <a:solidFill>
                <a:srgbClr val="FFFFFF"/>
              </a:solidFill>
              <a:latin typeface="Century Schoolbook"/>
            </a:endParaRPr>
          </a:p>
        </p:txBody>
      </p:sp>
    </p:spTree>
    <p:extLst>
      <p:ext uri="{BB962C8B-B14F-4D97-AF65-F5344CB8AC3E}">
        <p14:creationId xmlns:p14="http://schemas.microsoft.com/office/powerpoint/2010/main" val="543755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b="1" dirty="0" err="1"/>
              <a:t>Interests</a:t>
            </a:r>
            <a:r>
              <a:rPr lang="fr-FR" b="1" dirty="0"/>
              <a:t> of </a:t>
            </a:r>
            <a:r>
              <a:rPr lang="fr-FR" b="1" dirty="0" err="1"/>
              <a:t>Electronic</a:t>
            </a:r>
            <a:r>
              <a:rPr lang="fr-FR" b="1" dirty="0"/>
              <a:t> Commerce:</a:t>
            </a:r>
            <a:r>
              <a:rPr lang="fr-FR" dirty="0" smtClean="0"/>
              <a:t> </a:t>
            </a:r>
          </a:p>
          <a:p>
            <a:pPr marL="0" indent="0">
              <a:buNone/>
            </a:pPr>
            <a:endParaRPr lang="fr-FR" dirty="0" smtClean="0"/>
          </a:p>
          <a:p>
            <a:pPr>
              <a:buFont typeface="Arial" panose="020B0604020202020204" pitchFamily="34" charset="0"/>
              <a:buChar char="•"/>
            </a:pPr>
            <a:r>
              <a:rPr lang="en-US" dirty="0" smtClean="0"/>
              <a:t>Better </a:t>
            </a:r>
            <a:r>
              <a:rPr lang="en-US" dirty="0"/>
              <a:t>customer service → permanent availability.</a:t>
            </a:r>
          </a:p>
          <a:p>
            <a:pPr>
              <a:buFont typeface="Arial" panose="020B0604020202020204" pitchFamily="34" charset="0"/>
              <a:buChar char="•"/>
            </a:pPr>
            <a:r>
              <a:rPr lang="en-US" dirty="0"/>
              <a:t>Elimination of intermediaries → price reduction.</a:t>
            </a:r>
          </a:p>
          <a:p>
            <a:pPr>
              <a:buFont typeface="Arial" panose="020B0604020202020204" pitchFamily="34" charset="0"/>
              <a:buChar char="•"/>
            </a:pPr>
            <a:r>
              <a:rPr lang="en-US" dirty="0"/>
              <a:t>Image of professionalism.</a:t>
            </a:r>
          </a:p>
          <a:p>
            <a:pPr>
              <a:buFont typeface="Arial" panose="020B0604020202020204" pitchFamily="34" charset="0"/>
              <a:buChar char="•"/>
            </a:pPr>
            <a:r>
              <a:rPr lang="en-US" dirty="0"/>
              <a:t>Increased reach (virtual showcase).</a:t>
            </a:r>
          </a:p>
          <a:p>
            <a:pPr>
              <a:buFont typeface="Arial" panose="020B0604020202020204" pitchFamily="34" charset="0"/>
              <a:buChar char="•"/>
            </a:pPr>
            <a:r>
              <a:rPr lang="en-US" dirty="0"/>
              <a:t>Upselling and cross-selling.</a:t>
            </a:r>
          </a:p>
          <a:p>
            <a:pPr>
              <a:buFont typeface="Arial" panose="020B0604020202020204" pitchFamily="34" charset="0"/>
              <a:buChar char="•"/>
            </a:pPr>
            <a:r>
              <a:rPr lang="en-US" dirty="0"/>
              <a:t>Flexibility in price setting (sales / discounts).</a:t>
            </a:r>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33</a:t>
            </a:fld>
            <a:endParaRPr lang="fr-BE" sz="1400" b="1">
              <a:solidFill>
                <a:srgbClr val="FFFFFF"/>
              </a:solidFill>
              <a:latin typeface="Century Schoolbook"/>
            </a:endParaRPr>
          </a:p>
        </p:txBody>
      </p:sp>
    </p:spTree>
    <p:extLst>
      <p:ext uri="{BB962C8B-B14F-4D97-AF65-F5344CB8AC3E}">
        <p14:creationId xmlns:p14="http://schemas.microsoft.com/office/powerpoint/2010/main" val="2726781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Font typeface="Wingdings" panose="05000000000000000000" pitchFamily="2" charset="2"/>
              <a:buChar char="Ø"/>
            </a:pPr>
            <a:r>
              <a:rPr lang="fr-FR" b="1" dirty="0" err="1"/>
              <a:t>Disadvantages</a:t>
            </a:r>
            <a:r>
              <a:rPr lang="fr-FR" b="1" dirty="0"/>
              <a:t> of </a:t>
            </a:r>
            <a:r>
              <a:rPr lang="fr-FR" b="1" dirty="0" err="1"/>
              <a:t>Electronic</a:t>
            </a:r>
            <a:r>
              <a:rPr lang="fr-FR" b="1" dirty="0"/>
              <a:t> Commerce: </a:t>
            </a:r>
            <a:endParaRPr lang="fr-FR" b="1" dirty="0" smtClean="0"/>
          </a:p>
          <a:p>
            <a:pPr>
              <a:buFont typeface="Arial" panose="020B0604020202020204" pitchFamily="34" charset="0"/>
              <a:buChar char="•"/>
            </a:pPr>
            <a:r>
              <a:rPr lang="en-US" dirty="0" smtClean="0"/>
              <a:t>Uncertainty </a:t>
            </a:r>
            <a:r>
              <a:rPr lang="en-US" dirty="0"/>
              <a:t>and lack of trust concerning the security of payment methods.</a:t>
            </a:r>
          </a:p>
          <a:p>
            <a:pPr>
              <a:buFont typeface="Arial" panose="020B0604020202020204" pitchFamily="34" charset="0"/>
              <a:buChar char="•"/>
            </a:pPr>
            <a:r>
              <a:rPr lang="en-US" dirty="0"/>
              <a:t>Job destruction (wholesalers, distributors) → loss of turnover.</a:t>
            </a:r>
          </a:p>
          <a:p>
            <a:pPr>
              <a:buFont typeface="Arial" panose="020B0604020202020204" pitchFamily="34" charset="0"/>
              <a:buChar char="•"/>
            </a:pPr>
            <a:r>
              <a:rPr lang="en-US" dirty="0"/>
              <a:t>Computer tracking via cookies.</a:t>
            </a:r>
          </a:p>
          <a:p>
            <a:pPr>
              <a:buFont typeface="Arial" panose="020B0604020202020204" pitchFamily="34" charset="0"/>
              <a:buChar char="•"/>
            </a:pPr>
            <a:r>
              <a:rPr lang="en-US" dirty="0"/>
              <a:t>Dishonest online merchant.</a:t>
            </a:r>
          </a:p>
          <a:p>
            <a:pPr>
              <a:buFont typeface="Arial" panose="020B0604020202020204" pitchFamily="34" charset="0"/>
              <a:buChar char="•"/>
            </a:pPr>
            <a:r>
              <a:rPr lang="en-US" dirty="0"/>
              <a:t>Lack of human relationships.</a:t>
            </a:r>
          </a:p>
          <a:p>
            <a:pPr>
              <a:buFont typeface="Arial" panose="020B0604020202020204" pitchFamily="34" charset="0"/>
              <a:buChar char="•"/>
            </a:pPr>
            <a:r>
              <a:rPr lang="en-US" dirty="0"/>
              <a:t>Lack of contact with the product.</a:t>
            </a:r>
          </a:p>
          <a:p>
            <a:pPr>
              <a:buFont typeface="Arial" panose="020B0604020202020204" pitchFamily="34" charset="0"/>
              <a:buChar char="•"/>
            </a:pPr>
            <a:r>
              <a:rPr lang="en-US" dirty="0"/>
              <a:t>Delivery delays and costs, telephone costs, and difficulties in seeking recourse.</a:t>
            </a:r>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34</a:t>
            </a:fld>
            <a:endParaRPr lang="fr-BE" sz="1400" b="1">
              <a:solidFill>
                <a:srgbClr val="FFFFFF"/>
              </a:solidFill>
              <a:latin typeface="Century Schoolbook"/>
            </a:endParaRPr>
          </a:p>
        </p:txBody>
      </p:sp>
    </p:spTree>
    <p:extLst>
      <p:ext uri="{BB962C8B-B14F-4D97-AF65-F5344CB8AC3E}">
        <p14:creationId xmlns:p14="http://schemas.microsoft.com/office/powerpoint/2010/main" val="4043708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lstStyle/>
          <a:p>
            <a:pPr lvl="0">
              <a:buNone/>
            </a:pPr>
            <a:r>
              <a:rPr lang="fr-FR" b="1" u="sng" dirty="0" smtClean="0"/>
              <a:t>5. </a:t>
            </a:r>
            <a:r>
              <a:rPr lang="fr-FR" b="1" u="sng" dirty="0" err="1"/>
              <a:t>Electronic</a:t>
            </a:r>
            <a:r>
              <a:rPr lang="fr-FR" b="1" u="sng" dirty="0"/>
              <a:t> </a:t>
            </a:r>
            <a:r>
              <a:rPr lang="fr-FR" b="1" u="sng" dirty="0" err="1"/>
              <a:t>Contract</a:t>
            </a:r>
            <a:endParaRPr lang="fr-FR" dirty="0" smtClean="0"/>
          </a:p>
          <a:p>
            <a:pPr>
              <a:buNone/>
            </a:pPr>
            <a:r>
              <a:rPr lang="fr-FR" dirty="0" smtClean="0"/>
              <a:t>  </a:t>
            </a:r>
          </a:p>
          <a:p>
            <a:pPr>
              <a:buNone/>
            </a:pPr>
            <a:r>
              <a:rPr lang="en-US" dirty="0" smtClean="0"/>
              <a:t>Electronic </a:t>
            </a:r>
            <a:r>
              <a:rPr lang="en-US" dirty="0"/>
              <a:t>contracts are distance contracts concluded without any direct, face-to-face contact between the contracting parties ,</a:t>
            </a:r>
            <a:r>
              <a:rPr lang="en-US" dirty="0" smtClean="0"/>
              <a:t>between </a:t>
            </a:r>
            <a:r>
              <a:rPr lang="en-US" dirty="0"/>
              <a:t>the seller and the buyer. An electronic contract is characterized by mutual consent regarding an object and a price.</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35</a:t>
            </a:fld>
            <a:endParaRPr lang="fr-BE"/>
          </a:p>
        </p:txBody>
      </p:sp>
    </p:spTree>
    <p:extLst>
      <p:ext uri="{BB962C8B-B14F-4D97-AF65-F5344CB8AC3E}">
        <p14:creationId xmlns:p14="http://schemas.microsoft.com/office/powerpoint/2010/main" val="40333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a:bodyPr>
          <a:lstStyle/>
          <a:p>
            <a:pPr lvl="0">
              <a:buNone/>
            </a:pPr>
            <a:r>
              <a:rPr lang="fr-FR" b="1" u="sng" dirty="0" smtClean="0"/>
              <a:t> </a:t>
            </a:r>
            <a:endParaRPr lang="fr-FR" dirty="0" smtClean="0"/>
          </a:p>
          <a:p>
            <a:pPr>
              <a:buNone/>
            </a:pPr>
            <a:r>
              <a:rPr lang="fr-FR" sz="2000" b="1" u="sng" dirty="0" smtClean="0"/>
              <a:t>5.1</a:t>
            </a:r>
            <a:r>
              <a:rPr lang="en-US" sz="2000" b="1" u="sng" dirty="0"/>
              <a:t>Conditions of Validity of the Electronic Contract</a:t>
            </a:r>
            <a:endParaRPr lang="fr-FR" dirty="0" smtClean="0"/>
          </a:p>
          <a:p>
            <a:pPr lvl="0" fontAlgn="base"/>
            <a:r>
              <a:rPr lang="fr-FR" dirty="0" smtClean="0"/>
              <a:t> </a:t>
            </a:r>
            <a:r>
              <a:rPr lang="en-US" b="1" dirty="0"/>
              <a:t>Mutual consent of the parties</a:t>
            </a:r>
            <a:r>
              <a:rPr lang="fr-FR" dirty="0" smtClean="0"/>
              <a:t>, </a:t>
            </a:r>
            <a:r>
              <a:rPr lang="en-US" dirty="0"/>
              <a:t>The consent of the contracting parties must be genuine and free from defects such as error, </a:t>
            </a:r>
            <a:r>
              <a:rPr lang="en-US" dirty="0" smtClean="0"/>
              <a:t>fraud, </a:t>
            </a:r>
            <a:r>
              <a:rPr lang="en-US" dirty="0"/>
              <a:t>or duress (violence). In the online setting, this consent is often expressed through mechanisms such as a double-click agreement, with the additional requirements under the </a:t>
            </a:r>
            <a:r>
              <a:rPr lang="en-US" dirty="0" smtClean="0"/>
              <a:t>GDPR(General Data Protection Regulation) </a:t>
            </a:r>
            <a:r>
              <a:rPr lang="en-US" dirty="0"/>
              <a:t>that the consent be explicit, informed, and freely given</a:t>
            </a:r>
            <a:r>
              <a:rPr lang="en-US" dirty="0" smtClean="0"/>
              <a:t>.</a:t>
            </a:r>
          </a:p>
          <a:p>
            <a:pPr lvl="0" fontAlgn="base"/>
            <a:r>
              <a:rPr lang="fr-FR" b="1" dirty="0" err="1" smtClean="0"/>
              <a:t>Capacity</a:t>
            </a:r>
            <a:r>
              <a:rPr lang="fr-FR" dirty="0" smtClean="0"/>
              <a:t>: </a:t>
            </a:r>
            <a:r>
              <a:rPr lang="en-US" dirty="0"/>
              <a:t>only a person with full legal capacity may enter into a contract</a:t>
            </a:r>
            <a:r>
              <a:rPr lang="en-US" dirty="0" smtClean="0"/>
              <a:t>.</a:t>
            </a:r>
          </a:p>
          <a:p>
            <a:pPr lvl="0" fontAlgn="base"/>
            <a:r>
              <a:rPr lang="fr-FR" b="1" dirty="0" smtClean="0"/>
              <a:t>Object </a:t>
            </a:r>
            <a:r>
              <a:rPr lang="fr-FR" b="1" dirty="0"/>
              <a:t>and cause</a:t>
            </a:r>
            <a:r>
              <a:rPr lang="fr-FR" dirty="0" smtClean="0"/>
              <a:t> : </a:t>
            </a:r>
            <a:r>
              <a:rPr lang="en-US" dirty="0"/>
              <a:t>the performance stipulated in the electronic contract, as well as the reasons motivating the parties to contract, must be legal and must not contravene public order</a:t>
            </a:r>
            <a:r>
              <a:rPr lang="en-US" dirty="0" smtClean="0"/>
              <a:t>. </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36</a:t>
            </a:fld>
            <a:endParaRPr lang="fr-BE"/>
          </a:p>
        </p:txBody>
      </p:sp>
    </p:spTree>
    <p:extLst>
      <p:ext uri="{BB962C8B-B14F-4D97-AF65-F5344CB8AC3E}">
        <p14:creationId xmlns:p14="http://schemas.microsoft.com/office/powerpoint/2010/main" val="3260238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r>
              <a:rPr lang="fr-FR" sz="2000" b="1" u="sng" dirty="0"/>
              <a:t>5.2 </a:t>
            </a:r>
            <a:r>
              <a:rPr lang="en-US" sz="2100" b="1" u="sng" dirty="0"/>
              <a:t>Phases of an Electronic Contract</a:t>
            </a:r>
            <a:endParaRPr lang="fr-FR" sz="2000" dirty="0"/>
          </a:p>
          <a:p>
            <a:pPr>
              <a:buNone/>
            </a:pPr>
            <a:endParaRPr lang="fr-FR" dirty="0" smtClean="0"/>
          </a:p>
          <a:p>
            <a:pPr fontAlgn="base">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37</a:t>
            </a:fld>
            <a:endParaRPr lang="fr-BE"/>
          </a:p>
        </p:txBody>
      </p:sp>
      <p:graphicFrame>
        <p:nvGraphicFramePr>
          <p:cNvPr id="5" name="Diagramme 4"/>
          <p:cNvGraphicFramePr/>
          <p:nvPr>
            <p:extLst>
              <p:ext uri="{D42A27DB-BD31-4B8C-83A1-F6EECF244321}">
                <p14:modId xmlns:p14="http://schemas.microsoft.com/office/powerpoint/2010/main" val="3370827221"/>
              </p:ext>
            </p:extLst>
          </p:nvPr>
        </p:nvGraphicFramePr>
        <p:xfrm>
          <a:off x="2783632" y="21733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285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lvl="0" indent="0">
              <a:buNone/>
            </a:pPr>
            <a:r>
              <a:rPr lang="fr-FR" b="1" u="sng" dirty="0"/>
              <a:t>Formation Phase</a:t>
            </a:r>
          </a:p>
          <a:p>
            <a:pPr>
              <a:buNone/>
            </a:pPr>
            <a:endParaRPr lang="fr-FR" dirty="0" smtClean="0"/>
          </a:p>
          <a:p>
            <a:pPr marL="457200" indent="-457200">
              <a:buAutoNum type="arabicPeriod"/>
            </a:pPr>
            <a:r>
              <a:rPr lang="fr-FR" b="1" dirty="0" err="1"/>
              <a:t>Seller’s</a:t>
            </a:r>
            <a:r>
              <a:rPr lang="fr-FR" b="1" dirty="0"/>
              <a:t> Obligations:</a:t>
            </a:r>
            <a:r>
              <a:rPr lang="fr-FR" dirty="0" smtClean="0"/>
              <a:t> </a:t>
            </a:r>
            <a:r>
              <a:rPr lang="en-US" dirty="0"/>
              <a:t>Making available the contractual terms and conditions of online sale.</a:t>
            </a:r>
            <a:endParaRPr lang="fr-FR" dirty="0" smtClean="0"/>
          </a:p>
          <a:p>
            <a:pPr marL="457200" indent="-457200">
              <a:buAutoNum type="arabicPeriod"/>
            </a:pPr>
            <a:r>
              <a:rPr lang="fr-FR" b="1" dirty="0" err="1"/>
              <a:t>Order</a:t>
            </a:r>
            <a:r>
              <a:rPr lang="fr-FR" b="1" dirty="0"/>
              <a:t> </a:t>
            </a:r>
            <a:r>
              <a:rPr lang="fr-FR" b="1" dirty="0" err="1"/>
              <a:t>verification</a:t>
            </a:r>
            <a:r>
              <a:rPr lang="fr-FR" b="1" dirty="0"/>
              <a:t>: </a:t>
            </a:r>
            <a:r>
              <a:rPr lang="fr-FR" dirty="0"/>
              <a:t>first click </a:t>
            </a:r>
            <a:r>
              <a:rPr lang="fr-FR" dirty="0" err="1"/>
              <a:t>before</a:t>
            </a:r>
            <a:r>
              <a:rPr lang="fr-FR" dirty="0"/>
              <a:t> validation.</a:t>
            </a:r>
            <a:endParaRPr lang="fr-FR" dirty="0" smtClean="0"/>
          </a:p>
          <a:p>
            <a:pPr marL="457200" indent="-457200">
              <a:buAutoNum type="arabicPeriod"/>
            </a:pPr>
            <a:r>
              <a:rPr lang="fr-FR" b="1" dirty="0" err="1"/>
              <a:t>Order</a:t>
            </a:r>
            <a:r>
              <a:rPr lang="fr-FR" b="1" dirty="0"/>
              <a:t> </a:t>
            </a:r>
            <a:r>
              <a:rPr lang="fr-FR" b="1" dirty="0" err="1" smtClean="0"/>
              <a:t>confirmation:</a:t>
            </a:r>
            <a:r>
              <a:rPr lang="fr-FR" dirty="0" err="1"/>
              <a:t>second</a:t>
            </a:r>
            <a:r>
              <a:rPr lang="fr-FR" dirty="0"/>
              <a:t> click </a:t>
            </a:r>
            <a:r>
              <a:rPr lang="fr-FR" dirty="0" err="1"/>
              <a:t>expressing</a:t>
            </a:r>
            <a:r>
              <a:rPr lang="fr-FR" dirty="0"/>
              <a:t> </a:t>
            </a:r>
            <a:r>
              <a:rPr lang="fr-FR" dirty="0" err="1"/>
              <a:t>acceptance</a:t>
            </a:r>
            <a:r>
              <a:rPr lang="fr-FR" dirty="0"/>
              <a:t>.</a:t>
            </a:r>
          </a:p>
        </p:txBody>
      </p:sp>
      <p:sp>
        <p:nvSpPr>
          <p:cNvPr id="4" name="Espace réservé du numéro de diapositive 3"/>
          <p:cNvSpPr>
            <a:spLocks noGrp="1"/>
          </p:cNvSpPr>
          <p:nvPr>
            <p:ph type="sldNum" sz="quarter" idx="4294967295"/>
          </p:nvPr>
        </p:nvSpPr>
        <p:spPr/>
        <p:txBody>
          <a:bodyPr/>
          <a:lstStyle/>
          <a:p>
            <a:fld id="{CF4668DC-857F-487D-BFFA-8C0CA5037977}" type="slidenum">
              <a:rPr lang="fr-BE" smtClean="0"/>
              <a:pPr/>
              <a:t>38</a:t>
            </a:fld>
            <a:endParaRPr lang="fr-BE"/>
          </a:p>
        </p:txBody>
      </p:sp>
    </p:spTree>
    <p:extLst>
      <p:ext uri="{BB962C8B-B14F-4D97-AF65-F5344CB8AC3E}">
        <p14:creationId xmlns:p14="http://schemas.microsoft.com/office/powerpoint/2010/main" val="1367267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lvl="0" indent="0">
              <a:buNone/>
            </a:pPr>
            <a:r>
              <a:rPr lang="fr-FR" sz="2800" b="1" u="sng" dirty="0" err="1"/>
              <a:t>Execution</a:t>
            </a:r>
            <a:r>
              <a:rPr lang="fr-FR" sz="2800" b="1" u="sng" dirty="0"/>
              <a:t> Phase</a:t>
            </a:r>
          </a:p>
          <a:p>
            <a:pPr lvl="0"/>
            <a:endParaRPr lang="fr-FR" sz="2800" b="1" u="sng" dirty="0"/>
          </a:p>
          <a:p>
            <a:pPr>
              <a:buNone/>
            </a:pPr>
            <a:endParaRPr lang="fr-FR"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39</a:t>
            </a:fld>
            <a:endParaRPr lang="fr-BE"/>
          </a:p>
        </p:txBody>
      </p:sp>
      <p:graphicFrame>
        <p:nvGraphicFramePr>
          <p:cNvPr id="5" name="Diagramme 4"/>
          <p:cNvGraphicFramePr/>
          <p:nvPr>
            <p:extLst>
              <p:ext uri="{D42A27DB-BD31-4B8C-83A1-F6EECF244321}">
                <p14:modId xmlns:p14="http://schemas.microsoft.com/office/powerpoint/2010/main" val="1830766081"/>
              </p:ext>
            </p:extLst>
          </p:nvPr>
        </p:nvGraphicFramePr>
        <p:xfrm>
          <a:off x="2135560" y="2245320"/>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775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Course Content</a:t>
            </a:r>
          </a:p>
        </p:txBody>
      </p:sp>
      <p:sp>
        <p:nvSpPr>
          <p:cNvPr id="3" name="Espace réservé du contenu 2"/>
          <p:cNvSpPr>
            <a:spLocks noGrp="1"/>
          </p:cNvSpPr>
          <p:nvPr>
            <p:ph sz="quarter" idx="1"/>
          </p:nvPr>
        </p:nvSpPr>
        <p:spPr/>
        <p:txBody>
          <a:bodyPr/>
          <a:lstStyle/>
          <a:p>
            <a:pPr>
              <a:buNone/>
            </a:pPr>
            <a:r>
              <a:rPr lang="fr-FR" b="1" i="1" dirty="0" err="1"/>
              <a:t>Chapter</a:t>
            </a:r>
            <a:r>
              <a:rPr lang="fr-FR" b="1" i="1" dirty="0"/>
              <a:t> 2 – Strategic </a:t>
            </a:r>
            <a:r>
              <a:rPr lang="fr-FR" b="1" i="1" dirty="0" err="1"/>
              <a:t>Foresight</a:t>
            </a:r>
            <a:endParaRPr lang="fr-FR" b="1" i="1" dirty="0"/>
          </a:p>
          <a:p>
            <a:pPr>
              <a:buNone/>
            </a:pPr>
            <a:endParaRPr lang="fr-FR" b="1" i="1" dirty="0" smtClean="0"/>
          </a:p>
          <a:p>
            <a:pPr>
              <a:buNone/>
            </a:pPr>
            <a:r>
              <a:rPr lang="fr-FR" dirty="0" smtClean="0"/>
              <a:t> </a:t>
            </a:r>
            <a:r>
              <a:rPr lang="en-US" dirty="0"/>
              <a:t>Related Concepts and Types of Strategic Foresight</a:t>
            </a:r>
            <a:endParaRPr lang="fr-FR" dirty="0" smtClean="0"/>
          </a:p>
          <a:p>
            <a:pPr>
              <a:buNone/>
            </a:pPr>
            <a:r>
              <a:rPr lang="fr-FR" dirty="0" smtClean="0"/>
              <a:t> </a:t>
            </a:r>
            <a:r>
              <a:rPr lang="en-US" dirty="0"/>
              <a:t>Models of the Strategic Foresight Process</a:t>
            </a:r>
            <a:endParaRPr lang="fr-FR" dirty="0" smtClean="0"/>
          </a:p>
          <a:p>
            <a:pPr>
              <a:buNone/>
            </a:pPr>
            <a:r>
              <a:rPr lang="fr-FR" dirty="0" smtClean="0"/>
              <a:t> </a:t>
            </a:r>
            <a:r>
              <a:rPr lang="en-US" dirty="0"/>
              <a:t>Detailed Steps of the Strategic Foresight Process</a:t>
            </a:r>
            <a:endParaRPr lang="fr-FR" dirty="0" smtClean="0"/>
          </a:p>
          <a:p>
            <a:pPr>
              <a:buNone/>
            </a:pPr>
            <a:r>
              <a:rPr lang="fr-FR" dirty="0" smtClean="0"/>
              <a:t> </a:t>
            </a:r>
            <a:r>
              <a:rPr lang="en-US" dirty="0"/>
              <a:t>Panorama of Free Tools for Collecting, Managing &amp; Disseminating Information</a:t>
            </a:r>
            <a:endParaRPr lang="fr-FR" dirty="0" smtClean="0"/>
          </a:p>
          <a:p>
            <a:pPr>
              <a:buNone/>
            </a:pPr>
            <a:endParaRPr lang="fr-FR" dirty="0" smtClean="0"/>
          </a:p>
          <a:p>
            <a:pPr>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1185264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r>
              <a:rPr lang="fr-FR" sz="2000" b="1" dirty="0"/>
              <a:t>Obligations of the Cyber-Merchant</a:t>
            </a:r>
          </a:p>
          <a:p>
            <a:endParaRPr lang="fr-FR" sz="2000" b="1" dirty="0"/>
          </a:p>
          <a:p>
            <a:pPr>
              <a:buFont typeface="Arial" panose="020B0604020202020204" pitchFamily="34" charset="0"/>
              <a:buChar char="•"/>
            </a:pPr>
            <a:r>
              <a:rPr lang="en-US" sz="2000" dirty="0" smtClean="0"/>
              <a:t>Offer </a:t>
            </a:r>
            <a:r>
              <a:rPr lang="en-US" sz="2000" dirty="0"/>
              <a:t>a secure method of payment.</a:t>
            </a:r>
          </a:p>
          <a:p>
            <a:pPr>
              <a:buFont typeface="Arial" panose="020B0604020202020204" pitchFamily="34" charset="0"/>
              <a:buChar char="•"/>
            </a:pPr>
            <a:r>
              <a:rPr lang="en-US" sz="2000" dirty="0"/>
              <a:t>Commit to the delivery time and to the conformity of the product.</a:t>
            </a:r>
          </a:p>
          <a:p>
            <a:pPr>
              <a:buFont typeface="Arial" panose="020B0604020202020204" pitchFamily="34" charset="0"/>
              <a:buChar char="•"/>
            </a:pPr>
            <a:r>
              <a:rPr lang="en-US" sz="2000" dirty="0"/>
              <a:t>Repair, replace, or refund a defective product.</a:t>
            </a:r>
          </a:p>
          <a:p>
            <a:pPr>
              <a:buFont typeface="Arial" panose="020B0604020202020204" pitchFamily="34" charset="0"/>
              <a:buChar char="•"/>
            </a:pPr>
            <a:r>
              <a:rPr lang="en-US" sz="2000" dirty="0"/>
              <a:t>Inform the buyer of a product’s unavailability.</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40</a:t>
            </a:fld>
            <a:endParaRPr lang="fr-BE"/>
          </a:p>
        </p:txBody>
      </p:sp>
    </p:spTree>
    <p:extLst>
      <p:ext uri="{BB962C8B-B14F-4D97-AF65-F5344CB8AC3E}">
        <p14:creationId xmlns:p14="http://schemas.microsoft.com/office/powerpoint/2010/main" val="15863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en-US" sz="2000" b="1" dirty="0" smtClean="0"/>
              <a:t>Liability </a:t>
            </a:r>
            <a:r>
              <a:rPr lang="en-US" sz="2000" b="1" dirty="0"/>
              <a:t>of the Cyber-Merchant (Online Seller</a:t>
            </a:r>
            <a:r>
              <a:rPr lang="en-US" sz="2000" b="1" dirty="0" smtClean="0"/>
              <a:t>):</a:t>
            </a:r>
          </a:p>
          <a:p>
            <a:pPr marL="0" indent="0">
              <a:buNone/>
            </a:pPr>
            <a:endParaRPr lang="en-US" sz="2000" dirty="0"/>
          </a:p>
          <a:p>
            <a:pPr>
              <a:buFont typeface="Arial" panose="020B0604020202020204" pitchFamily="34" charset="0"/>
              <a:buChar char="•"/>
            </a:pPr>
            <a:r>
              <a:rPr lang="en-US" sz="2000" dirty="0"/>
              <a:t>Concerns the execution of obligations.</a:t>
            </a:r>
          </a:p>
          <a:p>
            <a:pPr>
              <a:buFont typeface="Arial" panose="020B0604020202020204" pitchFamily="34" charset="0"/>
              <a:buChar char="•"/>
            </a:pPr>
            <a:r>
              <a:rPr lang="en-US" sz="2000" dirty="0"/>
              <a:t>Operates by law against the cyber-consumer:</a:t>
            </a:r>
            <a:br>
              <a:rPr lang="en-US" sz="2000" dirty="0"/>
            </a:br>
            <a:r>
              <a:rPr lang="en-US" sz="2000" dirty="0"/>
              <a:t>‒ Legitimate goods.</a:t>
            </a:r>
            <a:br>
              <a:rPr lang="en-US" sz="2000" dirty="0"/>
            </a:br>
            <a:r>
              <a:rPr lang="en-US" sz="2000" dirty="0"/>
              <a:t>‒ Respect for privacy and prohibition of unauthorized spamming.</a:t>
            </a:r>
          </a:p>
          <a:p>
            <a:pPr>
              <a:buFont typeface="Arial" panose="020B0604020202020204" pitchFamily="34" charset="0"/>
              <a:buChar char="•"/>
            </a:pPr>
            <a:r>
              <a:rPr lang="en-US" sz="2000" dirty="0"/>
              <a:t>Duty of transparency.</a:t>
            </a:r>
          </a:p>
          <a:p>
            <a:pPr>
              <a:buFont typeface="Arial" panose="020B0604020202020204" pitchFamily="34" charset="0"/>
              <a:buChar char="•"/>
            </a:pPr>
            <a:r>
              <a:rPr lang="en-US" sz="2000" dirty="0"/>
              <a:t>Exemption if the execution of the contract is not due to the seller’s own act.</a:t>
            </a:r>
          </a:p>
          <a:p>
            <a:pPr fontAlgn="base">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41</a:t>
            </a:fld>
            <a:endParaRPr lang="fr-BE"/>
          </a:p>
        </p:txBody>
      </p:sp>
    </p:spTree>
    <p:extLst>
      <p:ext uri="{BB962C8B-B14F-4D97-AF65-F5344CB8AC3E}">
        <p14:creationId xmlns:p14="http://schemas.microsoft.com/office/powerpoint/2010/main" val="1710990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endParaRPr lang="fr-FR" sz="2000" b="1" dirty="0"/>
          </a:p>
          <a:p>
            <a:pPr marL="0" indent="0">
              <a:buNone/>
            </a:pPr>
            <a:endParaRPr lang="en-US" sz="2000" b="1" dirty="0" smtClean="0"/>
          </a:p>
          <a:p>
            <a:pPr marL="0" indent="0">
              <a:buNone/>
            </a:pPr>
            <a:r>
              <a:rPr lang="en-US" sz="2000" b="1" dirty="0" smtClean="0"/>
              <a:t>Obligations </a:t>
            </a:r>
            <a:r>
              <a:rPr lang="en-US" sz="2000" b="1" dirty="0"/>
              <a:t>of the Cyber-Buyer (Online Buyer</a:t>
            </a:r>
            <a:r>
              <a:rPr lang="en-US" sz="2000" b="1" dirty="0" smtClean="0"/>
              <a:t>):</a:t>
            </a:r>
          </a:p>
          <a:p>
            <a:pPr marL="0" indent="0">
              <a:buNone/>
            </a:pPr>
            <a:endParaRPr lang="en-US" sz="2000" dirty="0"/>
          </a:p>
          <a:p>
            <a:pPr>
              <a:buFont typeface="Arial" panose="020B0604020202020204" pitchFamily="34" charset="0"/>
              <a:buChar char="•"/>
            </a:pPr>
            <a:r>
              <a:rPr lang="en-US" sz="2000" b="1" dirty="0"/>
              <a:t>Taking delivery: </a:t>
            </a:r>
            <a:r>
              <a:rPr lang="en-US" sz="2000" dirty="0"/>
              <a:t>collect the delivered order.</a:t>
            </a:r>
          </a:p>
          <a:p>
            <a:pPr>
              <a:buFont typeface="Arial" panose="020B0604020202020204" pitchFamily="34" charset="0"/>
              <a:buChar char="•"/>
            </a:pPr>
            <a:r>
              <a:rPr lang="en-US" sz="2000" b="1" dirty="0"/>
              <a:t>Payment:</a:t>
            </a:r>
            <a:r>
              <a:rPr lang="en-US" sz="2000" dirty="0"/>
              <a:t> pay the price at the time and place provided in the sales contract.</a:t>
            </a:r>
          </a:p>
          <a:p>
            <a:pPr>
              <a:buNone/>
            </a:pPr>
            <a:endParaRPr lang="fr-FR" sz="2000" b="1" dirty="0"/>
          </a:p>
          <a:p>
            <a:pPr fontAlgn="base">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42</a:t>
            </a:fld>
            <a:endParaRPr lang="fr-BE"/>
          </a:p>
        </p:txBody>
      </p:sp>
    </p:spTree>
    <p:extLst>
      <p:ext uri="{BB962C8B-B14F-4D97-AF65-F5344CB8AC3E}">
        <p14:creationId xmlns:p14="http://schemas.microsoft.com/office/powerpoint/2010/main" val="1021620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endParaRPr lang="en-US" sz="2000" b="1" dirty="0" smtClean="0"/>
          </a:p>
          <a:p>
            <a:pPr marL="0" indent="0">
              <a:buNone/>
            </a:pPr>
            <a:endParaRPr lang="en-US" sz="2000" b="1" dirty="0"/>
          </a:p>
          <a:p>
            <a:pPr marL="0" indent="0">
              <a:buNone/>
            </a:pPr>
            <a:r>
              <a:rPr lang="en-US" sz="2000" b="1" dirty="0" smtClean="0"/>
              <a:t>Guarantees</a:t>
            </a:r>
            <a:r>
              <a:rPr lang="en-US" sz="2000" b="1" dirty="0"/>
              <a:t>:</a:t>
            </a:r>
            <a:endParaRPr lang="en-US" sz="2000" dirty="0"/>
          </a:p>
          <a:p>
            <a:pPr>
              <a:buFont typeface="Arial" panose="020B0604020202020204" pitchFamily="34" charset="0"/>
              <a:buChar char="•"/>
            </a:pPr>
            <a:r>
              <a:rPr lang="en-US" sz="2000" dirty="0"/>
              <a:t>Legal guarantee of conformity of the good.</a:t>
            </a:r>
          </a:p>
          <a:p>
            <a:pPr>
              <a:buFont typeface="Arial" panose="020B0604020202020204" pitchFamily="34" charset="0"/>
              <a:buChar char="•"/>
            </a:pPr>
            <a:r>
              <a:rPr lang="en-US" sz="2000" dirty="0"/>
              <a:t>Legal guarantee against hidden defects.</a:t>
            </a:r>
          </a:p>
          <a:p>
            <a:pPr>
              <a:buFont typeface="Arial" panose="020B0604020202020204" pitchFamily="34" charset="0"/>
              <a:buChar char="•"/>
            </a:pPr>
            <a:r>
              <a:rPr lang="en-US" sz="2000" dirty="0"/>
              <a:t>Warranty of eviction (guarantee against eviction).</a:t>
            </a:r>
          </a:p>
          <a:p>
            <a:endParaRPr lang="fr-FR" sz="2000" b="1" dirty="0"/>
          </a:p>
          <a:p>
            <a:pPr>
              <a:buNone/>
            </a:pPr>
            <a:endParaRPr lang="fr-FR" sz="2000" b="1" dirty="0"/>
          </a:p>
          <a:p>
            <a:pPr lvl="0">
              <a:buNone/>
            </a:pPr>
            <a:endParaRPr lang="fr-FR" sz="2000" dirty="0"/>
          </a:p>
          <a:p>
            <a:pPr>
              <a:buNone/>
            </a:pPr>
            <a:endParaRPr lang="fr-FR" dirty="0" smtClean="0"/>
          </a:p>
          <a:p>
            <a:pPr fontAlgn="base">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43</a:t>
            </a:fld>
            <a:endParaRPr lang="fr-BE"/>
          </a:p>
        </p:txBody>
      </p:sp>
    </p:spTree>
    <p:extLst>
      <p:ext uri="{BB962C8B-B14F-4D97-AF65-F5344CB8AC3E}">
        <p14:creationId xmlns:p14="http://schemas.microsoft.com/office/powerpoint/2010/main" val="39582170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r>
              <a:rPr lang="en-US" sz="2000" b="1" dirty="0" smtClean="0"/>
              <a:t>Settlement </a:t>
            </a:r>
            <a:r>
              <a:rPr lang="en-US" sz="2000" b="1" dirty="0"/>
              <a:t>of Disputes:</a:t>
            </a:r>
            <a:endParaRPr lang="en-US" sz="2000" dirty="0"/>
          </a:p>
          <a:p>
            <a:pPr>
              <a:buFont typeface="Arial" panose="020B0604020202020204" pitchFamily="34" charset="0"/>
              <a:buChar char="•"/>
            </a:pPr>
            <a:r>
              <a:rPr lang="en-US" sz="2000" dirty="0"/>
              <a:t>Free choice of applicable law in the event of a dispute.</a:t>
            </a:r>
          </a:p>
          <a:p>
            <a:pPr>
              <a:buFont typeface="Arial" panose="020B0604020202020204" pitchFamily="34" charset="0"/>
              <a:buChar char="•"/>
            </a:pPr>
            <a:r>
              <a:rPr lang="en-US" sz="2000" dirty="0"/>
              <a:t>By default, it is the law of the country of residence of the consumer.</a:t>
            </a:r>
          </a:p>
          <a:p>
            <a:pPr>
              <a:buNone/>
            </a:pPr>
            <a:endParaRPr lang="fr-FR" sz="2000" b="1" dirty="0"/>
          </a:p>
          <a:p>
            <a:pPr>
              <a:buNone/>
            </a:pPr>
            <a:endParaRPr lang="fr-FR" dirty="0" smtClean="0"/>
          </a:p>
          <a:p>
            <a:pPr fontAlgn="base">
              <a:buNone/>
            </a:pP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44</a:t>
            </a:fld>
            <a:endParaRPr lang="fr-BE"/>
          </a:p>
        </p:txBody>
      </p:sp>
    </p:spTree>
    <p:extLst>
      <p:ext uri="{BB962C8B-B14F-4D97-AF65-F5344CB8AC3E}">
        <p14:creationId xmlns:p14="http://schemas.microsoft.com/office/powerpoint/2010/main" val="14839993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a:xfrm>
            <a:off x="701040" y="1600200"/>
            <a:ext cx="9956800" cy="4873752"/>
          </a:xfrm>
        </p:spPr>
        <p:txBody>
          <a:bodyPr>
            <a:normAutofit/>
          </a:bodyPr>
          <a:lstStyle/>
          <a:p>
            <a:pPr>
              <a:buNone/>
            </a:pPr>
            <a:r>
              <a:rPr lang="fr-FR" sz="2000" b="1" u="sng" dirty="0"/>
              <a:t>5.3 </a:t>
            </a:r>
            <a:r>
              <a:rPr lang="en-US" sz="2100" b="1" u="sng" dirty="0"/>
              <a:t>Strengths of the Electronic Contract</a:t>
            </a:r>
            <a:endParaRPr lang="fr-FR" sz="2000" dirty="0"/>
          </a:p>
          <a:p>
            <a:pPr>
              <a:buNone/>
            </a:pPr>
            <a:endParaRPr lang="fr-FR" dirty="0" smtClean="0"/>
          </a:p>
          <a:p>
            <a:pPr marL="457200" indent="-457200" fontAlgn="base">
              <a:buAutoNum type="arabicParenR"/>
            </a:pPr>
            <a:r>
              <a:rPr lang="fr-FR" b="1" dirty="0" err="1" smtClean="0"/>
              <a:t>Greater</a:t>
            </a:r>
            <a:r>
              <a:rPr lang="fr-FR" b="1" dirty="0" smtClean="0"/>
              <a:t> </a:t>
            </a:r>
            <a:r>
              <a:rPr lang="fr-FR" b="1" dirty="0" err="1" smtClean="0"/>
              <a:t>productivity</a:t>
            </a:r>
            <a:r>
              <a:rPr lang="fr-FR" b="1" dirty="0" smtClean="0"/>
              <a:t> : </a:t>
            </a:r>
            <a:r>
              <a:rPr lang="en-US" dirty="0"/>
              <a:t>A paper contract requires at least half an hour of work. An electronic contract can be created, signed, and sent in three minutes</a:t>
            </a:r>
            <a:r>
              <a:rPr lang="en-US" dirty="0" smtClean="0"/>
              <a:t>.</a:t>
            </a:r>
          </a:p>
          <a:p>
            <a:pPr marL="457200" indent="-457200" fontAlgn="base">
              <a:buAutoNum type="arabicParenR"/>
            </a:pPr>
            <a:r>
              <a:rPr lang="fr-FR" b="1" dirty="0" err="1" smtClean="0"/>
              <a:t>Accelerated</a:t>
            </a:r>
            <a:r>
              <a:rPr lang="fr-FR" b="1" dirty="0" smtClean="0"/>
              <a:t> </a:t>
            </a:r>
            <a:r>
              <a:rPr lang="fr-FR" b="1" dirty="0" err="1"/>
              <a:t>process</a:t>
            </a:r>
            <a:r>
              <a:rPr lang="fr-FR" b="1" dirty="0" smtClean="0"/>
              <a:t> :</a:t>
            </a:r>
            <a:r>
              <a:rPr lang="en-US" dirty="0"/>
              <a:t>The electronic format allows you to speed up the contracting </a:t>
            </a:r>
            <a:r>
              <a:rPr lang="en-US" dirty="0" smtClean="0"/>
              <a:t>process, from </a:t>
            </a:r>
            <a:r>
              <a:rPr lang="en-US" dirty="0"/>
              <a:t>an average of two weeks to just a few hours at most.</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45</a:t>
            </a:fld>
            <a:endParaRPr lang="fr-BE"/>
          </a:p>
        </p:txBody>
      </p:sp>
    </p:spTree>
    <p:extLst>
      <p:ext uri="{BB962C8B-B14F-4D97-AF65-F5344CB8AC3E}">
        <p14:creationId xmlns:p14="http://schemas.microsoft.com/office/powerpoint/2010/main" val="319844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endParaRPr lang="fr-FR" dirty="0" smtClean="0"/>
          </a:p>
          <a:p>
            <a:pPr marL="0" indent="0" fontAlgn="base">
              <a:buNone/>
            </a:pPr>
            <a:r>
              <a:rPr lang="en-US" b="1" dirty="0" smtClean="0"/>
              <a:t>3) Secure </a:t>
            </a:r>
            <a:r>
              <a:rPr lang="en-US" b="1" dirty="0"/>
              <a:t>and Reliable Exchanges:</a:t>
            </a:r>
            <a:r>
              <a:rPr lang="en-US" dirty="0"/>
              <a:t> Traceability (you know who did what, and when) and security (you set document access rules according to user profiles).</a:t>
            </a:r>
            <a:br>
              <a:rPr lang="en-US" dirty="0"/>
            </a:br>
            <a:r>
              <a:rPr lang="en-US" dirty="0"/>
              <a:t>4) </a:t>
            </a:r>
            <a:r>
              <a:rPr lang="en-US" b="1" dirty="0"/>
              <a:t>Better contract lifecycle tracking:</a:t>
            </a:r>
            <a:r>
              <a:rPr lang="en-US" dirty="0"/>
              <a:t> The lifecycle tracking is done online, simply and instantly: you receive alerts and notifications in case of issues.</a:t>
            </a:r>
            <a:br>
              <a:rPr lang="en-US" dirty="0"/>
            </a:br>
            <a:r>
              <a:rPr lang="en-US" dirty="0"/>
              <a:t>5) </a:t>
            </a:r>
            <a:r>
              <a:rPr lang="en-US" b="1" dirty="0"/>
              <a:t>Reduced management costs:</a:t>
            </a:r>
            <a:r>
              <a:rPr lang="en-US" dirty="0"/>
              <a:t> You eliminate a series of inevitable expenses in paper contracting. No printing, no postal mailing, no physical transport, no physical archiving </a:t>
            </a:r>
            <a:r>
              <a:rPr lang="en-US" dirty="0" smtClean="0"/>
              <a:t>,  </a:t>
            </a:r>
            <a:r>
              <a:rPr lang="en-US" dirty="0"/>
              <a:t>you only need to bear the costs of software and creating an electronic signature, i.e. only one-off expenses.</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46</a:t>
            </a:fld>
            <a:endParaRPr lang="fr-BE"/>
          </a:p>
        </p:txBody>
      </p:sp>
    </p:spTree>
    <p:extLst>
      <p:ext uri="{BB962C8B-B14F-4D97-AF65-F5344CB8AC3E}">
        <p14:creationId xmlns:p14="http://schemas.microsoft.com/office/powerpoint/2010/main" val="646300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lvl="0">
              <a:buNone/>
            </a:pPr>
            <a:endParaRPr lang="fr-FR" dirty="0" smtClean="0"/>
          </a:p>
          <a:p>
            <a:pPr>
              <a:buNone/>
            </a:pPr>
            <a:r>
              <a:rPr lang="fr-FR" b="1" dirty="0" smtClean="0"/>
              <a:t>5.4 </a:t>
            </a:r>
            <a:r>
              <a:rPr lang="fr-FR" b="1" dirty="0" err="1"/>
              <a:t>Electronic</a:t>
            </a:r>
            <a:r>
              <a:rPr lang="fr-FR" b="1" dirty="0"/>
              <a:t> Signature (e-signature)</a:t>
            </a:r>
          </a:p>
          <a:p>
            <a:pPr>
              <a:buNone/>
            </a:pPr>
            <a:r>
              <a:rPr lang="en-US" dirty="0" smtClean="0"/>
              <a:t>Every </a:t>
            </a:r>
            <a:r>
              <a:rPr lang="en-US" dirty="0"/>
              <a:t>legal act, in order to be validated, requires a signature. For your digitized documents, particularly contracts, you must create an electronic signature that allows for identification.</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47</a:t>
            </a:fld>
            <a:endParaRPr lang="fr-BE"/>
          </a:p>
        </p:txBody>
      </p:sp>
    </p:spTree>
    <p:extLst>
      <p:ext uri="{BB962C8B-B14F-4D97-AF65-F5344CB8AC3E}">
        <p14:creationId xmlns:p14="http://schemas.microsoft.com/office/powerpoint/2010/main" val="3703674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r>
              <a:rPr lang="fr-FR" b="1" dirty="0"/>
              <a:t>5.4.1 </a:t>
            </a:r>
            <a:r>
              <a:rPr lang="fr-FR" b="1" dirty="0" err="1"/>
              <a:t>Forms</a:t>
            </a:r>
            <a:r>
              <a:rPr lang="fr-FR" b="1" dirty="0"/>
              <a:t> of </a:t>
            </a:r>
            <a:r>
              <a:rPr lang="fr-FR" b="1" dirty="0" err="1"/>
              <a:t>Electronic</a:t>
            </a:r>
            <a:r>
              <a:rPr lang="fr-FR" b="1" dirty="0"/>
              <a:t> Signature </a:t>
            </a:r>
            <a:endParaRPr lang="fr-FR" b="1" dirty="0" smtClean="0"/>
          </a:p>
          <a:p>
            <a:r>
              <a:rPr lang="fr-FR" dirty="0" err="1"/>
              <a:t>Scanned</a:t>
            </a:r>
            <a:r>
              <a:rPr lang="fr-FR" dirty="0"/>
              <a:t> </a:t>
            </a:r>
            <a:r>
              <a:rPr lang="fr-FR" dirty="0" err="1"/>
              <a:t>handwritten</a:t>
            </a:r>
            <a:r>
              <a:rPr lang="fr-FR" dirty="0"/>
              <a:t> </a:t>
            </a:r>
            <a:r>
              <a:rPr lang="fr-FR" dirty="0" smtClean="0"/>
              <a:t>signatures</a:t>
            </a:r>
          </a:p>
          <a:p>
            <a:r>
              <a:rPr lang="fr-FR" dirty="0"/>
              <a:t>signatures on a </a:t>
            </a:r>
            <a:r>
              <a:rPr lang="fr-FR" dirty="0" err="1"/>
              <a:t>touchscreenDigital</a:t>
            </a:r>
            <a:r>
              <a:rPr lang="fr-FR" dirty="0"/>
              <a:t> </a:t>
            </a:r>
            <a:endParaRPr lang="fr-FR" dirty="0" smtClean="0"/>
          </a:p>
          <a:p>
            <a:r>
              <a:rPr lang="fr-FR" b="1" dirty="0" smtClean="0">
                <a:solidFill>
                  <a:prstClr val="black"/>
                </a:solidFill>
              </a:rPr>
              <a:t>Digital </a:t>
            </a:r>
            <a:r>
              <a:rPr lang="fr-FR" b="1" dirty="0">
                <a:solidFill>
                  <a:prstClr val="black"/>
                </a:solidFill>
              </a:rPr>
              <a:t>signature </a:t>
            </a:r>
            <a:r>
              <a:rPr lang="fr-FR" dirty="0" smtClean="0"/>
              <a:t>:</a:t>
            </a:r>
          </a:p>
          <a:p>
            <a:pPr>
              <a:buFont typeface="Wingdings" pitchFamily="2" charset="2"/>
              <a:buChar char="q"/>
            </a:pPr>
            <a:r>
              <a:rPr lang="fr-FR" dirty="0" smtClean="0"/>
              <a:t>     </a:t>
            </a:r>
            <a:r>
              <a:rPr lang="fr-FR" dirty="0"/>
              <a:t>Digital identification (</a:t>
            </a:r>
            <a:r>
              <a:rPr lang="fr-FR" dirty="0" err="1"/>
              <a:t>fingerprint</a:t>
            </a:r>
            <a:r>
              <a:rPr lang="fr-FR" dirty="0"/>
              <a:t>, </a:t>
            </a:r>
            <a:r>
              <a:rPr lang="fr-FR" dirty="0" err="1"/>
              <a:t>voice</a:t>
            </a:r>
            <a:r>
              <a:rPr lang="fr-FR" dirty="0"/>
              <a:t>, </a:t>
            </a:r>
            <a:r>
              <a:rPr lang="fr-FR" dirty="0" err="1"/>
              <a:t>retina</a:t>
            </a:r>
            <a:r>
              <a:rPr lang="fr-FR" dirty="0"/>
              <a:t>, etc.)</a:t>
            </a:r>
            <a:endParaRPr lang="fr-FR" dirty="0" smtClean="0"/>
          </a:p>
          <a:p>
            <a:pPr>
              <a:buFont typeface="Wingdings" pitchFamily="2" charset="2"/>
              <a:buChar char="q"/>
            </a:pPr>
            <a:r>
              <a:rPr lang="fr-FR" dirty="0" smtClean="0"/>
              <a:t>     </a:t>
            </a:r>
            <a:r>
              <a:rPr lang="en-US" dirty="0"/>
              <a:t>A sequence of personal and unique characters, etc.</a:t>
            </a:r>
            <a:endParaRPr lang="fr-FR" dirty="0" smtClean="0"/>
          </a:p>
          <a:p>
            <a:pPr>
              <a:buFont typeface="Wingdings" pitchFamily="2" charset="2"/>
              <a:buChar char="q"/>
            </a:pPr>
            <a:r>
              <a:rPr lang="fr-FR" dirty="0" smtClean="0"/>
              <a:t>     </a:t>
            </a:r>
            <a:r>
              <a:rPr lang="en-US" dirty="0"/>
              <a:t>A set of official identifications (certificate)</a:t>
            </a:r>
            <a:endParaRPr lang="fr-FR" b="1" dirty="0" smtClean="0"/>
          </a:p>
          <a:p>
            <a:pPr marL="0" indent="0">
              <a:buNone/>
            </a:pPr>
            <a:r>
              <a:rPr lang="fr-FR" b="1" dirty="0"/>
              <a:t>  </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48</a:t>
            </a:fld>
            <a:endParaRPr lang="fr-BE"/>
          </a:p>
        </p:txBody>
      </p:sp>
    </p:spTree>
    <p:extLst>
      <p:ext uri="{BB962C8B-B14F-4D97-AF65-F5344CB8AC3E}">
        <p14:creationId xmlns:p14="http://schemas.microsoft.com/office/powerpoint/2010/main" val="38795988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lnSpcReduction="10000"/>
          </a:bodyPr>
          <a:lstStyle/>
          <a:p>
            <a:pPr>
              <a:buNone/>
            </a:pPr>
            <a:r>
              <a:rPr lang="fr-FR" sz="3200" b="1" dirty="0" smtClean="0"/>
              <a:t>5.4.1.1 </a:t>
            </a:r>
            <a:r>
              <a:rPr lang="en-US" sz="3000" b="1" dirty="0" smtClean="0"/>
              <a:t>Electronic </a:t>
            </a:r>
            <a:r>
              <a:rPr lang="en-US" sz="3000" b="1" dirty="0"/>
              <a:t>Certificate</a:t>
            </a:r>
            <a:r>
              <a:rPr lang="en-US" sz="3000" b="1" dirty="0" smtClean="0"/>
              <a:t>:</a:t>
            </a:r>
          </a:p>
          <a:p>
            <a:pPr>
              <a:buNone/>
            </a:pPr>
            <a:r>
              <a:rPr lang="en-US" sz="3000" dirty="0" smtClean="0"/>
              <a:t>Digital </a:t>
            </a:r>
            <a:r>
              <a:rPr lang="en-US" sz="3000" dirty="0"/>
              <a:t>identity card of the electronic </a:t>
            </a:r>
            <a:r>
              <a:rPr lang="en-US" sz="3000" dirty="0" err="1"/>
              <a:t>world.Issued</a:t>
            </a:r>
            <a:r>
              <a:rPr lang="en-US" sz="3000" dirty="0"/>
              <a:t> by certification </a:t>
            </a:r>
            <a:r>
              <a:rPr lang="en-US" sz="3000" dirty="0" smtClean="0"/>
              <a:t>authorities(</a:t>
            </a:r>
            <a:r>
              <a:rPr lang="fr-FR" sz="3200" dirty="0" err="1" smtClean="0"/>
              <a:t>CAs</a:t>
            </a:r>
            <a:r>
              <a:rPr lang="fr-FR" sz="3200" dirty="0" smtClean="0"/>
              <a:t>: </a:t>
            </a:r>
            <a:r>
              <a:rPr lang="fr-FR" sz="3200" b="1" dirty="0" err="1"/>
              <a:t>VeriSign</a:t>
            </a:r>
            <a:r>
              <a:rPr lang="fr-FR" sz="3200" dirty="0"/>
              <a:t>, </a:t>
            </a:r>
            <a:r>
              <a:rPr lang="fr-FR" sz="3200" b="1" dirty="0" err="1"/>
              <a:t>DigiCert</a:t>
            </a:r>
            <a:r>
              <a:rPr lang="fr-FR" sz="3200" dirty="0"/>
              <a:t>, </a:t>
            </a:r>
            <a:r>
              <a:rPr lang="fr-FR" sz="3200" b="1" dirty="0" err="1"/>
              <a:t>GlobalSign</a:t>
            </a:r>
            <a:r>
              <a:rPr lang="fr-FR" sz="3200" dirty="0"/>
              <a:t>, </a:t>
            </a:r>
            <a:r>
              <a:rPr lang="fr-FR" sz="3200" b="1" dirty="0" err="1" smtClean="0"/>
              <a:t>Thawte</a:t>
            </a:r>
            <a:r>
              <a:rPr lang="fr-FR" sz="3200" dirty="0" smtClean="0"/>
              <a:t>)</a:t>
            </a:r>
            <a:r>
              <a:rPr lang="en-US" sz="3000" dirty="0" smtClean="0"/>
              <a:t> </a:t>
            </a:r>
            <a:r>
              <a:rPr lang="en-US" sz="3000" dirty="0"/>
              <a:t>in various forms</a:t>
            </a:r>
            <a:r>
              <a:rPr lang="en-US" sz="3000" dirty="0" smtClean="0"/>
              <a:t>.</a:t>
            </a:r>
          </a:p>
          <a:p>
            <a:pPr>
              <a:buNone/>
            </a:pPr>
            <a:r>
              <a:rPr lang="en-US" sz="3000" b="1" dirty="0" smtClean="0"/>
              <a:t>Contents</a:t>
            </a:r>
            <a:r>
              <a:rPr lang="en-US" sz="3000" b="1" dirty="0"/>
              <a:t>: </a:t>
            </a:r>
            <a:endParaRPr lang="en-US" sz="3000" b="1" dirty="0" smtClean="0"/>
          </a:p>
          <a:p>
            <a:pPr>
              <a:buNone/>
            </a:pPr>
            <a:r>
              <a:rPr lang="en-US" sz="3000" dirty="0" smtClean="0"/>
              <a:t>•</a:t>
            </a:r>
            <a:r>
              <a:rPr lang="en-US" sz="3000" b="1" dirty="0" smtClean="0"/>
              <a:t> </a:t>
            </a:r>
            <a:r>
              <a:rPr lang="en-US" sz="3000" dirty="0"/>
              <a:t>Name of the certificate holder. </a:t>
            </a:r>
            <a:endParaRPr lang="en-US" sz="3000" dirty="0" smtClean="0"/>
          </a:p>
          <a:p>
            <a:pPr>
              <a:buNone/>
            </a:pPr>
            <a:r>
              <a:rPr lang="en-US" sz="3000" dirty="0" smtClean="0"/>
              <a:t>• </a:t>
            </a:r>
            <a:r>
              <a:rPr lang="en-US" sz="3000" dirty="0"/>
              <a:t>Start date of validity. </a:t>
            </a:r>
            <a:endParaRPr lang="en-US" sz="3000" dirty="0" smtClean="0"/>
          </a:p>
          <a:p>
            <a:pPr>
              <a:buNone/>
            </a:pPr>
            <a:r>
              <a:rPr lang="en-US" sz="3000" dirty="0" smtClean="0"/>
              <a:t>• </a:t>
            </a:r>
            <a:r>
              <a:rPr lang="en-US" sz="3000" dirty="0"/>
              <a:t>Name of the trusted authority. </a:t>
            </a:r>
            <a:endParaRPr lang="en-US" sz="3000" dirty="0" smtClean="0"/>
          </a:p>
          <a:p>
            <a:pPr>
              <a:buNone/>
            </a:pPr>
            <a:r>
              <a:rPr lang="en-US" sz="3000" dirty="0" smtClean="0"/>
              <a:t>• </a:t>
            </a:r>
            <a:r>
              <a:rPr lang="en-US" sz="3000" dirty="0"/>
              <a:t>Possible photograph of the holder or the company logo. </a:t>
            </a:r>
            <a:endParaRPr lang="en-US" sz="3000" dirty="0" smtClean="0"/>
          </a:p>
          <a:p>
            <a:pPr>
              <a:buNone/>
            </a:pPr>
            <a:r>
              <a:rPr lang="en-US" sz="3000" dirty="0" smtClean="0"/>
              <a:t>• </a:t>
            </a:r>
            <a:r>
              <a:rPr lang="en-US" sz="3000" dirty="0"/>
              <a:t>Signature of the certification authority.</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49</a:t>
            </a:fld>
            <a:endParaRPr lang="fr-BE"/>
          </a:p>
        </p:txBody>
      </p:sp>
    </p:spTree>
    <p:extLst>
      <p:ext uri="{BB962C8B-B14F-4D97-AF65-F5344CB8AC3E}">
        <p14:creationId xmlns:p14="http://schemas.microsoft.com/office/powerpoint/2010/main" val="2725604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Course Content</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pPr>
              <a:buNone/>
            </a:pPr>
            <a:r>
              <a:rPr lang="en-US" b="1" i="1" dirty="0"/>
              <a:t>Chapter 3 – Strategic Intelligence and Social Media</a:t>
            </a:r>
          </a:p>
          <a:p>
            <a:pPr>
              <a:buNone/>
            </a:pPr>
            <a:endParaRPr lang="fr-FR" b="1" i="1" dirty="0" smtClean="0"/>
          </a:p>
          <a:p>
            <a:pPr>
              <a:buNone/>
            </a:pPr>
            <a:r>
              <a:rPr lang="fr-FR" b="1" i="1" dirty="0" smtClean="0"/>
              <a:t> </a:t>
            </a:r>
            <a:r>
              <a:rPr lang="en-US" dirty="0"/>
              <a:t>Planning, Collecting, and Organizing Information</a:t>
            </a:r>
            <a:endParaRPr lang="fr-FR" dirty="0" smtClean="0"/>
          </a:p>
          <a:p>
            <a:pPr>
              <a:buNone/>
            </a:pPr>
            <a:r>
              <a:rPr lang="fr-FR" dirty="0" smtClean="0"/>
              <a:t> </a:t>
            </a:r>
            <a:r>
              <a:rPr lang="fr-FR" b="1" dirty="0" err="1"/>
              <a:t>Reputation</a:t>
            </a:r>
            <a:r>
              <a:rPr lang="fr-FR" b="1" dirty="0"/>
              <a:t> Monitoring</a:t>
            </a:r>
            <a:r>
              <a:rPr lang="fr-FR" dirty="0"/>
              <a:t> (</a:t>
            </a:r>
            <a:r>
              <a:rPr lang="fr-FR" i="1" dirty="0"/>
              <a:t>E-</a:t>
            </a:r>
            <a:r>
              <a:rPr lang="fr-FR" i="1" dirty="0" err="1"/>
              <a:t>reputation</a:t>
            </a:r>
            <a:r>
              <a:rPr lang="fr-FR" i="1" dirty="0"/>
              <a:t> monitoring</a:t>
            </a:r>
            <a:r>
              <a:rPr lang="fr-FR" dirty="0"/>
              <a:t>)</a:t>
            </a:r>
            <a:endParaRPr lang="fr-FR" dirty="0" smtClean="0"/>
          </a:p>
          <a:p>
            <a:pPr>
              <a:buNone/>
            </a:pPr>
            <a:r>
              <a:rPr lang="fr-FR" dirty="0" smtClean="0"/>
              <a:t> </a:t>
            </a:r>
            <a:r>
              <a:rPr lang="fr-FR" dirty="0"/>
              <a:t>Content Curation</a:t>
            </a:r>
            <a:endParaRPr lang="fr-FR" dirty="0" smtClean="0"/>
          </a:p>
          <a:p>
            <a:pPr>
              <a:buNone/>
            </a:pPr>
            <a:r>
              <a:rPr lang="fr-FR" dirty="0" smtClean="0"/>
              <a:t> </a:t>
            </a:r>
            <a:r>
              <a:rPr lang="en-US" dirty="0"/>
              <a:t>Specificities of Monitoring on Social Media</a:t>
            </a:r>
            <a:endParaRPr lang="fr-FR" dirty="0" smtClean="0"/>
          </a:p>
          <a:p>
            <a:pPr>
              <a:buNone/>
            </a:pPr>
            <a:r>
              <a:rPr lang="fr-FR" dirty="0" smtClean="0"/>
              <a:t> </a:t>
            </a:r>
            <a:r>
              <a:rPr lang="en-US" dirty="0"/>
              <a:t>Building an Effective LinkedIn Profile and Network</a:t>
            </a:r>
            <a:endParaRPr lang="fr-FR" dirty="0" smtClean="0"/>
          </a:p>
          <a:p>
            <a:pPr>
              <a:buNone/>
            </a:pPr>
            <a:endParaRPr lang="fr-FR"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2976249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a:bodyPr>
          <a:lstStyle/>
          <a:p>
            <a:pPr>
              <a:buNone/>
            </a:pPr>
            <a:r>
              <a:rPr lang="fr-FR" b="1" dirty="0" smtClean="0"/>
              <a:t> </a:t>
            </a:r>
          </a:p>
          <a:p>
            <a:pPr marL="0" indent="0">
              <a:buNone/>
            </a:pPr>
            <a:r>
              <a:rPr lang="en-US" sz="2800" b="1" dirty="0"/>
              <a:t>What is the Purpose of the Electronic Signature?</a:t>
            </a:r>
            <a:endParaRPr lang="en-US" sz="2800" dirty="0"/>
          </a:p>
          <a:p>
            <a:pPr marL="0" indent="0">
              <a:buNone/>
            </a:pPr>
            <a:r>
              <a:rPr lang="en-US" sz="2800" dirty="0"/>
              <a:t>To guarantee the following security properties:</a:t>
            </a:r>
          </a:p>
          <a:p>
            <a:r>
              <a:rPr lang="en-US" sz="2800" b="1" dirty="0"/>
              <a:t>Authentication:</a:t>
            </a:r>
            <a:r>
              <a:rPr lang="en-US" sz="2800" dirty="0"/>
              <a:t> verification of the identity of the person who signed the data (the origin of the message, document, or transaction).</a:t>
            </a:r>
          </a:p>
          <a:p>
            <a:r>
              <a:rPr lang="en-US" sz="2800" b="1" dirty="0"/>
              <a:t>Confidentiality and integrity protection of data:</a:t>
            </a:r>
            <a:r>
              <a:rPr lang="en-US" sz="2800" dirty="0"/>
              <a:t> ensure that the received document has not been tampered with.</a:t>
            </a:r>
          </a:p>
          <a:p>
            <a:r>
              <a:rPr lang="en-US" sz="2800" b="1" dirty="0"/>
              <a:t>Non-repudiation:</a:t>
            </a:r>
            <a:r>
              <a:rPr lang="en-US" sz="2800" dirty="0"/>
              <a:t> the signer of a document proves his identity. The sender cannot deny having sent the message and the recipient cannot deny having received it.</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50</a:t>
            </a:fld>
            <a:endParaRPr lang="fr-BE"/>
          </a:p>
        </p:txBody>
      </p:sp>
    </p:spTree>
    <p:extLst>
      <p:ext uri="{BB962C8B-B14F-4D97-AF65-F5344CB8AC3E}">
        <p14:creationId xmlns:p14="http://schemas.microsoft.com/office/powerpoint/2010/main" val="2228959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a:bodyPr>
          <a:lstStyle/>
          <a:p>
            <a:pPr>
              <a:buNone/>
            </a:pPr>
            <a:r>
              <a:rPr lang="fr-FR" b="1" dirty="0" smtClean="0"/>
              <a:t>5.5 </a:t>
            </a:r>
            <a:r>
              <a:rPr lang="en-US" b="1" dirty="0"/>
              <a:t>Operations Used in an Electronic Signature</a:t>
            </a:r>
            <a:r>
              <a:rPr lang="fr-FR" b="1" dirty="0" smtClean="0"/>
              <a:t> </a:t>
            </a:r>
          </a:p>
          <a:p>
            <a:endParaRPr lang="fr-FR" b="1" dirty="0" smtClean="0"/>
          </a:p>
          <a:p>
            <a:r>
              <a:rPr lang="en-US" sz="3200" b="1" dirty="0"/>
              <a:t>Hashing:</a:t>
            </a:r>
            <a:r>
              <a:rPr lang="en-US" sz="3200" dirty="0"/>
              <a:t> used to obtain a highly condensed summary of the </a:t>
            </a:r>
            <a:r>
              <a:rPr lang="en-US" sz="3200" dirty="0" smtClean="0"/>
              <a:t>document (</a:t>
            </a:r>
            <a:r>
              <a:rPr lang="fr-FR" sz="3200" dirty="0"/>
              <a:t>SHA-256, SHA-512, MD5 </a:t>
            </a:r>
            <a:r>
              <a:rPr lang="fr-FR" sz="3200" dirty="0" smtClean="0"/>
              <a:t>)</a:t>
            </a:r>
            <a:r>
              <a:rPr lang="en-US" sz="3200" dirty="0" smtClean="0"/>
              <a:t>.</a:t>
            </a:r>
            <a:endParaRPr lang="fr-FR" sz="3200" dirty="0" smtClean="0"/>
          </a:p>
          <a:p>
            <a:r>
              <a:rPr lang="en-US" sz="3200" b="1" dirty="0"/>
              <a:t>Asymmetric cryptography:</a:t>
            </a:r>
            <a:r>
              <a:rPr lang="en-US" sz="3200" dirty="0"/>
              <a:t> this is cryptography that distinguishes between public and private data, in contrast to symmetric cryptography, where the functionality is achieved by the possession of a common secret data shared between the participants.</a:t>
            </a:r>
            <a:endParaRPr lang="fr-FR" sz="3200" dirty="0"/>
          </a:p>
          <a:p>
            <a:endParaRPr lang="fr-FR" sz="3200"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51</a:t>
            </a:fld>
            <a:endParaRPr lang="fr-BE"/>
          </a:p>
        </p:txBody>
      </p:sp>
    </p:spTree>
    <p:extLst>
      <p:ext uri="{BB962C8B-B14F-4D97-AF65-F5344CB8AC3E}">
        <p14:creationId xmlns:p14="http://schemas.microsoft.com/office/powerpoint/2010/main" val="11487428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52</a:t>
            </a:fld>
            <a:endParaRPr lang="fr-BE"/>
          </a:p>
        </p:txBody>
      </p:sp>
      <p:sp>
        <p:nvSpPr>
          <p:cNvPr id="3" name="Espace réservé du contenu 2"/>
          <p:cNvSpPr>
            <a:spLocks noGrp="1"/>
          </p:cNvSpPr>
          <p:nvPr>
            <p:ph sz="quarter" idx="2"/>
          </p:nvPr>
        </p:nvSpPr>
        <p:spPr/>
        <p:txBody>
          <a:bodyPr>
            <a:normAutofit/>
          </a:bodyPr>
          <a:lstStyle/>
          <a:p>
            <a:pPr>
              <a:buNone/>
            </a:pPr>
            <a:r>
              <a:rPr lang="fr-FR" b="1" dirty="0" smtClean="0"/>
              <a:t> </a:t>
            </a:r>
          </a:p>
          <a:p>
            <a:r>
              <a:rPr lang="fr-FR" b="1" dirty="0" err="1"/>
              <a:t>Asymmetric</a:t>
            </a:r>
            <a:r>
              <a:rPr lang="fr-FR" b="1" dirty="0"/>
              <a:t> </a:t>
            </a:r>
            <a:r>
              <a:rPr lang="fr-FR" b="1" dirty="0" err="1" smtClean="0"/>
              <a:t>cryptography</a:t>
            </a:r>
            <a:r>
              <a:rPr lang="fr-FR" b="1" dirty="0" smtClean="0"/>
              <a:t>:</a:t>
            </a:r>
          </a:p>
          <a:p>
            <a:pPr>
              <a:buNone/>
            </a:pPr>
            <a:endParaRPr lang="fr-FR" b="1" dirty="0" smtClean="0"/>
          </a:p>
          <a:p>
            <a:pPr>
              <a:buNone/>
            </a:pPr>
            <a:endParaRPr lang="fr-FR" dirty="0"/>
          </a:p>
        </p:txBody>
      </p:sp>
      <p:pic>
        <p:nvPicPr>
          <p:cNvPr id="8" name="Image 7"/>
          <p:cNvPicPr>
            <a:picLocks noChangeAspect="1"/>
          </p:cNvPicPr>
          <p:nvPr/>
        </p:nvPicPr>
        <p:blipFill>
          <a:blip r:embed="rId3"/>
          <a:stretch>
            <a:fillRect/>
          </a:stretch>
        </p:blipFill>
        <p:spPr>
          <a:xfrm>
            <a:off x="6061558" y="1844824"/>
            <a:ext cx="4958704" cy="3741142"/>
          </a:xfrm>
          <a:prstGeom prst="rect">
            <a:avLst/>
          </a:prstGeom>
        </p:spPr>
      </p:pic>
    </p:spTree>
    <p:extLst>
      <p:ext uri="{BB962C8B-B14F-4D97-AF65-F5344CB8AC3E}">
        <p14:creationId xmlns:p14="http://schemas.microsoft.com/office/powerpoint/2010/main" val="2478413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53</a:t>
            </a:fld>
            <a:endParaRPr lang="fr-BE"/>
          </a:p>
        </p:txBody>
      </p:sp>
      <p:sp>
        <p:nvSpPr>
          <p:cNvPr id="3" name="Espace réservé du contenu 2"/>
          <p:cNvSpPr>
            <a:spLocks noGrp="1"/>
          </p:cNvSpPr>
          <p:nvPr>
            <p:ph sz="quarter" idx="2"/>
          </p:nvPr>
        </p:nvSpPr>
        <p:spPr/>
        <p:txBody>
          <a:bodyPr>
            <a:normAutofit/>
          </a:bodyPr>
          <a:lstStyle/>
          <a:p>
            <a:r>
              <a:rPr lang="fr-FR" b="1" dirty="0" err="1"/>
              <a:t>Asymmetric</a:t>
            </a:r>
            <a:r>
              <a:rPr lang="fr-FR" b="1" dirty="0"/>
              <a:t> </a:t>
            </a:r>
            <a:r>
              <a:rPr lang="fr-FR" b="1" dirty="0" err="1" smtClean="0"/>
              <a:t>cryptography</a:t>
            </a:r>
            <a:r>
              <a:rPr lang="fr-FR" b="1" dirty="0" smtClean="0"/>
              <a:t>:</a:t>
            </a:r>
          </a:p>
          <a:p>
            <a:pPr>
              <a:buNone/>
            </a:pPr>
            <a:endParaRPr lang="fr-FR" b="1" dirty="0" smtClean="0"/>
          </a:p>
          <a:p>
            <a:pPr>
              <a:buNone/>
            </a:pPr>
            <a:endParaRPr lang="fr-FR" dirty="0"/>
          </a:p>
        </p:txBody>
      </p:sp>
      <p:pic>
        <p:nvPicPr>
          <p:cNvPr id="2050" name="Picture 2"/>
          <p:cNvPicPr>
            <a:picLocks noGrp="1" noChangeAspect="1" noChangeArrowheads="1"/>
          </p:cNvPicPr>
          <p:nvPr>
            <p:ph sz="quarter" idx="4"/>
          </p:nvPr>
        </p:nvPicPr>
        <p:blipFill>
          <a:blip r:embed="rId3" cstate="print"/>
          <a:srcRect/>
          <a:stretch>
            <a:fillRect/>
          </a:stretch>
        </p:blipFill>
        <p:spPr bwMode="auto">
          <a:xfrm>
            <a:off x="5895975" y="3212977"/>
            <a:ext cx="3657600" cy="2132475"/>
          </a:xfrm>
          <a:prstGeom prst="rect">
            <a:avLst/>
          </a:prstGeom>
          <a:noFill/>
          <a:ln w="9525">
            <a:noFill/>
            <a:miter lim="800000"/>
            <a:headEnd/>
            <a:tailEnd/>
          </a:ln>
        </p:spPr>
      </p:pic>
    </p:spTree>
    <p:extLst>
      <p:ext uri="{BB962C8B-B14F-4D97-AF65-F5344CB8AC3E}">
        <p14:creationId xmlns:p14="http://schemas.microsoft.com/office/powerpoint/2010/main" val="2423438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54</a:t>
            </a:fld>
            <a:endParaRPr lang="fr-BE"/>
          </a:p>
        </p:txBody>
      </p:sp>
      <p:pic>
        <p:nvPicPr>
          <p:cNvPr id="5" name="Espace réservé du contenu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36023" y="1600200"/>
            <a:ext cx="8908868" cy="4873625"/>
          </a:xfrm>
        </p:spPr>
      </p:pic>
    </p:spTree>
    <p:extLst>
      <p:ext uri="{BB962C8B-B14F-4D97-AF65-F5344CB8AC3E}">
        <p14:creationId xmlns:p14="http://schemas.microsoft.com/office/powerpoint/2010/main" val="421998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033067" y="260648"/>
            <a:ext cx="7467600" cy="1143000"/>
          </a:xfrm>
        </p:spPr>
        <p:txBody>
          <a:bodyPr/>
          <a:lstStyle/>
          <a:p>
            <a:r>
              <a:rPr lang="fr-FR" dirty="0" smtClean="0"/>
              <a:t>Digital </a:t>
            </a:r>
            <a:r>
              <a:rPr lang="fr-FR" dirty="0" err="1" smtClean="0"/>
              <a:t>Economy</a:t>
            </a:r>
            <a:endParaRPr lang="fr-FR" dirty="0"/>
          </a:p>
        </p:txBody>
      </p:sp>
      <p:pic>
        <p:nvPicPr>
          <p:cNvPr id="1027" name="Picture 3"/>
          <p:cNvPicPr>
            <a:picLocks noGrp="1" noChangeAspect="1" noChangeArrowheads="1"/>
          </p:cNvPicPr>
          <p:nvPr>
            <p:ph sz="quarter" idx="1"/>
          </p:nvPr>
        </p:nvPicPr>
        <p:blipFill>
          <a:blip r:embed="rId3" cstate="print"/>
          <a:srcRect/>
          <a:stretch>
            <a:fillRect/>
          </a:stretch>
        </p:blipFill>
        <p:spPr bwMode="auto">
          <a:xfrm>
            <a:off x="2423592" y="2276872"/>
            <a:ext cx="6686550" cy="4032448"/>
          </a:xfrm>
          <a:prstGeom prst="rect">
            <a:avLst/>
          </a:prstGeom>
          <a:noFill/>
          <a:ln w="9525">
            <a:noFill/>
            <a:miter lim="800000"/>
            <a:headEnd/>
            <a:tailEnd/>
          </a:ln>
        </p:spPr>
      </p:pic>
      <p:sp>
        <p:nvSpPr>
          <p:cNvPr id="4" name="Espace réservé du numéro de diapositive 3"/>
          <p:cNvSpPr>
            <a:spLocks noGrp="1"/>
          </p:cNvSpPr>
          <p:nvPr>
            <p:ph type="sldNum" sz="quarter" idx="15"/>
          </p:nvPr>
        </p:nvSpPr>
        <p:spPr/>
        <p:txBody>
          <a:bodyPr/>
          <a:lstStyle/>
          <a:p>
            <a:fld id="{CF4668DC-857F-487D-BFFA-8C0CA5037977}" type="slidenum">
              <a:rPr lang="fr-BE" smtClean="0"/>
              <a:pPr/>
              <a:t>55</a:t>
            </a:fld>
            <a:endParaRPr lang="fr-BE"/>
          </a:p>
        </p:txBody>
      </p:sp>
      <p:sp>
        <p:nvSpPr>
          <p:cNvPr id="7" name="Rectangle 6"/>
          <p:cNvSpPr/>
          <p:nvPr/>
        </p:nvSpPr>
        <p:spPr>
          <a:xfrm>
            <a:off x="2423592" y="1728517"/>
            <a:ext cx="5958408" cy="523220"/>
          </a:xfrm>
          <a:prstGeom prst="rect">
            <a:avLst/>
          </a:prstGeom>
        </p:spPr>
        <p:txBody>
          <a:bodyPr wrap="square">
            <a:spAutoFit/>
          </a:bodyPr>
          <a:lstStyle/>
          <a:p>
            <a:r>
              <a:rPr lang="fr-FR" sz="2800" b="1" dirty="0" err="1"/>
              <a:t>Legal</a:t>
            </a:r>
            <a:r>
              <a:rPr lang="fr-FR" sz="2800" b="1" dirty="0"/>
              <a:t> value</a:t>
            </a:r>
          </a:p>
        </p:txBody>
      </p:sp>
    </p:spTree>
    <p:extLst>
      <p:ext uri="{BB962C8B-B14F-4D97-AF65-F5344CB8AC3E}">
        <p14:creationId xmlns:p14="http://schemas.microsoft.com/office/powerpoint/2010/main" val="2034378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fr-FR" b="1" dirty="0" smtClean="0"/>
              <a:t>6.</a:t>
            </a:r>
            <a:r>
              <a:rPr lang="en-US" b="1" dirty="0"/>
              <a:t> Prospection and Advertising by Electronic </a:t>
            </a:r>
            <a:r>
              <a:rPr lang="en-US" b="1" dirty="0" smtClean="0"/>
              <a:t>Means:</a:t>
            </a:r>
          </a:p>
          <a:p>
            <a:pPr marL="0" indent="0">
              <a:buNone/>
            </a:pPr>
            <a:endParaRPr lang="en-US" dirty="0"/>
          </a:p>
          <a:p>
            <a:pPr marL="0" indent="0">
              <a:buNone/>
            </a:pPr>
            <a:r>
              <a:rPr lang="en-US" dirty="0"/>
              <a:t>This refers to the action of using all digital marketing techniques to identify potential new customers and convert them into actual customers. It involves seeking out new </a:t>
            </a:r>
            <a:r>
              <a:rPr lang="en-US" dirty="0" smtClean="0"/>
              <a:t>prospects, those </a:t>
            </a:r>
            <a:r>
              <a:rPr lang="en-US" dirty="0"/>
              <a:t>who are not yet </a:t>
            </a:r>
            <a:r>
              <a:rPr lang="en-US" dirty="0" smtClean="0"/>
              <a:t>clients, and </a:t>
            </a:r>
            <a:r>
              <a:rPr lang="en-US" dirty="0"/>
              <a:t>once they make their first purchase, they become known as “customers.”</a:t>
            </a:r>
          </a:p>
          <a:p>
            <a:pPr>
              <a:buNone/>
            </a:pPr>
            <a:endParaRPr lang="fr-FR" dirty="0" smtClean="0"/>
          </a:p>
          <a:p>
            <a:pPr>
              <a:buNone/>
            </a:pPr>
            <a:endParaRPr lang="fr-FR" b="1"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56</a:t>
            </a:fld>
            <a:endParaRPr lang="fr-BE"/>
          </a:p>
        </p:txBody>
      </p:sp>
    </p:spTree>
    <p:extLst>
      <p:ext uri="{BB962C8B-B14F-4D97-AF65-F5344CB8AC3E}">
        <p14:creationId xmlns:p14="http://schemas.microsoft.com/office/powerpoint/2010/main" val="38062995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fr-FR" b="1" dirty="0" smtClean="0"/>
              <a:t>6.1 </a:t>
            </a:r>
            <a:r>
              <a:rPr lang="en-US" b="1" dirty="0"/>
              <a:t>Objectives of </a:t>
            </a:r>
            <a:r>
              <a:rPr lang="en-US" b="1" dirty="0" smtClean="0"/>
              <a:t>Prospecting:</a:t>
            </a:r>
          </a:p>
          <a:p>
            <a:pPr marL="0" indent="0">
              <a:buNone/>
            </a:pPr>
            <a:endParaRPr lang="en-US" dirty="0"/>
          </a:p>
          <a:p>
            <a:r>
              <a:rPr lang="en-US" dirty="0"/>
              <a:t>To acquire new customers.</a:t>
            </a:r>
          </a:p>
          <a:p>
            <a:r>
              <a:rPr lang="en-US" dirty="0"/>
              <a:t>To replace underperforming customers.</a:t>
            </a:r>
          </a:p>
          <a:p>
            <a:r>
              <a:rPr lang="en-US" dirty="0"/>
              <a:t>To reactivate former customers.</a:t>
            </a:r>
          </a:p>
          <a:p>
            <a:r>
              <a:rPr lang="en-US" dirty="0"/>
              <a:t>To gain market share.</a:t>
            </a:r>
          </a:p>
          <a:p>
            <a:r>
              <a:rPr lang="en-US" dirty="0"/>
              <a:t>To launch a new product.</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57</a:t>
            </a:fld>
            <a:endParaRPr lang="fr-BE"/>
          </a:p>
        </p:txBody>
      </p:sp>
    </p:spTree>
    <p:extLst>
      <p:ext uri="{BB962C8B-B14F-4D97-AF65-F5344CB8AC3E}">
        <p14:creationId xmlns:p14="http://schemas.microsoft.com/office/powerpoint/2010/main" val="1072152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fr-FR" b="1" dirty="0" smtClean="0"/>
              <a:t>6.2 </a:t>
            </a:r>
            <a:r>
              <a:rPr lang="en-US" b="1" dirty="0"/>
              <a:t>Putting a Prospecting Plan in </a:t>
            </a:r>
            <a:r>
              <a:rPr lang="en-US" b="1" dirty="0" smtClean="0"/>
              <a:t>Place:</a:t>
            </a:r>
          </a:p>
          <a:p>
            <a:pPr marL="0" indent="0">
              <a:buNone/>
            </a:pPr>
            <a:endParaRPr lang="en-US" dirty="0"/>
          </a:p>
          <a:p>
            <a:r>
              <a:rPr lang="en-US" b="1" dirty="0"/>
              <a:t>Step 1: Set the </a:t>
            </a:r>
            <a:r>
              <a:rPr lang="en-US" b="1" dirty="0" smtClean="0"/>
              <a:t>objectives</a:t>
            </a:r>
          </a:p>
          <a:p>
            <a:pPr>
              <a:buFont typeface="Wingdings" panose="05000000000000000000" pitchFamily="2" charset="2"/>
              <a:buChar char="Ø"/>
            </a:pPr>
            <a:r>
              <a:rPr lang="en-US" dirty="0" smtClean="0"/>
              <a:t>Why </a:t>
            </a:r>
            <a:r>
              <a:rPr lang="en-US" dirty="0"/>
              <a:t>launch the prospecting campaign</a:t>
            </a:r>
            <a:r>
              <a:rPr lang="en-US" dirty="0" smtClean="0"/>
              <a:t>?</a:t>
            </a:r>
          </a:p>
          <a:p>
            <a:pPr>
              <a:buFont typeface="Wingdings" panose="05000000000000000000" pitchFamily="2" charset="2"/>
              <a:buChar char="Ø"/>
            </a:pPr>
            <a:endParaRPr lang="en-US" dirty="0"/>
          </a:p>
          <a:p>
            <a:r>
              <a:rPr lang="en-US" b="1" dirty="0"/>
              <a:t>Step 2: Define the </a:t>
            </a:r>
            <a:r>
              <a:rPr lang="en-US" b="1" dirty="0" smtClean="0"/>
              <a:t>targets</a:t>
            </a:r>
          </a:p>
          <a:p>
            <a:pPr>
              <a:buFont typeface="Wingdings" panose="05000000000000000000" pitchFamily="2" charset="2"/>
              <a:buChar char="Ø"/>
            </a:pPr>
            <a:r>
              <a:rPr lang="en-US" dirty="0" smtClean="0"/>
              <a:t>Who </a:t>
            </a:r>
            <a:r>
              <a:rPr lang="en-US" dirty="0"/>
              <a:t>will be </a:t>
            </a:r>
            <a:r>
              <a:rPr lang="en-US" dirty="0" smtClean="0"/>
              <a:t>prospected?</a:t>
            </a:r>
          </a:p>
          <a:p>
            <a:pPr>
              <a:buFont typeface="Wingdings" panose="05000000000000000000" pitchFamily="2" charset="2"/>
              <a:buChar char="Ø"/>
            </a:pPr>
            <a:endParaRPr lang="en-US" dirty="0"/>
          </a:p>
          <a:p>
            <a:r>
              <a:rPr lang="en-US" b="1" dirty="0"/>
              <a:t>Step 3: Prepare communication with </a:t>
            </a:r>
            <a:r>
              <a:rPr lang="en-US" b="1" dirty="0" smtClean="0"/>
              <a:t>prospects</a:t>
            </a:r>
            <a:endParaRPr lang="en-US" dirty="0" smtClean="0"/>
          </a:p>
          <a:p>
            <a:pPr>
              <a:buFont typeface="Wingdings" panose="05000000000000000000" pitchFamily="2" charset="2"/>
              <a:buChar char="Ø"/>
            </a:pPr>
            <a:r>
              <a:rPr lang="en-US" dirty="0" smtClean="0"/>
              <a:t>Establish </a:t>
            </a:r>
            <a:r>
              <a:rPr lang="en-US" dirty="0"/>
              <a:t>a prospecting database/file.</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58</a:t>
            </a:fld>
            <a:endParaRPr lang="fr-BE"/>
          </a:p>
        </p:txBody>
      </p:sp>
    </p:spTree>
    <p:extLst>
      <p:ext uri="{BB962C8B-B14F-4D97-AF65-F5344CB8AC3E}">
        <p14:creationId xmlns:p14="http://schemas.microsoft.com/office/powerpoint/2010/main" val="1468547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fontScale="92500" lnSpcReduction="10000"/>
          </a:bodyPr>
          <a:lstStyle/>
          <a:p>
            <a:pPr marL="0" indent="0">
              <a:buNone/>
            </a:pPr>
            <a:r>
              <a:rPr lang="fr-FR" b="1" dirty="0" smtClean="0"/>
              <a:t>6.3 </a:t>
            </a:r>
            <a:r>
              <a:rPr lang="en-US" b="1" dirty="0"/>
              <a:t>Online Prospecting Methods</a:t>
            </a:r>
          </a:p>
          <a:p>
            <a:pPr>
              <a:buFont typeface="Arial" panose="020B0604020202020204" pitchFamily="34" charset="0"/>
              <a:buChar char="•"/>
            </a:pPr>
            <a:r>
              <a:rPr lang="en-US" b="1" dirty="0"/>
              <a:t>Website</a:t>
            </a:r>
            <a:r>
              <a:rPr lang="en-US" dirty="0"/>
              <a:t>: The best online salesperson (availability and credibility reinforced by customer testimonials).</a:t>
            </a:r>
          </a:p>
          <a:p>
            <a:pPr>
              <a:buFont typeface="Arial" panose="020B0604020202020204" pitchFamily="34" charset="0"/>
              <a:buChar char="•"/>
            </a:pPr>
            <a:r>
              <a:rPr lang="en-US" b="1" dirty="0"/>
              <a:t>Business Partnerships</a:t>
            </a:r>
            <a:r>
              <a:rPr lang="en-US" dirty="0"/>
              <a:t>: Compensation based on cost per click (CPC), cost per thousand impressions (CPM), affiliation, etc.</a:t>
            </a:r>
          </a:p>
          <a:p>
            <a:pPr>
              <a:buFont typeface="Arial" panose="020B0604020202020204" pitchFamily="34" charset="0"/>
              <a:buChar char="•"/>
            </a:pPr>
            <a:r>
              <a:rPr lang="en-US" b="1" dirty="0"/>
              <a:t>E-mailing</a:t>
            </a:r>
            <a:r>
              <a:rPr lang="en-US" dirty="0"/>
              <a:t>: Sending commercial emails to the customer database (mailing list).</a:t>
            </a:r>
          </a:p>
          <a:p>
            <a:pPr>
              <a:buFont typeface="Arial" panose="020B0604020202020204" pitchFamily="34" charset="0"/>
              <a:buChar char="•"/>
            </a:pPr>
            <a:r>
              <a:rPr lang="en-US" b="1" dirty="0"/>
              <a:t>Social Networks</a:t>
            </a:r>
            <a:r>
              <a:rPr lang="en-US" dirty="0"/>
              <a:t>: Consider social media platforms as a channel for prospecting.</a:t>
            </a:r>
          </a:p>
          <a:p>
            <a:pPr>
              <a:buFont typeface="Arial" panose="020B0604020202020204" pitchFamily="34" charset="0"/>
              <a:buChar char="•"/>
            </a:pPr>
            <a:r>
              <a:rPr lang="en-US" b="1" dirty="0"/>
              <a:t>Forums</a:t>
            </a:r>
            <a:r>
              <a:rPr lang="en-US" dirty="0"/>
              <a:t>: Participate and engage in specialized forums. A free but time-consuming tool.</a:t>
            </a:r>
          </a:p>
          <a:p>
            <a:pPr>
              <a:buFont typeface="Arial" panose="020B0604020202020204" pitchFamily="34" charset="0"/>
              <a:buChar char="•"/>
            </a:pPr>
            <a:r>
              <a:rPr lang="en-US" b="1" dirty="0"/>
              <a:t>AdWords Campaigns</a:t>
            </a:r>
            <a:r>
              <a:rPr lang="en-US" dirty="0"/>
              <a:t>: Place advertising banners in search results on Google (Google Ads, Facebook Ads, LinkedIn Ads).</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59</a:t>
            </a:fld>
            <a:endParaRPr lang="fr-BE"/>
          </a:p>
        </p:txBody>
      </p:sp>
    </p:spTree>
    <p:extLst>
      <p:ext uri="{BB962C8B-B14F-4D97-AF65-F5344CB8AC3E}">
        <p14:creationId xmlns:p14="http://schemas.microsoft.com/office/powerpoint/2010/main" val="1819264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Contenu de la matière</a:t>
            </a:r>
            <a:br>
              <a:rPr lang="fr-FR" dirty="0" smtClean="0"/>
            </a:br>
            <a:endParaRPr lang="fr-FR" dirty="0"/>
          </a:p>
        </p:txBody>
      </p:sp>
      <p:sp>
        <p:nvSpPr>
          <p:cNvPr id="3" name="Espace réservé du contenu 2"/>
          <p:cNvSpPr>
            <a:spLocks noGrp="1"/>
          </p:cNvSpPr>
          <p:nvPr>
            <p:ph sz="quarter" idx="1"/>
          </p:nvPr>
        </p:nvSpPr>
        <p:spPr/>
        <p:txBody>
          <a:bodyPr/>
          <a:lstStyle/>
          <a:p>
            <a:pPr>
              <a:buNone/>
            </a:pPr>
            <a:r>
              <a:rPr lang="en-US" b="1" i="1" dirty="0"/>
              <a:t>Chapter 4 – Managing a Strategic </a:t>
            </a:r>
            <a:r>
              <a:rPr lang="en-US" b="1" i="1" dirty="0" err="1"/>
              <a:t>Veille</a:t>
            </a:r>
            <a:r>
              <a:rPr lang="en-US" b="1" i="1" dirty="0"/>
              <a:t> Project</a:t>
            </a:r>
          </a:p>
          <a:p>
            <a:pPr>
              <a:buNone/>
            </a:pPr>
            <a:endParaRPr lang="fr-FR" b="1" i="1" dirty="0" smtClean="0"/>
          </a:p>
          <a:p>
            <a:pPr>
              <a:buNone/>
            </a:pPr>
            <a:r>
              <a:rPr lang="fr-FR" b="1" i="1" dirty="0" smtClean="0"/>
              <a:t> </a:t>
            </a:r>
            <a:r>
              <a:rPr lang="en-US" dirty="0"/>
              <a:t>Managing a Strategic </a:t>
            </a:r>
            <a:r>
              <a:rPr lang="en-US" dirty="0" err="1"/>
              <a:t>ForesightProject</a:t>
            </a:r>
            <a:endParaRPr lang="fr-FR" dirty="0" smtClean="0"/>
          </a:p>
          <a:p>
            <a:pPr>
              <a:buNone/>
            </a:pPr>
            <a:r>
              <a:rPr lang="fr-FR" dirty="0" smtClean="0"/>
              <a:t> </a:t>
            </a:r>
            <a:r>
              <a:rPr lang="en-US" dirty="0"/>
              <a:t>Working Effectively as a Team</a:t>
            </a:r>
            <a:endParaRPr lang="fr-FR" dirty="0" smtClean="0"/>
          </a:p>
          <a:p>
            <a:pPr>
              <a:buNone/>
            </a:pPr>
            <a:r>
              <a:rPr lang="fr-FR" dirty="0" smtClean="0"/>
              <a:t> </a:t>
            </a:r>
            <a:r>
              <a:rPr lang="fr-FR" dirty="0" err="1"/>
              <a:t>Identifying</a:t>
            </a:r>
            <a:r>
              <a:rPr lang="fr-FR" dirty="0"/>
              <a:t> Information Sources</a:t>
            </a:r>
            <a:endParaRPr lang="fr-FR"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2499197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fr-FR" b="1" dirty="0" smtClean="0"/>
              <a:t>7. </a:t>
            </a:r>
            <a:r>
              <a:rPr lang="en-US" b="1" dirty="0"/>
              <a:t>Intellectual and Commercial </a:t>
            </a:r>
            <a:r>
              <a:rPr lang="en-US" b="1" dirty="0" smtClean="0"/>
              <a:t>Property:</a:t>
            </a:r>
          </a:p>
          <a:p>
            <a:pPr marL="0" indent="0">
              <a:buNone/>
            </a:pPr>
            <a:endParaRPr lang="en-US" b="1" dirty="0"/>
          </a:p>
          <a:p>
            <a:pPr marL="0" indent="0">
              <a:buNone/>
            </a:pPr>
            <a:r>
              <a:rPr lang="en-US" b="1" dirty="0"/>
              <a:t>7.1 </a:t>
            </a:r>
            <a:r>
              <a:rPr lang="en-US" b="1" dirty="0" smtClean="0"/>
              <a:t>Definition:</a:t>
            </a:r>
          </a:p>
          <a:p>
            <a:pPr marL="0" indent="0">
              <a:buNone/>
            </a:pPr>
            <a:r>
              <a:rPr lang="en-US" dirty="0"/>
              <a:t/>
            </a:r>
            <a:br>
              <a:rPr lang="en-US" dirty="0"/>
            </a:br>
            <a:r>
              <a:rPr lang="en-US" dirty="0"/>
              <a:t>Intellectual property refers to the set of exclusive rights granted over intellectual creations. It is divided into two main branches: </a:t>
            </a:r>
            <a:r>
              <a:rPr lang="en-US" b="1" dirty="0"/>
              <a:t>industrial property</a:t>
            </a:r>
            <a:r>
              <a:rPr lang="en-US" dirty="0"/>
              <a:t>, which includes inventions (patents), trademarks, industrial designs and models, as well as geographical indications; and </a:t>
            </a:r>
            <a:r>
              <a:rPr lang="en-US" b="1" dirty="0"/>
              <a:t>copyright</a:t>
            </a:r>
            <a:r>
              <a:rPr lang="en-US" dirty="0"/>
              <a:t>, which covers literary and artistic works.</a:t>
            </a:r>
          </a:p>
          <a:p>
            <a:pPr>
              <a:buNone/>
            </a:pPr>
            <a:endParaRPr lang="fr-FR" b="1"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60</a:t>
            </a:fld>
            <a:endParaRPr lang="fr-BE"/>
          </a:p>
        </p:txBody>
      </p:sp>
    </p:spTree>
    <p:extLst>
      <p:ext uri="{BB962C8B-B14F-4D97-AF65-F5344CB8AC3E}">
        <p14:creationId xmlns:p14="http://schemas.microsoft.com/office/powerpoint/2010/main" val="3372314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r>
              <a:rPr lang="fr-FR" b="1" dirty="0" smtClean="0"/>
              <a:t>7. 2 </a:t>
            </a:r>
            <a:r>
              <a:rPr lang="en-US" b="1" dirty="0"/>
              <a:t>Types of Intellectual Property </a:t>
            </a:r>
            <a:r>
              <a:rPr lang="en-US" b="1" dirty="0" smtClean="0"/>
              <a:t>Rights</a:t>
            </a:r>
          </a:p>
          <a:p>
            <a:pPr>
              <a:buNone/>
            </a:pPr>
            <a:endParaRPr lang="fr-FR" b="1" dirty="0" smtClean="0"/>
          </a:p>
          <a:p>
            <a:pPr>
              <a:buNone/>
            </a:pPr>
            <a:r>
              <a:rPr lang="fr-FR" b="1" dirty="0"/>
              <a:t>Copyright</a:t>
            </a:r>
          </a:p>
          <a:p>
            <a:pPr>
              <a:buNone/>
            </a:pPr>
            <a:r>
              <a:rPr lang="en-US" dirty="0"/>
              <a:t>Copyright is a legal term used to describe the rights of creators over their literary and artistic works. The types of works covered by copyright include, among others, literary, musical, sculptural, and cinematographic works, as well as computer programs, databases, advertising creations, maps, and technical drawings.</a:t>
            </a:r>
            <a:endParaRPr lang="fr-FR" dirty="0" smtClean="0"/>
          </a:p>
          <a:p>
            <a:pPr>
              <a:buNone/>
            </a:pPr>
            <a:endParaRPr lang="fr-FR" b="1" dirty="0" smtClean="0"/>
          </a:p>
          <a:p>
            <a:pPr>
              <a:buNone/>
            </a:pPr>
            <a:endParaRPr lang="fr-FR" b="1"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61</a:t>
            </a:fld>
            <a:endParaRPr lang="fr-BE"/>
          </a:p>
        </p:txBody>
      </p:sp>
    </p:spTree>
    <p:extLst>
      <p:ext uri="{BB962C8B-B14F-4D97-AF65-F5344CB8AC3E}">
        <p14:creationId xmlns:p14="http://schemas.microsoft.com/office/powerpoint/2010/main" val="690891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en-US" b="1" dirty="0"/>
              <a:t>Patents</a:t>
            </a:r>
          </a:p>
          <a:p>
            <a:pPr marL="0" indent="0">
              <a:buNone/>
            </a:pPr>
            <a:r>
              <a:rPr lang="en-US" dirty="0" smtClean="0"/>
              <a:t> A </a:t>
            </a:r>
            <a:r>
              <a:rPr lang="en-US" dirty="0"/>
              <a:t>patent is an exclusive right granted for an invention. In general, a patent gives its holder the right to decide whether—and how—the invention may be used by third parties</a:t>
            </a:r>
            <a:r>
              <a:rPr lang="en-US" dirty="0" smtClean="0"/>
              <a:t>.</a:t>
            </a:r>
          </a:p>
          <a:p>
            <a:pPr marL="0" indent="0">
              <a:buNone/>
            </a:pPr>
            <a:r>
              <a:rPr lang="en-US" b="1" dirty="0"/>
              <a:t>Trademarks</a:t>
            </a:r>
          </a:p>
          <a:p>
            <a:pPr marL="0" indent="0">
              <a:buNone/>
            </a:pPr>
            <a:r>
              <a:rPr lang="en-US" dirty="0" smtClean="0"/>
              <a:t> A </a:t>
            </a:r>
            <a:r>
              <a:rPr lang="en-US" dirty="0"/>
              <a:t>trademark is a sign that distinguishes the goods or services of one enterprise from those of other enterprises. Trademarks date back to antiquity, when craftsmen would place their signature, or “mark,” on their products.</a:t>
            </a:r>
          </a:p>
          <a:p>
            <a:pPr marL="0" indent="0">
              <a:buNone/>
            </a:pPr>
            <a:endParaRPr lang="en-US"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62</a:t>
            </a:fld>
            <a:endParaRPr lang="fr-BE"/>
          </a:p>
        </p:txBody>
      </p:sp>
    </p:spTree>
    <p:extLst>
      <p:ext uri="{BB962C8B-B14F-4D97-AF65-F5344CB8AC3E}">
        <p14:creationId xmlns:p14="http://schemas.microsoft.com/office/powerpoint/2010/main" val="407160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en-US" b="1" dirty="0"/>
              <a:t>Industrial Designs and Models</a:t>
            </a:r>
          </a:p>
          <a:p>
            <a:pPr marL="0" indent="0">
              <a:buNone/>
            </a:pPr>
            <a:r>
              <a:rPr lang="en-US" dirty="0" smtClean="0"/>
              <a:t> An </a:t>
            </a:r>
            <a:r>
              <a:rPr lang="en-US" dirty="0"/>
              <a:t>industrial design refers to the ornamental or aesthetic aspect of an object. It may consist of three-dimensional features, such as the shape or texture of the object, or two-dimensional elements, such as patterns, lines, or colors.</a:t>
            </a:r>
          </a:p>
          <a:p>
            <a:pPr marL="0" indent="0">
              <a:buNone/>
            </a:pPr>
            <a:r>
              <a:rPr lang="en-US" b="1" dirty="0"/>
              <a:t>Geographical Indications</a:t>
            </a:r>
          </a:p>
          <a:p>
            <a:pPr marL="0" indent="0">
              <a:buNone/>
            </a:pPr>
            <a:r>
              <a:rPr lang="en-US" dirty="0" smtClean="0"/>
              <a:t> Geographical </a:t>
            </a:r>
            <a:r>
              <a:rPr lang="en-US" dirty="0"/>
              <a:t>indications and designations of origin are signs used on products originating from a specific geographical area and possessing qualities, reputation, or characteristics essentially attributable to that place of origin. In most cases, the geographical indication includes the name of the place from which the products originate.</a:t>
            </a:r>
          </a:p>
          <a:p>
            <a:pPr>
              <a:buNone/>
            </a:pPr>
            <a:endParaRPr lang="fr-FR" dirty="0" smtClean="0"/>
          </a:p>
          <a:p>
            <a:pPr>
              <a:buNone/>
            </a:pPr>
            <a:endParaRPr lang="fr-FR" b="1" dirty="0" smtClean="0"/>
          </a:p>
          <a:p>
            <a:pPr>
              <a:buNone/>
            </a:pPr>
            <a:endParaRPr lang="fr-FR" b="1"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63</a:t>
            </a:fld>
            <a:endParaRPr lang="fr-BE"/>
          </a:p>
        </p:txBody>
      </p:sp>
    </p:spTree>
    <p:extLst>
      <p:ext uri="{BB962C8B-B14F-4D97-AF65-F5344CB8AC3E}">
        <p14:creationId xmlns:p14="http://schemas.microsoft.com/office/powerpoint/2010/main" val="3890230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marL="0" indent="0">
              <a:buNone/>
            </a:pPr>
            <a:r>
              <a:rPr lang="en-US" b="1" dirty="0"/>
              <a:t>Trade Secrets</a:t>
            </a:r>
          </a:p>
          <a:p>
            <a:pPr marL="0" indent="0">
              <a:buNone/>
            </a:pPr>
            <a:r>
              <a:rPr lang="en-US" dirty="0"/>
              <a:t>Trade secrets are intellectual property rights related to confidential information that may be sold or licensed. The unauthorized acquisition, use, or disclosure of such confidential information by third parties constitutes a violation of these rights.</a:t>
            </a:r>
          </a:p>
          <a:p>
            <a:pPr>
              <a:buNone/>
            </a:pPr>
            <a:endParaRPr lang="fr-FR" b="1" dirty="0" smtClean="0"/>
          </a:p>
          <a:p>
            <a:pPr>
              <a:buNone/>
            </a:pPr>
            <a:endParaRPr lang="fr-FR" b="1"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64</a:t>
            </a:fld>
            <a:endParaRPr lang="fr-BE"/>
          </a:p>
        </p:txBody>
      </p:sp>
    </p:spTree>
    <p:extLst>
      <p:ext uri="{BB962C8B-B14F-4D97-AF65-F5344CB8AC3E}">
        <p14:creationId xmlns:p14="http://schemas.microsoft.com/office/powerpoint/2010/main" val="2536784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endParaRPr lang="fr-FR" b="1" dirty="0" smtClean="0"/>
          </a:p>
          <a:p>
            <a:pPr>
              <a:buNone/>
            </a:pPr>
            <a:endParaRPr lang="fr-FR" b="1" dirty="0" smtClean="0"/>
          </a:p>
          <a:p>
            <a:pPr>
              <a:buNone/>
            </a:pPr>
            <a:endParaRPr lang="fr-FR" b="1" dirty="0" smtClean="0"/>
          </a:p>
          <a:p>
            <a:pPr>
              <a:buNone/>
            </a:pPr>
            <a:endParaRPr lang="fr-FR" b="1" dirty="0" smtClean="0"/>
          </a:p>
          <a:p>
            <a:pPr algn="ctr">
              <a:buNone/>
            </a:pPr>
            <a:r>
              <a:rPr lang="fr-FR" sz="6600" b="1" dirty="0"/>
              <a:t>Questions???</a:t>
            </a:r>
          </a:p>
          <a:p>
            <a:pPr>
              <a:buNone/>
            </a:pPr>
            <a:endParaRPr lang="fr-FR" b="1" dirty="0" smtClean="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65</a:t>
            </a:fld>
            <a:endParaRPr lang="fr-BE"/>
          </a:p>
        </p:txBody>
      </p:sp>
    </p:spTree>
    <p:extLst>
      <p:ext uri="{BB962C8B-B14F-4D97-AF65-F5344CB8AC3E}">
        <p14:creationId xmlns:p14="http://schemas.microsoft.com/office/powerpoint/2010/main" val="628669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Assessment</a:t>
            </a:r>
            <a:r>
              <a:rPr lang="fr-FR" dirty="0"/>
              <a:t> Method</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lstStyle/>
          <a:p>
            <a:pPr>
              <a:buNone/>
            </a:pPr>
            <a:r>
              <a:rPr lang="en-US" b="1" i="1" dirty="0" smtClean="0"/>
              <a:t>Evaluation Method </a:t>
            </a:r>
            <a:r>
              <a:rPr lang="en-US" b="1" i="1" dirty="0"/>
              <a:t>(out of 20 </a:t>
            </a:r>
            <a:r>
              <a:rPr lang="fr-FR" b="1" dirty="0"/>
              <a:t>points</a:t>
            </a:r>
            <a:r>
              <a:rPr lang="en-US" b="1" i="1" dirty="0" smtClean="0"/>
              <a:t>):</a:t>
            </a:r>
            <a:endParaRPr lang="fr-FR" b="1" i="1" dirty="0" smtClean="0"/>
          </a:p>
          <a:p>
            <a:pPr>
              <a:buNone/>
            </a:pPr>
            <a:endParaRPr lang="fr-FR" b="1" i="1" dirty="0"/>
          </a:p>
          <a:p>
            <a:pPr>
              <a:buNone/>
            </a:pPr>
            <a:r>
              <a:rPr lang="fr-FR" b="1" i="1" dirty="0" smtClean="0"/>
              <a:t> </a:t>
            </a:r>
            <a:r>
              <a:rPr lang="fr-FR" b="1" dirty="0" err="1"/>
              <a:t>Attendance</a:t>
            </a:r>
            <a:r>
              <a:rPr lang="fr-FR" b="1" dirty="0"/>
              <a:t>:</a:t>
            </a:r>
            <a:r>
              <a:rPr lang="fr-FR" dirty="0"/>
              <a:t> </a:t>
            </a:r>
            <a:r>
              <a:rPr lang="fr-FR" b="1" dirty="0"/>
              <a:t>5 points</a:t>
            </a:r>
            <a:endParaRPr lang="fr-FR" dirty="0" smtClean="0"/>
          </a:p>
          <a:p>
            <a:pPr>
              <a:buNone/>
            </a:pPr>
            <a:r>
              <a:rPr lang="fr-FR" dirty="0" smtClean="0"/>
              <a:t> </a:t>
            </a:r>
            <a:r>
              <a:rPr lang="fr-FR" b="1" dirty="0"/>
              <a:t>Participation:</a:t>
            </a:r>
            <a:r>
              <a:rPr lang="fr-FR" dirty="0"/>
              <a:t> </a:t>
            </a:r>
            <a:r>
              <a:rPr lang="fr-FR" b="1" dirty="0"/>
              <a:t>2</a:t>
            </a:r>
            <a:r>
              <a:rPr lang="fr-FR" dirty="0"/>
              <a:t> </a:t>
            </a:r>
            <a:r>
              <a:rPr lang="fr-FR" b="1" dirty="0"/>
              <a:t>points</a:t>
            </a:r>
            <a:endParaRPr lang="fr-FR" dirty="0" smtClean="0"/>
          </a:p>
          <a:p>
            <a:pPr>
              <a:buNone/>
            </a:pPr>
            <a:r>
              <a:rPr lang="fr-FR" dirty="0" smtClean="0"/>
              <a:t> </a:t>
            </a:r>
            <a:r>
              <a:rPr lang="fr-FR" b="1" dirty="0" smtClean="0"/>
              <a:t>Home</a:t>
            </a:r>
            <a:r>
              <a:rPr lang="fr-FR" dirty="0" smtClean="0"/>
              <a:t> </a:t>
            </a:r>
            <a:r>
              <a:rPr lang="fr-FR" b="1" dirty="0" err="1" smtClean="0"/>
              <a:t>Assignment</a:t>
            </a:r>
            <a:r>
              <a:rPr lang="fr-FR" b="1" dirty="0" smtClean="0"/>
              <a:t> (</a:t>
            </a:r>
            <a:r>
              <a:rPr lang="fr-FR" b="1" dirty="0" err="1" smtClean="0"/>
              <a:t>Presentation</a:t>
            </a:r>
            <a:r>
              <a:rPr lang="fr-FR" b="1" dirty="0" smtClean="0"/>
              <a:t>):</a:t>
            </a:r>
            <a:r>
              <a:rPr lang="fr-FR" dirty="0" smtClean="0"/>
              <a:t> </a:t>
            </a:r>
            <a:r>
              <a:rPr lang="fr-FR" b="1" dirty="0"/>
              <a:t>3</a:t>
            </a:r>
            <a:r>
              <a:rPr lang="fr-FR" dirty="0"/>
              <a:t> </a:t>
            </a:r>
            <a:r>
              <a:rPr lang="fr-FR" b="1" dirty="0"/>
              <a:t>points </a:t>
            </a:r>
            <a:endParaRPr lang="fr-FR" b="1" dirty="0" smtClean="0"/>
          </a:p>
          <a:p>
            <a:pPr>
              <a:buNone/>
            </a:pPr>
            <a:r>
              <a:rPr lang="fr-FR" dirty="0" smtClean="0"/>
              <a:t> </a:t>
            </a:r>
            <a:r>
              <a:rPr lang="fr-FR" b="1" dirty="0" err="1"/>
              <a:t>Written</a:t>
            </a:r>
            <a:r>
              <a:rPr lang="fr-FR" b="1" dirty="0"/>
              <a:t> </a:t>
            </a:r>
            <a:r>
              <a:rPr lang="fr-FR" b="1" dirty="0" err="1"/>
              <a:t>Examination</a:t>
            </a:r>
            <a:r>
              <a:rPr lang="fr-FR" b="1" dirty="0"/>
              <a:t>: 10</a:t>
            </a:r>
            <a:r>
              <a:rPr lang="fr-FR" dirty="0"/>
              <a:t> </a:t>
            </a:r>
            <a:r>
              <a:rPr lang="fr-FR" b="1" dirty="0"/>
              <a:t>points</a:t>
            </a:r>
            <a:endParaRPr lang="fr-FR" dirty="0"/>
          </a:p>
          <a:p>
            <a:pPr>
              <a:buNone/>
            </a:pPr>
            <a:endParaRPr lang="fr-FR" dirty="0"/>
          </a:p>
        </p:txBody>
      </p:sp>
      <p:sp>
        <p:nvSpPr>
          <p:cNvPr id="4" name="Espace réservé du numéro de diapositive 3"/>
          <p:cNvSpPr>
            <a:spLocks noGrp="1"/>
          </p:cNvSpPr>
          <p:nvPr>
            <p:ph type="sldNum" sz="quarter" idx="15"/>
          </p:nvPr>
        </p:nvSpPr>
        <p:spPr/>
        <p:txBody>
          <a:bodyPr/>
          <a:lstStyle/>
          <a:p>
            <a:pPr algn="ctr">
              <a:defRPr/>
            </a:pPr>
            <a:fld id="{CF4668DC-857F-487D-BFFA-8C0CA5037977}" type="slidenum">
              <a:rPr lang="fr-BE" sz="1400" b="1">
                <a:solidFill>
                  <a:srgbClr val="FFFFFF"/>
                </a:solidFill>
                <a:latin typeface="Century Schoolbook"/>
              </a:rPr>
              <a:pPr algn="ctr">
                <a:defRPr/>
              </a:pPr>
              <a:t>7</a:t>
            </a:fld>
            <a:endParaRPr lang="fr-BE" sz="1400" b="1">
              <a:solidFill>
                <a:srgbClr val="FFFFFF"/>
              </a:solidFill>
              <a:latin typeface="Century Schoolbook"/>
            </a:endParaRPr>
          </a:p>
        </p:txBody>
      </p:sp>
    </p:spTree>
    <p:extLst>
      <p:ext uri="{BB962C8B-B14F-4D97-AF65-F5344CB8AC3E}">
        <p14:creationId xmlns:p14="http://schemas.microsoft.com/office/powerpoint/2010/main" val="1021150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Digital </a:t>
            </a:r>
            <a:r>
              <a:rPr lang="fr-FR" dirty="0" err="1"/>
              <a:t>Economy</a:t>
            </a:r>
            <a:endParaRPr lang="fr-FR" dirty="0"/>
          </a:p>
        </p:txBody>
      </p:sp>
      <p:sp>
        <p:nvSpPr>
          <p:cNvPr id="3" name="Espace réservé du contenu 2"/>
          <p:cNvSpPr>
            <a:spLocks noGrp="1"/>
          </p:cNvSpPr>
          <p:nvPr>
            <p:ph sz="quarter" idx="1"/>
          </p:nvPr>
        </p:nvSpPr>
        <p:spPr/>
        <p:txBody>
          <a:bodyPr>
            <a:normAutofit fontScale="85000" lnSpcReduction="10000"/>
          </a:bodyPr>
          <a:lstStyle/>
          <a:p>
            <a:pPr>
              <a:buNone/>
            </a:pPr>
            <a:r>
              <a:rPr lang="fr-FR" dirty="0" smtClean="0"/>
              <a:t>1. </a:t>
            </a:r>
            <a:r>
              <a:rPr lang="fr-FR" dirty="0" err="1"/>
              <a:t>Definitions</a:t>
            </a:r>
            <a:endParaRPr lang="fr-FR" dirty="0" smtClean="0"/>
          </a:p>
          <a:p>
            <a:pPr>
              <a:buNone/>
            </a:pPr>
            <a:r>
              <a:rPr lang="fr-FR" b="1" dirty="0" err="1"/>
              <a:t>Economy</a:t>
            </a:r>
            <a:r>
              <a:rPr lang="fr-FR" b="1" dirty="0" smtClean="0"/>
              <a:t> : </a:t>
            </a:r>
            <a:endParaRPr lang="fr-FR" dirty="0" smtClean="0"/>
          </a:p>
          <a:p>
            <a:pPr>
              <a:buNone/>
            </a:pPr>
            <a:r>
              <a:rPr lang="fr-FR" b="1" dirty="0" smtClean="0"/>
              <a:t>« </a:t>
            </a:r>
            <a:r>
              <a:rPr lang="en-US" dirty="0"/>
              <a:t>The term </a:t>
            </a:r>
            <a:r>
              <a:rPr lang="en-US" b="1" dirty="0"/>
              <a:t>economy</a:t>
            </a:r>
            <a:r>
              <a:rPr lang="en-US" dirty="0"/>
              <a:t> derives from the Greek </a:t>
            </a:r>
            <a:r>
              <a:rPr lang="en-US" i="1" dirty="0" err="1"/>
              <a:t>oikonomia</a:t>
            </a:r>
            <a:r>
              <a:rPr lang="en-US" dirty="0"/>
              <a:t>, meaning “household management.” It originally referred to managing material </a:t>
            </a:r>
            <a:r>
              <a:rPr lang="en-US" dirty="0" smtClean="0"/>
              <a:t>resources, be </a:t>
            </a:r>
            <a:r>
              <a:rPr lang="en-US" dirty="0"/>
              <a:t>it within a household or a state. Over time, the concept has broadened to encapsulate the complex system in which production, distribution, and consumption of goods and services occur, framed within legal, cultural, and institutional contexts </a:t>
            </a:r>
            <a:r>
              <a:rPr lang="fr-FR" b="1" dirty="0" smtClean="0"/>
              <a:t> »</a:t>
            </a:r>
            <a:endParaRPr lang="fr-FR" dirty="0" smtClean="0"/>
          </a:p>
          <a:p>
            <a:pPr>
              <a:buNone/>
            </a:pPr>
            <a:r>
              <a:rPr lang="fr-FR" b="1" dirty="0"/>
              <a:t>Digital</a:t>
            </a:r>
            <a:r>
              <a:rPr lang="fr-FR" b="1" dirty="0" smtClean="0"/>
              <a:t> :</a:t>
            </a:r>
          </a:p>
          <a:p>
            <a:pPr>
              <a:buNone/>
            </a:pPr>
            <a:r>
              <a:rPr lang="fr-FR" dirty="0" smtClean="0"/>
              <a:t> </a:t>
            </a:r>
            <a:r>
              <a:rPr lang="en-US" dirty="0"/>
              <a:t>The adjective </a:t>
            </a:r>
            <a:r>
              <a:rPr lang="en-US" b="1" dirty="0"/>
              <a:t>digital</a:t>
            </a:r>
            <a:r>
              <a:rPr lang="en-US" dirty="0"/>
              <a:t>, particularly in the context of </a:t>
            </a:r>
            <a:r>
              <a:rPr lang="en-US" b="1" dirty="0"/>
              <a:t>digital economy</a:t>
            </a:r>
            <a:r>
              <a:rPr lang="en-US" dirty="0"/>
              <a:t>, refers to technologies that enable the processing, sharing, and communication of information electronically. </a:t>
            </a:r>
            <a:r>
              <a:rPr lang="en-US" b="1" dirty="0"/>
              <a:t>ICT</a:t>
            </a:r>
            <a:r>
              <a:rPr lang="en-US" dirty="0"/>
              <a:t> (Information and Communication Technologies) is defined by UNESCO as</a:t>
            </a:r>
            <a:r>
              <a:rPr lang="en-US" dirty="0" smtClean="0"/>
              <a:t>:</a:t>
            </a:r>
          </a:p>
          <a:p>
            <a:pPr>
              <a:buNone/>
            </a:pPr>
            <a:r>
              <a:rPr lang="en-US" dirty="0"/>
              <a:t>“A diverse set of technological tools and resources used to transmit, store, create, share or exchange information. These include computers, the Internet (websites, blogs, email), broadcasting technologies (radio, television, webcasting), and telephony (fixed or mobile, satellite, videoconferencing, etc</a:t>
            </a:r>
            <a:r>
              <a:rPr lang="en-US" dirty="0" smtClean="0"/>
              <a:t>.)”</a:t>
            </a:r>
            <a:r>
              <a:rPr lang="fr-FR" dirty="0" smtClean="0"/>
              <a:t>. </a:t>
            </a:r>
            <a:endParaRPr lang="fr-FR" dirty="0"/>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2771407392"/>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Digital </a:t>
            </a:r>
            <a:r>
              <a:rPr lang="fr-FR" dirty="0" err="1" smtClean="0"/>
              <a:t>Economy</a:t>
            </a:r>
            <a:endParaRPr lang="fr-FR" dirty="0"/>
          </a:p>
        </p:txBody>
      </p:sp>
      <p:sp>
        <p:nvSpPr>
          <p:cNvPr id="3" name="Espace réservé du contenu 2"/>
          <p:cNvSpPr>
            <a:spLocks noGrp="1"/>
          </p:cNvSpPr>
          <p:nvPr>
            <p:ph sz="quarter" idx="1"/>
          </p:nvPr>
        </p:nvSpPr>
        <p:spPr/>
        <p:txBody>
          <a:bodyPr>
            <a:normAutofit/>
          </a:bodyPr>
          <a:lstStyle/>
          <a:p>
            <a:pPr>
              <a:buNone/>
            </a:pPr>
            <a:r>
              <a:rPr lang="fr-FR" b="1" dirty="0"/>
              <a:t>Digital </a:t>
            </a:r>
            <a:r>
              <a:rPr lang="fr-FR" b="1" dirty="0" err="1"/>
              <a:t>Economy</a:t>
            </a:r>
            <a:r>
              <a:rPr lang="fr-FR" b="1" dirty="0" smtClean="0"/>
              <a:t> :</a:t>
            </a:r>
          </a:p>
          <a:p>
            <a:pPr>
              <a:buNone/>
            </a:pPr>
            <a:r>
              <a:rPr lang="en-US" b="1" dirty="0"/>
              <a:t>The digital </a:t>
            </a:r>
            <a:r>
              <a:rPr lang="en-US" b="1" dirty="0" smtClean="0"/>
              <a:t>economy, </a:t>
            </a:r>
            <a:r>
              <a:rPr lang="en-US" dirty="0" smtClean="0"/>
              <a:t>emerging </a:t>
            </a:r>
            <a:r>
              <a:rPr lang="en-US" dirty="0"/>
              <a:t>from the fusion of digital technologies and economic </a:t>
            </a:r>
            <a:r>
              <a:rPr lang="en-US" dirty="0" smtClean="0"/>
              <a:t>systems, is </a:t>
            </a:r>
            <a:r>
              <a:rPr lang="en-US" dirty="0"/>
              <a:t>variably defined but generally refers to economic activities that are enabled or transformed by digital infrastructure and </a:t>
            </a:r>
            <a:r>
              <a:rPr lang="en-US" dirty="0" err="1"/>
              <a:t>data.A</a:t>
            </a:r>
            <a:r>
              <a:rPr lang="en-US" dirty="0"/>
              <a:t> widely cited, comprehensive definition by </a:t>
            </a:r>
            <a:r>
              <a:rPr lang="en-US" b="1" dirty="0"/>
              <a:t>the G20 Digital Economy Task Force </a:t>
            </a:r>
            <a:r>
              <a:rPr lang="en-US" dirty="0"/>
              <a:t>describes it </a:t>
            </a:r>
            <a:r>
              <a:rPr lang="en-US" dirty="0" err="1"/>
              <a:t>as:“All</a:t>
            </a:r>
            <a:r>
              <a:rPr lang="en-US" dirty="0"/>
              <a:t> economic activity reliant on, or significantly enhanced by the use of digital inputs, including digital technologies, digital infrastructure, digital services and data; it refers to all producers and consumers, including government, that are </a:t>
            </a:r>
            <a:r>
              <a:rPr lang="en-US" dirty="0" err="1"/>
              <a:t>utilising</a:t>
            </a:r>
            <a:r>
              <a:rPr lang="en-US" dirty="0"/>
              <a:t> these digital inputs in their economic activities</a:t>
            </a:r>
            <a:r>
              <a:rPr lang="en-US" dirty="0" smtClean="0"/>
              <a:t>”</a:t>
            </a:r>
            <a:r>
              <a:rPr lang="fr-FR" dirty="0" smtClean="0"/>
              <a:t>.</a:t>
            </a:r>
          </a:p>
        </p:txBody>
      </p:sp>
      <p:sp>
        <p:nvSpPr>
          <p:cNvPr id="4" name="Espace réservé du numéro de diapositive 3"/>
          <p:cNvSpPr>
            <a:spLocks noGrp="1"/>
          </p:cNvSpPr>
          <p:nvPr>
            <p:ph type="sldNum" sz="quarter" idx="15"/>
          </p:nvPr>
        </p:nvSpPr>
        <p:spPr/>
        <p:txBody>
          <a:bodyPr/>
          <a:lstStyle/>
          <a:p>
            <a:fld id="{CF4668DC-857F-487D-BFFA-8C0CA5037977}" type="slidenum">
              <a:rPr lang="fr-BE" smtClean="0"/>
              <a:pPr/>
              <a:t>9</a:t>
            </a:fld>
            <a:endParaRPr lang="fr-BE"/>
          </a:p>
        </p:txBody>
      </p:sp>
    </p:spTree>
    <p:extLst>
      <p:ext uri="{BB962C8B-B14F-4D97-AF65-F5344CB8AC3E}">
        <p14:creationId xmlns:p14="http://schemas.microsoft.com/office/powerpoint/2010/main" val="33862740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1.jpeg"/></Relationships>
</file>

<file path=ppt/theme/_rels/theme51.xml.rels><?xml version="1.0" encoding="UTF-8" standalone="yes"?>
<Relationships xmlns="http://schemas.openxmlformats.org/package/2006/relationships"><Relationship Id="rId1" Type="http://schemas.openxmlformats.org/officeDocument/2006/relationships/image" Target="../media/image1.jpeg"/></Relationships>
</file>

<file path=ppt/theme/_rels/theme52.xml.rels><?xml version="1.0" encoding="UTF-8" standalone="yes"?>
<Relationships xmlns="http://schemas.openxmlformats.org/package/2006/relationships"><Relationship Id="rId1" Type="http://schemas.openxmlformats.org/officeDocument/2006/relationships/image" Target="../media/image1.jpeg"/></Relationships>
</file>

<file path=ppt/theme/_rels/theme5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0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1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9.xml><?xml version="1.0" encoding="utf-8"?>
<a:theme xmlns:a="http://schemas.openxmlformats.org/drawingml/2006/main" name="1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0.xml><?xml version="1.0" encoding="utf-8"?>
<a:theme xmlns:a="http://schemas.openxmlformats.org/drawingml/2006/main" name="20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1.xml><?xml version="1.0" encoding="utf-8"?>
<a:theme xmlns:a="http://schemas.openxmlformats.org/drawingml/2006/main" name="2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2.xml><?xml version="1.0" encoding="utf-8"?>
<a:theme xmlns:a="http://schemas.openxmlformats.org/drawingml/2006/main" name="2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3.xml><?xml version="1.0" encoding="utf-8"?>
<a:theme xmlns:a="http://schemas.openxmlformats.org/drawingml/2006/main" name="2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4.xml><?xml version="1.0" encoding="utf-8"?>
<a:theme xmlns:a="http://schemas.openxmlformats.org/drawingml/2006/main" name="2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5.xml><?xml version="1.0" encoding="utf-8"?>
<a:theme xmlns:a="http://schemas.openxmlformats.org/drawingml/2006/main" name="2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6.xml><?xml version="1.0" encoding="utf-8"?>
<a:theme xmlns:a="http://schemas.openxmlformats.org/drawingml/2006/main" name="2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7.xml><?xml version="1.0" encoding="utf-8"?>
<a:theme xmlns:a="http://schemas.openxmlformats.org/drawingml/2006/main" name="2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8.xml><?xml version="1.0" encoding="utf-8"?>
<a:theme xmlns:a="http://schemas.openxmlformats.org/drawingml/2006/main" name="2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9.xml><?xml version="1.0" encoding="utf-8"?>
<a:theme xmlns:a="http://schemas.openxmlformats.org/drawingml/2006/main" name="30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0.xml><?xml version="1.0" encoding="utf-8"?>
<a:theme xmlns:a="http://schemas.openxmlformats.org/drawingml/2006/main" name="3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1.xml><?xml version="1.0" encoding="utf-8"?>
<a:theme xmlns:a="http://schemas.openxmlformats.org/drawingml/2006/main" name="3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2.xml><?xml version="1.0" encoding="utf-8"?>
<a:theme xmlns:a="http://schemas.openxmlformats.org/drawingml/2006/main" name="3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3.xml><?xml version="1.0" encoding="utf-8"?>
<a:theme xmlns:a="http://schemas.openxmlformats.org/drawingml/2006/main" name="3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4.xml><?xml version="1.0" encoding="utf-8"?>
<a:theme xmlns:a="http://schemas.openxmlformats.org/drawingml/2006/main" name="3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5.xml><?xml version="1.0" encoding="utf-8"?>
<a:theme xmlns:a="http://schemas.openxmlformats.org/drawingml/2006/main" name="3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6.xml><?xml version="1.0" encoding="utf-8"?>
<a:theme xmlns:a="http://schemas.openxmlformats.org/drawingml/2006/main" name="3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7.xml><?xml version="1.0" encoding="utf-8"?>
<a:theme xmlns:a="http://schemas.openxmlformats.org/drawingml/2006/main" name="3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8.xml><?xml version="1.0" encoding="utf-8"?>
<a:theme xmlns:a="http://schemas.openxmlformats.org/drawingml/2006/main" name="3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9.xml><?xml version="1.0" encoding="utf-8"?>
<a:theme xmlns:a="http://schemas.openxmlformats.org/drawingml/2006/main" name="40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0.xml><?xml version="1.0" encoding="utf-8"?>
<a:theme xmlns:a="http://schemas.openxmlformats.org/drawingml/2006/main" name="4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1.xml><?xml version="1.0" encoding="utf-8"?>
<a:theme xmlns:a="http://schemas.openxmlformats.org/drawingml/2006/main" name="4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2.xml><?xml version="1.0" encoding="utf-8"?>
<a:theme xmlns:a="http://schemas.openxmlformats.org/drawingml/2006/main" name="4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3.xml><?xml version="1.0" encoding="utf-8"?>
<a:theme xmlns:a="http://schemas.openxmlformats.org/drawingml/2006/main" name="4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4.xml><?xml version="1.0" encoding="utf-8"?>
<a:theme xmlns:a="http://schemas.openxmlformats.org/drawingml/2006/main" name="4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5.xml><?xml version="1.0" encoding="utf-8"?>
<a:theme xmlns:a="http://schemas.openxmlformats.org/drawingml/2006/main" name="4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6.xml><?xml version="1.0" encoding="utf-8"?>
<a:theme xmlns:a="http://schemas.openxmlformats.org/drawingml/2006/main" name="4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7.xml><?xml version="1.0" encoding="utf-8"?>
<a:theme xmlns:a="http://schemas.openxmlformats.org/drawingml/2006/main" name="49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8.xml><?xml version="1.0" encoding="utf-8"?>
<a:theme xmlns:a="http://schemas.openxmlformats.org/drawingml/2006/main" name="50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9.xml><?xml version="1.0" encoding="utf-8"?>
<a:theme xmlns:a="http://schemas.openxmlformats.org/drawingml/2006/main" name="5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0.xml><?xml version="1.0" encoding="utf-8"?>
<a:theme xmlns:a="http://schemas.openxmlformats.org/drawingml/2006/main" name="5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1.xml><?xml version="1.0" encoding="utf-8"?>
<a:theme xmlns:a="http://schemas.openxmlformats.org/drawingml/2006/main" name="5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2.xml><?xml version="1.0" encoding="utf-8"?>
<a:theme xmlns:a="http://schemas.openxmlformats.org/drawingml/2006/main" name="5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3.xml><?xml version="1.0" encoding="utf-8"?>
<a:theme xmlns:a="http://schemas.openxmlformats.org/drawingml/2006/main" name="58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4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5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6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7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5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1320</TotalTime>
  <Words>3705</Words>
  <Application>Microsoft Office PowerPoint</Application>
  <PresentationFormat>Grand écran</PresentationFormat>
  <Paragraphs>449</Paragraphs>
  <Slides>65</Slides>
  <Notes>0</Notes>
  <HiddenSlides>0</HiddenSlides>
  <MMClips>0</MMClips>
  <ScaleCrop>false</ScaleCrop>
  <HeadingPairs>
    <vt:vector size="6" baseType="variant">
      <vt:variant>
        <vt:lpstr>Polices utilisées</vt:lpstr>
      </vt:variant>
      <vt:variant>
        <vt:i4>6</vt:i4>
      </vt:variant>
      <vt:variant>
        <vt:lpstr>Thème</vt:lpstr>
      </vt:variant>
      <vt:variant>
        <vt:i4>53</vt:i4>
      </vt:variant>
      <vt:variant>
        <vt:lpstr>Titres des diapositives</vt:lpstr>
      </vt:variant>
      <vt:variant>
        <vt:i4>65</vt:i4>
      </vt:variant>
    </vt:vector>
  </HeadingPairs>
  <TitlesOfParts>
    <vt:vector size="124" baseType="lpstr">
      <vt:lpstr>Arial</vt:lpstr>
      <vt:lpstr>Calibri</vt:lpstr>
      <vt:lpstr>Calibri Light</vt:lpstr>
      <vt:lpstr>Century Schoolbook</vt:lpstr>
      <vt:lpstr>Wingdings</vt:lpstr>
      <vt:lpstr>Wingdings 2</vt:lpstr>
      <vt:lpstr>Thème Office</vt:lpstr>
      <vt:lpstr>Oriel</vt:lpstr>
      <vt:lpstr>1_Oriel</vt:lpstr>
      <vt:lpstr>2_Oriel</vt:lpstr>
      <vt:lpstr>3_Oriel</vt:lpstr>
      <vt:lpstr>4_Oriel</vt:lpstr>
      <vt:lpstr>5_Oriel</vt:lpstr>
      <vt:lpstr>6_Oriel</vt:lpstr>
      <vt:lpstr>7_Oriel</vt:lpstr>
      <vt:lpstr>8_Oriel</vt:lpstr>
      <vt:lpstr>9_Oriel</vt:lpstr>
      <vt:lpstr>10_Oriel</vt:lpstr>
      <vt:lpstr>11_Oriel</vt:lpstr>
      <vt:lpstr>13_Oriel</vt:lpstr>
      <vt:lpstr>14_Oriel</vt:lpstr>
      <vt:lpstr>15_Oriel</vt:lpstr>
      <vt:lpstr>16_Oriel</vt:lpstr>
      <vt:lpstr>18_Oriel</vt:lpstr>
      <vt:lpstr>19_Oriel</vt:lpstr>
      <vt:lpstr>20_Oriel</vt:lpstr>
      <vt:lpstr>21_Oriel</vt:lpstr>
      <vt:lpstr>22_Oriel</vt:lpstr>
      <vt:lpstr>24_Oriel</vt:lpstr>
      <vt:lpstr>25_Oriel</vt:lpstr>
      <vt:lpstr>26_Oriel</vt:lpstr>
      <vt:lpstr>27_Oriel</vt:lpstr>
      <vt:lpstr>28_Oriel</vt:lpstr>
      <vt:lpstr>29_Oriel</vt:lpstr>
      <vt:lpstr>30_Oriel</vt:lpstr>
      <vt:lpstr>31_Oriel</vt:lpstr>
      <vt:lpstr>32_Oriel</vt:lpstr>
      <vt:lpstr>33_Oriel</vt:lpstr>
      <vt:lpstr>34_Oriel</vt:lpstr>
      <vt:lpstr>35_Oriel</vt:lpstr>
      <vt:lpstr>36_Oriel</vt:lpstr>
      <vt:lpstr>37_Oriel</vt:lpstr>
      <vt:lpstr>38_Oriel</vt:lpstr>
      <vt:lpstr>39_Oriel</vt:lpstr>
      <vt:lpstr>40_Oriel</vt:lpstr>
      <vt:lpstr>42_Oriel</vt:lpstr>
      <vt:lpstr>43_Oriel</vt:lpstr>
      <vt:lpstr>44_Oriel</vt:lpstr>
      <vt:lpstr>45_Oriel</vt:lpstr>
      <vt:lpstr>46_Oriel</vt:lpstr>
      <vt:lpstr>47_Oriel</vt:lpstr>
      <vt:lpstr>48_Oriel</vt:lpstr>
      <vt:lpstr>49_Oriel</vt:lpstr>
      <vt:lpstr>50_Oriel</vt:lpstr>
      <vt:lpstr>52_Oriel</vt:lpstr>
      <vt:lpstr>53_Oriel</vt:lpstr>
      <vt:lpstr>55_Oriel</vt:lpstr>
      <vt:lpstr>57_Oriel</vt:lpstr>
      <vt:lpstr>58_Oriel</vt:lpstr>
      <vt:lpstr>Digital Economy and Strategic Foresight</vt:lpstr>
      <vt:lpstr>Teaching Objectives</vt:lpstr>
      <vt:lpstr>Course Content</vt:lpstr>
      <vt:lpstr>Course Content</vt:lpstr>
      <vt:lpstr>Course Content </vt:lpstr>
      <vt:lpstr>Contenu de la matière </vt:lpstr>
      <vt:lpstr>Assessment Method </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lpstr>Digital Economy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79</cp:revision>
  <dcterms:created xsi:type="dcterms:W3CDTF">2025-09-02T18:50:44Z</dcterms:created>
  <dcterms:modified xsi:type="dcterms:W3CDTF">2025-10-25T07:56:25Z</dcterms:modified>
</cp:coreProperties>
</file>