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60" r:id="rId4"/>
    <p:sldId id="267" r:id="rId5"/>
    <p:sldId id="258" r:id="rId6"/>
    <p:sldId id="273" r:id="rId7"/>
    <p:sldId id="262" r:id="rId8"/>
    <p:sldId id="263" r:id="rId9"/>
    <p:sldId id="264" r:id="rId10"/>
    <p:sldId id="265" r:id="rId11"/>
    <p:sldId id="268" r:id="rId12"/>
    <p:sldId id="269" r:id="rId13"/>
    <p:sldId id="270"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00FF"/>
    <a:srgbClr val="D0F4E3"/>
    <a:srgbClr val="99FFCC"/>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91" autoAdjust="0"/>
  </p:normalViewPr>
  <p:slideViewPr>
    <p:cSldViewPr snapToGrid="0">
      <p:cViewPr varScale="1">
        <p:scale>
          <a:sx n="68" d="100"/>
          <a:sy n="68" d="100"/>
        </p:scale>
        <p:origin x="79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2A36BA-BA36-4E67-9904-DDCA2971F999}" type="datetimeFigureOut">
              <a:rPr lang="fr-FR" smtClean="0"/>
              <a:t>05/01/2021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F6AE4-0281-4498-9459-BCD014692DF6}" type="slidenum">
              <a:rPr lang="fr-FR" smtClean="0"/>
              <a:t>‹N°›</a:t>
            </a:fld>
            <a:endParaRPr lang="fr-FR"/>
          </a:p>
        </p:txBody>
      </p:sp>
    </p:spTree>
    <p:extLst>
      <p:ext uri="{BB962C8B-B14F-4D97-AF65-F5344CB8AC3E}">
        <p14:creationId xmlns:p14="http://schemas.microsoft.com/office/powerpoint/2010/main" val="2308165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CF6AE4-0281-4498-9459-BCD014692DF6}" type="slidenum">
              <a:rPr lang="fr-FR" smtClean="0"/>
              <a:t>2</a:t>
            </a:fld>
            <a:endParaRPr lang="fr-FR"/>
          </a:p>
        </p:txBody>
      </p:sp>
    </p:spTree>
    <p:extLst>
      <p:ext uri="{BB962C8B-B14F-4D97-AF65-F5344CB8AC3E}">
        <p14:creationId xmlns:p14="http://schemas.microsoft.com/office/powerpoint/2010/main" val="1248321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CF6AE4-0281-4498-9459-BCD014692DF6}" type="slidenum">
              <a:rPr lang="fr-FR" smtClean="0"/>
              <a:t>5</a:t>
            </a:fld>
            <a:endParaRPr lang="fr-FR"/>
          </a:p>
        </p:txBody>
      </p:sp>
    </p:spTree>
    <p:extLst>
      <p:ext uri="{BB962C8B-B14F-4D97-AF65-F5344CB8AC3E}">
        <p14:creationId xmlns:p14="http://schemas.microsoft.com/office/powerpoint/2010/main" val="1652332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AB067A10-FB96-4264-92CF-83AB146211FD}" type="datetimeFigureOut">
              <a:rPr lang="fr-FR" smtClean="0"/>
              <a:t>05/01/2021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904D7C9-90B6-4551-90BA-A65CFF8409CA}" type="slidenum">
              <a:rPr lang="fr-FR" smtClean="0"/>
              <a:t>‹N°›</a:t>
            </a:fld>
            <a:endParaRPr lang="fr-FR"/>
          </a:p>
        </p:txBody>
      </p:sp>
    </p:spTree>
    <p:extLst>
      <p:ext uri="{BB962C8B-B14F-4D97-AF65-F5344CB8AC3E}">
        <p14:creationId xmlns:p14="http://schemas.microsoft.com/office/powerpoint/2010/main" val="1166539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B067A10-FB96-4264-92CF-83AB146211FD}" type="datetimeFigureOut">
              <a:rPr lang="fr-FR" smtClean="0"/>
              <a:t>05/01/2021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904D7C9-90B6-4551-90BA-A65CFF8409CA}" type="slidenum">
              <a:rPr lang="fr-FR" smtClean="0"/>
              <a:t>‹N°›</a:t>
            </a:fld>
            <a:endParaRPr lang="fr-FR"/>
          </a:p>
        </p:txBody>
      </p:sp>
    </p:spTree>
    <p:extLst>
      <p:ext uri="{BB962C8B-B14F-4D97-AF65-F5344CB8AC3E}">
        <p14:creationId xmlns:p14="http://schemas.microsoft.com/office/powerpoint/2010/main" val="104426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B067A10-FB96-4264-92CF-83AB146211FD}" type="datetimeFigureOut">
              <a:rPr lang="fr-FR" smtClean="0"/>
              <a:t>05/01/2021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904D7C9-90B6-4551-90BA-A65CFF8409CA}" type="slidenum">
              <a:rPr lang="fr-FR" smtClean="0"/>
              <a:t>‹N°›</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53905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B067A10-FB96-4264-92CF-83AB146211FD}" type="datetimeFigureOut">
              <a:rPr lang="fr-FR" smtClean="0"/>
              <a:t>05/01/2021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904D7C9-90B6-4551-90BA-A65CFF8409CA}" type="slidenum">
              <a:rPr lang="fr-FR" smtClean="0"/>
              <a:t>‹N°›</a:t>
            </a:fld>
            <a:endParaRPr lang="fr-FR"/>
          </a:p>
        </p:txBody>
      </p:sp>
    </p:spTree>
    <p:extLst>
      <p:ext uri="{BB962C8B-B14F-4D97-AF65-F5344CB8AC3E}">
        <p14:creationId xmlns:p14="http://schemas.microsoft.com/office/powerpoint/2010/main" val="2845041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B067A10-FB96-4264-92CF-83AB146211FD}" type="datetimeFigureOut">
              <a:rPr lang="fr-FR" smtClean="0"/>
              <a:t>05/01/2021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904D7C9-90B6-4551-90BA-A65CFF8409CA}"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04227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B067A10-FB96-4264-92CF-83AB146211FD}" type="datetimeFigureOut">
              <a:rPr lang="fr-FR" smtClean="0"/>
              <a:t>05/01/2021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904D7C9-90B6-4551-90BA-A65CFF8409CA}" type="slidenum">
              <a:rPr lang="fr-FR" smtClean="0"/>
              <a:t>‹N°›</a:t>
            </a:fld>
            <a:endParaRPr lang="fr-FR"/>
          </a:p>
        </p:txBody>
      </p:sp>
    </p:spTree>
    <p:extLst>
      <p:ext uri="{BB962C8B-B14F-4D97-AF65-F5344CB8AC3E}">
        <p14:creationId xmlns:p14="http://schemas.microsoft.com/office/powerpoint/2010/main" val="4198443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B067A10-FB96-4264-92CF-83AB146211FD}" type="datetimeFigureOut">
              <a:rPr lang="fr-FR" smtClean="0"/>
              <a:t>05/01/2021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904D7C9-90B6-4551-90BA-A65CFF8409CA}" type="slidenum">
              <a:rPr lang="fr-FR" smtClean="0"/>
              <a:t>‹N°›</a:t>
            </a:fld>
            <a:endParaRPr lang="fr-FR"/>
          </a:p>
        </p:txBody>
      </p:sp>
    </p:spTree>
    <p:extLst>
      <p:ext uri="{BB962C8B-B14F-4D97-AF65-F5344CB8AC3E}">
        <p14:creationId xmlns:p14="http://schemas.microsoft.com/office/powerpoint/2010/main" val="2515803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B067A10-FB96-4264-92CF-83AB146211FD}" type="datetimeFigureOut">
              <a:rPr lang="fr-FR" smtClean="0"/>
              <a:t>05/01/2021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904D7C9-90B6-4551-90BA-A65CFF8409CA}" type="slidenum">
              <a:rPr lang="fr-FR" smtClean="0"/>
              <a:t>‹N°›</a:t>
            </a:fld>
            <a:endParaRPr lang="fr-FR"/>
          </a:p>
        </p:txBody>
      </p:sp>
    </p:spTree>
    <p:extLst>
      <p:ext uri="{BB962C8B-B14F-4D97-AF65-F5344CB8AC3E}">
        <p14:creationId xmlns:p14="http://schemas.microsoft.com/office/powerpoint/2010/main" val="680884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B067A10-FB96-4264-92CF-83AB146211FD}" type="datetimeFigureOut">
              <a:rPr lang="fr-FR" smtClean="0"/>
              <a:t>05/01/2021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904D7C9-90B6-4551-90BA-A65CFF8409CA}" type="slidenum">
              <a:rPr lang="fr-FR" smtClean="0"/>
              <a:t>‹N°›</a:t>
            </a:fld>
            <a:endParaRPr lang="fr-FR"/>
          </a:p>
        </p:txBody>
      </p:sp>
    </p:spTree>
    <p:extLst>
      <p:ext uri="{BB962C8B-B14F-4D97-AF65-F5344CB8AC3E}">
        <p14:creationId xmlns:p14="http://schemas.microsoft.com/office/powerpoint/2010/main" val="3422103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B067A10-FB96-4264-92CF-83AB146211FD}" type="datetimeFigureOut">
              <a:rPr lang="fr-FR" smtClean="0"/>
              <a:t>05/01/2021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904D7C9-90B6-4551-90BA-A65CFF8409CA}" type="slidenum">
              <a:rPr lang="fr-FR" smtClean="0"/>
              <a:t>‹N°›</a:t>
            </a:fld>
            <a:endParaRPr lang="fr-FR"/>
          </a:p>
        </p:txBody>
      </p:sp>
    </p:spTree>
    <p:extLst>
      <p:ext uri="{BB962C8B-B14F-4D97-AF65-F5344CB8AC3E}">
        <p14:creationId xmlns:p14="http://schemas.microsoft.com/office/powerpoint/2010/main" val="4145023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B067A10-FB96-4264-92CF-83AB146211FD}" type="datetimeFigureOut">
              <a:rPr lang="fr-FR" smtClean="0"/>
              <a:t>05/01/2021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904D7C9-90B6-4551-90BA-A65CFF8409CA}" type="slidenum">
              <a:rPr lang="fr-FR" smtClean="0"/>
              <a:t>‹N°›</a:t>
            </a:fld>
            <a:endParaRPr lang="fr-FR"/>
          </a:p>
        </p:txBody>
      </p:sp>
    </p:spTree>
    <p:extLst>
      <p:ext uri="{BB962C8B-B14F-4D97-AF65-F5344CB8AC3E}">
        <p14:creationId xmlns:p14="http://schemas.microsoft.com/office/powerpoint/2010/main" val="3930324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AB067A10-FB96-4264-92CF-83AB146211FD}" type="datetimeFigureOut">
              <a:rPr lang="fr-FR" smtClean="0"/>
              <a:t>05/01/2021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904D7C9-90B6-4551-90BA-A65CFF8409CA}" type="slidenum">
              <a:rPr lang="fr-FR" smtClean="0"/>
              <a:t>‹N°›</a:t>
            </a:fld>
            <a:endParaRPr lang="fr-FR"/>
          </a:p>
        </p:txBody>
      </p:sp>
    </p:spTree>
    <p:extLst>
      <p:ext uri="{BB962C8B-B14F-4D97-AF65-F5344CB8AC3E}">
        <p14:creationId xmlns:p14="http://schemas.microsoft.com/office/powerpoint/2010/main" val="3394218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B067A10-FB96-4264-92CF-83AB146211FD}" type="datetimeFigureOut">
              <a:rPr lang="fr-FR" smtClean="0"/>
              <a:t>05/01/2021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904D7C9-90B6-4551-90BA-A65CFF8409CA}" type="slidenum">
              <a:rPr lang="fr-FR" smtClean="0"/>
              <a:t>‹N°›</a:t>
            </a:fld>
            <a:endParaRPr lang="fr-FR"/>
          </a:p>
        </p:txBody>
      </p:sp>
    </p:spTree>
    <p:extLst>
      <p:ext uri="{BB962C8B-B14F-4D97-AF65-F5344CB8AC3E}">
        <p14:creationId xmlns:p14="http://schemas.microsoft.com/office/powerpoint/2010/main" val="884637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067A10-FB96-4264-92CF-83AB146211FD}" type="datetimeFigureOut">
              <a:rPr lang="fr-FR" smtClean="0"/>
              <a:t>05/01/2021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904D7C9-90B6-4551-90BA-A65CFF8409CA}" type="slidenum">
              <a:rPr lang="fr-FR" smtClean="0"/>
              <a:t>‹N°›</a:t>
            </a:fld>
            <a:endParaRPr lang="fr-FR"/>
          </a:p>
        </p:txBody>
      </p:sp>
    </p:spTree>
    <p:extLst>
      <p:ext uri="{BB962C8B-B14F-4D97-AF65-F5344CB8AC3E}">
        <p14:creationId xmlns:p14="http://schemas.microsoft.com/office/powerpoint/2010/main" val="4025017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B067A10-FB96-4264-92CF-83AB146211FD}" type="datetimeFigureOut">
              <a:rPr lang="fr-FR" smtClean="0"/>
              <a:t>05/01/2021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904D7C9-90B6-4551-90BA-A65CFF8409CA}" type="slidenum">
              <a:rPr lang="fr-FR" smtClean="0"/>
              <a:t>‹N°›</a:t>
            </a:fld>
            <a:endParaRPr lang="fr-FR"/>
          </a:p>
        </p:txBody>
      </p:sp>
    </p:spTree>
    <p:extLst>
      <p:ext uri="{BB962C8B-B14F-4D97-AF65-F5344CB8AC3E}">
        <p14:creationId xmlns:p14="http://schemas.microsoft.com/office/powerpoint/2010/main" val="3464655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B067A10-FB96-4264-92CF-83AB146211FD}" type="datetimeFigureOut">
              <a:rPr lang="fr-FR" smtClean="0"/>
              <a:t>05/01/2021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904D7C9-90B6-4551-90BA-A65CFF8409CA}" type="slidenum">
              <a:rPr lang="fr-FR" smtClean="0"/>
              <a:t>‹N°›</a:t>
            </a:fld>
            <a:endParaRPr lang="fr-FR"/>
          </a:p>
        </p:txBody>
      </p:sp>
    </p:spTree>
    <p:extLst>
      <p:ext uri="{BB962C8B-B14F-4D97-AF65-F5344CB8AC3E}">
        <p14:creationId xmlns:p14="http://schemas.microsoft.com/office/powerpoint/2010/main" val="3681770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B067A10-FB96-4264-92CF-83AB146211FD}" type="datetimeFigureOut">
              <a:rPr lang="fr-FR" smtClean="0"/>
              <a:t>05/01/2021</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904D7C9-90B6-4551-90BA-A65CFF8409CA}" type="slidenum">
              <a:rPr lang="fr-FR" smtClean="0"/>
              <a:t>‹N°›</a:t>
            </a:fld>
            <a:endParaRPr lang="fr-FR"/>
          </a:p>
        </p:txBody>
      </p:sp>
    </p:spTree>
    <p:extLst>
      <p:ext uri="{BB962C8B-B14F-4D97-AF65-F5344CB8AC3E}">
        <p14:creationId xmlns:p14="http://schemas.microsoft.com/office/powerpoint/2010/main" val="2299546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6.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26FC70-9D4E-43C9-9168-3138F012891C}"/>
              </a:ext>
            </a:extLst>
          </p:cNvPr>
          <p:cNvSpPr/>
          <p:nvPr/>
        </p:nvSpPr>
        <p:spPr>
          <a:xfrm>
            <a:off x="1562101" y="133261"/>
            <a:ext cx="7829549" cy="2534476"/>
          </a:xfrm>
          <a:prstGeom prst="rect">
            <a:avLst/>
          </a:prstGeom>
        </p:spPr>
        <p:txBody>
          <a:bodyPr wrap="square">
            <a:spAutoFit/>
          </a:bodyPr>
          <a:lstStyle/>
          <a:p>
            <a:pPr algn="ctr">
              <a:lnSpc>
                <a:spcPct val="150000"/>
              </a:lnSpc>
            </a:pPr>
            <a:r>
              <a:rPr lang="fr-FR" b="1" dirty="0">
                <a:latin typeface="Times New Roman" panose="02020603050405020304" pitchFamily="18" charset="0"/>
                <a:cs typeface="Times New Roman" panose="02020603050405020304" pitchFamily="18" charset="0"/>
              </a:rPr>
              <a:t>REPUBLIQUE ALGERIENNE DEMOCRATIQUE ET POPULAIRE</a:t>
            </a:r>
          </a:p>
          <a:p>
            <a:pPr algn="ctr">
              <a:lnSpc>
                <a:spcPct val="150000"/>
              </a:lnSpc>
            </a:pPr>
            <a:r>
              <a:rPr lang="fr-FR" b="1" dirty="0">
                <a:latin typeface="Times New Roman" panose="02020603050405020304" pitchFamily="18" charset="0"/>
                <a:cs typeface="Times New Roman" panose="02020603050405020304" pitchFamily="18" charset="0"/>
              </a:rPr>
              <a:t>Ministère De L’enseignement Supérieur  Et De La Recherche Scientifique</a:t>
            </a:r>
          </a:p>
          <a:p>
            <a:pPr algn="ctr">
              <a:lnSpc>
                <a:spcPct val="150000"/>
              </a:lnSpc>
            </a:pPr>
            <a:r>
              <a:rPr lang="fr-FR" b="1" dirty="0">
                <a:latin typeface="Times New Roman" panose="02020603050405020304" pitchFamily="18" charset="0"/>
                <a:cs typeface="Times New Roman" panose="02020603050405020304" pitchFamily="18" charset="0"/>
              </a:rPr>
              <a:t>Université Larbi Ben M’</a:t>
            </a:r>
            <a:r>
              <a:rPr lang="fr-FR" b="1" dirty="0" err="1">
                <a:latin typeface="Times New Roman" panose="02020603050405020304" pitchFamily="18" charset="0"/>
                <a:cs typeface="Times New Roman" panose="02020603050405020304" pitchFamily="18" charset="0"/>
              </a:rPr>
              <a:t>hidi</a:t>
            </a:r>
            <a:r>
              <a:rPr lang="fr-FR" b="1" dirty="0">
                <a:latin typeface="Times New Roman" panose="02020603050405020304" pitchFamily="18" charset="0"/>
                <a:cs typeface="Times New Roman" panose="02020603050405020304" pitchFamily="18" charset="0"/>
              </a:rPr>
              <a:t> -</a:t>
            </a:r>
            <a:r>
              <a:rPr lang="fr-FR" sz="1800" dirty="0">
                <a:solidFill>
                  <a:schemeClr val="tx1"/>
                </a:solidFill>
                <a:latin typeface="Times New Roman" panose="02020603050405020304" pitchFamily="18" charset="0"/>
                <a:cs typeface="Times New Roman" panose="02020603050405020304" pitchFamily="18" charset="0"/>
              </a:rPr>
              <a:t> </a:t>
            </a:r>
            <a:r>
              <a:rPr lang="fr-FR" b="1" dirty="0">
                <a:latin typeface="Times New Roman" panose="02020603050405020304" pitchFamily="18" charset="0"/>
                <a:cs typeface="Times New Roman" panose="02020603050405020304" pitchFamily="18" charset="0"/>
              </a:rPr>
              <a:t>Oum El </a:t>
            </a:r>
            <a:r>
              <a:rPr lang="fr-FR" b="1" dirty="0" err="1">
                <a:latin typeface="Times New Roman" panose="02020603050405020304" pitchFamily="18" charset="0"/>
                <a:cs typeface="Times New Roman" panose="02020603050405020304" pitchFamily="18" charset="0"/>
              </a:rPr>
              <a:t>Bouagh</a:t>
            </a:r>
            <a:r>
              <a:rPr lang="fr-FR" sz="1800" b="1" dirty="0" err="1">
                <a:solidFill>
                  <a:schemeClr val="tx1"/>
                </a:solidFill>
                <a:latin typeface="Times New Roman" panose="02020603050405020304" pitchFamily="18" charset="0"/>
                <a:cs typeface="Times New Roman" panose="02020603050405020304" pitchFamily="18" charset="0"/>
              </a:rPr>
              <a:t>i</a:t>
            </a:r>
            <a:r>
              <a:rPr lang="fr-FR" sz="1800" dirty="0">
                <a:solidFill>
                  <a:schemeClr val="tx1"/>
                </a:solidFill>
                <a:latin typeface="Times New Roman" panose="02020603050405020304" pitchFamily="18" charset="0"/>
                <a:cs typeface="Times New Roman" panose="02020603050405020304" pitchFamily="18" charset="0"/>
              </a:rPr>
              <a:t> -</a:t>
            </a:r>
            <a:br>
              <a:rPr lang="fr-FR" b="1" dirty="0">
                <a:latin typeface="Times New Roman" panose="02020603050405020304" pitchFamily="18" charset="0"/>
                <a:cs typeface="Times New Roman" panose="02020603050405020304" pitchFamily="18" charset="0"/>
              </a:rPr>
            </a:br>
            <a:r>
              <a:rPr lang="fr-FR" b="1" dirty="0">
                <a:latin typeface="Times New Roman" panose="02020603050405020304" pitchFamily="18" charset="0"/>
                <a:cs typeface="Times New Roman" panose="02020603050405020304" pitchFamily="18" charset="0"/>
              </a:rPr>
              <a:t>Faculté des sciences exactes et sciences de la nature</a:t>
            </a:r>
            <a:br>
              <a:rPr lang="fr-FR" b="1" dirty="0">
                <a:latin typeface="Times New Roman" panose="02020603050405020304" pitchFamily="18" charset="0"/>
                <a:cs typeface="Times New Roman" panose="02020603050405020304" pitchFamily="18" charset="0"/>
              </a:rPr>
            </a:br>
            <a:r>
              <a:rPr lang="fr-FR" b="1" dirty="0">
                <a:latin typeface="Times New Roman" panose="02020603050405020304" pitchFamily="18" charset="0"/>
                <a:cs typeface="Times New Roman" panose="02020603050405020304" pitchFamily="18" charset="0"/>
              </a:rPr>
              <a:t>Institut de biologie</a:t>
            </a:r>
            <a:br>
              <a:rPr lang="fr-FR" b="1" dirty="0">
                <a:latin typeface="Times New Roman" panose="02020603050405020304" pitchFamily="18" charset="0"/>
                <a:cs typeface="Times New Roman" panose="02020603050405020304" pitchFamily="18" charset="0"/>
              </a:rPr>
            </a:br>
            <a:endParaRPr lang="fr-FR" dirty="0"/>
          </a:p>
        </p:txBody>
      </p:sp>
      <p:sp>
        <p:nvSpPr>
          <p:cNvPr id="9" name="ZoneTexte 8">
            <a:extLst>
              <a:ext uri="{FF2B5EF4-FFF2-40B4-BE49-F238E27FC236}">
                <a16:creationId xmlns:a16="http://schemas.microsoft.com/office/drawing/2014/main" id="{7F85ABA6-EC71-49B9-9040-5D03A0E0AEA5}"/>
              </a:ext>
            </a:extLst>
          </p:cNvPr>
          <p:cNvSpPr txBox="1"/>
          <p:nvPr/>
        </p:nvSpPr>
        <p:spPr>
          <a:xfrm>
            <a:off x="151079" y="2524760"/>
            <a:ext cx="9949523" cy="430887"/>
          </a:xfrm>
          <a:prstGeom prst="rect">
            <a:avLst/>
          </a:prstGeom>
          <a:noFill/>
        </p:spPr>
        <p:txBody>
          <a:bodyPr wrap="square" rtlCol="0">
            <a:spAutoFit/>
          </a:bodyPr>
          <a:lstStyle/>
          <a:p>
            <a:r>
              <a:rPr lang="fr-FR" sz="2200" b="1" dirty="0">
                <a:solidFill>
                  <a:srgbClr val="FF0000"/>
                </a:solidFill>
                <a:latin typeface="Times New Roman" panose="02020603050405020304" pitchFamily="18" charset="0"/>
                <a:cs typeface="Times New Roman" panose="02020603050405020304" pitchFamily="18" charset="0"/>
              </a:rPr>
              <a:t>Module:  </a:t>
            </a:r>
            <a:r>
              <a:rPr lang="fr-FR" sz="2200" b="1" dirty="0">
                <a:latin typeface="Times New Roman" panose="02020603050405020304" pitchFamily="18" charset="0"/>
                <a:cs typeface="Times New Roman" panose="02020603050405020304" pitchFamily="18" charset="0"/>
              </a:rPr>
              <a:t>Instruments et méthodes de biologie et sécurité de laboratoires</a:t>
            </a:r>
            <a:endParaRPr lang="fr-FR" sz="2200" dirty="0"/>
          </a:p>
        </p:txBody>
      </p:sp>
      <p:sp>
        <p:nvSpPr>
          <p:cNvPr id="11" name="Rectangle 10">
            <a:extLst>
              <a:ext uri="{FF2B5EF4-FFF2-40B4-BE49-F238E27FC236}">
                <a16:creationId xmlns:a16="http://schemas.microsoft.com/office/drawing/2014/main" id="{26298D98-7A62-442A-8C54-414848808D80}"/>
              </a:ext>
            </a:extLst>
          </p:cNvPr>
          <p:cNvSpPr/>
          <p:nvPr/>
        </p:nvSpPr>
        <p:spPr>
          <a:xfrm>
            <a:off x="664617" y="3631788"/>
            <a:ext cx="10373541" cy="1200329"/>
          </a:xfrm>
          <a:prstGeom prst="rect">
            <a:avLst/>
          </a:prstGeom>
          <a:noFill/>
          <a:ln>
            <a:noFill/>
          </a:ln>
          <a:effectLst>
            <a:glow rad="139700">
              <a:schemeClr val="accent2">
                <a:satMod val="175000"/>
                <a:alpha val="40000"/>
              </a:schemeClr>
            </a:glow>
          </a:effectLst>
        </p:spPr>
        <p:txBody>
          <a:bodyPr wrap="square" lIns="91440" tIns="45720" rIns="91440" bIns="45720">
            <a:spAutoFit/>
          </a:bodyPr>
          <a:lstStyle/>
          <a:p>
            <a:pPr algn="ctr"/>
            <a:r>
              <a:rPr lang="fr-FR" sz="36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LES MÉTHODES ET LES TECHNIQUES DE STÉRILISATION </a:t>
            </a:r>
            <a:endParaRPr lang="fr-FR" sz="3600" b="1" cap="none" spc="0" dirty="0">
              <a:ln w="9525">
                <a:solidFill>
                  <a:schemeClr val="bg1"/>
                </a:solidFill>
                <a:prstDash val="solid"/>
              </a:ln>
              <a:effectLst>
                <a:outerShdw blurRad="12700" dist="38100" dir="2700000" algn="tl" rotWithShape="0">
                  <a:schemeClr val="accent5">
                    <a:lumMod val="60000"/>
                    <a:lumOff val="40000"/>
                  </a:schemeClr>
                </a:outerShdw>
              </a:effectLst>
            </a:endParaRPr>
          </a:p>
        </p:txBody>
      </p:sp>
      <p:sp>
        <p:nvSpPr>
          <p:cNvPr id="12" name="ZoneTexte 11">
            <a:extLst>
              <a:ext uri="{FF2B5EF4-FFF2-40B4-BE49-F238E27FC236}">
                <a16:creationId xmlns:a16="http://schemas.microsoft.com/office/drawing/2014/main" id="{2DA6D589-B8FD-4411-9725-AE891885AF76}"/>
              </a:ext>
            </a:extLst>
          </p:cNvPr>
          <p:cNvSpPr txBox="1"/>
          <p:nvPr/>
        </p:nvSpPr>
        <p:spPr>
          <a:xfrm>
            <a:off x="4961292" y="3070600"/>
            <a:ext cx="1780190" cy="461665"/>
          </a:xfrm>
          <a:prstGeom prst="rect">
            <a:avLst/>
          </a:prstGeom>
          <a:solidFill>
            <a:srgbClr val="FFFF00"/>
          </a:solidFill>
        </p:spPr>
        <p:txBody>
          <a:bodyPr wrap="square" rtlCol="0">
            <a:spAutoFit/>
          </a:bodyPr>
          <a:lstStyle/>
          <a:p>
            <a:pPr algn="ctr"/>
            <a:r>
              <a:rPr lang="fr-FR" sz="2400" b="1" dirty="0">
                <a:latin typeface="Times New Roman" panose="02020603050405020304" pitchFamily="18" charset="0"/>
                <a:cs typeface="Times New Roman" panose="02020603050405020304" pitchFamily="18" charset="0"/>
              </a:rPr>
              <a:t>TP N° 01</a:t>
            </a:r>
          </a:p>
        </p:txBody>
      </p:sp>
      <p:sp>
        <p:nvSpPr>
          <p:cNvPr id="2" name="ZoneTexte 1">
            <a:extLst>
              <a:ext uri="{FF2B5EF4-FFF2-40B4-BE49-F238E27FC236}">
                <a16:creationId xmlns:a16="http://schemas.microsoft.com/office/drawing/2014/main" id="{83B58719-4306-48D9-95B9-74B7B8A0AEAD}"/>
              </a:ext>
            </a:extLst>
          </p:cNvPr>
          <p:cNvSpPr txBox="1"/>
          <p:nvPr/>
        </p:nvSpPr>
        <p:spPr>
          <a:xfrm>
            <a:off x="4211404" y="5380669"/>
            <a:ext cx="3769191" cy="830997"/>
          </a:xfrm>
          <a:prstGeom prst="rect">
            <a:avLst/>
          </a:prstGeom>
          <a:noFill/>
        </p:spPr>
        <p:txBody>
          <a:bodyPr wrap="square" rtlCol="0">
            <a:spAutoFit/>
          </a:bodyPr>
          <a:lstStyle/>
          <a:p>
            <a:pPr algn="ctr"/>
            <a:r>
              <a:rPr lang="fr-FR" sz="2400" b="1" dirty="0">
                <a:latin typeface="Times New Roman" panose="02020603050405020304" pitchFamily="18" charset="0"/>
                <a:cs typeface="Times New Roman" panose="02020603050405020304" pitchFamily="18" charset="0"/>
              </a:rPr>
              <a:t>Réalisé par:</a:t>
            </a:r>
          </a:p>
          <a:p>
            <a:pPr algn="ctr"/>
            <a:r>
              <a:rPr lang="fr-FR" sz="2400" b="1" dirty="0">
                <a:latin typeface="Times New Roman" panose="02020603050405020304" pitchFamily="18" charset="0"/>
                <a:cs typeface="Times New Roman" panose="02020603050405020304" pitchFamily="18" charset="0"/>
              </a:rPr>
              <a:t>CHEBOUT </a:t>
            </a:r>
            <a:r>
              <a:rPr lang="fr-FR" sz="2400" b="1" dirty="0" err="1">
                <a:latin typeface="Times New Roman" panose="02020603050405020304" pitchFamily="18" charset="0"/>
                <a:cs typeface="Times New Roman" panose="02020603050405020304" pitchFamily="18" charset="0"/>
              </a:rPr>
              <a:t>Abderrezzeq</a:t>
            </a:r>
            <a:endParaRPr lang="fr-F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826947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4">
            <a:extLst>
              <a:ext uri="{FF2B5EF4-FFF2-40B4-BE49-F238E27FC236}">
                <a16:creationId xmlns:a16="http://schemas.microsoft.com/office/drawing/2014/main" id="{17E3BA87-4EEB-406B-83BC-EFCA9D18BE33}"/>
              </a:ext>
            </a:extLst>
          </p:cNvPr>
          <p:cNvSpPr txBox="1">
            <a:spLocks/>
          </p:cNvSpPr>
          <p:nvPr/>
        </p:nvSpPr>
        <p:spPr>
          <a:xfrm>
            <a:off x="1058780" y="695603"/>
            <a:ext cx="9516978" cy="1631216"/>
          </a:xfrm>
          <a:prstGeom prst="rect">
            <a:avLst/>
          </a:prstGeom>
          <a:solidFill>
            <a:srgbClr val="00FFFF"/>
          </a:solidFill>
          <a:ln>
            <a:solidFill>
              <a:schemeClr val="tx1"/>
            </a:solidFill>
          </a:ln>
        </p:spPr>
        <p:txBody>
          <a:bodyPr vert="horz" wrap="square" lIns="91440" tIns="45720" rIns="91440" bIns="45720" rtlCol="1" anchor="t">
            <a:spAutoFit/>
          </a:bodyPr>
          <a:lst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fr-FR" sz="2800" b="1" dirty="0">
                <a:solidFill>
                  <a:schemeClr val="tx1"/>
                </a:solidFill>
                <a:latin typeface="Times New Roman" panose="02020603050405020304" pitchFamily="18" charset="0"/>
              </a:rPr>
              <a:t>2- Stérilisation par les méthodes </a:t>
            </a:r>
            <a:r>
              <a:rPr lang="en-GB" sz="2800" b="1" dirty="0">
                <a:solidFill>
                  <a:schemeClr val="tx1"/>
                </a:solidFill>
                <a:latin typeface="Times New Roman" panose="02020603050405020304" pitchFamily="18" charset="0"/>
              </a:rPr>
              <a:t>chimiques</a:t>
            </a:r>
          </a:p>
          <a:p>
            <a:pPr algn="ctr"/>
            <a:r>
              <a:rPr lang="fr-FR" sz="1800" b="0" i="0" u="none" strike="noStrike" baseline="0" dirty="0">
                <a:solidFill>
                  <a:srgbClr val="000000"/>
                </a:solidFill>
                <a:latin typeface="Times New Roman" panose="02020603050405020304" pitchFamily="18" charset="0"/>
              </a:rPr>
              <a:t>Ils sont utilisés en général pour la désinfection des salles et plans de travail et pour la désinfection des germes portés par des instruments souillés. </a:t>
            </a:r>
          </a:p>
          <a:p>
            <a:pPr algn="ctr"/>
            <a:r>
              <a:rPr lang="fr-FR" sz="1800" dirty="0">
                <a:solidFill>
                  <a:srgbClr val="000000"/>
                </a:solidFill>
                <a:latin typeface="Times New Roman" panose="02020603050405020304" pitchFamily="18" charset="0"/>
              </a:rPr>
              <a:t> </a:t>
            </a:r>
            <a:r>
              <a:rPr lang="fr-FR" sz="1800" b="0" i="0" u="none" strike="noStrike" baseline="0" dirty="0">
                <a:solidFill>
                  <a:srgbClr val="000000"/>
                </a:solidFill>
                <a:latin typeface="Times New Roman" panose="02020603050405020304" pitchFamily="18" charset="0"/>
              </a:rPr>
              <a:t>Ce mode de stérilisation doit être systématiquement pratiqué, dans nos laboratoires, </a:t>
            </a:r>
            <a:r>
              <a:rPr lang="fr-FR" sz="1800" b="1" i="0" u="none" strike="noStrike" baseline="0" dirty="0">
                <a:solidFill>
                  <a:srgbClr val="000000"/>
                </a:solidFill>
                <a:latin typeface="Times New Roman" panose="02020603050405020304" pitchFamily="18" charset="0"/>
              </a:rPr>
              <a:t>pour les lames et pour la verrerie qui ne passe pas en autoclave.</a:t>
            </a:r>
            <a:endParaRPr lang="ar-DZ" sz="3200" b="1" dirty="0">
              <a:solidFill>
                <a:schemeClr val="tx1"/>
              </a:solidFill>
              <a:latin typeface="Times New Roman" panose="02020603050405020304" pitchFamily="18" charset="0"/>
            </a:endParaRPr>
          </a:p>
        </p:txBody>
      </p:sp>
      <p:sp>
        <p:nvSpPr>
          <p:cNvPr id="4" name="ZoneTexte 3">
            <a:extLst>
              <a:ext uri="{FF2B5EF4-FFF2-40B4-BE49-F238E27FC236}">
                <a16:creationId xmlns:a16="http://schemas.microsoft.com/office/drawing/2014/main" id="{CBEF38A4-D450-4A5C-8B8C-AFD76AB7343D}"/>
              </a:ext>
            </a:extLst>
          </p:cNvPr>
          <p:cNvSpPr txBox="1"/>
          <p:nvPr/>
        </p:nvSpPr>
        <p:spPr>
          <a:xfrm>
            <a:off x="81036" y="4013553"/>
            <a:ext cx="3416585" cy="584775"/>
          </a:xfrm>
          <a:prstGeom prst="rect">
            <a:avLst/>
          </a:prstGeom>
          <a:solidFill>
            <a:schemeClr val="accent1">
              <a:lumMod val="20000"/>
              <a:lumOff val="80000"/>
            </a:schemeClr>
          </a:solidFill>
          <a:effectLst>
            <a:glow rad="228600">
              <a:schemeClr val="accent2">
                <a:satMod val="175000"/>
                <a:alpha val="40000"/>
              </a:schemeClr>
            </a:glow>
          </a:effectLst>
        </p:spPr>
        <p:txBody>
          <a:bodyPr wrap="square" rtlCol="0">
            <a:spAutoFit/>
          </a:bodyPr>
          <a:lstStyle/>
          <a:p>
            <a:pPr algn="l"/>
            <a:r>
              <a:rPr lang="fr-FR" sz="2800" b="1" i="1" dirty="0">
                <a:latin typeface="Times New Roman" panose="02020603050405020304" pitchFamily="18" charset="0"/>
                <a:cs typeface="Times New Roman" panose="02020603050405020304" pitchFamily="18" charset="0"/>
              </a:rPr>
              <a:t>2-1- </a:t>
            </a:r>
            <a:r>
              <a:rPr lang="fr-FR" dirty="0">
                <a:solidFill>
                  <a:srgbClr val="000000"/>
                </a:solidFill>
                <a:latin typeface="Times New Roman" panose="02020603050405020304" pitchFamily="18" charset="0"/>
                <a:cs typeface="Times New Roman" panose="02020603050405020304" pitchFamily="18" charset="0"/>
              </a:rPr>
              <a:t> </a:t>
            </a:r>
            <a:r>
              <a:rPr lang="en-GB" sz="3200" b="1" i="1" dirty="0">
                <a:latin typeface="Times New Roman" panose="02020603050405020304" pitchFamily="18" charset="0"/>
                <a:cs typeface="Times New Roman" panose="02020603050405020304" pitchFamily="18" charset="0"/>
              </a:rPr>
              <a:t>Antiseptiques</a:t>
            </a:r>
            <a:endParaRPr lang="en-GB" sz="2800" b="1" i="1" dirty="0">
              <a:latin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2DFE8C9A-4E92-475C-95D9-3875929D412D}"/>
              </a:ext>
            </a:extLst>
          </p:cNvPr>
          <p:cNvSpPr txBox="1"/>
          <p:nvPr/>
        </p:nvSpPr>
        <p:spPr>
          <a:xfrm>
            <a:off x="4351461" y="4027058"/>
            <a:ext cx="3320629" cy="584775"/>
          </a:xfrm>
          <a:prstGeom prst="rect">
            <a:avLst/>
          </a:prstGeom>
          <a:solidFill>
            <a:schemeClr val="accent1">
              <a:lumMod val="20000"/>
              <a:lumOff val="80000"/>
            </a:schemeClr>
          </a:solidFill>
          <a:effectLst>
            <a:glow rad="228600">
              <a:schemeClr val="accent2">
                <a:satMod val="175000"/>
                <a:alpha val="40000"/>
              </a:schemeClr>
            </a:glow>
          </a:effectLst>
        </p:spPr>
        <p:txBody>
          <a:bodyPr wrap="square" rtlCol="0">
            <a:spAutoFit/>
          </a:bodyPr>
          <a:lstStyle/>
          <a:p>
            <a:pPr algn="l"/>
            <a:r>
              <a:rPr lang="fr-FR" sz="2800" b="1" i="1" dirty="0">
                <a:latin typeface="Times New Roman" panose="02020603050405020304" pitchFamily="18" charset="0"/>
                <a:cs typeface="Times New Roman" panose="02020603050405020304" pitchFamily="18" charset="0"/>
              </a:rPr>
              <a:t>2-2- </a:t>
            </a:r>
            <a:r>
              <a:rPr lang="fr-FR" dirty="0">
                <a:solidFill>
                  <a:srgbClr val="000000"/>
                </a:solidFill>
                <a:latin typeface="Times New Roman" panose="02020603050405020304" pitchFamily="18" charset="0"/>
                <a:cs typeface="Times New Roman" panose="02020603050405020304" pitchFamily="18" charset="0"/>
              </a:rPr>
              <a:t> </a:t>
            </a:r>
            <a:r>
              <a:rPr lang="en-GB" sz="3200" b="1" i="1" dirty="0">
                <a:latin typeface="Times New Roman" panose="02020603050405020304" pitchFamily="18" charset="0"/>
                <a:cs typeface="Times New Roman" panose="02020603050405020304" pitchFamily="18" charset="0"/>
              </a:rPr>
              <a:t>Désinfectants </a:t>
            </a:r>
            <a:endParaRPr lang="en-GB" sz="2800" b="1" i="1" dirty="0">
              <a:latin typeface="Times New Roman" panose="02020603050405020304" pitchFamily="18" charset="0"/>
              <a:cs typeface="Times New Roman" panose="02020603050405020304" pitchFamily="18" charset="0"/>
            </a:endParaRPr>
          </a:p>
        </p:txBody>
      </p:sp>
      <p:sp>
        <p:nvSpPr>
          <p:cNvPr id="6" name="ZoneTexte 5">
            <a:extLst>
              <a:ext uri="{FF2B5EF4-FFF2-40B4-BE49-F238E27FC236}">
                <a16:creationId xmlns:a16="http://schemas.microsoft.com/office/drawing/2014/main" id="{36CCC24D-C27B-4360-B4A3-5B1E507F5F61}"/>
              </a:ext>
            </a:extLst>
          </p:cNvPr>
          <p:cNvSpPr txBox="1"/>
          <p:nvPr/>
        </p:nvSpPr>
        <p:spPr>
          <a:xfrm>
            <a:off x="8726223" y="4037609"/>
            <a:ext cx="3324581" cy="584775"/>
          </a:xfrm>
          <a:prstGeom prst="rect">
            <a:avLst/>
          </a:prstGeom>
          <a:solidFill>
            <a:schemeClr val="accent1">
              <a:lumMod val="20000"/>
              <a:lumOff val="80000"/>
            </a:schemeClr>
          </a:solidFill>
          <a:effectLst>
            <a:glow rad="228600">
              <a:schemeClr val="accent2">
                <a:satMod val="175000"/>
                <a:alpha val="40000"/>
              </a:schemeClr>
            </a:glow>
          </a:effectLst>
        </p:spPr>
        <p:txBody>
          <a:bodyPr wrap="square" rtlCol="0">
            <a:spAutoFit/>
          </a:bodyPr>
          <a:lstStyle/>
          <a:p>
            <a:pPr algn="l"/>
            <a:r>
              <a:rPr lang="fr-FR" sz="2800" b="1" i="1" dirty="0">
                <a:latin typeface="Times New Roman" panose="02020603050405020304" pitchFamily="18" charset="0"/>
                <a:cs typeface="Times New Roman" panose="02020603050405020304" pitchFamily="18" charset="0"/>
              </a:rPr>
              <a:t>2-3- </a:t>
            </a:r>
            <a:r>
              <a:rPr lang="en-GB" sz="3200" b="1" i="1" dirty="0">
                <a:latin typeface="Times New Roman" panose="02020603050405020304" pitchFamily="18" charset="0"/>
                <a:cs typeface="Times New Roman" panose="02020603050405020304" pitchFamily="18" charset="0"/>
              </a:rPr>
              <a:t>Antibiotiques</a:t>
            </a:r>
            <a:endParaRPr lang="en-GB" sz="2800" b="1" i="1" dirty="0">
              <a:latin typeface="Times New Roman" panose="02020603050405020304" pitchFamily="18" charset="0"/>
              <a:cs typeface="Times New Roman" panose="02020603050405020304" pitchFamily="18" charset="0"/>
            </a:endParaRPr>
          </a:p>
        </p:txBody>
      </p:sp>
      <p:sp>
        <p:nvSpPr>
          <p:cNvPr id="7" name="Flèche : bas 6">
            <a:extLst>
              <a:ext uri="{FF2B5EF4-FFF2-40B4-BE49-F238E27FC236}">
                <a16:creationId xmlns:a16="http://schemas.microsoft.com/office/drawing/2014/main" id="{7F62AC11-BB2C-4703-BC38-EFF5820FEB82}"/>
              </a:ext>
            </a:extLst>
          </p:cNvPr>
          <p:cNvSpPr/>
          <p:nvPr/>
        </p:nvSpPr>
        <p:spPr>
          <a:xfrm>
            <a:off x="1619948" y="2338585"/>
            <a:ext cx="366888" cy="163121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8" name="Flèche : bas 7">
            <a:extLst>
              <a:ext uri="{FF2B5EF4-FFF2-40B4-BE49-F238E27FC236}">
                <a16:creationId xmlns:a16="http://schemas.microsoft.com/office/drawing/2014/main" id="{50B8FBC9-EF4C-4F88-80AD-DD1F8E1C0511}"/>
              </a:ext>
            </a:extLst>
          </p:cNvPr>
          <p:cNvSpPr/>
          <p:nvPr/>
        </p:nvSpPr>
        <p:spPr>
          <a:xfrm>
            <a:off x="10079345" y="2350599"/>
            <a:ext cx="366888" cy="1671487"/>
          </a:xfrm>
          <a:prstGeom prst="downArrow">
            <a:avLst>
              <a:gd name="adj1" fmla="val 63117"/>
              <a:gd name="adj2" fmla="val 5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9" name="Flèche : bas 8">
            <a:extLst>
              <a:ext uri="{FF2B5EF4-FFF2-40B4-BE49-F238E27FC236}">
                <a16:creationId xmlns:a16="http://schemas.microsoft.com/office/drawing/2014/main" id="{96554B1B-ED88-4CCE-96DF-C78FB1C7A1C3}"/>
              </a:ext>
            </a:extLst>
          </p:cNvPr>
          <p:cNvSpPr/>
          <p:nvPr/>
        </p:nvSpPr>
        <p:spPr>
          <a:xfrm>
            <a:off x="5888491" y="2360243"/>
            <a:ext cx="366888" cy="167148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dirty="0"/>
          </a:p>
        </p:txBody>
      </p:sp>
    </p:spTree>
    <p:extLst>
      <p:ext uri="{BB962C8B-B14F-4D97-AF65-F5344CB8AC3E}">
        <p14:creationId xmlns:p14="http://schemas.microsoft.com/office/powerpoint/2010/main" val="136150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917081B-475D-42CA-9CCE-9B6ECEB46219}"/>
              </a:ext>
            </a:extLst>
          </p:cNvPr>
          <p:cNvSpPr txBox="1"/>
          <p:nvPr/>
        </p:nvSpPr>
        <p:spPr>
          <a:xfrm>
            <a:off x="3893756" y="180293"/>
            <a:ext cx="5120859" cy="584775"/>
          </a:xfrm>
          <a:prstGeom prst="rect">
            <a:avLst/>
          </a:prstGeom>
          <a:solidFill>
            <a:srgbClr val="00FFFF"/>
          </a:solidFill>
          <a:effectLst>
            <a:glow rad="228600">
              <a:schemeClr val="accent2">
                <a:satMod val="175000"/>
                <a:alpha val="40000"/>
              </a:schemeClr>
            </a:glow>
          </a:effectLst>
        </p:spPr>
        <p:txBody>
          <a:bodyPr wrap="square" rtlCol="0">
            <a:spAutoFit/>
          </a:bodyPr>
          <a:lstStyle/>
          <a:p>
            <a:pPr algn="ctr"/>
            <a:r>
              <a:rPr lang="fr-FR" sz="2800" b="1" i="1" dirty="0">
                <a:latin typeface="Times New Roman" panose="02020603050405020304" pitchFamily="18" charset="0"/>
                <a:cs typeface="Times New Roman" panose="02020603050405020304" pitchFamily="18" charset="0"/>
              </a:rPr>
              <a:t>2-1- </a:t>
            </a:r>
            <a:r>
              <a:rPr lang="fr-FR" dirty="0">
                <a:solidFill>
                  <a:srgbClr val="000000"/>
                </a:solidFill>
                <a:latin typeface="Times New Roman" panose="02020603050405020304" pitchFamily="18" charset="0"/>
                <a:cs typeface="Times New Roman" panose="02020603050405020304" pitchFamily="18" charset="0"/>
              </a:rPr>
              <a:t> </a:t>
            </a:r>
            <a:r>
              <a:rPr lang="en-GB" sz="3200" b="1" i="1" dirty="0">
                <a:latin typeface="Times New Roman" panose="02020603050405020304" pitchFamily="18" charset="0"/>
                <a:cs typeface="Times New Roman" panose="02020603050405020304" pitchFamily="18" charset="0"/>
              </a:rPr>
              <a:t>Antiseptiques</a:t>
            </a:r>
            <a:endParaRPr lang="en-GB" sz="2800" b="1" i="1" dirty="0">
              <a:latin typeface="Times New Roman" panose="02020603050405020304" pitchFamily="18" charset="0"/>
              <a:cs typeface="Times New Roman" panose="02020603050405020304" pitchFamily="18" charset="0"/>
            </a:endParaRPr>
          </a:p>
        </p:txBody>
      </p:sp>
      <p:sp>
        <p:nvSpPr>
          <p:cNvPr id="3" name="ZoneTexte 2">
            <a:extLst>
              <a:ext uri="{FF2B5EF4-FFF2-40B4-BE49-F238E27FC236}">
                <a16:creationId xmlns:a16="http://schemas.microsoft.com/office/drawing/2014/main" id="{533A62D8-7682-4BE2-B38C-C1F65DE4A743}"/>
              </a:ext>
            </a:extLst>
          </p:cNvPr>
          <p:cNvSpPr txBox="1"/>
          <p:nvPr/>
        </p:nvSpPr>
        <p:spPr>
          <a:xfrm>
            <a:off x="-1" y="962526"/>
            <a:ext cx="12079705"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Tuent les cellules vivantes, microorganismes et autres. Leur action est instantanée. ex: teinture d'iode, permanganate de potassium, eau oxygénée.</a:t>
            </a:r>
          </a:p>
        </p:txBody>
      </p:sp>
      <p:sp>
        <p:nvSpPr>
          <p:cNvPr id="4" name="ZoneTexte 3">
            <a:extLst>
              <a:ext uri="{FF2B5EF4-FFF2-40B4-BE49-F238E27FC236}">
                <a16:creationId xmlns:a16="http://schemas.microsoft.com/office/drawing/2014/main" id="{789B0376-A351-4B0A-AE16-C7D0A723D673}"/>
              </a:ext>
            </a:extLst>
          </p:cNvPr>
          <p:cNvSpPr txBox="1"/>
          <p:nvPr/>
        </p:nvSpPr>
        <p:spPr>
          <a:xfrm>
            <a:off x="182480" y="1879902"/>
            <a:ext cx="4762500" cy="1631216"/>
          </a:xfrm>
          <a:prstGeom prst="rect">
            <a:avLst/>
          </a:prstGeom>
          <a:noFill/>
          <a:ln w="38100">
            <a:solidFill>
              <a:srgbClr val="0000FF"/>
            </a:solidFill>
          </a:ln>
        </p:spPr>
        <p:txBody>
          <a:bodyPr wrap="square" rtlCol="0">
            <a:spAutoFit/>
          </a:bodyPr>
          <a:lstStyle/>
          <a:p>
            <a:pPr marL="342900" indent="-342900" algn="ctr">
              <a:buFont typeface="Wingdings" panose="05000000000000000000" pitchFamily="2" charset="2"/>
              <a:buChar char="v"/>
            </a:pPr>
            <a:r>
              <a:rPr lang="fr-FR" sz="2000" b="1" dirty="0">
                <a:solidFill>
                  <a:srgbClr val="FF0000"/>
                </a:solidFill>
              </a:rPr>
              <a:t>L'alcool éthylique à 60% </a:t>
            </a:r>
            <a:r>
              <a:rPr lang="fr-FR" sz="2000" dirty="0"/>
              <a:t>pour la désinfection des paillasses et des instruments. Mais certains germes étant résistants ,la désinfection n’est pas toujours évidente.</a:t>
            </a:r>
          </a:p>
        </p:txBody>
      </p:sp>
      <p:sp>
        <p:nvSpPr>
          <p:cNvPr id="6" name="ZoneTexte 5">
            <a:extLst>
              <a:ext uri="{FF2B5EF4-FFF2-40B4-BE49-F238E27FC236}">
                <a16:creationId xmlns:a16="http://schemas.microsoft.com/office/drawing/2014/main" id="{202A0FD3-3D3C-4F8F-93D4-285C79F5CA71}"/>
              </a:ext>
            </a:extLst>
          </p:cNvPr>
          <p:cNvSpPr txBox="1"/>
          <p:nvPr/>
        </p:nvSpPr>
        <p:spPr>
          <a:xfrm>
            <a:off x="6915685" y="1879902"/>
            <a:ext cx="5093835" cy="1538883"/>
          </a:xfrm>
          <a:prstGeom prst="rect">
            <a:avLst/>
          </a:prstGeom>
          <a:noFill/>
          <a:ln w="28575">
            <a:solidFill>
              <a:srgbClr val="0000FF"/>
            </a:solidFill>
          </a:ln>
        </p:spPr>
        <p:txBody>
          <a:bodyPr wrap="square" rtlCol="0">
            <a:spAutoFit/>
          </a:bodyPr>
          <a:lstStyle/>
          <a:p>
            <a:pPr marL="285750" indent="-285750" algn="ctr">
              <a:buFont typeface="Wingdings" panose="05000000000000000000" pitchFamily="2" charset="2"/>
              <a:buChar char="v"/>
            </a:pPr>
            <a:r>
              <a:rPr lang="fr-FR" sz="2000" b="1" dirty="0">
                <a:solidFill>
                  <a:srgbClr val="FF0000"/>
                </a:solidFill>
              </a:rPr>
              <a:t>L'hypochlorite de sodium (eau de Javel) </a:t>
            </a:r>
            <a:r>
              <a:rPr lang="fr-FR" sz="1800" b="0" i="0" u="none" strike="noStrike" baseline="0" dirty="0">
                <a:solidFill>
                  <a:srgbClr val="000000"/>
                </a:solidFill>
                <a:latin typeface="Times New Roman" panose="02020603050405020304" pitchFamily="18" charset="0"/>
              </a:rPr>
              <a:t>est utilisé dilué au1/4 dans les bacs destinés à recevoir les lames usagées, ou en pissette pour la désinfection des mains, des paillasses et des sols.</a:t>
            </a:r>
          </a:p>
        </p:txBody>
      </p:sp>
      <p:sp>
        <p:nvSpPr>
          <p:cNvPr id="7" name="ZoneTexte 6">
            <a:extLst>
              <a:ext uri="{FF2B5EF4-FFF2-40B4-BE49-F238E27FC236}">
                <a16:creationId xmlns:a16="http://schemas.microsoft.com/office/drawing/2014/main" id="{F348D6B4-B853-413B-844D-9FACD6D6F975}"/>
              </a:ext>
            </a:extLst>
          </p:cNvPr>
          <p:cNvSpPr txBox="1"/>
          <p:nvPr/>
        </p:nvSpPr>
        <p:spPr>
          <a:xfrm>
            <a:off x="4219074" y="4264258"/>
            <a:ext cx="3753851" cy="1631216"/>
          </a:xfrm>
          <a:prstGeom prst="rect">
            <a:avLst/>
          </a:prstGeom>
          <a:noFill/>
          <a:ln w="28575">
            <a:solidFill>
              <a:srgbClr val="0000FF"/>
            </a:solidFill>
          </a:ln>
        </p:spPr>
        <p:txBody>
          <a:bodyPr wrap="square" rtlCol="0">
            <a:spAutoFit/>
          </a:bodyPr>
          <a:lstStyle/>
          <a:p>
            <a:pPr marL="342900" indent="-342900" algn="ctr">
              <a:buFont typeface="Wingdings" panose="05000000000000000000" pitchFamily="2" charset="2"/>
              <a:buChar char="v"/>
            </a:pPr>
            <a:r>
              <a:rPr lang="fr-FR" sz="2000" b="1" dirty="0">
                <a:solidFill>
                  <a:srgbClr val="FF0000"/>
                </a:solidFill>
              </a:rPr>
              <a:t>Les savons et détergents </a:t>
            </a:r>
            <a:r>
              <a:rPr lang="fr-FR" sz="2000" dirty="0"/>
              <a:t>agissent sur tout par leur pouvoir mouillant, ce qui facilite l'élimination des germes</a:t>
            </a:r>
            <a:r>
              <a:rPr lang="fr-FR" sz="1800" b="0" i="0" u="none" strike="noStrike" baseline="0" dirty="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196942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C31E1DC-BCBE-4AE3-A512-9B36920354E7}"/>
              </a:ext>
            </a:extLst>
          </p:cNvPr>
          <p:cNvSpPr txBox="1"/>
          <p:nvPr/>
        </p:nvSpPr>
        <p:spPr>
          <a:xfrm>
            <a:off x="4292623" y="277826"/>
            <a:ext cx="3320629" cy="584775"/>
          </a:xfrm>
          <a:prstGeom prst="rect">
            <a:avLst/>
          </a:prstGeom>
          <a:solidFill>
            <a:srgbClr val="00FFFF"/>
          </a:solidFill>
          <a:effectLst>
            <a:glow rad="228600">
              <a:schemeClr val="accent2">
                <a:satMod val="175000"/>
                <a:alpha val="40000"/>
              </a:schemeClr>
            </a:glow>
          </a:effectLst>
        </p:spPr>
        <p:txBody>
          <a:bodyPr wrap="square" rtlCol="0">
            <a:spAutoFit/>
          </a:bodyPr>
          <a:lstStyle/>
          <a:p>
            <a:pPr algn="l"/>
            <a:r>
              <a:rPr lang="fr-FR" sz="2800" b="1" i="1" dirty="0">
                <a:latin typeface="Times New Roman" panose="02020603050405020304" pitchFamily="18" charset="0"/>
                <a:cs typeface="Times New Roman" panose="02020603050405020304" pitchFamily="18" charset="0"/>
              </a:rPr>
              <a:t>2-2- </a:t>
            </a:r>
            <a:r>
              <a:rPr lang="fr-FR" dirty="0">
                <a:solidFill>
                  <a:srgbClr val="000000"/>
                </a:solidFill>
                <a:latin typeface="Times New Roman" panose="02020603050405020304" pitchFamily="18" charset="0"/>
                <a:cs typeface="Times New Roman" panose="02020603050405020304" pitchFamily="18" charset="0"/>
              </a:rPr>
              <a:t> </a:t>
            </a:r>
            <a:r>
              <a:rPr lang="en-GB" sz="3200" b="1" i="1" dirty="0">
                <a:latin typeface="Times New Roman" panose="02020603050405020304" pitchFamily="18" charset="0"/>
                <a:cs typeface="Times New Roman" panose="02020603050405020304" pitchFamily="18" charset="0"/>
              </a:rPr>
              <a:t>Désinfectants</a:t>
            </a:r>
            <a:endParaRPr lang="en-GB" sz="2800" b="1" i="1" dirty="0">
              <a:latin typeface="Times New Roman" panose="02020603050405020304" pitchFamily="18" charset="0"/>
              <a:cs typeface="Times New Roman" panose="02020603050405020304" pitchFamily="18" charset="0"/>
            </a:endParaRPr>
          </a:p>
        </p:txBody>
      </p:sp>
      <p:sp>
        <p:nvSpPr>
          <p:cNvPr id="4" name="ZoneTexte 3">
            <a:extLst>
              <a:ext uri="{FF2B5EF4-FFF2-40B4-BE49-F238E27FC236}">
                <a16:creationId xmlns:a16="http://schemas.microsoft.com/office/drawing/2014/main" id="{6765610C-9282-4884-A041-3EE699DFE33A}"/>
              </a:ext>
            </a:extLst>
          </p:cNvPr>
          <p:cNvSpPr txBox="1"/>
          <p:nvPr/>
        </p:nvSpPr>
        <p:spPr>
          <a:xfrm>
            <a:off x="450165" y="1582341"/>
            <a:ext cx="8918917" cy="2585323"/>
          </a:xfrm>
          <a:prstGeom prst="rect">
            <a:avLst/>
          </a:prstGeom>
          <a:noFill/>
        </p:spPr>
        <p:txBody>
          <a:bodyPr wrap="square">
            <a:spAutoFit/>
          </a:bodyPr>
          <a:lstStyle/>
          <a:p>
            <a:pPr marL="285750" indent="-285750">
              <a:lnSpc>
                <a:spcPct val="150000"/>
              </a:lnSpc>
              <a:buFont typeface="Wingdings" panose="05000000000000000000" pitchFamily="2" charset="2"/>
              <a:buChar char="v"/>
            </a:pPr>
            <a:r>
              <a:rPr lang="fr-FR" sz="2400" b="0" i="0" u="none" strike="noStrike" baseline="0" dirty="0">
                <a:solidFill>
                  <a:srgbClr val="000000"/>
                </a:solidFill>
              </a:rPr>
              <a:t>Empêche les contaminations humaines et animales.</a:t>
            </a:r>
          </a:p>
          <a:p>
            <a:pPr marL="285750" indent="-285750">
              <a:lnSpc>
                <a:spcPct val="150000"/>
              </a:lnSpc>
              <a:buFont typeface="Wingdings" panose="05000000000000000000" pitchFamily="2" charset="2"/>
              <a:buChar char="v"/>
            </a:pPr>
            <a:r>
              <a:rPr lang="fr-FR" sz="2400" b="1" i="0" u="none" strike="noStrike" baseline="0" dirty="0">
                <a:solidFill>
                  <a:srgbClr val="000000"/>
                </a:solidFill>
                <a:latin typeface="Times New Roman" panose="02020603050405020304" pitchFamily="18" charset="0"/>
              </a:rPr>
              <a:t>Vapeurs </a:t>
            </a:r>
            <a:r>
              <a:rPr lang="fr-FR" sz="2400" b="0" i="0" u="none" strike="noStrike" baseline="0" dirty="0">
                <a:solidFill>
                  <a:srgbClr val="000000"/>
                </a:solidFill>
                <a:latin typeface="Times New Roman" panose="02020603050405020304" pitchFamily="18" charset="0"/>
              </a:rPr>
              <a:t>( formol, gaz sulfureux, oxyde d'éthylène )</a:t>
            </a:r>
          </a:p>
          <a:p>
            <a:pPr marL="285750" indent="-285750">
              <a:lnSpc>
                <a:spcPct val="150000"/>
              </a:lnSpc>
              <a:buFont typeface="Wingdings" panose="05000000000000000000" pitchFamily="2" charset="2"/>
              <a:buChar char="v"/>
            </a:pPr>
            <a:r>
              <a:rPr lang="fr-FR" sz="2400" b="1" i="0" u="none" strike="noStrike" baseline="0" dirty="0">
                <a:solidFill>
                  <a:srgbClr val="000000"/>
                </a:solidFill>
                <a:latin typeface="Times New Roman" panose="02020603050405020304" pitchFamily="18" charset="0"/>
              </a:rPr>
              <a:t>Liquides</a:t>
            </a:r>
            <a:r>
              <a:rPr lang="fr-FR" sz="2400" b="0" i="0" u="none" strike="noStrike" baseline="0" dirty="0">
                <a:solidFill>
                  <a:srgbClr val="000000"/>
                </a:solidFill>
                <a:latin typeface="Times New Roman" panose="02020603050405020304" pitchFamily="18" charset="0"/>
              </a:rPr>
              <a:t>( phénols, sulfate de cuivre, de fer, eau de Javel )</a:t>
            </a:r>
          </a:p>
          <a:p>
            <a:pPr marL="285750" indent="-285750">
              <a:lnSpc>
                <a:spcPct val="150000"/>
              </a:lnSpc>
              <a:buFont typeface="Wingdings" panose="05000000000000000000" pitchFamily="2" charset="2"/>
              <a:buChar char="v"/>
            </a:pPr>
            <a:r>
              <a:rPr lang="fr-FR" sz="2400" b="0" i="0" u="none" strike="noStrike" baseline="0" dirty="0">
                <a:solidFill>
                  <a:srgbClr val="000000"/>
                </a:solidFill>
                <a:latin typeface="Times New Roman" panose="02020603050405020304" pitchFamily="18" charset="0"/>
              </a:rPr>
              <a:t>Utiliser pour </a:t>
            </a:r>
            <a:r>
              <a:rPr lang="fr-FR" sz="2400" b="1" i="0" u="none" strike="noStrike" baseline="0" dirty="0">
                <a:solidFill>
                  <a:srgbClr val="000000"/>
                </a:solidFill>
                <a:latin typeface="Times New Roman" panose="02020603050405020304" pitchFamily="18" charset="0"/>
              </a:rPr>
              <a:t>tous les milieux extérieurs à l'Homme: eau, air, sol</a:t>
            </a:r>
            <a:endParaRPr lang="fr-FR" sz="2400" b="0" i="0" u="none" strike="noStrike" baseline="0" dirty="0">
              <a:solidFill>
                <a:srgbClr val="000000"/>
              </a:solidFill>
              <a:latin typeface="Times New Roman" panose="02020603050405020304" pitchFamily="18" charset="0"/>
            </a:endParaRPr>
          </a:p>
          <a:p>
            <a:endParaRPr lang="fr-FR" sz="1800" b="0" i="0" u="none" strike="noStrike" baseline="0" dirty="0">
              <a:solidFill>
                <a:srgbClr val="000000"/>
              </a:solidFill>
            </a:endParaRPr>
          </a:p>
        </p:txBody>
      </p:sp>
      <p:sp>
        <p:nvSpPr>
          <p:cNvPr id="6" name="ZoneTexte 5">
            <a:extLst>
              <a:ext uri="{FF2B5EF4-FFF2-40B4-BE49-F238E27FC236}">
                <a16:creationId xmlns:a16="http://schemas.microsoft.com/office/drawing/2014/main" id="{DC0B1338-CE71-4123-BA43-544581404464}"/>
              </a:ext>
            </a:extLst>
          </p:cNvPr>
          <p:cNvSpPr txBox="1"/>
          <p:nvPr/>
        </p:nvSpPr>
        <p:spPr>
          <a:xfrm>
            <a:off x="450165" y="4015923"/>
            <a:ext cx="9819249" cy="1295547"/>
          </a:xfrm>
          <a:prstGeom prst="rect">
            <a:avLst/>
          </a:prstGeom>
          <a:noFill/>
        </p:spPr>
        <p:txBody>
          <a:bodyPr wrap="square">
            <a:spAutoFit/>
          </a:bodyPr>
          <a:lstStyle/>
          <a:p>
            <a:pPr algn="l"/>
            <a:endParaRPr lang="fr-FR" sz="1050" b="0" i="0" u="none" strike="noStrike" baseline="0" dirty="0">
              <a:solidFill>
                <a:srgbClr val="000000"/>
              </a:solidFill>
              <a:latin typeface="Times New Roman" panose="02020603050405020304" pitchFamily="18" charset="0"/>
            </a:endParaRPr>
          </a:p>
          <a:p>
            <a:pPr marL="342900" indent="-342900">
              <a:lnSpc>
                <a:spcPct val="150000"/>
              </a:lnSpc>
              <a:buFont typeface="Wingdings" panose="05000000000000000000" pitchFamily="2" charset="2"/>
              <a:buChar char="ü"/>
            </a:pPr>
            <a:r>
              <a:rPr lang="fr-FR" sz="2400" dirty="0">
                <a:solidFill>
                  <a:srgbClr val="000000"/>
                </a:solidFill>
                <a:latin typeface="Times New Roman" panose="02020603050405020304" pitchFamily="18" charset="0"/>
              </a:rPr>
              <a:t>L'oxyde d'éthylène est utilisé dans l'industrie pour la désinfection de certains matériels en plastique à usage unique. </a:t>
            </a:r>
          </a:p>
        </p:txBody>
      </p:sp>
    </p:spTree>
    <p:extLst>
      <p:ext uri="{BB962C8B-B14F-4D97-AF65-F5344CB8AC3E}">
        <p14:creationId xmlns:p14="http://schemas.microsoft.com/office/powerpoint/2010/main" val="3078789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F878ABE-A625-4FA6-8DC8-3CFDED36C1BF}"/>
              </a:ext>
            </a:extLst>
          </p:cNvPr>
          <p:cNvSpPr txBox="1"/>
          <p:nvPr/>
        </p:nvSpPr>
        <p:spPr>
          <a:xfrm>
            <a:off x="4433709" y="426050"/>
            <a:ext cx="3324581" cy="584775"/>
          </a:xfrm>
          <a:prstGeom prst="rect">
            <a:avLst/>
          </a:prstGeom>
          <a:solidFill>
            <a:srgbClr val="00FFFF"/>
          </a:solidFill>
          <a:effectLst>
            <a:glow rad="228600">
              <a:schemeClr val="accent2">
                <a:satMod val="175000"/>
                <a:alpha val="40000"/>
              </a:schemeClr>
            </a:glow>
          </a:effectLst>
        </p:spPr>
        <p:txBody>
          <a:bodyPr wrap="square" rtlCol="0">
            <a:spAutoFit/>
          </a:bodyPr>
          <a:lstStyle/>
          <a:p>
            <a:pPr algn="l"/>
            <a:r>
              <a:rPr lang="fr-FR" sz="2800" b="1" i="1" dirty="0">
                <a:latin typeface="Times New Roman" panose="02020603050405020304" pitchFamily="18" charset="0"/>
                <a:cs typeface="Times New Roman" panose="02020603050405020304" pitchFamily="18" charset="0"/>
              </a:rPr>
              <a:t>2-3- </a:t>
            </a:r>
            <a:r>
              <a:rPr lang="en-GB" sz="3200" b="1" i="1" dirty="0">
                <a:latin typeface="Times New Roman" panose="02020603050405020304" pitchFamily="18" charset="0"/>
                <a:cs typeface="Times New Roman" panose="02020603050405020304" pitchFamily="18" charset="0"/>
              </a:rPr>
              <a:t>Antibiotiques</a:t>
            </a:r>
            <a:endParaRPr lang="en-GB" sz="2800" b="1" i="1" dirty="0">
              <a:latin typeface="Times New Roman" panose="02020603050405020304" pitchFamily="18" charset="0"/>
              <a:cs typeface="Times New Roman" panose="02020603050405020304" pitchFamily="18" charset="0"/>
            </a:endParaRPr>
          </a:p>
        </p:txBody>
      </p:sp>
      <p:sp>
        <p:nvSpPr>
          <p:cNvPr id="3" name="ZoneTexte 2">
            <a:extLst>
              <a:ext uri="{FF2B5EF4-FFF2-40B4-BE49-F238E27FC236}">
                <a16:creationId xmlns:a16="http://schemas.microsoft.com/office/drawing/2014/main" id="{8688ED94-5629-454C-9238-509364DC457E}"/>
              </a:ext>
            </a:extLst>
          </p:cNvPr>
          <p:cNvSpPr txBox="1"/>
          <p:nvPr/>
        </p:nvSpPr>
        <p:spPr>
          <a:xfrm>
            <a:off x="0" y="1925054"/>
            <a:ext cx="6148137" cy="707886"/>
          </a:xfrm>
          <a:prstGeom prst="rect">
            <a:avLst/>
          </a:prstGeom>
          <a:noFill/>
          <a:ln w="28575">
            <a:solidFill>
              <a:srgbClr val="0000FF"/>
            </a:solidFill>
          </a:ln>
        </p:spPr>
        <p:txBody>
          <a:bodyPr wrap="square" rtlCol="0">
            <a:spAutoFit/>
          </a:bodyPr>
          <a:lstStyle/>
          <a:p>
            <a:pPr algn="ctr"/>
            <a:r>
              <a:rPr lang="fr-FR" sz="2000" b="1" i="0" u="none" strike="noStrike" baseline="0" dirty="0">
                <a:solidFill>
                  <a:srgbClr val="000000"/>
                </a:solidFill>
                <a:latin typeface="Times New Roman" panose="02020603050405020304" pitchFamily="18" charset="0"/>
              </a:rPr>
              <a:t>Les antibiotiques bactériostatiques: </a:t>
            </a:r>
            <a:r>
              <a:rPr lang="fr-FR" sz="2000" b="0" i="0" u="none" strike="noStrike" baseline="0" dirty="0">
                <a:solidFill>
                  <a:srgbClr val="000000"/>
                </a:solidFill>
                <a:latin typeface="Times New Roman" panose="02020603050405020304" pitchFamily="18" charset="0"/>
              </a:rPr>
              <a:t>stoppent la multiplication des bactéries sans les détruire.</a:t>
            </a:r>
          </a:p>
        </p:txBody>
      </p:sp>
      <p:sp>
        <p:nvSpPr>
          <p:cNvPr id="5" name="ZoneTexte 4">
            <a:extLst>
              <a:ext uri="{FF2B5EF4-FFF2-40B4-BE49-F238E27FC236}">
                <a16:creationId xmlns:a16="http://schemas.microsoft.com/office/drawing/2014/main" id="{9B8089F8-ABE2-4A0C-B07D-6D9A81C59EF0}"/>
              </a:ext>
            </a:extLst>
          </p:cNvPr>
          <p:cNvSpPr txBox="1"/>
          <p:nvPr/>
        </p:nvSpPr>
        <p:spPr>
          <a:xfrm>
            <a:off x="3021930" y="3147059"/>
            <a:ext cx="6148137" cy="400110"/>
          </a:xfrm>
          <a:prstGeom prst="rect">
            <a:avLst/>
          </a:prstGeom>
          <a:noFill/>
          <a:ln w="28575">
            <a:solidFill>
              <a:srgbClr val="0000FF"/>
            </a:solidFill>
          </a:ln>
        </p:spPr>
        <p:txBody>
          <a:bodyPr wrap="square" rtlCol="0">
            <a:spAutoFit/>
          </a:bodyPr>
          <a:lstStyle/>
          <a:p>
            <a:pPr algn="ctr"/>
            <a:r>
              <a:rPr lang="fr-FR" sz="2000" b="1" i="0" u="none" strike="noStrike" baseline="0" dirty="0">
                <a:solidFill>
                  <a:srgbClr val="000000"/>
                </a:solidFill>
                <a:latin typeface="Times New Roman" panose="02020603050405020304" pitchFamily="18" charset="0"/>
              </a:rPr>
              <a:t>Les antibiotiques bactéricides: </a:t>
            </a:r>
            <a:r>
              <a:rPr lang="fr-FR" sz="2000" b="0" i="0" u="none" strike="noStrike" baseline="0" dirty="0">
                <a:solidFill>
                  <a:srgbClr val="000000"/>
                </a:solidFill>
                <a:latin typeface="Times New Roman" panose="02020603050405020304" pitchFamily="18" charset="0"/>
              </a:rPr>
              <a:t>qui tuent les bactéries</a:t>
            </a:r>
          </a:p>
        </p:txBody>
      </p:sp>
      <p:sp>
        <p:nvSpPr>
          <p:cNvPr id="6" name="ZoneTexte 5">
            <a:extLst>
              <a:ext uri="{FF2B5EF4-FFF2-40B4-BE49-F238E27FC236}">
                <a16:creationId xmlns:a16="http://schemas.microsoft.com/office/drawing/2014/main" id="{8D24366D-35B1-4704-B304-44A58F7E2ADB}"/>
              </a:ext>
            </a:extLst>
          </p:cNvPr>
          <p:cNvSpPr txBox="1"/>
          <p:nvPr/>
        </p:nvSpPr>
        <p:spPr>
          <a:xfrm>
            <a:off x="7215939" y="4347336"/>
            <a:ext cx="3908256" cy="461665"/>
          </a:xfrm>
          <a:prstGeom prst="rect">
            <a:avLst/>
          </a:prstGeom>
          <a:noFill/>
          <a:ln w="28575">
            <a:solidFill>
              <a:srgbClr val="0000FF"/>
            </a:solidFill>
          </a:ln>
        </p:spPr>
        <p:txBody>
          <a:bodyPr wrap="square" rtlCol="0">
            <a:spAutoFit/>
          </a:bodyPr>
          <a:lstStyle/>
          <a:p>
            <a:pPr algn="ctr"/>
            <a:r>
              <a:rPr lang="fr-FR" sz="2400" b="1" i="0" u="none" strike="noStrike" baseline="0" dirty="0">
                <a:solidFill>
                  <a:srgbClr val="000000"/>
                </a:solidFill>
                <a:latin typeface="Tahoma" panose="020B0604030504040204" pitchFamily="34" charset="0"/>
              </a:rPr>
              <a:t>Utilisation in vivo. </a:t>
            </a:r>
          </a:p>
        </p:txBody>
      </p:sp>
    </p:spTree>
    <p:extLst>
      <p:ext uri="{BB962C8B-B14F-4D97-AF65-F5344CB8AC3E}">
        <p14:creationId xmlns:p14="http://schemas.microsoft.com/office/powerpoint/2010/main" val="3233619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5E092CD-F733-4FA1-A554-68C688B630B2}"/>
              </a:ext>
            </a:extLst>
          </p:cNvPr>
          <p:cNvSpPr txBox="1"/>
          <p:nvPr/>
        </p:nvSpPr>
        <p:spPr>
          <a:xfrm>
            <a:off x="661181" y="281746"/>
            <a:ext cx="10182665" cy="461665"/>
          </a:xfrm>
          <a:prstGeom prst="rect">
            <a:avLst/>
          </a:prstGeom>
          <a:noFill/>
        </p:spPr>
        <p:txBody>
          <a:bodyPr wrap="square">
            <a:spAutoFit/>
          </a:bodyPr>
          <a:lstStyle/>
          <a:p>
            <a:r>
              <a:rPr lang="fr-FR" sz="2400" b="0" i="0" u="none" strike="noStrike" baseline="0" dirty="0">
                <a:solidFill>
                  <a:srgbClr val="000000"/>
                </a:solidFill>
                <a:latin typeface="Tahoma" panose="020B0604030504040204" pitchFamily="34" charset="0"/>
              </a:rPr>
              <a:t>Travail sous une hotte aspirante permettant de maintenir un milieu stérile</a:t>
            </a:r>
            <a:endParaRPr lang="fr-FR" sz="2400" dirty="0"/>
          </a:p>
        </p:txBody>
      </p:sp>
      <p:pic>
        <p:nvPicPr>
          <p:cNvPr id="4" name="Image 3">
            <a:extLst>
              <a:ext uri="{FF2B5EF4-FFF2-40B4-BE49-F238E27FC236}">
                <a16:creationId xmlns:a16="http://schemas.microsoft.com/office/drawing/2014/main" id="{6948166B-FC49-4112-8FC8-1B525961F412}"/>
              </a:ext>
            </a:extLst>
          </p:cNvPr>
          <p:cNvPicPr>
            <a:picLocks noChangeAspect="1"/>
          </p:cNvPicPr>
          <p:nvPr/>
        </p:nvPicPr>
        <p:blipFill>
          <a:blip r:embed="rId2"/>
          <a:stretch>
            <a:fillRect/>
          </a:stretch>
        </p:blipFill>
        <p:spPr>
          <a:xfrm>
            <a:off x="1082037" y="841885"/>
            <a:ext cx="8890783" cy="5832843"/>
          </a:xfrm>
          <a:prstGeom prst="rect">
            <a:avLst/>
          </a:prstGeom>
        </p:spPr>
      </p:pic>
    </p:spTree>
    <p:extLst>
      <p:ext uri="{BB962C8B-B14F-4D97-AF65-F5344CB8AC3E}">
        <p14:creationId xmlns:p14="http://schemas.microsoft.com/office/powerpoint/2010/main" val="3205185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65BAB9-B850-47E0-AB8B-49664A64A6D8}"/>
              </a:ext>
            </a:extLst>
          </p:cNvPr>
          <p:cNvSpPr>
            <a:spLocks noGrp="1"/>
          </p:cNvSpPr>
          <p:nvPr>
            <p:ph type="ctrTitle"/>
          </p:nvPr>
        </p:nvSpPr>
        <p:spPr>
          <a:xfrm>
            <a:off x="112542" y="0"/>
            <a:ext cx="11943470" cy="6724357"/>
          </a:xfrm>
        </p:spPr>
        <p:txBody>
          <a:bodyPr anchor="t">
            <a:normAutofit fontScale="90000"/>
          </a:bodyPr>
          <a:lstStyle/>
          <a:p>
            <a:pPr>
              <a:lnSpc>
                <a:spcPct val="150000"/>
              </a:lnSpc>
            </a:pPr>
            <a:r>
              <a:rPr lang="fr-FR" sz="3600" b="1" dirty="0">
                <a:latin typeface="Times New Roman" panose="02020603050405020304" pitchFamily="18" charset="0"/>
                <a:cs typeface="Times New Roman" panose="02020603050405020304" pitchFamily="18" charset="0"/>
              </a:rPr>
              <a:t> </a:t>
            </a:r>
            <a:br>
              <a:rPr lang="fr-FR" sz="3600" b="1" dirty="0">
                <a:latin typeface="Times New Roman" panose="02020603050405020304" pitchFamily="18" charset="0"/>
                <a:cs typeface="Times New Roman" panose="02020603050405020304" pitchFamily="18" charset="0"/>
              </a:rPr>
            </a:br>
            <a:br>
              <a:rPr lang="fr-FR" sz="3600" b="1" dirty="0">
                <a:latin typeface="Times New Roman" panose="02020603050405020304" pitchFamily="18" charset="0"/>
                <a:cs typeface="Times New Roman" panose="02020603050405020304" pitchFamily="18" charset="0"/>
              </a:rPr>
            </a:br>
            <a:br>
              <a:rPr lang="fr-FR" dirty="0"/>
            </a:br>
            <a:r>
              <a:rPr lang="fr-FR" sz="3100" b="0" i="0" dirty="0">
                <a:solidFill>
                  <a:srgbClr val="000000"/>
                </a:solidFill>
                <a:effectLst/>
                <a:latin typeface="Arial" panose="020B0604020202020204" pitchFamily="34" charset="0"/>
              </a:rPr>
              <a:t>La destruction des microorganismes </a:t>
            </a:r>
            <a:r>
              <a:rPr lang="fr-FR" sz="3200" b="1" dirty="0">
                <a:solidFill>
                  <a:srgbClr val="FF0000"/>
                </a:solidFill>
                <a:latin typeface="Times New Roman" panose="02020603050405020304" pitchFamily="18" charset="0"/>
                <a:cs typeface="Times New Roman" panose="02020603050405020304" pitchFamily="18" charset="0"/>
              </a:rPr>
              <a:t>(bactéries, virus, champignons, parasites)</a:t>
            </a:r>
            <a:r>
              <a:rPr lang="fr-FR" sz="3100" b="1" i="0" dirty="0">
                <a:solidFill>
                  <a:srgbClr val="FF0000"/>
                </a:solidFill>
                <a:effectLst/>
                <a:latin typeface="Times New Roman" panose="02020603050405020304" pitchFamily="18" charset="0"/>
                <a:cs typeface="Times New Roman" panose="02020603050405020304" pitchFamily="18" charset="0"/>
              </a:rPr>
              <a:t> </a:t>
            </a:r>
            <a:r>
              <a:rPr lang="fr-FR" sz="3100" b="0" i="0" dirty="0">
                <a:solidFill>
                  <a:srgbClr val="000000"/>
                </a:solidFill>
                <a:effectLst/>
                <a:latin typeface="Arial" panose="020B0604020202020204" pitchFamily="34" charset="0"/>
              </a:rPr>
              <a:t>ou stérilisation est indispensable lors de la préparation du matériel et des milieux destinés aux manipulations, ainsi qu'avant le lavage ou l'élimination du matériel et des milieux utilisés</a:t>
            </a:r>
            <a:r>
              <a:rPr lang="fr-FR" dirty="0">
                <a:latin typeface="Times New Roman" panose="02020603050405020304" pitchFamily="18" charset="0"/>
                <a:cs typeface="Times New Roman" panose="02020603050405020304" pitchFamily="18" charset="0"/>
              </a:rPr>
              <a:t>. </a:t>
            </a:r>
            <a:br>
              <a:rPr lang="fr-FR" dirty="0">
                <a:latin typeface="Times New Roman" panose="02020603050405020304" pitchFamily="18" charset="0"/>
                <a:cs typeface="Times New Roman" panose="02020603050405020304" pitchFamily="18" charset="0"/>
              </a:rPr>
            </a:br>
            <a:br>
              <a:rPr lang="fr-FR" dirty="0">
                <a:latin typeface="Times New Roman" panose="02020603050405020304" pitchFamily="18" charset="0"/>
                <a:cs typeface="Times New Roman" panose="02020603050405020304" pitchFamily="18" charset="0"/>
              </a:rPr>
            </a:br>
            <a:br>
              <a:rPr lang="fr-FR" dirty="0"/>
            </a:br>
            <a:endParaRPr lang="fr-FR" sz="16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E743E22A-5DC8-4E97-A464-A5C4C85E5152}"/>
              </a:ext>
            </a:extLst>
          </p:cNvPr>
          <p:cNvSpPr/>
          <p:nvPr/>
        </p:nvSpPr>
        <p:spPr>
          <a:xfrm>
            <a:off x="3249902" y="493294"/>
            <a:ext cx="5053263" cy="601579"/>
          </a:xfrm>
          <a:prstGeom prst="rect">
            <a:avLst/>
          </a:prstGeom>
          <a:solidFill>
            <a:schemeClr val="accent1">
              <a:lumMod val="20000"/>
              <a:lumOff val="80000"/>
            </a:schemeClr>
          </a:solidFill>
          <a:ln>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chemeClr val="tx1"/>
                </a:solidFill>
                <a:latin typeface="Times New Roman" panose="02020603050405020304" pitchFamily="18" charset="0"/>
                <a:cs typeface="Times New Roman" panose="02020603050405020304" pitchFamily="18" charset="0"/>
              </a:rPr>
              <a:t>LA STERILISATION</a:t>
            </a:r>
            <a:endParaRPr lang="fr-FR" sz="3600" dirty="0">
              <a:solidFill>
                <a:schemeClr val="tx1"/>
              </a:solidFill>
            </a:endParaRPr>
          </a:p>
        </p:txBody>
      </p:sp>
      <p:sp>
        <p:nvSpPr>
          <p:cNvPr id="6" name="Rectangle 5">
            <a:extLst>
              <a:ext uri="{FF2B5EF4-FFF2-40B4-BE49-F238E27FC236}">
                <a16:creationId xmlns:a16="http://schemas.microsoft.com/office/drawing/2014/main" id="{CF6230CD-16D9-41CE-A85C-9DE98C49AE9D}"/>
              </a:ext>
            </a:extLst>
          </p:cNvPr>
          <p:cNvSpPr/>
          <p:nvPr/>
        </p:nvSpPr>
        <p:spPr>
          <a:xfrm>
            <a:off x="135988" y="1732547"/>
            <a:ext cx="2426738" cy="721895"/>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r>
              <a:rPr lang="fr-FR" sz="3600" b="1" dirty="0">
                <a:latin typeface="Times New Roman" panose="02020603050405020304" pitchFamily="18" charset="0"/>
                <a:cs typeface="Times New Roman" panose="02020603050405020304" pitchFamily="18" charset="0"/>
              </a:rPr>
              <a:t>Définition:</a:t>
            </a:r>
          </a:p>
        </p:txBody>
      </p:sp>
    </p:spTree>
    <p:extLst>
      <p:ext uri="{BB962C8B-B14F-4D97-AF65-F5344CB8AC3E}">
        <p14:creationId xmlns:p14="http://schemas.microsoft.com/office/powerpoint/2010/main" val="304683290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58CCFCF-FC4A-461B-BE02-2470DAE248D2}"/>
              </a:ext>
            </a:extLst>
          </p:cNvPr>
          <p:cNvSpPr txBox="1">
            <a:spLocks noGrp="1"/>
          </p:cNvSpPr>
          <p:nvPr>
            <p:ph type="ctrTitle"/>
          </p:nvPr>
        </p:nvSpPr>
        <p:spPr>
          <a:xfrm>
            <a:off x="758869" y="136533"/>
            <a:ext cx="11057206" cy="707886"/>
          </a:xfrm>
          <a:prstGeom prst="rect">
            <a:avLst/>
          </a:prstGeom>
          <a:solidFill>
            <a:schemeClr val="accent5">
              <a:lumMod val="20000"/>
              <a:lumOff val="80000"/>
            </a:schemeClr>
          </a:solidFill>
          <a:ln>
            <a:solidFill>
              <a:schemeClr val="tx1"/>
            </a:solidFill>
          </a:ln>
        </p:spPr>
        <p:txBody>
          <a:bodyPr wrap="square" rtlCol="1" anchor="t">
            <a:spAutoFit/>
          </a:bodyPr>
          <a:lstStyle/>
          <a:p>
            <a:pPr algn="ctr"/>
            <a:r>
              <a:rPr lang="fr-FR" sz="4000" b="1" i="0" u="none" strike="noStrike" baseline="0" dirty="0">
                <a:solidFill>
                  <a:schemeClr val="tx1"/>
                </a:solidFill>
                <a:latin typeface="Times New Roman" panose="02020603050405020304" pitchFamily="18" charset="0"/>
              </a:rPr>
              <a:t>1- Stérilisation par les méthodes physiques</a:t>
            </a:r>
            <a:endParaRPr lang="ar-DZ" sz="4000" dirty="0">
              <a:solidFill>
                <a:schemeClr val="tx1"/>
              </a:solidFill>
            </a:endParaRPr>
          </a:p>
        </p:txBody>
      </p:sp>
      <p:sp>
        <p:nvSpPr>
          <p:cNvPr id="13" name="ZoneTexte 12">
            <a:extLst>
              <a:ext uri="{FF2B5EF4-FFF2-40B4-BE49-F238E27FC236}">
                <a16:creationId xmlns:a16="http://schemas.microsoft.com/office/drawing/2014/main" id="{DB9F0915-48C3-4B03-8ED0-1E830E8E524A}"/>
              </a:ext>
            </a:extLst>
          </p:cNvPr>
          <p:cNvSpPr txBox="1"/>
          <p:nvPr/>
        </p:nvSpPr>
        <p:spPr>
          <a:xfrm>
            <a:off x="1184533" y="2436308"/>
            <a:ext cx="3194757" cy="954107"/>
          </a:xfrm>
          <a:prstGeom prst="rect">
            <a:avLst/>
          </a:prstGeom>
          <a:solidFill>
            <a:schemeClr val="accent1">
              <a:lumMod val="20000"/>
              <a:lumOff val="80000"/>
            </a:schemeClr>
          </a:solidFill>
          <a:effectLst>
            <a:glow rad="228600">
              <a:schemeClr val="accent2">
                <a:satMod val="175000"/>
                <a:alpha val="40000"/>
              </a:schemeClr>
            </a:glow>
          </a:effectLst>
        </p:spPr>
        <p:txBody>
          <a:bodyPr wrap="square" rtlCol="0">
            <a:spAutoFit/>
          </a:bodyPr>
          <a:lstStyle/>
          <a:p>
            <a:pPr algn="ctr"/>
            <a:r>
              <a:rPr lang="fr-FR" sz="2800" b="1" i="1" dirty="0">
                <a:latin typeface="Times New Roman" panose="02020603050405020304" pitchFamily="18" charset="0"/>
                <a:cs typeface="Times New Roman" panose="02020603050405020304" pitchFamily="18" charset="0"/>
              </a:rPr>
              <a:t>1-1- Stérilisation par La chaleur</a:t>
            </a:r>
          </a:p>
        </p:txBody>
      </p:sp>
      <p:sp>
        <p:nvSpPr>
          <p:cNvPr id="17" name="ZoneTexte 16">
            <a:extLst>
              <a:ext uri="{FF2B5EF4-FFF2-40B4-BE49-F238E27FC236}">
                <a16:creationId xmlns:a16="http://schemas.microsoft.com/office/drawing/2014/main" id="{CF64F95A-4A72-4E29-BEB5-74AC19C2BAEA}"/>
              </a:ext>
            </a:extLst>
          </p:cNvPr>
          <p:cNvSpPr txBox="1"/>
          <p:nvPr/>
        </p:nvSpPr>
        <p:spPr>
          <a:xfrm>
            <a:off x="7704371" y="2303241"/>
            <a:ext cx="3001431" cy="954107"/>
          </a:xfrm>
          <a:prstGeom prst="rect">
            <a:avLst/>
          </a:prstGeom>
          <a:solidFill>
            <a:schemeClr val="accent1">
              <a:lumMod val="20000"/>
              <a:lumOff val="80000"/>
            </a:schemeClr>
          </a:solidFill>
          <a:effectLst>
            <a:glow rad="228600">
              <a:schemeClr val="accent2">
                <a:satMod val="175000"/>
                <a:alpha val="40000"/>
              </a:schemeClr>
            </a:glow>
          </a:effectLst>
        </p:spPr>
        <p:txBody>
          <a:bodyPr wrap="square" rtlCol="0">
            <a:spAutoFit/>
          </a:bodyPr>
          <a:lstStyle/>
          <a:p>
            <a:pPr algn="ctr"/>
            <a:r>
              <a:rPr lang="fr-FR" sz="2800" b="1" i="1" dirty="0">
                <a:latin typeface="Times New Roman" panose="02020603050405020304" pitchFamily="18" charset="0"/>
                <a:cs typeface="Times New Roman" panose="02020603050405020304" pitchFamily="18" charset="0"/>
              </a:rPr>
              <a:t>1-2- Stérilisation </a:t>
            </a:r>
            <a:r>
              <a:rPr lang="en-GB" sz="2800" b="1" i="1" dirty="0">
                <a:latin typeface="Times New Roman" panose="02020603050405020304" pitchFamily="18" charset="0"/>
                <a:cs typeface="Times New Roman" panose="02020603050405020304" pitchFamily="18" charset="0"/>
              </a:rPr>
              <a:t>par filtration</a:t>
            </a:r>
            <a:endParaRPr lang="fr-FR" sz="2800" b="1" i="1" dirty="0">
              <a:latin typeface="Times New Roman" panose="02020603050405020304" pitchFamily="18" charset="0"/>
              <a:cs typeface="Times New Roman" panose="02020603050405020304" pitchFamily="18" charset="0"/>
            </a:endParaRPr>
          </a:p>
        </p:txBody>
      </p:sp>
      <p:sp>
        <p:nvSpPr>
          <p:cNvPr id="26" name="Flèche : droite 25">
            <a:extLst>
              <a:ext uri="{FF2B5EF4-FFF2-40B4-BE49-F238E27FC236}">
                <a16:creationId xmlns:a16="http://schemas.microsoft.com/office/drawing/2014/main" id="{B9E0B03F-1471-4C7E-AFC5-B68AFDE05DAF}"/>
              </a:ext>
            </a:extLst>
          </p:cNvPr>
          <p:cNvSpPr/>
          <p:nvPr/>
        </p:nvSpPr>
        <p:spPr>
          <a:xfrm rot="5400000">
            <a:off x="2116587" y="1448453"/>
            <a:ext cx="1591889" cy="38382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27" name="Flèche : droite 26">
            <a:extLst>
              <a:ext uri="{FF2B5EF4-FFF2-40B4-BE49-F238E27FC236}">
                <a16:creationId xmlns:a16="http://schemas.microsoft.com/office/drawing/2014/main" id="{4822A5C3-CB00-42A7-8D62-89B677AE8DFC}"/>
              </a:ext>
            </a:extLst>
          </p:cNvPr>
          <p:cNvSpPr/>
          <p:nvPr/>
        </p:nvSpPr>
        <p:spPr>
          <a:xfrm rot="5400000">
            <a:off x="8440146" y="1384036"/>
            <a:ext cx="1462667" cy="38382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solidFill>
                <a:schemeClr val="tx1"/>
              </a:solidFill>
            </a:endParaRPr>
          </a:p>
        </p:txBody>
      </p:sp>
      <p:sp>
        <p:nvSpPr>
          <p:cNvPr id="28" name="ZoneTexte 27">
            <a:extLst>
              <a:ext uri="{FF2B5EF4-FFF2-40B4-BE49-F238E27FC236}">
                <a16:creationId xmlns:a16="http://schemas.microsoft.com/office/drawing/2014/main" id="{0E30C01F-24C5-4F7E-9037-E39CD2DA100C}"/>
              </a:ext>
            </a:extLst>
          </p:cNvPr>
          <p:cNvSpPr txBox="1"/>
          <p:nvPr/>
        </p:nvSpPr>
        <p:spPr>
          <a:xfrm>
            <a:off x="4581806" y="3913507"/>
            <a:ext cx="3194757" cy="954107"/>
          </a:xfrm>
          <a:prstGeom prst="rect">
            <a:avLst/>
          </a:prstGeom>
          <a:solidFill>
            <a:schemeClr val="accent1">
              <a:lumMod val="20000"/>
              <a:lumOff val="80000"/>
            </a:schemeClr>
          </a:solidFill>
          <a:effectLst>
            <a:glow rad="228600">
              <a:schemeClr val="accent2">
                <a:satMod val="175000"/>
                <a:alpha val="40000"/>
              </a:schemeClr>
            </a:glow>
          </a:effectLst>
        </p:spPr>
        <p:txBody>
          <a:bodyPr wrap="square" rtlCol="0">
            <a:spAutoFit/>
          </a:bodyPr>
          <a:lstStyle/>
          <a:p>
            <a:pPr algn="ctr"/>
            <a:r>
              <a:rPr lang="fr-FR" sz="2800" b="1" i="1" dirty="0">
                <a:latin typeface="Times New Roman" panose="02020603050405020304" pitchFamily="18" charset="0"/>
                <a:cs typeface="Times New Roman" panose="02020603050405020304" pitchFamily="18" charset="0"/>
              </a:rPr>
              <a:t>1-3- Stérilisation par </a:t>
            </a:r>
            <a:r>
              <a:rPr lang="fr-FR" dirty="0">
                <a:solidFill>
                  <a:srgbClr val="000000"/>
                </a:solidFill>
                <a:latin typeface="Times New Roman" panose="02020603050405020304" pitchFamily="18" charset="0"/>
                <a:cs typeface="Times New Roman" panose="02020603050405020304" pitchFamily="18" charset="0"/>
              </a:rPr>
              <a:t> </a:t>
            </a:r>
            <a:r>
              <a:rPr lang="en-GB" sz="2800" b="1" i="1" dirty="0">
                <a:latin typeface="Times New Roman" panose="02020603050405020304" pitchFamily="18" charset="0"/>
                <a:cs typeface="Times New Roman" panose="02020603050405020304" pitchFamily="18" charset="0"/>
              </a:rPr>
              <a:t>radiation</a:t>
            </a:r>
          </a:p>
        </p:txBody>
      </p:sp>
      <p:sp>
        <p:nvSpPr>
          <p:cNvPr id="30" name="Flèche : droite 29">
            <a:extLst>
              <a:ext uri="{FF2B5EF4-FFF2-40B4-BE49-F238E27FC236}">
                <a16:creationId xmlns:a16="http://schemas.microsoft.com/office/drawing/2014/main" id="{D8B57705-FCA4-42C6-8B3C-40F3E872E7B4}"/>
              </a:ext>
            </a:extLst>
          </p:cNvPr>
          <p:cNvSpPr/>
          <p:nvPr/>
        </p:nvSpPr>
        <p:spPr>
          <a:xfrm rot="5400000">
            <a:off x="4712333" y="2139601"/>
            <a:ext cx="2926066" cy="405960"/>
          </a:xfrm>
          <a:prstGeom prst="rightArrow">
            <a:avLst>
              <a:gd name="adj1" fmla="val 52809"/>
              <a:gd name="adj2" fmla="val 10863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p>
        </p:txBody>
      </p:sp>
    </p:spTree>
    <p:extLst>
      <p:ext uri="{BB962C8B-B14F-4D97-AF65-F5344CB8AC3E}">
        <p14:creationId xmlns:p14="http://schemas.microsoft.com/office/powerpoint/2010/main" val="403666321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3D13001-1CA7-4459-91D2-5B84FC5AEA4B}"/>
              </a:ext>
            </a:extLst>
          </p:cNvPr>
          <p:cNvSpPr txBox="1"/>
          <p:nvPr/>
        </p:nvSpPr>
        <p:spPr>
          <a:xfrm>
            <a:off x="1252025" y="227759"/>
            <a:ext cx="9172135" cy="769441"/>
          </a:xfrm>
          <a:prstGeom prst="rect">
            <a:avLst/>
          </a:prstGeom>
          <a:solidFill>
            <a:schemeClr val="accent1">
              <a:lumMod val="20000"/>
              <a:lumOff val="80000"/>
            </a:schemeClr>
          </a:solidFill>
          <a:effectLst>
            <a:glow rad="228600">
              <a:schemeClr val="accent2">
                <a:satMod val="175000"/>
                <a:alpha val="40000"/>
              </a:schemeClr>
            </a:glow>
          </a:effectLst>
        </p:spPr>
        <p:txBody>
          <a:bodyPr wrap="square" rtlCol="0">
            <a:spAutoFit/>
          </a:bodyPr>
          <a:lstStyle/>
          <a:p>
            <a:pPr algn="ctr"/>
            <a:r>
              <a:rPr lang="fr-FR" sz="4400" b="1" i="1" dirty="0">
                <a:latin typeface="Times New Roman" panose="02020603050405020304" pitchFamily="18" charset="0"/>
                <a:cs typeface="Times New Roman" panose="02020603050405020304" pitchFamily="18" charset="0"/>
              </a:rPr>
              <a:t>1-1- Stérilisation par La chaleur</a:t>
            </a:r>
          </a:p>
        </p:txBody>
      </p:sp>
      <p:sp>
        <p:nvSpPr>
          <p:cNvPr id="5" name="ZoneTexte 4">
            <a:extLst>
              <a:ext uri="{FF2B5EF4-FFF2-40B4-BE49-F238E27FC236}">
                <a16:creationId xmlns:a16="http://schemas.microsoft.com/office/drawing/2014/main" id="{ACC56502-70CD-4CA5-8DAD-4CCF64D5F42A}"/>
              </a:ext>
            </a:extLst>
          </p:cNvPr>
          <p:cNvSpPr txBox="1"/>
          <p:nvPr/>
        </p:nvSpPr>
        <p:spPr>
          <a:xfrm>
            <a:off x="220522" y="1754542"/>
            <a:ext cx="5744180" cy="523220"/>
          </a:xfrm>
          <a:prstGeom prst="rect">
            <a:avLst/>
          </a:prstGeom>
          <a:solidFill>
            <a:schemeClr val="accent1">
              <a:lumMod val="20000"/>
              <a:lumOff val="80000"/>
            </a:schemeClr>
          </a:solidFill>
          <a:effectLst>
            <a:glow rad="228600">
              <a:schemeClr val="accent2">
                <a:satMod val="175000"/>
                <a:alpha val="40000"/>
              </a:schemeClr>
            </a:glow>
          </a:effectLst>
        </p:spPr>
        <p:txBody>
          <a:bodyPr wrap="square" rtlCol="0">
            <a:spAutoFit/>
          </a:bodyPr>
          <a:lstStyle/>
          <a:p>
            <a:pPr algn="l"/>
            <a:r>
              <a:rPr lang="fr-FR" sz="2800" b="1" i="1" dirty="0">
                <a:latin typeface="Times New Roman" panose="02020603050405020304" pitchFamily="18" charset="0"/>
                <a:cs typeface="Times New Roman" panose="02020603050405020304" pitchFamily="18" charset="0"/>
              </a:rPr>
              <a:t>A- Stérilisation par chaleur sèche </a:t>
            </a:r>
            <a:endParaRPr lang="fr-FR" sz="1800" b="0" i="0" u="none" strike="noStrike" baseline="0" dirty="0">
              <a:solidFill>
                <a:srgbClr val="000000"/>
              </a:solidFill>
            </a:endParaRPr>
          </a:p>
        </p:txBody>
      </p:sp>
      <p:sp>
        <p:nvSpPr>
          <p:cNvPr id="6" name="ZoneTexte 5">
            <a:extLst>
              <a:ext uri="{FF2B5EF4-FFF2-40B4-BE49-F238E27FC236}">
                <a16:creationId xmlns:a16="http://schemas.microsoft.com/office/drawing/2014/main" id="{F36896CD-E37D-4919-832A-D1190F9D3709}"/>
              </a:ext>
            </a:extLst>
          </p:cNvPr>
          <p:cNvSpPr txBox="1"/>
          <p:nvPr/>
        </p:nvSpPr>
        <p:spPr>
          <a:xfrm>
            <a:off x="1997613" y="2996434"/>
            <a:ext cx="6274191" cy="523220"/>
          </a:xfrm>
          <a:prstGeom prst="rect">
            <a:avLst/>
          </a:prstGeom>
          <a:solidFill>
            <a:schemeClr val="accent1">
              <a:lumMod val="20000"/>
              <a:lumOff val="80000"/>
            </a:schemeClr>
          </a:solidFill>
          <a:effectLst>
            <a:glow rad="228600">
              <a:schemeClr val="accent2">
                <a:satMod val="175000"/>
                <a:alpha val="40000"/>
              </a:schemeClr>
            </a:glow>
          </a:effectLst>
        </p:spPr>
        <p:txBody>
          <a:bodyPr wrap="square" rtlCol="0">
            <a:spAutoFit/>
          </a:bodyPr>
          <a:lstStyle/>
          <a:p>
            <a:pPr algn="ctr"/>
            <a:r>
              <a:rPr lang="fr-FR" sz="2800" b="1" i="1" dirty="0">
                <a:latin typeface="Times New Roman" panose="02020603050405020304" pitchFamily="18" charset="0"/>
                <a:cs typeface="Times New Roman" panose="02020603050405020304" pitchFamily="18" charset="0"/>
              </a:rPr>
              <a:t>B- Stérilisation par Chaleur humide </a:t>
            </a:r>
          </a:p>
        </p:txBody>
      </p:sp>
      <p:sp>
        <p:nvSpPr>
          <p:cNvPr id="7" name="ZoneTexte 6">
            <a:extLst>
              <a:ext uri="{FF2B5EF4-FFF2-40B4-BE49-F238E27FC236}">
                <a16:creationId xmlns:a16="http://schemas.microsoft.com/office/drawing/2014/main" id="{17E2E679-8191-490A-9F6A-AD768B2CFC0E}"/>
              </a:ext>
            </a:extLst>
          </p:cNvPr>
          <p:cNvSpPr txBox="1"/>
          <p:nvPr/>
        </p:nvSpPr>
        <p:spPr>
          <a:xfrm>
            <a:off x="6371525" y="4097474"/>
            <a:ext cx="3800558" cy="584775"/>
          </a:xfrm>
          <a:prstGeom prst="rect">
            <a:avLst/>
          </a:prstGeom>
          <a:solidFill>
            <a:schemeClr val="accent1">
              <a:lumMod val="20000"/>
              <a:lumOff val="80000"/>
            </a:schemeClr>
          </a:solidFill>
          <a:effectLst>
            <a:glow rad="228600">
              <a:schemeClr val="accent2">
                <a:satMod val="175000"/>
                <a:alpha val="40000"/>
              </a:schemeClr>
            </a:glow>
          </a:effectLst>
        </p:spPr>
        <p:txBody>
          <a:bodyPr wrap="square" rtlCol="0">
            <a:spAutoFit/>
          </a:bodyPr>
          <a:lstStyle/>
          <a:p>
            <a:pPr algn="ctr"/>
            <a:r>
              <a:rPr lang="fr-FR" sz="2800" b="1" i="1" dirty="0">
                <a:latin typeface="Times New Roman" panose="02020603050405020304" pitchFamily="18" charset="0"/>
                <a:cs typeface="Times New Roman" panose="02020603050405020304" pitchFamily="18" charset="0"/>
              </a:rPr>
              <a:t>C- </a:t>
            </a:r>
            <a:r>
              <a:rPr lang="fr-FR" sz="3200" b="1" i="1" dirty="0">
                <a:latin typeface="Times New Roman" panose="02020603050405020304" pitchFamily="18" charset="0"/>
                <a:cs typeface="Times New Roman" panose="02020603050405020304" pitchFamily="18" charset="0"/>
              </a:rPr>
              <a:t>Pasteurisation</a:t>
            </a:r>
            <a:endParaRPr lang="fr-FR" sz="2800" b="1" i="1" dirty="0">
              <a:latin typeface="Times New Roman" panose="02020603050405020304" pitchFamily="18" charset="0"/>
              <a:cs typeface="Times New Roman" panose="02020603050405020304" pitchFamily="18" charset="0"/>
            </a:endParaRPr>
          </a:p>
        </p:txBody>
      </p:sp>
      <p:sp>
        <p:nvSpPr>
          <p:cNvPr id="8" name="ZoneTexte 7">
            <a:extLst>
              <a:ext uri="{FF2B5EF4-FFF2-40B4-BE49-F238E27FC236}">
                <a16:creationId xmlns:a16="http://schemas.microsoft.com/office/drawing/2014/main" id="{FCBAB805-93A5-4095-BBA1-6B125ECC532A}"/>
              </a:ext>
            </a:extLst>
          </p:cNvPr>
          <p:cNvSpPr txBox="1"/>
          <p:nvPr/>
        </p:nvSpPr>
        <p:spPr>
          <a:xfrm>
            <a:off x="7441809" y="5522246"/>
            <a:ext cx="4164037" cy="523220"/>
          </a:xfrm>
          <a:prstGeom prst="rect">
            <a:avLst/>
          </a:prstGeom>
          <a:solidFill>
            <a:schemeClr val="accent1">
              <a:lumMod val="20000"/>
              <a:lumOff val="80000"/>
            </a:schemeClr>
          </a:solidFill>
          <a:effectLst>
            <a:glow rad="228600">
              <a:schemeClr val="accent2">
                <a:satMod val="175000"/>
                <a:alpha val="40000"/>
              </a:schemeClr>
            </a:glow>
          </a:effectLst>
        </p:spPr>
        <p:txBody>
          <a:bodyPr wrap="square" rtlCol="0">
            <a:spAutoFit/>
          </a:bodyPr>
          <a:lstStyle/>
          <a:p>
            <a:pPr algn="ctr"/>
            <a:r>
              <a:rPr lang="fr-FR" sz="2800" b="1" i="1" dirty="0">
                <a:latin typeface="Times New Roman" panose="02020603050405020304" pitchFamily="18" charset="0"/>
                <a:cs typeface="Times New Roman" panose="02020603050405020304" pitchFamily="18" charset="0"/>
              </a:rPr>
              <a:t>D- Tyndallisation</a:t>
            </a:r>
          </a:p>
        </p:txBody>
      </p:sp>
    </p:spTree>
    <p:extLst>
      <p:ext uri="{BB962C8B-B14F-4D97-AF65-F5344CB8AC3E}">
        <p14:creationId xmlns:p14="http://schemas.microsoft.com/office/powerpoint/2010/main" val="255384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345F206-4D7C-47B4-AD59-02FDC0BEED68}"/>
              </a:ext>
            </a:extLst>
          </p:cNvPr>
          <p:cNvSpPr txBox="1"/>
          <p:nvPr/>
        </p:nvSpPr>
        <p:spPr>
          <a:xfrm>
            <a:off x="2760336" y="95669"/>
            <a:ext cx="6057898" cy="584775"/>
          </a:xfrm>
          <a:prstGeom prst="rect">
            <a:avLst/>
          </a:prstGeom>
          <a:solidFill>
            <a:schemeClr val="accent1">
              <a:lumMod val="20000"/>
              <a:lumOff val="80000"/>
            </a:schemeClr>
          </a:solidFill>
          <a:effectLst>
            <a:glow rad="228600">
              <a:schemeClr val="accent2">
                <a:satMod val="175000"/>
                <a:alpha val="40000"/>
              </a:schemeClr>
            </a:glow>
          </a:effectLst>
        </p:spPr>
        <p:txBody>
          <a:bodyPr wrap="square" rtlCol="0">
            <a:spAutoFit/>
          </a:bodyPr>
          <a:lstStyle/>
          <a:p>
            <a:pPr algn="ctr"/>
            <a:r>
              <a:rPr lang="fr-FR" sz="3200" b="1" i="1" dirty="0">
                <a:latin typeface="Times New Roman" panose="02020603050405020304" pitchFamily="18" charset="0"/>
                <a:cs typeface="Times New Roman" panose="02020603050405020304" pitchFamily="18" charset="0"/>
              </a:rPr>
              <a:t>Stérilisation par La chaleur</a:t>
            </a:r>
          </a:p>
        </p:txBody>
      </p:sp>
      <p:sp>
        <p:nvSpPr>
          <p:cNvPr id="8" name="ZoneTexte 7">
            <a:extLst>
              <a:ext uri="{FF2B5EF4-FFF2-40B4-BE49-F238E27FC236}">
                <a16:creationId xmlns:a16="http://schemas.microsoft.com/office/drawing/2014/main" id="{ADA81DB2-EA54-4DC9-B825-D3ABA5423D8F}"/>
              </a:ext>
            </a:extLst>
          </p:cNvPr>
          <p:cNvSpPr txBox="1"/>
          <p:nvPr/>
        </p:nvSpPr>
        <p:spPr>
          <a:xfrm>
            <a:off x="2760336" y="738311"/>
            <a:ext cx="6217603" cy="707886"/>
          </a:xfrm>
          <a:prstGeom prst="rect">
            <a:avLst/>
          </a:prstGeom>
          <a:solidFill>
            <a:srgbClr val="FFFF00"/>
          </a:solidFill>
          <a:effectLst>
            <a:innerShdw blurRad="63500" dist="50800" dir="16200000">
              <a:prstClr val="black">
                <a:alpha val="50000"/>
              </a:prstClr>
            </a:innerShdw>
          </a:effectLst>
        </p:spPr>
        <p:txBody>
          <a:bodyPr wrap="square" rtlCol="0">
            <a:spAutoFit/>
          </a:bodyPr>
          <a:lstStyle/>
          <a:p>
            <a:pPr algn="ctr"/>
            <a:r>
              <a:rPr lang="fr-FR" sz="2000" b="1" dirty="0">
                <a:latin typeface="Times New Roman" panose="02020603050405020304" pitchFamily="18" charset="0"/>
                <a:cs typeface="Times New Roman" panose="02020603050405020304" pitchFamily="18" charset="0"/>
              </a:rPr>
              <a:t>A-Stérilisation par La chaleur sèche</a:t>
            </a:r>
            <a:endParaRPr lang="fr-FR" sz="1600" b="0" i="0" u="none" strike="noStrike" baseline="0" dirty="0">
              <a:solidFill>
                <a:srgbClr val="000000"/>
              </a:solidFill>
            </a:endParaRPr>
          </a:p>
          <a:p>
            <a:pPr algn="ctr"/>
            <a:r>
              <a:rPr lang="fr-FR" sz="2000" b="1" dirty="0">
                <a:latin typeface="Times New Roman" panose="02020603050405020304" pitchFamily="18" charset="0"/>
                <a:cs typeface="Times New Roman" panose="02020603050405020304" pitchFamily="18" charset="0"/>
              </a:rPr>
              <a:t>(bec Bunsen, four pasteur)</a:t>
            </a:r>
          </a:p>
        </p:txBody>
      </p:sp>
      <p:sp>
        <p:nvSpPr>
          <p:cNvPr id="9" name="ZoneTexte 8">
            <a:extLst>
              <a:ext uri="{FF2B5EF4-FFF2-40B4-BE49-F238E27FC236}">
                <a16:creationId xmlns:a16="http://schemas.microsoft.com/office/drawing/2014/main" id="{CA436998-02E4-48A6-ABE9-7D973FB2931A}"/>
              </a:ext>
            </a:extLst>
          </p:cNvPr>
          <p:cNvSpPr txBox="1"/>
          <p:nvPr/>
        </p:nvSpPr>
        <p:spPr>
          <a:xfrm>
            <a:off x="140676" y="1655011"/>
            <a:ext cx="4600134" cy="2062103"/>
          </a:xfrm>
          <a:prstGeom prst="rect">
            <a:avLst/>
          </a:prstGeom>
          <a:noFill/>
          <a:ln w="28575">
            <a:solidFill>
              <a:schemeClr val="tx1"/>
            </a:solidFill>
          </a:ln>
        </p:spPr>
        <p:txBody>
          <a:bodyPr wrap="square">
            <a:spAutoFit/>
          </a:bodyPr>
          <a:lstStyle/>
          <a:p>
            <a:pPr algn="just"/>
            <a:r>
              <a:rPr lang="fr-FR" sz="2000" b="1" i="0" u="none" strike="noStrike" baseline="0" dirty="0">
                <a:solidFill>
                  <a:srgbClr val="FF0000"/>
                </a:solidFill>
                <a:latin typeface="Times New Roman" panose="02020603050405020304" pitchFamily="18" charset="0"/>
              </a:rPr>
              <a:t>le flambage (chauffage direct): </a:t>
            </a:r>
            <a:r>
              <a:rPr lang="fr-FR" sz="2000" b="1" i="0" u="none" strike="noStrike" baseline="0" dirty="0">
                <a:solidFill>
                  <a:srgbClr val="000000"/>
                </a:solidFill>
                <a:latin typeface="Times New Roman" panose="02020603050405020304" pitchFamily="18" charset="0"/>
              </a:rPr>
              <a:t>: </a:t>
            </a:r>
            <a:r>
              <a:rPr lang="fr-FR" sz="1800" b="0" i="0" u="none" strike="noStrike" baseline="0" dirty="0">
                <a:solidFill>
                  <a:srgbClr val="000000"/>
                </a:solidFill>
                <a:latin typeface="Times New Roman" panose="02020603050405020304" pitchFamily="18" charset="0"/>
              </a:rPr>
              <a:t>Il est basé sur l'emploi du </a:t>
            </a:r>
            <a:r>
              <a:rPr lang="fr-FR" sz="1800" b="1" i="0" u="none" strike="noStrike" baseline="0" dirty="0">
                <a:solidFill>
                  <a:srgbClr val="FF0000"/>
                </a:solidFill>
                <a:latin typeface="Times New Roman" panose="02020603050405020304" pitchFamily="18" charset="0"/>
              </a:rPr>
              <a:t>bec Bunsen</a:t>
            </a:r>
            <a:r>
              <a:rPr lang="fr-FR" sz="1800" b="0" i="0" u="none" strike="noStrike" baseline="0" dirty="0">
                <a:solidFill>
                  <a:srgbClr val="000000"/>
                </a:solidFill>
                <a:latin typeface="Times New Roman" panose="02020603050405020304" pitchFamily="18" charset="0"/>
              </a:rPr>
              <a:t>. Cette méthode est utilisée pour la stérilisation immédiate du matériel de manipulation. A utiliser pour </a:t>
            </a:r>
            <a:r>
              <a:rPr lang="fr-FR" sz="1800" b="1" i="0" u="none" strike="noStrike" baseline="0" dirty="0">
                <a:solidFill>
                  <a:srgbClr val="000000"/>
                </a:solidFill>
                <a:latin typeface="Times New Roman" panose="02020603050405020304" pitchFamily="18" charset="0"/>
              </a:rPr>
              <a:t>les objets en verre </a:t>
            </a:r>
            <a:r>
              <a:rPr lang="fr-FR" sz="1800" b="0" i="0" u="none" strike="noStrike" baseline="0" dirty="0">
                <a:solidFill>
                  <a:srgbClr val="000000"/>
                </a:solidFill>
                <a:latin typeface="Times New Roman" panose="02020603050405020304" pitchFamily="18" charset="0"/>
              </a:rPr>
              <a:t>( pipettes, tubes à essai...), pour certains </a:t>
            </a:r>
            <a:r>
              <a:rPr lang="fr-FR" sz="1800" b="1" i="0" u="none" strike="noStrike" baseline="0" dirty="0">
                <a:solidFill>
                  <a:srgbClr val="000000"/>
                </a:solidFill>
                <a:latin typeface="Times New Roman" panose="02020603050405020304" pitchFamily="18" charset="0"/>
              </a:rPr>
              <a:t>objets en métal </a:t>
            </a:r>
            <a:r>
              <a:rPr lang="fr-FR" sz="1800" b="0" i="0" u="none" strike="noStrike" baseline="0" dirty="0">
                <a:solidFill>
                  <a:srgbClr val="000000"/>
                </a:solidFill>
                <a:latin typeface="Times New Roman" panose="02020603050405020304" pitchFamily="18" charset="0"/>
              </a:rPr>
              <a:t>(anse , pince). </a:t>
            </a:r>
          </a:p>
        </p:txBody>
      </p:sp>
      <p:sp>
        <p:nvSpPr>
          <p:cNvPr id="14" name="ZoneTexte 13">
            <a:extLst>
              <a:ext uri="{FF2B5EF4-FFF2-40B4-BE49-F238E27FC236}">
                <a16:creationId xmlns:a16="http://schemas.microsoft.com/office/drawing/2014/main" id="{C245E55C-0CE2-4EE8-8859-6131D9143352}"/>
              </a:ext>
            </a:extLst>
          </p:cNvPr>
          <p:cNvSpPr txBox="1"/>
          <p:nvPr/>
        </p:nvSpPr>
        <p:spPr>
          <a:xfrm>
            <a:off x="5604173" y="1504064"/>
            <a:ext cx="6587827" cy="3170099"/>
          </a:xfrm>
          <a:prstGeom prst="rect">
            <a:avLst/>
          </a:prstGeom>
          <a:noFill/>
          <a:ln w="28575">
            <a:solidFill>
              <a:schemeClr val="tx1"/>
            </a:solidFill>
          </a:ln>
        </p:spPr>
        <p:txBody>
          <a:bodyPr wrap="square">
            <a:spAutoFit/>
          </a:bodyPr>
          <a:lstStyle/>
          <a:p>
            <a:r>
              <a:rPr lang="fr-FR" sz="2000" b="1" dirty="0">
                <a:solidFill>
                  <a:srgbClr val="FF0000"/>
                </a:solidFill>
                <a:latin typeface="Times New Roman" panose="02020603050405020304" pitchFamily="18" charset="0"/>
              </a:rPr>
              <a:t>Le four pasteur, Poupinel( stérilisateurs à air chaud ): </a:t>
            </a:r>
          </a:p>
          <a:p>
            <a:r>
              <a:rPr lang="fr-FR" sz="1800" b="0" i="0" u="none" strike="noStrike" baseline="0" dirty="0">
                <a:solidFill>
                  <a:srgbClr val="000000"/>
                </a:solidFill>
                <a:latin typeface="Times New Roman" panose="02020603050405020304" pitchFamily="18" charset="0"/>
              </a:rPr>
              <a:t>C'est un four -étuve à air chaud et sec. Il est utilisé pour la stérilisation de la </a:t>
            </a:r>
            <a:r>
              <a:rPr lang="fr-FR" sz="1800" b="1" i="0" u="none" strike="noStrike" baseline="0" dirty="0">
                <a:solidFill>
                  <a:srgbClr val="000000"/>
                </a:solidFill>
                <a:latin typeface="Times New Roman" panose="02020603050405020304" pitchFamily="18" charset="0"/>
              </a:rPr>
              <a:t>verrerie vide </a:t>
            </a:r>
            <a:r>
              <a:rPr lang="fr-FR" sz="1800" b="0" i="0" u="none" strike="noStrike" baseline="0" dirty="0">
                <a:solidFill>
                  <a:srgbClr val="000000"/>
                </a:solidFill>
                <a:latin typeface="Times New Roman" panose="02020603050405020304" pitchFamily="18" charset="0"/>
              </a:rPr>
              <a:t>(tubes à essai, boîtes de Pétri, tubes à culture et bouchons, pipettes Pasteur et récipients divers),</a:t>
            </a:r>
            <a:r>
              <a:rPr lang="fr-FR" sz="1800" b="1" i="0" u="none" strike="noStrike" baseline="0" dirty="0">
                <a:solidFill>
                  <a:srgbClr val="000000"/>
                </a:solidFill>
                <a:latin typeface="Times New Roman" panose="02020603050405020304" pitchFamily="18" charset="0"/>
              </a:rPr>
              <a:t>porcelaine et instruments métalliques</a:t>
            </a:r>
            <a:r>
              <a:rPr lang="fr-FR" sz="1800" b="0" i="0" u="none" strike="noStrike" baseline="0" dirty="0">
                <a:solidFill>
                  <a:srgbClr val="000000"/>
                </a:solidFill>
                <a:latin typeface="Times New Roman" panose="02020603050405020304" pitchFamily="18" charset="0"/>
              </a:rPr>
              <a:t>. La verrerie à stériliser doit être propre et parfaitement sèche, éventuellement bouchée avec du coton et emballée dans du papier solide. Les spores et germes sont détruits en chaleur sèche, par un chauffage de : </a:t>
            </a:r>
            <a:endParaRPr lang="fr-FR" sz="1800" b="0" i="0" u="none" strike="noStrike" baseline="0" dirty="0">
              <a:solidFill>
                <a:srgbClr val="000000"/>
              </a:solidFill>
            </a:endParaRPr>
          </a:p>
          <a:p>
            <a:pPr marL="285750" indent="-285750" algn="ctr">
              <a:buFont typeface="Wingdings" panose="05000000000000000000" pitchFamily="2" charset="2"/>
              <a:buChar char="Ø"/>
            </a:pPr>
            <a:r>
              <a:rPr lang="fr-FR" sz="1800" b="1" i="0" u="none" strike="noStrike" baseline="0" dirty="0">
                <a:solidFill>
                  <a:srgbClr val="FF0000"/>
                </a:solidFill>
              </a:rPr>
              <a:t>30 minutes ou plus à 180°C</a:t>
            </a:r>
          </a:p>
          <a:p>
            <a:pPr marL="285750" indent="-285750" algn="ctr">
              <a:buFont typeface="Wingdings" panose="05000000000000000000" pitchFamily="2" charset="2"/>
              <a:buChar char="Ø"/>
            </a:pPr>
            <a:r>
              <a:rPr lang="fr-FR" sz="1800" b="1" i="0" u="none" strike="noStrike" baseline="0" dirty="0">
                <a:solidFill>
                  <a:srgbClr val="FF0000"/>
                </a:solidFill>
              </a:rPr>
              <a:t>1 heure ou plus à 170°C </a:t>
            </a:r>
          </a:p>
          <a:p>
            <a:pPr marL="285750" indent="-285750" algn="ctr">
              <a:buFont typeface="Wingdings" panose="05000000000000000000" pitchFamily="2" charset="2"/>
              <a:buChar char="Ø"/>
            </a:pPr>
            <a:r>
              <a:rPr lang="fr-FR" sz="1800" b="1" i="0" u="none" strike="noStrike" baseline="0" dirty="0">
                <a:solidFill>
                  <a:srgbClr val="FF0000"/>
                </a:solidFill>
              </a:rPr>
              <a:t>2 heures ou plus à 160°C</a:t>
            </a:r>
          </a:p>
        </p:txBody>
      </p:sp>
      <p:pic>
        <p:nvPicPr>
          <p:cNvPr id="13" name="Image 12">
            <a:extLst>
              <a:ext uri="{FF2B5EF4-FFF2-40B4-BE49-F238E27FC236}">
                <a16:creationId xmlns:a16="http://schemas.microsoft.com/office/drawing/2014/main" id="{89E4D9BF-7689-41AA-AEB5-916BEAB60F3B}"/>
              </a:ext>
            </a:extLst>
          </p:cNvPr>
          <p:cNvPicPr>
            <a:picLocks noChangeAspect="1"/>
          </p:cNvPicPr>
          <p:nvPr/>
        </p:nvPicPr>
        <p:blipFill>
          <a:blip r:embed="rId3"/>
          <a:stretch>
            <a:fillRect/>
          </a:stretch>
        </p:blipFill>
        <p:spPr>
          <a:xfrm>
            <a:off x="8977940" y="4723248"/>
            <a:ext cx="3035870" cy="2039083"/>
          </a:xfrm>
          <a:prstGeom prst="rect">
            <a:avLst/>
          </a:prstGeom>
        </p:spPr>
      </p:pic>
      <p:pic>
        <p:nvPicPr>
          <p:cNvPr id="17" name="Image 16">
            <a:extLst>
              <a:ext uri="{FF2B5EF4-FFF2-40B4-BE49-F238E27FC236}">
                <a16:creationId xmlns:a16="http://schemas.microsoft.com/office/drawing/2014/main" id="{B7D012D5-DD31-490E-92A8-515E0286A39E}"/>
              </a:ext>
            </a:extLst>
          </p:cNvPr>
          <p:cNvPicPr>
            <a:picLocks noChangeAspect="1"/>
          </p:cNvPicPr>
          <p:nvPr/>
        </p:nvPicPr>
        <p:blipFill>
          <a:blip r:embed="rId4"/>
          <a:stretch>
            <a:fillRect/>
          </a:stretch>
        </p:blipFill>
        <p:spPr>
          <a:xfrm>
            <a:off x="5629580" y="4763855"/>
            <a:ext cx="3188654" cy="1998476"/>
          </a:xfrm>
          <a:prstGeom prst="rect">
            <a:avLst/>
          </a:prstGeom>
          <a:ln>
            <a:solidFill>
              <a:srgbClr val="FF0000"/>
            </a:solidFill>
          </a:ln>
        </p:spPr>
      </p:pic>
      <p:pic>
        <p:nvPicPr>
          <p:cNvPr id="20" name="Image 19">
            <a:extLst>
              <a:ext uri="{FF2B5EF4-FFF2-40B4-BE49-F238E27FC236}">
                <a16:creationId xmlns:a16="http://schemas.microsoft.com/office/drawing/2014/main" id="{CCA946AE-982C-4A82-A05A-1154FF3AA259}"/>
              </a:ext>
            </a:extLst>
          </p:cNvPr>
          <p:cNvPicPr>
            <a:picLocks noChangeAspect="1"/>
          </p:cNvPicPr>
          <p:nvPr/>
        </p:nvPicPr>
        <p:blipFill>
          <a:blip r:embed="rId5"/>
          <a:stretch>
            <a:fillRect/>
          </a:stretch>
        </p:blipFill>
        <p:spPr>
          <a:xfrm>
            <a:off x="140676" y="3925929"/>
            <a:ext cx="4600134" cy="2836402"/>
          </a:xfrm>
          <a:prstGeom prst="rect">
            <a:avLst/>
          </a:prstGeom>
        </p:spPr>
      </p:pic>
    </p:spTree>
    <p:extLst>
      <p:ext uri="{BB962C8B-B14F-4D97-AF65-F5344CB8AC3E}">
        <p14:creationId xmlns:p14="http://schemas.microsoft.com/office/powerpoint/2010/main" val="118166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8D80CF4-8F71-4039-856A-B698F1E00765}"/>
              </a:ext>
            </a:extLst>
          </p:cNvPr>
          <p:cNvSpPr txBox="1"/>
          <p:nvPr/>
        </p:nvSpPr>
        <p:spPr>
          <a:xfrm>
            <a:off x="1885070" y="125955"/>
            <a:ext cx="8060787" cy="646331"/>
          </a:xfrm>
          <a:prstGeom prst="rect">
            <a:avLst/>
          </a:prstGeom>
          <a:solidFill>
            <a:schemeClr val="accent1">
              <a:lumMod val="20000"/>
              <a:lumOff val="80000"/>
            </a:schemeClr>
          </a:solidFill>
          <a:effectLst>
            <a:glow rad="228600">
              <a:schemeClr val="accent2">
                <a:satMod val="175000"/>
                <a:alpha val="40000"/>
              </a:schemeClr>
            </a:glow>
          </a:effectLst>
        </p:spPr>
        <p:txBody>
          <a:bodyPr wrap="square" rtlCol="0">
            <a:spAutoFit/>
          </a:bodyPr>
          <a:lstStyle/>
          <a:p>
            <a:pPr algn="ctr"/>
            <a:r>
              <a:rPr lang="fr-FR" sz="3600" b="1" i="1" dirty="0">
                <a:latin typeface="Times New Roman" panose="02020603050405020304" pitchFamily="18" charset="0"/>
                <a:cs typeface="Times New Roman" panose="02020603050405020304" pitchFamily="18" charset="0"/>
              </a:rPr>
              <a:t>Stérilisation par La chaleur</a:t>
            </a:r>
          </a:p>
        </p:txBody>
      </p:sp>
      <p:sp>
        <p:nvSpPr>
          <p:cNvPr id="3" name="ZoneTexte 2">
            <a:extLst>
              <a:ext uri="{FF2B5EF4-FFF2-40B4-BE49-F238E27FC236}">
                <a16:creationId xmlns:a16="http://schemas.microsoft.com/office/drawing/2014/main" id="{8FC825E2-2349-4C7E-A4E4-CD9F7CC108A8}"/>
              </a:ext>
            </a:extLst>
          </p:cNvPr>
          <p:cNvSpPr txBox="1"/>
          <p:nvPr/>
        </p:nvSpPr>
        <p:spPr>
          <a:xfrm>
            <a:off x="1488831" y="921745"/>
            <a:ext cx="9214338" cy="461665"/>
          </a:xfrm>
          <a:prstGeom prst="rect">
            <a:avLst/>
          </a:prstGeom>
          <a:solidFill>
            <a:srgbClr val="FFFF00"/>
          </a:solidFill>
          <a:ln w="12700">
            <a:solidFill>
              <a:schemeClr val="accent2">
                <a:lumMod val="60000"/>
                <a:lumOff val="40000"/>
              </a:schemeClr>
            </a:solidFill>
          </a:ln>
          <a:effectLst>
            <a:outerShdw blurRad="50800" dist="38100" dir="5400000" algn="t" rotWithShape="0">
              <a:prstClr val="black">
                <a:alpha val="40000"/>
              </a:prstClr>
            </a:outerShdw>
          </a:effectLst>
          <a:scene3d>
            <a:camera prst="orthographicFront"/>
            <a:lightRig rig="threePt" dir="t"/>
          </a:scene3d>
          <a:sp3d>
            <a:bevelT w="165100" prst="coolSlant"/>
          </a:sp3d>
        </p:spPr>
        <p:txBody>
          <a:bodyPr wrap="square" rtlCol="0">
            <a:spAutoFit/>
          </a:bodyPr>
          <a:lstStyle/>
          <a:p>
            <a:pPr algn="ctr"/>
            <a:r>
              <a:rPr lang="fr-FR" sz="2400" b="1" dirty="0">
                <a:latin typeface="Times New Roman" panose="02020603050405020304" pitchFamily="18" charset="0"/>
                <a:cs typeface="Times New Roman" panose="02020603050405020304" pitchFamily="18" charset="0"/>
              </a:rPr>
              <a:t>B- Stérilisation par La chaleur humide </a:t>
            </a:r>
            <a:r>
              <a:rPr lang="fr-FR" sz="2000" dirty="0">
                <a:solidFill>
                  <a:srgbClr val="000000"/>
                </a:solidFill>
              </a:rPr>
              <a:t>(</a:t>
            </a:r>
            <a:r>
              <a:rPr lang="fr-FR" sz="2400" b="1" dirty="0">
                <a:latin typeface="Times New Roman" panose="02020603050405020304" pitchFamily="18" charset="0"/>
                <a:cs typeface="Times New Roman" panose="02020603050405020304" pitchFamily="18" charset="0"/>
              </a:rPr>
              <a:t>L'autoclave, Les bain-marie)</a:t>
            </a:r>
          </a:p>
        </p:txBody>
      </p:sp>
      <p:sp>
        <p:nvSpPr>
          <p:cNvPr id="7" name="ZoneTexte 6">
            <a:extLst>
              <a:ext uri="{FF2B5EF4-FFF2-40B4-BE49-F238E27FC236}">
                <a16:creationId xmlns:a16="http://schemas.microsoft.com/office/drawing/2014/main" id="{7BFF1689-F084-4B9A-9C55-6CE6CA96A5B4}"/>
              </a:ext>
            </a:extLst>
          </p:cNvPr>
          <p:cNvSpPr txBox="1"/>
          <p:nvPr/>
        </p:nvSpPr>
        <p:spPr>
          <a:xfrm>
            <a:off x="0" y="1383410"/>
            <a:ext cx="5866228" cy="2893100"/>
          </a:xfrm>
          <a:prstGeom prst="rect">
            <a:avLst/>
          </a:prstGeom>
          <a:noFill/>
        </p:spPr>
        <p:txBody>
          <a:bodyPr wrap="square">
            <a:spAutoFit/>
          </a:bodyPr>
          <a:lstStyle/>
          <a:p>
            <a:pPr algn="l"/>
            <a:r>
              <a:rPr lang="fr-FR" sz="2000" b="1" dirty="0">
                <a:solidFill>
                  <a:srgbClr val="FF0000"/>
                </a:solidFill>
                <a:latin typeface="Times New Roman" panose="02020603050405020304" pitchFamily="18" charset="0"/>
                <a:cs typeface="Times New Roman" panose="02020603050405020304" pitchFamily="18" charset="0"/>
              </a:rPr>
              <a:t>L'autoclave:</a:t>
            </a:r>
            <a:endParaRPr lang="fr-FR" sz="1800" b="0" i="0" u="none" strike="noStrike" baseline="0" dirty="0">
              <a:solidFill>
                <a:srgbClr val="000000"/>
              </a:solidFill>
              <a:latin typeface="Times New Roman" panose="02020603050405020304" pitchFamily="18" charset="0"/>
            </a:endParaRPr>
          </a:p>
          <a:p>
            <a:pPr algn="just"/>
            <a:r>
              <a:rPr lang="fr-FR" sz="1800" b="0" i="0" u="none" strike="noStrike" baseline="0" dirty="0">
                <a:solidFill>
                  <a:srgbClr val="000000"/>
                </a:solidFill>
                <a:latin typeface="Times New Roman" panose="02020603050405020304" pitchFamily="18" charset="0"/>
              </a:rPr>
              <a:t>Cette technique consiste à faire bouillir de l’eau dans une enceinte close pour augmenter la pression, donc le chauffage a lieu sous pression de vapeur d’eau , à une température de </a:t>
            </a:r>
            <a:r>
              <a:rPr lang="fr-FR" sz="1800" b="1" i="0" u="none" strike="noStrike" baseline="0" dirty="0">
                <a:solidFill>
                  <a:srgbClr val="000000"/>
                </a:solidFill>
                <a:latin typeface="Times New Roman" panose="02020603050405020304" pitchFamily="18" charset="0"/>
              </a:rPr>
              <a:t>100° à 130°C, </a:t>
            </a:r>
            <a:r>
              <a:rPr lang="fr-FR" sz="1800" b="0" i="0" u="none" strike="noStrike" baseline="0" dirty="0">
                <a:solidFill>
                  <a:srgbClr val="000000"/>
                </a:solidFill>
                <a:latin typeface="Times New Roman" panose="02020603050405020304" pitchFamily="18" charset="0"/>
              </a:rPr>
              <a:t>pendant une durée qui varie en fonction du milieu, de la température utilisée et du volume des récipients (</a:t>
            </a:r>
            <a:r>
              <a:rPr lang="fr-FR" sz="1800" b="1" i="0" u="none" strike="noStrike" baseline="0" dirty="0">
                <a:solidFill>
                  <a:srgbClr val="000000"/>
                </a:solidFill>
                <a:latin typeface="Times New Roman" panose="02020603050405020304" pitchFamily="18" charset="0"/>
              </a:rPr>
              <a:t>15min </a:t>
            </a:r>
            <a:r>
              <a:rPr lang="fr-FR" sz="1800" b="0" i="0" u="none" strike="noStrike" baseline="0" dirty="0">
                <a:solidFill>
                  <a:srgbClr val="000000"/>
                </a:solidFill>
                <a:latin typeface="Times New Roman" panose="02020603050405020304" pitchFamily="18" charset="0"/>
              </a:rPr>
              <a:t>au minimum).</a:t>
            </a:r>
          </a:p>
          <a:p>
            <a:r>
              <a:rPr lang="fr-FR" sz="1800" b="0" i="0" u="none" strike="noStrike" baseline="0" dirty="0">
                <a:solidFill>
                  <a:srgbClr val="000000"/>
                </a:solidFill>
                <a:latin typeface="Times New Roman" panose="02020603050405020304" pitchFamily="18" charset="0"/>
              </a:rPr>
              <a:t>Il est utilisé pour stériliser </a:t>
            </a:r>
            <a:r>
              <a:rPr lang="fr-FR" sz="1800" b="1" i="0" u="none" strike="noStrike" baseline="0" dirty="0">
                <a:solidFill>
                  <a:srgbClr val="000000"/>
                </a:solidFill>
                <a:latin typeface="Times New Roman" panose="02020603050405020304" pitchFamily="18" charset="0"/>
              </a:rPr>
              <a:t>les milieux de culture </a:t>
            </a:r>
            <a:r>
              <a:rPr lang="fr-FR" sz="1800" b="0" i="0" u="none" strike="noStrike" baseline="0" dirty="0">
                <a:solidFill>
                  <a:srgbClr val="000000"/>
                </a:solidFill>
                <a:latin typeface="Times New Roman" panose="02020603050405020304" pitchFamily="18" charset="0"/>
              </a:rPr>
              <a:t>neufs ou souillés, mais peut également stériliser tout autre matériel de microbiologie: </a:t>
            </a:r>
            <a:r>
              <a:rPr lang="fr-FR" sz="1800" b="1" i="0" u="none" strike="noStrike" baseline="0" dirty="0">
                <a:solidFill>
                  <a:srgbClr val="000000"/>
                </a:solidFill>
                <a:latin typeface="Times New Roman" panose="02020603050405020304" pitchFamily="18" charset="0"/>
              </a:rPr>
              <a:t>matériel en caoutchouc, la verrerie</a:t>
            </a:r>
            <a:endParaRPr lang="fr-FR" sz="1800" b="0" i="0" u="none" strike="noStrike" baseline="0" dirty="0">
              <a:solidFill>
                <a:srgbClr val="000000"/>
              </a:solidFill>
              <a:latin typeface="Times New Roman" panose="02020603050405020304" pitchFamily="18" charset="0"/>
            </a:endParaRPr>
          </a:p>
        </p:txBody>
      </p:sp>
      <p:pic>
        <p:nvPicPr>
          <p:cNvPr id="9" name="Image 8">
            <a:extLst>
              <a:ext uri="{FF2B5EF4-FFF2-40B4-BE49-F238E27FC236}">
                <a16:creationId xmlns:a16="http://schemas.microsoft.com/office/drawing/2014/main" id="{3DC88CE4-FF0E-432A-8CC2-03319DA69AF5}"/>
              </a:ext>
            </a:extLst>
          </p:cNvPr>
          <p:cNvPicPr>
            <a:picLocks noChangeAspect="1"/>
          </p:cNvPicPr>
          <p:nvPr/>
        </p:nvPicPr>
        <p:blipFill rotWithShape="1">
          <a:blip r:embed="rId2"/>
          <a:srcRect l="10559" t="3495" r="8624"/>
          <a:stretch/>
        </p:blipFill>
        <p:spPr>
          <a:xfrm>
            <a:off x="0" y="4276510"/>
            <a:ext cx="3282462" cy="2623970"/>
          </a:xfrm>
          <a:prstGeom prst="rect">
            <a:avLst/>
          </a:prstGeom>
        </p:spPr>
      </p:pic>
      <p:pic>
        <p:nvPicPr>
          <p:cNvPr id="11" name="Image 10">
            <a:extLst>
              <a:ext uri="{FF2B5EF4-FFF2-40B4-BE49-F238E27FC236}">
                <a16:creationId xmlns:a16="http://schemas.microsoft.com/office/drawing/2014/main" id="{2746CE9C-141E-47FC-90FD-EA76CC4C39E3}"/>
              </a:ext>
            </a:extLst>
          </p:cNvPr>
          <p:cNvPicPr>
            <a:picLocks noChangeAspect="1"/>
          </p:cNvPicPr>
          <p:nvPr/>
        </p:nvPicPr>
        <p:blipFill>
          <a:blip r:embed="rId3"/>
          <a:stretch>
            <a:fillRect/>
          </a:stretch>
        </p:blipFill>
        <p:spPr>
          <a:xfrm>
            <a:off x="3282462" y="4292835"/>
            <a:ext cx="2813538" cy="2581490"/>
          </a:xfrm>
          <a:prstGeom prst="rect">
            <a:avLst/>
          </a:prstGeom>
        </p:spPr>
      </p:pic>
      <p:sp>
        <p:nvSpPr>
          <p:cNvPr id="13" name="ZoneTexte 12">
            <a:extLst>
              <a:ext uri="{FF2B5EF4-FFF2-40B4-BE49-F238E27FC236}">
                <a16:creationId xmlns:a16="http://schemas.microsoft.com/office/drawing/2014/main" id="{5B7C46F8-120B-4B17-89CC-DB1FA8EA3A2E}"/>
              </a:ext>
            </a:extLst>
          </p:cNvPr>
          <p:cNvSpPr txBox="1"/>
          <p:nvPr/>
        </p:nvSpPr>
        <p:spPr>
          <a:xfrm>
            <a:off x="5866228" y="1532869"/>
            <a:ext cx="6140546" cy="2092881"/>
          </a:xfrm>
          <a:prstGeom prst="rect">
            <a:avLst/>
          </a:prstGeom>
          <a:noFill/>
        </p:spPr>
        <p:txBody>
          <a:bodyPr wrap="square">
            <a:spAutoFit/>
          </a:bodyPr>
          <a:lstStyle/>
          <a:p>
            <a:r>
              <a:rPr lang="fr-FR" sz="2000" b="1" dirty="0">
                <a:solidFill>
                  <a:srgbClr val="FF0000"/>
                </a:solidFill>
                <a:latin typeface="Times New Roman" panose="02020603050405020304" pitchFamily="18" charset="0"/>
                <a:cs typeface="Times New Roman" panose="02020603050405020304" pitchFamily="18" charset="0"/>
              </a:rPr>
              <a:t>Les bain-marie ou bain- thermo statés ( ébullition ):</a:t>
            </a:r>
          </a:p>
          <a:p>
            <a:pPr marL="342900" indent="-342900" algn="l">
              <a:buFont typeface="Wingdings" panose="05000000000000000000" pitchFamily="2" charset="2"/>
              <a:buChar char="Ø"/>
            </a:pPr>
            <a:r>
              <a:rPr lang="fr-FR" sz="2000" b="1" dirty="0">
                <a:solidFill>
                  <a:srgbClr val="FF0000"/>
                </a:solidFill>
                <a:latin typeface="Times New Roman" panose="02020603050405020304" pitchFamily="18" charset="0"/>
                <a:cs typeface="Times New Roman" panose="02020603050405020304" pitchFamily="18" charset="0"/>
              </a:rPr>
              <a:t> </a:t>
            </a:r>
            <a:r>
              <a:rPr lang="fr-FR" sz="1800" b="0" i="0" u="none" strike="noStrike" baseline="0" dirty="0">
                <a:solidFill>
                  <a:srgbClr val="000000"/>
                </a:solidFill>
                <a:latin typeface="Times New Roman" panose="02020603050405020304" pitchFamily="18" charset="0"/>
              </a:rPr>
              <a:t>Un chauffage de </a:t>
            </a:r>
            <a:r>
              <a:rPr lang="fr-FR" sz="1800" b="1" i="0" u="none" strike="noStrike" baseline="0" dirty="0">
                <a:solidFill>
                  <a:srgbClr val="000000"/>
                </a:solidFill>
                <a:latin typeface="Times New Roman" panose="02020603050405020304" pitchFamily="18" charset="0"/>
              </a:rPr>
              <a:t>30 minutes à 100°C </a:t>
            </a:r>
            <a:r>
              <a:rPr lang="fr-FR" sz="1800" b="0" i="0" u="none" strike="noStrike" baseline="0" dirty="0">
                <a:solidFill>
                  <a:srgbClr val="000000"/>
                </a:solidFill>
                <a:latin typeface="Times New Roman" panose="02020603050405020304" pitchFamily="18" charset="0"/>
              </a:rPr>
              <a:t>par ébullition ou un maintien dans la vapeur d'eau bouillante suffit à détruire toutes les formes végétatives. </a:t>
            </a:r>
          </a:p>
          <a:p>
            <a:pPr marL="342900" indent="-342900" algn="l">
              <a:buFont typeface="Wingdings" panose="05000000000000000000" pitchFamily="2" charset="2"/>
              <a:buChar char="Ø"/>
            </a:pPr>
            <a:r>
              <a:rPr lang="fr-FR" sz="1800" b="0" i="0" u="none" strike="noStrike" baseline="0" dirty="0">
                <a:solidFill>
                  <a:srgbClr val="000000"/>
                </a:solidFill>
                <a:latin typeface="Times New Roman" panose="02020603050405020304" pitchFamily="18" charset="0"/>
              </a:rPr>
              <a:t>A utiliser pour la stérilisation des produits liquides délicats : </a:t>
            </a:r>
            <a:r>
              <a:rPr lang="fr-FR" sz="1800" b="1" i="0" u="none" strike="noStrike" baseline="0" dirty="0">
                <a:solidFill>
                  <a:srgbClr val="000000"/>
                </a:solidFill>
                <a:latin typeface="Times New Roman" panose="02020603050405020304" pitchFamily="18" charset="0"/>
              </a:rPr>
              <a:t>milieux albumineux, lait, gélatine, solutions concentrées de glucides,</a:t>
            </a:r>
            <a:endParaRPr lang="fr-FR" sz="1800" b="0" i="0" u="none" strike="noStrike" baseline="0" dirty="0">
              <a:solidFill>
                <a:srgbClr val="000000"/>
              </a:solidFill>
              <a:latin typeface="Times New Roman" panose="02020603050405020304" pitchFamily="18" charset="0"/>
            </a:endParaRPr>
          </a:p>
        </p:txBody>
      </p:sp>
      <p:pic>
        <p:nvPicPr>
          <p:cNvPr id="17" name="Image 16">
            <a:extLst>
              <a:ext uri="{FF2B5EF4-FFF2-40B4-BE49-F238E27FC236}">
                <a16:creationId xmlns:a16="http://schemas.microsoft.com/office/drawing/2014/main" id="{9587FC77-1C47-41C5-BC82-DA706F50F3D7}"/>
              </a:ext>
            </a:extLst>
          </p:cNvPr>
          <p:cNvPicPr>
            <a:picLocks noChangeAspect="1"/>
          </p:cNvPicPr>
          <p:nvPr/>
        </p:nvPicPr>
        <p:blipFill rotWithShape="1">
          <a:blip r:embed="rId4">
            <a:extLst>
              <a:ext uri="{28A0092B-C50C-407E-A947-70E740481C1C}">
                <a14:useLocalDpi xmlns:a14="http://schemas.microsoft.com/office/drawing/2010/main" val="0"/>
              </a:ext>
            </a:extLst>
          </a:blip>
          <a:srcRect l="1" r="2122"/>
          <a:stretch/>
        </p:blipFill>
        <p:spPr>
          <a:xfrm>
            <a:off x="6937717" y="3649254"/>
            <a:ext cx="4881490" cy="3082791"/>
          </a:xfrm>
          <a:prstGeom prst="rect">
            <a:avLst/>
          </a:prstGeom>
        </p:spPr>
      </p:pic>
    </p:spTree>
    <p:extLst>
      <p:ext uri="{BB962C8B-B14F-4D97-AF65-F5344CB8AC3E}">
        <p14:creationId xmlns:p14="http://schemas.microsoft.com/office/powerpoint/2010/main" val="118193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7" presetClass="emph" presetSubtype="2" fill="hold" nodeType="clickEffect">
                                  <p:stCondLst>
                                    <p:cond delay="0"/>
                                  </p:stCondLst>
                                  <p:childTnLst>
                                    <p:animClr clrSpc="rgb" dir="cw">
                                      <p:cBhvr>
                                        <p:cTn id="37" dur="2000" fill="hold"/>
                                        <p:tgtEl>
                                          <p:spTgt spid="13"/>
                                        </p:tgtEl>
                                        <p:attrNameLst>
                                          <p:attrName>stroke.color</p:attrName>
                                        </p:attrNameLst>
                                      </p:cBhvr>
                                      <p:to>
                                        <a:schemeClr val="accent2"/>
                                      </p:to>
                                    </p:animClr>
                                    <p:set>
                                      <p:cBhvr>
                                        <p:cTn id="38" dur="2000" fill="hold"/>
                                        <p:tgtEl>
                                          <p:spTgt spid="13"/>
                                        </p:tgtEl>
                                        <p:attrNameLst>
                                          <p:attrName>stroke.on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1D57FEAD-6F6C-489E-BE21-4F5DCBDB7657}"/>
              </a:ext>
            </a:extLst>
          </p:cNvPr>
          <p:cNvSpPr txBox="1">
            <a:spLocks noGrp="1"/>
          </p:cNvSpPr>
          <p:nvPr>
            <p:ph type="title"/>
          </p:nvPr>
        </p:nvSpPr>
        <p:spPr>
          <a:xfrm>
            <a:off x="2562577" y="270934"/>
            <a:ext cx="6248752" cy="584775"/>
          </a:xfrm>
          <a:prstGeom prst="rect">
            <a:avLst/>
          </a:prstGeom>
          <a:solidFill>
            <a:schemeClr val="accent1">
              <a:lumMod val="20000"/>
              <a:lumOff val="80000"/>
            </a:schemeClr>
          </a:solidFill>
          <a:effectLst>
            <a:glow rad="228600">
              <a:schemeClr val="accent2">
                <a:satMod val="175000"/>
                <a:alpha val="40000"/>
              </a:schemeClr>
            </a:glow>
          </a:effectLst>
        </p:spPr>
        <p:txBody>
          <a:bodyPr wrap="square" rtlCol="0">
            <a:spAutoFit/>
          </a:bodyPr>
          <a:lstStyle/>
          <a:p>
            <a:pPr algn="ctr"/>
            <a:r>
              <a:rPr lang="fr-FR" sz="3200" b="1" i="1" dirty="0">
                <a:solidFill>
                  <a:schemeClr val="tx1"/>
                </a:solidFill>
                <a:latin typeface="Times New Roman" panose="02020603050405020304" pitchFamily="18" charset="0"/>
                <a:cs typeface="Times New Roman" panose="02020603050405020304" pitchFamily="18" charset="0"/>
              </a:rPr>
              <a:t>1-1- Stérilisation par La chaleur</a:t>
            </a:r>
          </a:p>
        </p:txBody>
      </p:sp>
      <p:sp>
        <p:nvSpPr>
          <p:cNvPr id="11" name="ZoneTexte 10">
            <a:extLst>
              <a:ext uri="{FF2B5EF4-FFF2-40B4-BE49-F238E27FC236}">
                <a16:creationId xmlns:a16="http://schemas.microsoft.com/office/drawing/2014/main" id="{A01703F9-2C2F-48A9-B1B4-CEC3355FB2B5}"/>
              </a:ext>
            </a:extLst>
          </p:cNvPr>
          <p:cNvSpPr txBox="1"/>
          <p:nvPr/>
        </p:nvSpPr>
        <p:spPr>
          <a:xfrm>
            <a:off x="8235697" y="1415189"/>
            <a:ext cx="3436859" cy="584775"/>
          </a:xfrm>
          <a:prstGeom prst="rect">
            <a:avLst/>
          </a:prstGeom>
          <a:solidFill>
            <a:srgbClr val="FFFF00"/>
          </a:solidFill>
          <a:effectLst>
            <a:innerShdw blurRad="63500" dist="50800" dir="16200000">
              <a:prstClr val="black">
                <a:alpha val="50000"/>
              </a:prstClr>
            </a:innerShdw>
          </a:effectLst>
        </p:spPr>
        <p:txBody>
          <a:bodyPr wrap="square" rtlCol="0">
            <a:spAutoFit/>
          </a:bodyPr>
          <a:lstStyle/>
          <a:p>
            <a:pPr algn="ctr"/>
            <a:r>
              <a:rPr lang="en-GB" sz="3200" b="1" i="0" u="none" strike="noStrike" baseline="0" dirty="0">
                <a:solidFill>
                  <a:srgbClr val="000000"/>
                </a:solidFill>
                <a:latin typeface="Times New Roman" panose="02020603050405020304" pitchFamily="18" charset="0"/>
                <a:cs typeface="Times New Roman" panose="02020603050405020304" pitchFamily="18" charset="0"/>
              </a:rPr>
              <a:t>D- Tyndallisation</a:t>
            </a:r>
          </a:p>
        </p:txBody>
      </p:sp>
      <p:sp>
        <p:nvSpPr>
          <p:cNvPr id="12" name="ZoneTexte 11">
            <a:extLst>
              <a:ext uri="{FF2B5EF4-FFF2-40B4-BE49-F238E27FC236}">
                <a16:creationId xmlns:a16="http://schemas.microsoft.com/office/drawing/2014/main" id="{B2115E7C-CB99-43C6-92C3-3C231E93FA35}"/>
              </a:ext>
            </a:extLst>
          </p:cNvPr>
          <p:cNvSpPr txBox="1"/>
          <p:nvPr/>
        </p:nvSpPr>
        <p:spPr>
          <a:xfrm>
            <a:off x="284443" y="1415189"/>
            <a:ext cx="3671861" cy="584775"/>
          </a:xfrm>
          <a:prstGeom prst="rect">
            <a:avLst/>
          </a:prstGeom>
          <a:solidFill>
            <a:srgbClr val="FFFF00"/>
          </a:solidFill>
          <a:effectLst>
            <a:innerShdw blurRad="63500" dist="50800" dir="16200000">
              <a:prstClr val="black">
                <a:alpha val="50000"/>
              </a:prstClr>
            </a:innerShdw>
          </a:effectLst>
        </p:spPr>
        <p:txBody>
          <a:bodyPr wrap="square" rtlCol="0">
            <a:spAutoFit/>
          </a:bodyPr>
          <a:lstStyle/>
          <a:p>
            <a:r>
              <a:rPr lang="en-GB" sz="3200" b="1" dirty="0">
                <a:solidFill>
                  <a:srgbClr val="000000"/>
                </a:solidFill>
                <a:latin typeface="Times New Roman" panose="02020603050405020304" pitchFamily="18" charset="0"/>
                <a:cs typeface="Times New Roman" panose="02020603050405020304" pitchFamily="18" charset="0"/>
              </a:rPr>
              <a:t>C- Pasteurisation</a:t>
            </a:r>
          </a:p>
        </p:txBody>
      </p:sp>
      <p:sp>
        <p:nvSpPr>
          <p:cNvPr id="2" name="Flèche : bas 1">
            <a:extLst>
              <a:ext uri="{FF2B5EF4-FFF2-40B4-BE49-F238E27FC236}">
                <a16:creationId xmlns:a16="http://schemas.microsoft.com/office/drawing/2014/main" id="{F424D501-58D0-4E1B-8FBA-8640D27C51D2}"/>
              </a:ext>
            </a:extLst>
          </p:cNvPr>
          <p:cNvSpPr/>
          <p:nvPr/>
        </p:nvSpPr>
        <p:spPr>
          <a:xfrm>
            <a:off x="9805181" y="1999964"/>
            <a:ext cx="422031" cy="584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 bas 12">
            <a:extLst>
              <a:ext uri="{FF2B5EF4-FFF2-40B4-BE49-F238E27FC236}">
                <a16:creationId xmlns:a16="http://schemas.microsoft.com/office/drawing/2014/main" id="{013E798A-9439-4C56-8814-CD999F6E0C3C}"/>
              </a:ext>
            </a:extLst>
          </p:cNvPr>
          <p:cNvSpPr/>
          <p:nvPr/>
        </p:nvSpPr>
        <p:spPr>
          <a:xfrm>
            <a:off x="1753772" y="1974669"/>
            <a:ext cx="422031" cy="584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62730485-005F-4209-8B9F-11D73303128E}"/>
              </a:ext>
            </a:extLst>
          </p:cNvPr>
          <p:cNvSpPr txBox="1"/>
          <p:nvPr/>
        </p:nvSpPr>
        <p:spPr>
          <a:xfrm>
            <a:off x="6977573" y="4635010"/>
            <a:ext cx="5214425" cy="2120068"/>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v"/>
            </a:pPr>
            <a:r>
              <a:rPr lang="fr-FR" b="1" dirty="0">
                <a:solidFill>
                  <a:srgbClr val="000000"/>
                </a:solidFill>
                <a:latin typeface="Times New Roman" panose="02020603050405020304" pitchFamily="18" charset="0"/>
              </a:rPr>
              <a:t>Cette méthode est utilisée pour les milieux fragiles à base de sérum(ex vaccins),ou de jaune d’œuf ou toute substance thermosensible de forte viscosité qui ne peut être stérilisée par filtration </a:t>
            </a:r>
          </a:p>
        </p:txBody>
      </p:sp>
      <p:sp>
        <p:nvSpPr>
          <p:cNvPr id="5" name="ZoneTexte 4">
            <a:extLst>
              <a:ext uri="{FF2B5EF4-FFF2-40B4-BE49-F238E27FC236}">
                <a16:creationId xmlns:a16="http://schemas.microsoft.com/office/drawing/2014/main" id="{D5266FF7-7E0F-4329-8E82-86EA87F5FF5F}"/>
              </a:ext>
            </a:extLst>
          </p:cNvPr>
          <p:cNvSpPr txBox="1"/>
          <p:nvPr/>
        </p:nvSpPr>
        <p:spPr>
          <a:xfrm>
            <a:off x="6977574" y="2519693"/>
            <a:ext cx="5214425" cy="2031325"/>
          </a:xfrm>
          <a:prstGeom prst="rect">
            <a:avLst/>
          </a:prstGeom>
          <a:noFill/>
        </p:spPr>
        <p:txBody>
          <a:bodyPr wrap="square" rtlCol="0">
            <a:spAutoFit/>
          </a:bodyPr>
          <a:lstStyle/>
          <a:p>
            <a:pPr marL="285750" indent="-285750" algn="just">
              <a:buFont typeface="Wingdings" panose="05000000000000000000" pitchFamily="2" charset="2"/>
              <a:buChar char="v"/>
            </a:pPr>
            <a:r>
              <a:rPr lang="fr-FR" b="1" dirty="0"/>
              <a:t>La tyndallisation est une série de chauffages brefs à des températures de 70°C à intervalles réguliers(3 chauffages d’une heure,24 h entre 2 chauffages),ceci a fin de laisser aux formes résistantes la possibilité de germer pour les tuer au chauffage suivant.</a:t>
            </a:r>
          </a:p>
        </p:txBody>
      </p:sp>
      <p:cxnSp>
        <p:nvCxnSpPr>
          <p:cNvPr id="16" name="Connecteur droit avec flèche 15">
            <a:extLst>
              <a:ext uri="{FF2B5EF4-FFF2-40B4-BE49-F238E27FC236}">
                <a16:creationId xmlns:a16="http://schemas.microsoft.com/office/drawing/2014/main" id="{CF98D816-539C-4071-8144-2F38D0EE6212}"/>
              </a:ext>
            </a:extLst>
          </p:cNvPr>
          <p:cNvCxnSpPr>
            <a:cxnSpLocks/>
          </p:cNvCxnSpPr>
          <p:nvPr/>
        </p:nvCxnSpPr>
        <p:spPr>
          <a:xfrm flipH="1">
            <a:off x="2562578" y="920754"/>
            <a:ext cx="975446" cy="494435"/>
          </a:xfrm>
          <a:prstGeom prst="straightConnector1">
            <a:avLst/>
          </a:prstGeom>
          <a:ln w="5715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17" name="Connecteur droit avec flèche 16">
            <a:extLst>
              <a:ext uri="{FF2B5EF4-FFF2-40B4-BE49-F238E27FC236}">
                <a16:creationId xmlns:a16="http://schemas.microsoft.com/office/drawing/2014/main" id="{B8959330-450A-4DDB-A4C9-4BDEFB44E686}"/>
              </a:ext>
            </a:extLst>
          </p:cNvPr>
          <p:cNvCxnSpPr>
            <a:cxnSpLocks/>
            <a:endCxn id="11" idx="0"/>
          </p:cNvCxnSpPr>
          <p:nvPr/>
        </p:nvCxnSpPr>
        <p:spPr>
          <a:xfrm>
            <a:off x="8074855" y="899525"/>
            <a:ext cx="1879272" cy="515664"/>
          </a:xfrm>
          <a:prstGeom prst="straightConnector1">
            <a:avLst/>
          </a:prstGeom>
          <a:ln w="57150">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21" name="ZoneTexte 20">
            <a:extLst>
              <a:ext uri="{FF2B5EF4-FFF2-40B4-BE49-F238E27FC236}">
                <a16:creationId xmlns:a16="http://schemas.microsoft.com/office/drawing/2014/main" id="{91461DF4-1584-4924-AAF9-B3BA07FF23E0}"/>
              </a:ext>
            </a:extLst>
          </p:cNvPr>
          <p:cNvSpPr txBox="1"/>
          <p:nvPr/>
        </p:nvSpPr>
        <p:spPr>
          <a:xfrm>
            <a:off x="98474" y="2476615"/>
            <a:ext cx="6879100" cy="2534476"/>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fr-FR" b="1" dirty="0"/>
              <a:t>La pasteurisation est toujours suivie d’un refroidissement rapide. Elle peut se faire en bouteilles.</a:t>
            </a:r>
          </a:p>
          <a:p>
            <a:pPr marL="285750" indent="-285750">
              <a:lnSpc>
                <a:spcPct val="150000"/>
              </a:lnSpc>
              <a:buFont typeface="Wingdings" panose="05000000000000000000" pitchFamily="2" charset="2"/>
              <a:buChar char="q"/>
            </a:pPr>
            <a:r>
              <a:rPr lang="fr-FR" b="1" dirty="0"/>
              <a:t>Le liquide est porté rapidement à90°C pendant 30s, par exemple, puis on le refroidit brusquement à10°C.</a:t>
            </a:r>
          </a:p>
          <a:p>
            <a:pPr marL="285750" indent="-285750">
              <a:lnSpc>
                <a:spcPct val="150000"/>
              </a:lnSpc>
              <a:buFont typeface="Wingdings" panose="05000000000000000000" pitchFamily="2" charset="2"/>
              <a:buChar char="v"/>
            </a:pPr>
            <a:r>
              <a:rPr lang="fr-FR" b="1" dirty="0"/>
              <a:t>Utilisée en industrie pour la conservation des produits alimentaires</a:t>
            </a:r>
            <a:r>
              <a:rPr lang="fr-FR" b="1" dirty="0">
                <a:solidFill>
                  <a:srgbClr val="FF0000"/>
                </a:solidFill>
              </a:rPr>
              <a:t>: le lait, les jus de fruit….</a:t>
            </a:r>
          </a:p>
        </p:txBody>
      </p:sp>
      <p:pic>
        <p:nvPicPr>
          <p:cNvPr id="23" name="Image 22">
            <a:extLst>
              <a:ext uri="{FF2B5EF4-FFF2-40B4-BE49-F238E27FC236}">
                <a16:creationId xmlns:a16="http://schemas.microsoft.com/office/drawing/2014/main" id="{9AE2D147-9EF1-4B84-AD70-61DC10FA8378}"/>
              </a:ext>
            </a:extLst>
          </p:cNvPr>
          <p:cNvPicPr>
            <a:picLocks noChangeAspect="1"/>
          </p:cNvPicPr>
          <p:nvPr/>
        </p:nvPicPr>
        <p:blipFill>
          <a:blip r:embed="rId2"/>
          <a:stretch>
            <a:fillRect/>
          </a:stretch>
        </p:blipFill>
        <p:spPr>
          <a:xfrm>
            <a:off x="284442" y="5011092"/>
            <a:ext cx="5811558" cy="1822196"/>
          </a:xfrm>
          <a:prstGeom prst="rect">
            <a:avLst/>
          </a:prstGeom>
        </p:spPr>
      </p:pic>
    </p:spTree>
    <p:extLst>
      <p:ext uri="{BB962C8B-B14F-4D97-AF65-F5344CB8AC3E}">
        <p14:creationId xmlns:p14="http://schemas.microsoft.com/office/powerpoint/2010/main" val="389335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45B520-8B88-433A-A8B2-1A32A6B6CA72}"/>
              </a:ext>
            </a:extLst>
          </p:cNvPr>
          <p:cNvSpPr>
            <a:spLocks noGrp="1"/>
          </p:cNvSpPr>
          <p:nvPr>
            <p:ph type="title"/>
          </p:nvPr>
        </p:nvSpPr>
        <p:spPr/>
        <p:txBody>
          <a:bodyPr/>
          <a:lstStyle/>
          <a:p>
            <a:br>
              <a:rPr lang="ar-DZ" sz="1800" b="0" i="0" u="none" strike="noStrike" baseline="0" dirty="0">
                <a:solidFill>
                  <a:srgbClr val="000000"/>
                </a:solidFill>
              </a:rPr>
            </a:br>
            <a:br>
              <a:rPr lang="en-GB" sz="1800" b="0" i="0" u="none" strike="noStrike" baseline="0" dirty="0">
                <a:solidFill>
                  <a:srgbClr val="000000"/>
                </a:solidFill>
              </a:rPr>
            </a:br>
            <a:endParaRPr lang="ar-DZ" dirty="0"/>
          </a:p>
        </p:txBody>
      </p:sp>
      <p:sp>
        <p:nvSpPr>
          <p:cNvPr id="3" name="ZoneTexte 2">
            <a:extLst>
              <a:ext uri="{FF2B5EF4-FFF2-40B4-BE49-F238E27FC236}">
                <a16:creationId xmlns:a16="http://schemas.microsoft.com/office/drawing/2014/main" id="{B787609B-FD46-40A9-A803-8B43380B68F9}"/>
              </a:ext>
            </a:extLst>
          </p:cNvPr>
          <p:cNvSpPr txBox="1"/>
          <p:nvPr/>
        </p:nvSpPr>
        <p:spPr>
          <a:xfrm>
            <a:off x="3528745" y="55602"/>
            <a:ext cx="5919628" cy="553998"/>
          </a:xfrm>
          <a:prstGeom prst="rect">
            <a:avLst/>
          </a:prstGeom>
          <a:solidFill>
            <a:schemeClr val="accent1">
              <a:lumMod val="20000"/>
              <a:lumOff val="80000"/>
            </a:schemeClr>
          </a:solidFill>
          <a:effectLst>
            <a:glow rad="228600">
              <a:schemeClr val="accent2">
                <a:satMod val="175000"/>
                <a:alpha val="40000"/>
              </a:schemeClr>
            </a:glow>
          </a:effectLst>
        </p:spPr>
        <p:txBody>
          <a:bodyPr wrap="square" rtlCol="0">
            <a:spAutoFit/>
          </a:bodyPr>
          <a:lstStyle/>
          <a:p>
            <a:pPr algn="ctr"/>
            <a:r>
              <a:rPr lang="fr-FR" sz="3000" b="1" i="1" dirty="0">
                <a:latin typeface="Times New Roman" panose="02020603050405020304" pitchFamily="18" charset="0"/>
                <a:cs typeface="Times New Roman" panose="02020603050405020304" pitchFamily="18" charset="0"/>
              </a:rPr>
              <a:t>1-2- Stérilisation </a:t>
            </a:r>
            <a:r>
              <a:rPr lang="en-GB" sz="3000" b="1" i="1" dirty="0">
                <a:latin typeface="Times New Roman" panose="02020603050405020304" pitchFamily="18" charset="0"/>
                <a:cs typeface="Times New Roman" panose="02020603050405020304" pitchFamily="18" charset="0"/>
              </a:rPr>
              <a:t>par filtration</a:t>
            </a:r>
            <a:endParaRPr lang="fr-FR" sz="3000" b="1" i="1" dirty="0">
              <a:latin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B93B0EB8-28CF-4F32-8627-7E4D579033B3}"/>
              </a:ext>
            </a:extLst>
          </p:cNvPr>
          <p:cNvSpPr txBox="1"/>
          <p:nvPr/>
        </p:nvSpPr>
        <p:spPr>
          <a:xfrm>
            <a:off x="0" y="715074"/>
            <a:ext cx="12192000" cy="1631216"/>
          </a:xfrm>
          <a:prstGeom prst="rect">
            <a:avLst/>
          </a:prstGeom>
          <a:noFill/>
        </p:spPr>
        <p:txBody>
          <a:bodyPr wrap="square" rtlCol="0">
            <a:spAutoFit/>
          </a:bodyPr>
          <a:lstStyle/>
          <a:p>
            <a:pPr algn="ctr"/>
            <a:r>
              <a:rPr lang="fr-FR" sz="2000" i="0" u="none" strike="noStrike" baseline="0" dirty="0">
                <a:solidFill>
                  <a:srgbClr val="000000"/>
                </a:solidFill>
                <a:latin typeface="Times New Roman" panose="02020603050405020304" pitchFamily="18" charset="0"/>
                <a:cs typeface="Times New Roman" panose="02020603050405020304" pitchFamily="18" charset="0"/>
              </a:rPr>
              <a:t>La filtration consiste à faire passer le liquide à stériliser à travers une paroi poreuse ou une membrane qui retient les bactéries.</a:t>
            </a:r>
          </a:p>
          <a:p>
            <a:pPr marL="342900" indent="-342900">
              <a:buFont typeface="Wingdings" panose="05000000000000000000" pitchFamily="2" charset="2"/>
              <a:buChar char="v"/>
            </a:pPr>
            <a:r>
              <a:rPr lang="fr-FR" sz="2000" i="0" u="none" strike="noStrike" baseline="0" dirty="0">
                <a:solidFill>
                  <a:srgbClr val="000000"/>
                </a:solidFill>
                <a:latin typeface="Times New Roman" panose="02020603050405020304" pitchFamily="18" charset="0"/>
                <a:cs typeface="Times New Roman" panose="02020603050405020304" pitchFamily="18" charset="0"/>
              </a:rPr>
              <a:t>Cette méthode est utilisée pour les milieux sensibles à la chaleur, mais n'est possible que lorsque la viscosité de ces milieux est faible.</a:t>
            </a:r>
          </a:p>
          <a:p>
            <a:pPr marL="285750" indent="-285750">
              <a:buFont typeface="Wingdings" panose="05000000000000000000" pitchFamily="2" charset="2"/>
              <a:buChar char="v"/>
            </a:pPr>
            <a:r>
              <a:rPr lang="fr-FR" sz="1800" b="0" i="0" u="none" strike="noStrike" baseline="0" dirty="0">
                <a:solidFill>
                  <a:srgbClr val="000000"/>
                </a:solidFill>
                <a:latin typeface="Times New Roman" panose="02020603050405020304" pitchFamily="18" charset="0"/>
              </a:rPr>
              <a:t>Stériliser </a:t>
            </a:r>
            <a:r>
              <a:rPr lang="fr-FR" sz="1800" b="0" i="0" u="none" strike="noStrike" baseline="0" dirty="0">
                <a:latin typeface="Times New Roman" panose="02020603050405020304" pitchFamily="18" charset="0"/>
              </a:rPr>
              <a:t>des </a:t>
            </a:r>
            <a:r>
              <a:rPr lang="fr-FR" sz="1800" b="1" i="0" u="none" strike="noStrike" baseline="0" dirty="0">
                <a:latin typeface="Times New Roman" panose="02020603050405020304" pitchFamily="18" charset="0"/>
              </a:rPr>
              <a:t>liquides altérables par la chaleur </a:t>
            </a:r>
            <a:r>
              <a:rPr lang="fr-FR" sz="2000" b="1" i="0" u="none" strike="noStrike" baseline="0" dirty="0">
                <a:solidFill>
                  <a:srgbClr val="FF0000"/>
                </a:solidFill>
                <a:latin typeface="Times New Roman" panose="02020603050405020304" pitchFamily="18" charset="0"/>
              </a:rPr>
              <a:t>: solutions glucidiques, vitamine </a:t>
            </a:r>
            <a:endParaRPr lang="fr-FR" sz="1800" b="1" i="0" u="none" strike="noStrike" baseline="0" dirty="0">
              <a:solidFill>
                <a:srgbClr val="FF0000"/>
              </a:solidFill>
              <a:latin typeface="Times New Roman" panose="02020603050405020304" pitchFamily="18" charset="0"/>
            </a:endParaRPr>
          </a:p>
        </p:txBody>
      </p:sp>
      <p:sp>
        <p:nvSpPr>
          <p:cNvPr id="6" name="ZoneTexte 5">
            <a:extLst>
              <a:ext uri="{FF2B5EF4-FFF2-40B4-BE49-F238E27FC236}">
                <a16:creationId xmlns:a16="http://schemas.microsoft.com/office/drawing/2014/main" id="{C88AACB7-5A93-41E8-A2E9-C52129AD19A2}"/>
              </a:ext>
            </a:extLst>
          </p:cNvPr>
          <p:cNvSpPr txBox="1"/>
          <p:nvPr/>
        </p:nvSpPr>
        <p:spPr>
          <a:xfrm>
            <a:off x="4025705" y="2378411"/>
            <a:ext cx="5713381" cy="461665"/>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fr-FR" sz="2400" b="1" dirty="0">
                <a:latin typeface="Times New Roman" panose="02020603050405020304" pitchFamily="18" charset="0"/>
                <a:cs typeface="Times New Roman" panose="02020603050405020304" pitchFamily="18" charset="0"/>
              </a:rPr>
              <a:t>I</a:t>
            </a:r>
            <a:r>
              <a:rPr lang="fr-FR" sz="2400" b="1" i="0" u="none" strike="noStrike" baseline="0" dirty="0">
                <a:latin typeface="Times New Roman" panose="02020603050405020304" pitchFamily="18" charset="0"/>
                <a:cs typeface="Times New Roman" panose="02020603050405020304" pitchFamily="18" charset="0"/>
              </a:rPr>
              <a:t>l existe plusieurs types de filtration</a:t>
            </a:r>
          </a:p>
        </p:txBody>
      </p:sp>
      <p:sp>
        <p:nvSpPr>
          <p:cNvPr id="9" name="Rectangle 8">
            <a:extLst>
              <a:ext uri="{FF2B5EF4-FFF2-40B4-BE49-F238E27FC236}">
                <a16:creationId xmlns:a16="http://schemas.microsoft.com/office/drawing/2014/main" id="{8ADE1117-48FE-40B6-BB3D-1B5FFD9FC7C9}"/>
              </a:ext>
            </a:extLst>
          </p:cNvPr>
          <p:cNvSpPr/>
          <p:nvPr/>
        </p:nvSpPr>
        <p:spPr>
          <a:xfrm>
            <a:off x="23971" y="2894128"/>
            <a:ext cx="4321043" cy="1712470"/>
          </a:xfrm>
          <a:prstGeom prst="rect">
            <a:avLst/>
          </a:prstGeom>
          <a:solidFill>
            <a:srgbClr val="99FFCC"/>
          </a:solidFill>
          <a:ln w="28575">
            <a:solidFill>
              <a:srgbClr val="FF0000"/>
            </a:solidFill>
          </a:ln>
        </p:spPr>
        <p:style>
          <a:lnRef idx="2">
            <a:schemeClr val="accent4"/>
          </a:lnRef>
          <a:fillRef idx="1">
            <a:schemeClr val="lt1"/>
          </a:fillRef>
          <a:effectRef idx="0">
            <a:schemeClr val="accent4"/>
          </a:effectRef>
          <a:fontRef idx="minor">
            <a:schemeClr val="dk1"/>
          </a:fontRef>
        </p:style>
        <p:txBody>
          <a:bodyPr rtlCol="0" anchor="t"/>
          <a:lstStyle/>
          <a:p>
            <a:r>
              <a:rPr lang="fr-FR" sz="2000" b="1" i="0" u="none" strike="noStrike" baseline="0" dirty="0">
                <a:solidFill>
                  <a:srgbClr val="FF0000"/>
                </a:solidFill>
                <a:latin typeface="Times New Roman" panose="02020603050405020304" pitchFamily="18" charset="0"/>
              </a:rPr>
              <a:t>les membranes filtrantes à usage unique: </a:t>
            </a:r>
            <a:r>
              <a:rPr lang="fr-FR" sz="1800" b="0" i="0" u="none" strike="noStrike" baseline="0" dirty="0">
                <a:solidFill>
                  <a:srgbClr val="000000"/>
                </a:solidFill>
                <a:latin typeface="Times New Roman" panose="02020603050405020304" pitchFamily="18" charset="0"/>
              </a:rPr>
              <a:t>membranes plastiques minces comportant des millions de pores par</a:t>
            </a:r>
            <a:r>
              <a:rPr lang="fr-FR" sz="1800" dirty="0">
                <a:effectLst/>
                <a:latin typeface="Calibri" panose="020F0502020204030204" pitchFamily="34" charset="0"/>
                <a:ea typeface="Calibri" panose="020F0502020204030204" pitchFamily="34" charset="0"/>
                <a:cs typeface="Arial" panose="020B0604020202020204" pitchFamily="34" charset="0"/>
              </a:rPr>
              <a:t> cm</a:t>
            </a:r>
            <a:r>
              <a:rPr lang="fr-FR" sz="1800" baseline="30000" dirty="0">
                <a:effectLst/>
                <a:latin typeface="Calibri" panose="020F0502020204030204" pitchFamily="34" charset="0"/>
                <a:ea typeface="Calibri" panose="020F0502020204030204" pitchFamily="34" charset="0"/>
                <a:cs typeface="Arial" panose="020B0604020202020204" pitchFamily="34" charset="0"/>
              </a:rPr>
              <a:t>2</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just"/>
            <a:r>
              <a:rPr lang="fr-FR" sz="1800" b="0" i="0" u="none" strike="noStrike" baseline="0" dirty="0">
                <a:solidFill>
                  <a:srgbClr val="000000"/>
                </a:solidFill>
                <a:latin typeface="Times New Roman" panose="02020603050405020304" pitchFamily="18" charset="0"/>
              </a:rPr>
              <a:t>dont la taille, très uniforme, varie de 8 à 0.01 μm, </a:t>
            </a:r>
            <a:r>
              <a:rPr lang="fr-FR" sz="1600" b="1" i="0" u="none" strike="noStrike" baseline="0" dirty="0">
                <a:solidFill>
                  <a:srgbClr val="000000"/>
                </a:solidFill>
                <a:latin typeface="Times New Roman" panose="02020603050405020304" pitchFamily="18" charset="0"/>
              </a:rPr>
              <a:t>sont actuellement les plus utilisées dans les laboratoires.</a:t>
            </a:r>
            <a:endParaRPr lang="fr-FR" sz="1800" b="0" i="0" u="none" strike="noStrike" baseline="0" dirty="0">
              <a:solidFill>
                <a:srgbClr val="000000"/>
              </a:solidFill>
              <a:latin typeface="Times New Roman" panose="02020603050405020304" pitchFamily="18" charset="0"/>
            </a:endParaRPr>
          </a:p>
        </p:txBody>
      </p:sp>
      <p:sp>
        <p:nvSpPr>
          <p:cNvPr id="10" name="ZoneTexte 9">
            <a:extLst>
              <a:ext uri="{FF2B5EF4-FFF2-40B4-BE49-F238E27FC236}">
                <a16:creationId xmlns:a16="http://schemas.microsoft.com/office/drawing/2014/main" id="{9DE6327A-E6EC-436A-8823-A216A09D09D5}"/>
              </a:ext>
            </a:extLst>
          </p:cNvPr>
          <p:cNvSpPr txBox="1"/>
          <p:nvPr/>
        </p:nvSpPr>
        <p:spPr>
          <a:xfrm>
            <a:off x="8157030" y="2940812"/>
            <a:ext cx="4011000" cy="1538883"/>
          </a:xfrm>
          <a:prstGeom prst="rect">
            <a:avLst/>
          </a:prstGeom>
          <a:solidFill>
            <a:srgbClr val="99FFCC"/>
          </a:solidFill>
          <a:ln w="28575">
            <a:solidFill>
              <a:srgbClr val="FF0000"/>
            </a:solidFill>
          </a:ln>
        </p:spPr>
        <p:txBody>
          <a:bodyPr wrap="square" rtlCol="0">
            <a:spAutoFit/>
          </a:bodyPr>
          <a:lstStyle/>
          <a:p>
            <a:r>
              <a:rPr lang="fr-FR" sz="2000" b="1" dirty="0">
                <a:solidFill>
                  <a:srgbClr val="FF0000"/>
                </a:solidFill>
                <a:latin typeface="Times New Roman" panose="02020603050405020304" pitchFamily="18" charset="0"/>
              </a:rPr>
              <a:t>les bougies de porcelaine (type Chamberland):</a:t>
            </a:r>
            <a:r>
              <a:rPr lang="fr-FR" sz="1800" b="0" i="0" u="none" strike="noStrike" baseline="0" dirty="0">
                <a:solidFill>
                  <a:srgbClr val="000000"/>
                </a:solidFill>
                <a:latin typeface="Times New Roman" panose="02020603050405020304" pitchFamily="18" charset="0"/>
              </a:rPr>
              <a:t>tubes à fond arrondi dont les parois sont poreuses, en porcelaine. La dimension de ces pores varie de quelques μm au 1/10ème de μm.</a:t>
            </a:r>
          </a:p>
        </p:txBody>
      </p:sp>
      <p:sp>
        <p:nvSpPr>
          <p:cNvPr id="11" name="ZoneTexte 10">
            <a:extLst>
              <a:ext uri="{FF2B5EF4-FFF2-40B4-BE49-F238E27FC236}">
                <a16:creationId xmlns:a16="http://schemas.microsoft.com/office/drawing/2014/main" id="{E8478E0D-14B6-44FA-80D3-5C045E82CB07}"/>
              </a:ext>
            </a:extLst>
          </p:cNvPr>
          <p:cNvSpPr txBox="1"/>
          <p:nvPr/>
        </p:nvSpPr>
        <p:spPr>
          <a:xfrm>
            <a:off x="4644573" y="2926298"/>
            <a:ext cx="3265714" cy="954107"/>
          </a:xfrm>
          <a:prstGeom prst="rect">
            <a:avLst/>
          </a:prstGeom>
          <a:solidFill>
            <a:srgbClr val="99FFCC"/>
          </a:solidFill>
          <a:ln w="38100">
            <a:solidFill>
              <a:srgbClr val="FF0000"/>
            </a:solidFill>
          </a:ln>
        </p:spPr>
        <p:txBody>
          <a:bodyPr wrap="square" rtlCol="0">
            <a:spAutoFit/>
          </a:bodyPr>
          <a:lstStyle/>
          <a:p>
            <a:pPr algn="ctr"/>
            <a:r>
              <a:rPr lang="fr-FR" sz="2000" b="1" dirty="0">
                <a:solidFill>
                  <a:srgbClr val="FF0000"/>
                </a:solidFill>
                <a:latin typeface="Times New Roman" panose="02020603050405020304" pitchFamily="18" charset="0"/>
              </a:rPr>
              <a:t>Disques</a:t>
            </a:r>
            <a:r>
              <a:rPr lang="fr-FR" sz="1800" b="0" i="0" u="none" strike="noStrike" baseline="0" dirty="0">
                <a:solidFill>
                  <a:srgbClr val="000000"/>
                </a:solidFill>
              </a:rPr>
              <a:t>: disques en verre fritté de porosité de 150 à 1 μm.</a:t>
            </a:r>
          </a:p>
        </p:txBody>
      </p:sp>
      <p:pic>
        <p:nvPicPr>
          <p:cNvPr id="13" name="Image 12">
            <a:extLst>
              <a:ext uri="{FF2B5EF4-FFF2-40B4-BE49-F238E27FC236}">
                <a16:creationId xmlns:a16="http://schemas.microsoft.com/office/drawing/2014/main" id="{C47635FD-52C3-4CC5-B9B0-3F7F49EBEF70}"/>
              </a:ext>
            </a:extLst>
          </p:cNvPr>
          <p:cNvPicPr>
            <a:picLocks noChangeAspect="1"/>
          </p:cNvPicPr>
          <p:nvPr/>
        </p:nvPicPr>
        <p:blipFill>
          <a:blip r:embed="rId2"/>
          <a:stretch>
            <a:fillRect/>
          </a:stretch>
        </p:blipFill>
        <p:spPr>
          <a:xfrm>
            <a:off x="2619462" y="4634763"/>
            <a:ext cx="8251738" cy="2150668"/>
          </a:xfrm>
          <a:prstGeom prst="rect">
            <a:avLst/>
          </a:prstGeom>
        </p:spPr>
      </p:pic>
    </p:spTree>
    <p:extLst>
      <p:ext uri="{BB962C8B-B14F-4D97-AF65-F5344CB8AC3E}">
        <p14:creationId xmlns:p14="http://schemas.microsoft.com/office/powerpoint/2010/main" val="1601467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9847CA8-B5B0-4212-97A6-5968DD7C001A}"/>
              </a:ext>
            </a:extLst>
          </p:cNvPr>
          <p:cNvSpPr txBox="1"/>
          <p:nvPr/>
        </p:nvSpPr>
        <p:spPr>
          <a:xfrm>
            <a:off x="3041916" y="289774"/>
            <a:ext cx="6406884" cy="646331"/>
          </a:xfrm>
          <a:prstGeom prst="rect">
            <a:avLst/>
          </a:prstGeom>
          <a:solidFill>
            <a:schemeClr val="accent1">
              <a:lumMod val="20000"/>
              <a:lumOff val="80000"/>
            </a:schemeClr>
          </a:solidFill>
          <a:effectLst>
            <a:glow rad="228600">
              <a:schemeClr val="accent2">
                <a:satMod val="175000"/>
                <a:alpha val="40000"/>
              </a:schemeClr>
            </a:glow>
          </a:effectLst>
        </p:spPr>
        <p:txBody>
          <a:bodyPr wrap="square" rtlCol="0">
            <a:spAutoFit/>
          </a:bodyPr>
          <a:lstStyle/>
          <a:p>
            <a:pPr algn="ctr"/>
            <a:r>
              <a:rPr lang="fr-FR" sz="3600" b="1" i="1" dirty="0">
                <a:latin typeface="Times New Roman" panose="02020603050405020304" pitchFamily="18" charset="0"/>
                <a:cs typeface="Times New Roman" panose="02020603050405020304" pitchFamily="18" charset="0"/>
              </a:rPr>
              <a:t>1-3- Stérilisation par  </a:t>
            </a:r>
            <a:r>
              <a:rPr lang="en-GB" sz="3600" b="1" i="1" dirty="0">
                <a:latin typeface="Times New Roman" panose="02020603050405020304" pitchFamily="18" charset="0"/>
                <a:cs typeface="Times New Roman" panose="02020603050405020304" pitchFamily="18" charset="0"/>
              </a:rPr>
              <a:t>radiation</a:t>
            </a:r>
          </a:p>
        </p:txBody>
      </p:sp>
      <p:sp>
        <p:nvSpPr>
          <p:cNvPr id="2" name="ZoneTexte 1">
            <a:extLst>
              <a:ext uri="{FF2B5EF4-FFF2-40B4-BE49-F238E27FC236}">
                <a16:creationId xmlns:a16="http://schemas.microsoft.com/office/drawing/2014/main" id="{65CC85B4-37C2-44A8-BBDA-5D07A3EA06BE}"/>
              </a:ext>
            </a:extLst>
          </p:cNvPr>
          <p:cNvSpPr txBox="1"/>
          <p:nvPr/>
        </p:nvSpPr>
        <p:spPr>
          <a:xfrm>
            <a:off x="0" y="1079404"/>
            <a:ext cx="5450305" cy="1508105"/>
          </a:xfrm>
          <a:prstGeom prst="rect">
            <a:avLst/>
          </a:prstGeom>
          <a:noFill/>
          <a:ln w="28575">
            <a:solidFill>
              <a:srgbClr val="0000FF"/>
            </a:solidFill>
          </a:ln>
        </p:spPr>
        <p:txBody>
          <a:bodyPr wrap="square" rtlCol="0">
            <a:spAutoFit/>
          </a:bodyPr>
          <a:lstStyle/>
          <a:p>
            <a:pPr algn="just"/>
            <a:r>
              <a:rPr lang="fr-FR" sz="2000" b="1" dirty="0">
                <a:solidFill>
                  <a:srgbClr val="FF0000"/>
                </a:solidFill>
                <a:latin typeface="Times New Roman" panose="02020603050405020304" pitchFamily="18" charset="0"/>
              </a:rPr>
              <a:t>La stérilisation par les U.V. </a:t>
            </a:r>
            <a:r>
              <a:rPr lang="fr-FR" dirty="0">
                <a:solidFill>
                  <a:srgbClr val="000000"/>
                </a:solidFill>
                <a:latin typeface="Times New Roman" panose="02020603050405020304" pitchFamily="18" charset="0"/>
              </a:rPr>
              <a:t>est la plus utilisée au laboratoire pour la décontamination de l'air et des paillasses situées sous la hotte de protection : le rayonnement n'agit que de façon directe et sa pénétration est faible.</a:t>
            </a:r>
          </a:p>
        </p:txBody>
      </p:sp>
      <p:sp>
        <p:nvSpPr>
          <p:cNvPr id="3" name="ZoneTexte 2">
            <a:extLst>
              <a:ext uri="{FF2B5EF4-FFF2-40B4-BE49-F238E27FC236}">
                <a16:creationId xmlns:a16="http://schemas.microsoft.com/office/drawing/2014/main" id="{BE840B32-69F2-49EC-A67F-5A35E3A8C774}"/>
              </a:ext>
            </a:extLst>
          </p:cNvPr>
          <p:cNvSpPr txBox="1"/>
          <p:nvPr/>
        </p:nvSpPr>
        <p:spPr>
          <a:xfrm>
            <a:off x="6369684" y="1082680"/>
            <a:ext cx="5822316" cy="1508105"/>
          </a:xfrm>
          <a:prstGeom prst="rect">
            <a:avLst/>
          </a:prstGeom>
          <a:noFill/>
          <a:ln w="28575">
            <a:solidFill>
              <a:srgbClr val="0000FF"/>
            </a:solidFill>
          </a:ln>
        </p:spPr>
        <p:txBody>
          <a:bodyPr wrap="square" rtlCol="0">
            <a:spAutoFit/>
          </a:bodyPr>
          <a:lstStyle/>
          <a:p>
            <a:r>
              <a:rPr lang="fr-FR" sz="2000" b="1" dirty="0">
                <a:solidFill>
                  <a:srgbClr val="FF0000"/>
                </a:solidFill>
                <a:latin typeface="Times New Roman" panose="02020603050405020304" pitchFamily="18" charset="0"/>
              </a:rPr>
              <a:t>D'autres radiations (rayons X...) </a:t>
            </a:r>
            <a:r>
              <a:rPr lang="fr-FR" sz="1800" b="0" i="0" u="none" strike="noStrike" baseline="0" dirty="0">
                <a:solidFill>
                  <a:srgbClr val="000000"/>
                </a:solidFill>
                <a:latin typeface="Times New Roman" panose="02020603050405020304" pitchFamily="18" charset="0"/>
              </a:rPr>
              <a:t>, peu utilisées, peuvent cependant servir pour la stérilisation industrielle des </a:t>
            </a:r>
            <a:r>
              <a:rPr lang="fr-FR" sz="1800" b="1" i="0" u="none" strike="noStrike" baseline="0" dirty="0">
                <a:solidFill>
                  <a:srgbClr val="000000"/>
                </a:solidFill>
                <a:latin typeface="Times New Roman" panose="02020603050405020304" pitchFamily="18" charset="0"/>
              </a:rPr>
              <a:t>boîtes de Pétri en matière plastique </a:t>
            </a:r>
            <a:r>
              <a:rPr lang="fr-FR" sz="1800" b="0" i="0" u="none" strike="noStrike" baseline="0" dirty="0">
                <a:solidFill>
                  <a:srgbClr val="000000"/>
                </a:solidFill>
                <a:latin typeface="Times New Roman" panose="02020603050405020304" pitchFamily="18" charset="0"/>
              </a:rPr>
              <a:t>: stérilisation par ionisation, ou pour la conservation de certains produits alimentaires. </a:t>
            </a:r>
          </a:p>
        </p:txBody>
      </p:sp>
      <p:pic>
        <p:nvPicPr>
          <p:cNvPr id="6" name="Image 5">
            <a:extLst>
              <a:ext uri="{FF2B5EF4-FFF2-40B4-BE49-F238E27FC236}">
                <a16:creationId xmlns:a16="http://schemas.microsoft.com/office/drawing/2014/main" id="{E8DD1F2B-C8F6-41B0-A228-6C4C4E1DDDBB}"/>
              </a:ext>
            </a:extLst>
          </p:cNvPr>
          <p:cNvPicPr>
            <a:picLocks noChangeAspect="1"/>
          </p:cNvPicPr>
          <p:nvPr/>
        </p:nvPicPr>
        <p:blipFill>
          <a:blip r:embed="rId2"/>
          <a:stretch>
            <a:fillRect/>
          </a:stretch>
        </p:blipFill>
        <p:spPr>
          <a:xfrm>
            <a:off x="4425326" y="2929996"/>
            <a:ext cx="3341347" cy="2597269"/>
          </a:xfrm>
          <a:prstGeom prst="rect">
            <a:avLst/>
          </a:prstGeom>
        </p:spPr>
      </p:pic>
      <p:pic>
        <p:nvPicPr>
          <p:cNvPr id="8" name="Image 7">
            <a:extLst>
              <a:ext uri="{FF2B5EF4-FFF2-40B4-BE49-F238E27FC236}">
                <a16:creationId xmlns:a16="http://schemas.microsoft.com/office/drawing/2014/main" id="{129F7603-0C18-488C-9D3C-241B6AF28A63}"/>
              </a:ext>
            </a:extLst>
          </p:cNvPr>
          <p:cNvPicPr>
            <a:picLocks noChangeAspect="1"/>
          </p:cNvPicPr>
          <p:nvPr/>
        </p:nvPicPr>
        <p:blipFill>
          <a:blip r:embed="rId3"/>
          <a:stretch>
            <a:fillRect/>
          </a:stretch>
        </p:blipFill>
        <p:spPr>
          <a:xfrm>
            <a:off x="108285" y="2929996"/>
            <a:ext cx="3186820" cy="2597269"/>
          </a:xfrm>
          <a:prstGeom prst="rect">
            <a:avLst/>
          </a:prstGeom>
        </p:spPr>
      </p:pic>
      <p:pic>
        <p:nvPicPr>
          <p:cNvPr id="10" name="Image 9">
            <a:extLst>
              <a:ext uri="{FF2B5EF4-FFF2-40B4-BE49-F238E27FC236}">
                <a16:creationId xmlns:a16="http://schemas.microsoft.com/office/drawing/2014/main" id="{CB83933C-73FB-49A3-B423-99ECA1237B99}"/>
              </a:ext>
            </a:extLst>
          </p:cNvPr>
          <p:cNvPicPr>
            <a:picLocks noChangeAspect="1"/>
          </p:cNvPicPr>
          <p:nvPr/>
        </p:nvPicPr>
        <p:blipFill>
          <a:blip r:embed="rId4"/>
          <a:stretch>
            <a:fillRect/>
          </a:stretch>
        </p:blipFill>
        <p:spPr>
          <a:xfrm>
            <a:off x="8797539" y="2887740"/>
            <a:ext cx="3286175" cy="2639525"/>
          </a:xfrm>
          <a:prstGeom prst="rect">
            <a:avLst/>
          </a:prstGeom>
        </p:spPr>
      </p:pic>
    </p:spTree>
    <p:extLst>
      <p:ext uri="{BB962C8B-B14F-4D97-AF65-F5344CB8AC3E}">
        <p14:creationId xmlns:p14="http://schemas.microsoft.com/office/powerpoint/2010/main" val="2218434402"/>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395</TotalTime>
  <Words>1192</Words>
  <Application>Microsoft Office PowerPoint</Application>
  <PresentationFormat>Grand écran</PresentationFormat>
  <Paragraphs>83</Paragraphs>
  <Slides>14</Slides>
  <Notes>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14</vt:i4>
      </vt:variant>
    </vt:vector>
  </HeadingPairs>
  <TitlesOfParts>
    <vt:vector size="22" baseType="lpstr">
      <vt:lpstr>Arial</vt:lpstr>
      <vt:lpstr>Calibri</vt:lpstr>
      <vt:lpstr>Tahoma</vt:lpstr>
      <vt:lpstr>Times New Roman</vt:lpstr>
      <vt:lpstr>Trebuchet MS</vt:lpstr>
      <vt:lpstr>Wingdings</vt:lpstr>
      <vt:lpstr>Wingdings 3</vt:lpstr>
      <vt:lpstr>Facette</vt:lpstr>
      <vt:lpstr>Présentation PowerPoint</vt:lpstr>
      <vt:lpstr>    La destruction des microorganismes (bactéries, virus, champignons, parasites) ou stérilisation est indispensable lors de la préparation du matériel et des milieux destinés aux manipulations, ainsi qu'avant le lavage ou l'élimination du matériel et des milieux utilisés.    </vt:lpstr>
      <vt:lpstr>1- Stérilisation par les méthodes physiques</vt:lpstr>
      <vt:lpstr>Présentation PowerPoint</vt:lpstr>
      <vt:lpstr>Présentation PowerPoint</vt:lpstr>
      <vt:lpstr>Présentation PowerPoint</vt:lpstr>
      <vt:lpstr>1-1- Stérilisation par La chaleur</vt:lpstr>
      <vt:lpstr>  </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Université Larbi Ben M’hidi</dc:title>
  <dc:creator>RAZZEK</dc:creator>
  <cp:lastModifiedBy>RAZZEK</cp:lastModifiedBy>
  <cp:revision>45</cp:revision>
  <dcterms:created xsi:type="dcterms:W3CDTF">2021-01-01T19:25:59Z</dcterms:created>
  <dcterms:modified xsi:type="dcterms:W3CDTF">2021-01-05T20:56:39Z</dcterms:modified>
</cp:coreProperties>
</file>