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5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86" d="100"/>
          <a:sy n="86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4067C-5233-E8E1-A6BD-EF97C7CE7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2436F8-456F-6778-E777-4DED20407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9BAF63-AD2D-7109-424B-2EEA16E6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74A0C0-B7C9-2987-D695-F06535FB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6BEE14-4872-5E09-5086-B8884EC9A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59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7E3BF1-2427-D1B3-51A2-C3BABB36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A45651-A896-7BCD-3A09-83609DF01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2AA246-6780-3F9D-E4EE-061276A1A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D5FC89-B73C-0878-B432-5A9FE7FE7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FEDB6D-332C-C83F-DEF2-77397204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07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963F736-9F7D-F5A4-021C-4AC7EC8C86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A13AA1-8F90-CBD9-E00A-8CBE978BD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5C5A57-9521-6B99-9770-23A4A166B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B06C93-0437-022C-A75A-6DABCB980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569458-AD65-B9D8-B4A4-D5550AAE3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49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BC4EB6-2902-FC8C-362A-B2A82276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F9CC53-FB40-7F89-944A-6CAB60844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071C27-D0D0-1C59-1C19-33FA77FE1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F34E4F-D27C-96FE-BDC8-D3392232B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1FEC81-A64C-DBBC-FB1B-47F6759CD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3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E7B10A-4251-B170-4AE7-93E6D0617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B5E5D4-B2B9-11AB-C68F-230CF0E74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C17ED3-12F3-D035-7C9A-62E1A178E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1EEEFF-1F38-B4DE-E313-6C3DAF20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4BF056-1001-27A7-C020-D37316A8E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25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AE411D-9926-CE87-D397-87CE275E6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45E754-0C15-7D7D-696B-843E90DA2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1BF7C6-23AD-C4DB-0F95-809C169FB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36352F-4C45-4CFD-B399-D03555643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458041-0BAE-9032-96EB-04103C0BE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52B392-0070-323B-3AB5-E2BCADEFB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87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EC583A-874B-C000-B04C-9A48393E4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CF68CA-6A29-37D1-DF88-EFF87696E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F51DE9-A5C9-4769-05EA-985F7D942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1DC0F0-A1D0-E99B-1BA9-25BAA2EC3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4E7C139-6482-FB2F-0B81-5557DCEA5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BB85FDB-F630-6891-BB0F-09151233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2FAF8EE-5F5E-2692-EFAB-C5CCD50DF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E308A6D-5F43-80A0-CB2E-6373D7A5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74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9D6BD4-C555-AED7-A76D-759579AB8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0C775FF-088F-BA3E-2760-17466C0D6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0E24ED7-1101-C2F6-8D36-0456929AA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239510-B4D4-FC42-3A6D-D2D9643E5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51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AC4F76-D885-B238-1A8F-F76299576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2A185A-A504-BCCB-6A6A-1CC65183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352FFD-8FE1-2689-C80E-52E9BF7F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78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2F267C-4FC9-D0AE-E752-95F5BD993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1308AB-B6EA-4578-0AC2-6D137AB8D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7EC7E6-EC44-4F69-C357-240F06FAE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A1ABFE-7EC7-DA29-9B23-05D3B768D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6DC3C1-01BC-D7FB-E4D2-1FA590482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4BB024-8022-2343-3F1A-B0F5905A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39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F82118-5C08-B2CE-BB4C-5CCC2B63E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E8EAEA9-0CC7-2946-A269-02F8AFB265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24F0EF-4EBB-AD96-538E-A4A7029E6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294CD9-2041-6907-554D-77CE5EBFB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0A7BC7-840B-EDD7-DC02-C8DD2C84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D20205-6D11-59F9-671E-B99189F8D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65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12F2B0-3C16-EB35-6D4A-6BC49772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9980D8-F7C0-9B21-2CDE-B72DA913E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99786A-12E8-C687-D273-AA110F310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6977A-CC10-4865-93F8-59820560E6D3}" type="datetimeFigureOut">
              <a:rPr lang="fr-FR" smtClean="0"/>
              <a:t>02/10/2022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334B57-63B2-5B33-95FF-774C453D13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497FF6-46A8-DFE0-8CD4-89F8646CB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F4AE4-6675-4C19-94C5-8E50B913B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97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41009-12E7-960A-9B80-01B01BDD6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66599"/>
          </a:xfrm>
        </p:spPr>
        <p:txBody>
          <a:bodyPr>
            <a:normAutofit/>
          </a:bodyPr>
          <a:lstStyle/>
          <a:p>
            <a:r>
              <a:rPr lang="fr-FR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of the </a:t>
            </a:r>
            <a:r>
              <a:rPr lang="fr-FR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FR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393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A57B89-80AD-F70C-A77F-9A9C617F9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>
                <a:solidFill>
                  <a:srgbClr val="FF0000"/>
                </a:solidFill>
              </a:rPr>
              <a:t>2/ Source of </a:t>
            </a:r>
            <a:r>
              <a:rPr lang="fr-FR" sz="5400" b="1" dirty="0" err="1">
                <a:solidFill>
                  <a:srgbClr val="FF0000"/>
                </a:solidFill>
              </a:rPr>
              <a:t>economic</a:t>
            </a:r>
            <a:r>
              <a:rPr lang="fr-FR" sz="5400" b="1" dirty="0">
                <a:solidFill>
                  <a:srgbClr val="FF0000"/>
                </a:solidFill>
              </a:rPr>
              <a:t> </a:t>
            </a:r>
            <a:r>
              <a:rPr lang="fr-FR" sz="5400" b="1" dirty="0" err="1">
                <a:solidFill>
                  <a:srgbClr val="FF0000"/>
                </a:solidFill>
              </a:rPr>
              <a:t>activities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815D8E-D211-BF00-8D73-6D4D331FA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87" y="1368829"/>
            <a:ext cx="11914909" cy="5181600"/>
          </a:xfrm>
        </p:spPr>
        <p:txBody>
          <a:bodyPr>
            <a:noAutofit/>
          </a:bodyPr>
          <a:lstStyle/>
          <a:p>
            <a:pPr algn="just"/>
            <a:r>
              <a:rPr lang="en-GB" sz="4000" b="1" dirty="0"/>
              <a:t>The environment supports most economic activities in the world. </a:t>
            </a:r>
          </a:p>
          <a:p>
            <a:pPr algn="just"/>
            <a:r>
              <a:rPr lang="en-GB" sz="4000" b="1" dirty="0"/>
              <a:t>Economic activities, such as fishing, agriculture, manufacturing and tourism, depend largely on the environmental resources</a:t>
            </a:r>
          </a:p>
          <a:p>
            <a:pPr algn="just"/>
            <a:r>
              <a:rPr lang="en-GB" sz="4000" b="1" dirty="0"/>
              <a:t> For example, agriculture is dependent on adequate rainfall and fertile soils. In this regard, lack of care for the environment may affect employment, food security and production from such industries.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2110764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C5747E-4849-A616-1BD0-D1E9C36C9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>
                <a:solidFill>
                  <a:srgbClr val="FF0000"/>
                </a:solidFill>
              </a:rPr>
              <a:t>3/ </a:t>
            </a:r>
            <a:r>
              <a:rPr lang="fr-FR" sz="5400" b="1" dirty="0" err="1">
                <a:solidFill>
                  <a:srgbClr val="FF0000"/>
                </a:solidFill>
              </a:rPr>
              <a:t>sustain</a:t>
            </a:r>
            <a:r>
              <a:rPr lang="fr-FR" sz="5400" b="1" dirty="0">
                <a:solidFill>
                  <a:srgbClr val="FF0000"/>
                </a:solidFill>
              </a:rPr>
              <a:t> </a:t>
            </a:r>
            <a:r>
              <a:rPr lang="fr-FR" sz="5400" b="1" dirty="0" err="1">
                <a:solidFill>
                  <a:srgbClr val="FF0000"/>
                </a:solidFill>
              </a:rPr>
              <a:t>human</a:t>
            </a:r>
            <a:r>
              <a:rPr lang="fr-FR" sz="5400" b="1" dirty="0">
                <a:solidFill>
                  <a:srgbClr val="FF0000"/>
                </a:solidFill>
              </a:rPr>
              <a:t> life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E870B2-A288-3028-13D5-7525E2D9C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4400" b="1" dirty="0"/>
              <a:t>The environment helps to sustain human life by providing  the sun, soil, water, and air, which are essential conditions for life on earth .</a:t>
            </a:r>
          </a:p>
          <a:p>
            <a:pPr marL="0" indent="0">
              <a:buNone/>
            </a:pPr>
            <a:endParaRPr lang="en-GB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4808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C4D189-10AC-DC15-7888-C8B301A41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b="1" dirty="0">
                <a:solidFill>
                  <a:srgbClr val="FF0000"/>
                </a:solidFill>
              </a:rPr>
              <a:t>4/ </a:t>
            </a:r>
            <a:r>
              <a:rPr lang="fr-FR" sz="6000" b="1" dirty="0" err="1">
                <a:solidFill>
                  <a:srgbClr val="FF0000"/>
                </a:solidFill>
              </a:rPr>
              <a:t>Assimilates</a:t>
            </a:r>
            <a:r>
              <a:rPr lang="fr-FR" sz="6000" b="1" dirty="0">
                <a:solidFill>
                  <a:srgbClr val="FF0000"/>
                </a:solidFill>
              </a:rPr>
              <a:t> </a:t>
            </a:r>
            <a:r>
              <a:rPr lang="fr-FR" sz="6000" b="1" dirty="0" err="1">
                <a:solidFill>
                  <a:srgbClr val="FF0000"/>
                </a:solidFill>
              </a:rPr>
              <a:t>waste</a:t>
            </a:r>
            <a:endParaRPr lang="fr-FR" sz="6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7CC046-0115-03B3-7F01-6512D3038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11" y="1825625"/>
            <a:ext cx="11859491" cy="4351338"/>
          </a:xfrm>
        </p:spPr>
        <p:txBody>
          <a:bodyPr/>
          <a:lstStyle/>
          <a:p>
            <a:r>
              <a:rPr lang="en-GB" sz="5400" b="1" dirty="0"/>
              <a:t>Production and consumption activities generate waste.</a:t>
            </a:r>
          </a:p>
          <a:p>
            <a:r>
              <a:rPr lang="en-GB" sz="5400" b="1" dirty="0"/>
              <a:t>The environment helps in getting rid of these wastes (discard the wastes in the landfills)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7353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8D7D22-D72C-8E21-9172-50BA49F31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948"/>
          </a:xfrm>
        </p:spPr>
        <p:txBody>
          <a:bodyPr>
            <a:normAutofit fontScale="90000"/>
          </a:bodyPr>
          <a:lstStyle/>
          <a:p>
            <a:r>
              <a:rPr lang="fr-FR" sz="5400" b="1" dirty="0">
                <a:solidFill>
                  <a:srgbClr val="FF0000"/>
                </a:solidFill>
              </a:rPr>
              <a:t>5/</a:t>
            </a:r>
            <a:r>
              <a:rPr lang="fr-FR" dirty="0"/>
              <a:t> </a:t>
            </a:r>
            <a:r>
              <a:rPr lang="en-GB" sz="6000" b="1" dirty="0">
                <a:solidFill>
                  <a:srgbClr val="FF0000"/>
                </a:solidFill>
              </a:rPr>
              <a:t>Enhances the quality of life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ECDD68-159C-2E68-0B13-02F667C0E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" y="1302328"/>
            <a:ext cx="11975869" cy="53866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4000" b="1" dirty="0"/>
              <a:t>The environment provides natural beauty for the amusement and relaxation of human beings. </a:t>
            </a:r>
          </a:p>
          <a:p>
            <a:pPr algn="just"/>
            <a:r>
              <a:rPr lang="en-GB" sz="4000" b="1" dirty="0"/>
              <a:t>Environmental features like waterfalls, rivers, lakes, oceans, wildlife and forests offer soothing relaxation to the human psyche. </a:t>
            </a:r>
          </a:p>
          <a:p>
            <a:pPr algn="just"/>
            <a:r>
              <a:rPr lang="en-GB" sz="4000" b="1" dirty="0"/>
              <a:t>In this regard, nature beauty is essential for human health. For example, beautiful landscapes and a relaxed, cool atmosphere offer a conducive environment for the treatment of mental illness and post-traumatic stress disorders.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110938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BB5622-21A1-7265-C514-0F286A717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Ecology</a:t>
            </a:r>
            <a: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Biodiversity</a:t>
            </a:r>
            <a:r>
              <a:rPr lang="fr-F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Ecosystm</a:t>
            </a:r>
            <a:endParaRPr lang="fr-FR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46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DF1FE9-C1FE-5FB9-83B8-7406CA9C8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AE5DC4-FD94-B95D-3EEF-7B05F2758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•</a:t>
            </a:r>
            <a:r>
              <a:rPr lang="en-GB" sz="4000" b="1" dirty="0"/>
              <a:t>The environment is a system formed by natural and artificial elements that are interrelated and that are modified by human action </a:t>
            </a:r>
          </a:p>
          <a:p>
            <a:pPr marL="0" indent="0">
              <a:buNone/>
            </a:pPr>
            <a:r>
              <a:rPr lang="en-GB" sz="4000" b="1" dirty="0"/>
              <a:t>•The environment aims to identify the internal and external factors that affect the living beings of an environment.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839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DC6987-ABFA-D870-C33B-231484212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740"/>
          </a:xfrm>
        </p:spPr>
        <p:txBody>
          <a:bodyPr>
            <a:normAutofit fontScale="90000"/>
          </a:bodyPr>
          <a:lstStyle/>
          <a:p>
            <a:r>
              <a:rPr lang="fr-FR" sz="6600" b="1" dirty="0" err="1">
                <a:solidFill>
                  <a:srgbClr val="FF0000"/>
                </a:solidFill>
              </a:rPr>
              <a:t>Ecology</a:t>
            </a:r>
            <a:r>
              <a:rPr lang="fr-FR" sz="6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7A9F23-5082-EADE-E0C4-84012F605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6" y="1346662"/>
            <a:ext cx="11959244" cy="532014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GB" sz="4800" b="1" dirty="0"/>
              <a:t>is a science that studies the different relationships that are established between living beings and between them and their environment ( how they are distributed and the reason for their abundance in a given area, and how these properties are affected by the interaction between organisms and their environment</a:t>
            </a:r>
          </a:p>
          <a:p>
            <a:pPr algn="just"/>
            <a:r>
              <a:rPr lang="en-GB" sz="4800" b="1" dirty="0"/>
              <a:t>Ecology refers to the study of the interaction of organisms with their environment. Ecology seeks to understand life processes, adaptation and biodiversity and ecosystems.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1438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7E3C59-2372-9662-9E51-6A8DADC4D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600" b="1" dirty="0" err="1">
                <a:solidFill>
                  <a:srgbClr val="FF0000"/>
                </a:solidFill>
              </a:rPr>
              <a:t>Biodiversity</a:t>
            </a:r>
            <a:endParaRPr lang="fr-FR" sz="6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B58F83-64EE-D43E-ABC0-B6A9EABC7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the variety of plant and animal life ( flora and fauna) in an area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130530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58F9AC-9094-1857-6F19-C491B1F73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353" y="169026"/>
            <a:ext cx="10644447" cy="412866"/>
          </a:xfrm>
        </p:spPr>
        <p:txBody>
          <a:bodyPr>
            <a:normAutofit fontScale="90000"/>
          </a:bodyPr>
          <a:lstStyle/>
          <a:p>
            <a:r>
              <a:rPr lang="fr-FR" sz="6600" b="1" dirty="0" err="1">
                <a:solidFill>
                  <a:srgbClr val="FF0000"/>
                </a:solidFill>
              </a:rPr>
              <a:t>Ecosystem</a:t>
            </a:r>
            <a:r>
              <a:rPr lang="fr-FR" sz="6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0B64D3-1FCA-9C9D-1EBB-5CB0D4362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78" y="681644"/>
            <a:ext cx="11948160" cy="6007331"/>
          </a:xfrm>
        </p:spPr>
        <p:txBody>
          <a:bodyPr>
            <a:normAutofit fontScale="92500" lnSpcReduction="20000"/>
          </a:bodyPr>
          <a:lstStyle/>
          <a:p>
            <a:r>
              <a:rPr lang="en-GB" sz="3500" b="1" dirty="0"/>
              <a:t>The ecosystem is the structural and functional unit of ecology where the living organisms interact with each other and with the surrounding environment. </a:t>
            </a:r>
          </a:p>
          <a:p>
            <a:r>
              <a:rPr lang="en-GB" sz="3500" b="1" dirty="0"/>
              <a:t>An ecosystem is a geographic area where biological elements interact with each other and with the physical elements to form a living condition.</a:t>
            </a:r>
          </a:p>
          <a:p>
            <a:r>
              <a:rPr lang="en-GB" sz="3500" b="1" dirty="0"/>
              <a:t> Ecosystems contain biotic or living factors ( </a:t>
            </a:r>
            <a:r>
              <a:rPr lang="en-GB" sz="3500" b="1" dirty="0" err="1"/>
              <a:t>biocénose</a:t>
            </a:r>
            <a:r>
              <a:rPr lang="en-GB" sz="3500" b="1" dirty="0"/>
              <a:t>  ) and abiotic, or non-living factors (biotope) </a:t>
            </a:r>
          </a:p>
          <a:p>
            <a:r>
              <a:rPr lang="en-GB" sz="3500" b="1" dirty="0"/>
              <a:t>There are two main types of ecosystems: </a:t>
            </a:r>
          </a:p>
          <a:p>
            <a:r>
              <a:rPr lang="en-GB" sz="3500" b="1" dirty="0"/>
              <a:t>Natural ecosystem – It is a naturally produced biological and physical environment found in nature. It includes deserts, forests, grasslands, lakes, mountains, rivers, oceans, etc.</a:t>
            </a:r>
          </a:p>
          <a:p>
            <a:r>
              <a:rPr lang="en-GB" sz="3500" b="1" dirty="0"/>
              <a:t>Artificial ecosystem – It is an artificial environment which is created and maintained by man. It includes an aquarium, crop fields, gardens, parks, zoo, etc. </a:t>
            </a:r>
          </a:p>
          <a:p>
            <a:endParaRPr lang="en-GB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8835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901584-A734-4E10-F961-C145E2B3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             Importance and functions </a:t>
            </a:r>
            <a:br>
              <a:rPr lang="en-GB" sz="5400" b="1" dirty="0">
                <a:solidFill>
                  <a:srgbClr val="FF0000"/>
                </a:solidFill>
              </a:rPr>
            </a:br>
            <a:r>
              <a:rPr lang="en-GB" sz="5400" b="1" dirty="0">
                <a:solidFill>
                  <a:srgbClr val="FF0000"/>
                </a:solidFill>
              </a:rPr>
              <a:t>                 of the environment</a:t>
            </a:r>
            <a:endParaRPr lang="fr-FR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2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03DBD6-4F69-B53F-2399-C09B92D8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4199"/>
          </a:xfrm>
        </p:spPr>
        <p:txBody>
          <a:bodyPr>
            <a:noAutofit/>
          </a:bodyPr>
          <a:lstStyle/>
          <a:p>
            <a:r>
              <a:rPr lang="fr-FR" sz="6000" b="1" dirty="0">
                <a:solidFill>
                  <a:srgbClr val="FF0000"/>
                </a:solidFill>
              </a:rPr>
              <a:t>Importance of the </a:t>
            </a:r>
            <a:r>
              <a:rPr lang="fr-FR" sz="6000" b="1" dirty="0" err="1">
                <a:solidFill>
                  <a:srgbClr val="FF0000"/>
                </a:solidFill>
              </a:rPr>
              <a:t>environment</a:t>
            </a:r>
            <a:endParaRPr lang="fr-FR" sz="6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7F9F91-FA57-5635-8FD8-39484153F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87" y="1086196"/>
            <a:ext cx="11898284" cy="5519651"/>
          </a:xfrm>
        </p:spPr>
        <p:txBody>
          <a:bodyPr/>
          <a:lstStyle/>
          <a:p>
            <a:r>
              <a:rPr lang="en-GB" sz="4400" b="1" dirty="0"/>
              <a:t>Environment plays an important role in healthy living and the existence of life on planet earth. </a:t>
            </a:r>
          </a:p>
          <a:p>
            <a:r>
              <a:rPr lang="en-GB" sz="4400" b="1" dirty="0"/>
              <a:t>Earth is a home for different living species, and we all are dependent on the environment for food, air, water, and other needs. </a:t>
            </a:r>
          </a:p>
          <a:p>
            <a:r>
              <a:rPr lang="en-GB" sz="4400" b="1" dirty="0"/>
              <a:t>Therefore, it is important for every individual to save and protect our environment.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002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69591D-60F2-C83B-7E5E-B7CFE79BD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>
                <a:solidFill>
                  <a:srgbClr val="FF0000"/>
                </a:solidFill>
              </a:rPr>
              <a:t>Functions of the </a:t>
            </a:r>
            <a:r>
              <a:rPr lang="fr-FR" sz="5400" b="1" dirty="0" err="1">
                <a:solidFill>
                  <a:srgbClr val="FF0000"/>
                </a:solidFill>
              </a:rPr>
              <a:t>environment</a:t>
            </a:r>
            <a:endParaRPr lang="fr-FR" sz="54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D4E624-27B4-9EF2-7587-34A26979A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45" y="1379912"/>
            <a:ext cx="11931535" cy="5264727"/>
          </a:xfrm>
        </p:spPr>
        <p:txBody>
          <a:bodyPr/>
          <a:lstStyle/>
          <a:p>
            <a:r>
              <a:rPr lang="en-GB" sz="3200" b="1" dirty="0">
                <a:solidFill>
                  <a:srgbClr val="FF0000"/>
                </a:solidFill>
              </a:rPr>
              <a:t>1/ Source of Natural Resources </a:t>
            </a:r>
          </a:p>
          <a:p>
            <a:r>
              <a:rPr lang="en-GB" dirty="0"/>
              <a:t> </a:t>
            </a:r>
            <a:r>
              <a:rPr lang="en-GB" sz="4000" b="1" dirty="0"/>
              <a:t>The environment provides several natural resources necessary for the survival of human beings. </a:t>
            </a:r>
          </a:p>
          <a:p>
            <a:r>
              <a:rPr lang="en-GB" sz="4000" b="1" dirty="0"/>
              <a:t>The environment is the source of clean water, medicines, land, soil, renewable and non-renewable resources. </a:t>
            </a:r>
          </a:p>
          <a:p>
            <a:r>
              <a:rPr lang="en-GB" sz="4000" b="1" dirty="0"/>
              <a:t>These natural resources promote human survival on Earth and also enhance the living standards of people.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14635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636</Words>
  <Application>Microsoft Office PowerPoint</Application>
  <PresentationFormat>Grand écran</PresentationFormat>
  <Paragraphs>40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Thème Office</vt:lpstr>
      <vt:lpstr>Functions of the environment</vt:lpstr>
      <vt:lpstr>Environment- Ecology  Biodiversity- Ecosystm</vt:lpstr>
      <vt:lpstr>Environment</vt:lpstr>
      <vt:lpstr>Ecology </vt:lpstr>
      <vt:lpstr>Biodiversity</vt:lpstr>
      <vt:lpstr>Ecosystem </vt:lpstr>
      <vt:lpstr>             Importance and functions                   of the environment</vt:lpstr>
      <vt:lpstr>Importance of the environment</vt:lpstr>
      <vt:lpstr>Functions of the environment</vt:lpstr>
      <vt:lpstr>2/ Source of economic activities</vt:lpstr>
      <vt:lpstr>3/ sustain human life </vt:lpstr>
      <vt:lpstr>4/ Assimilates waste</vt:lpstr>
      <vt:lpstr>5/ Enhances the quality of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yousra</dc:creator>
  <cp:lastModifiedBy>yousra</cp:lastModifiedBy>
  <cp:revision>5</cp:revision>
  <dcterms:created xsi:type="dcterms:W3CDTF">2022-10-02T19:27:42Z</dcterms:created>
  <dcterms:modified xsi:type="dcterms:W3CDTF">2022-10-02T20:45:20Z</dcterms:modified>
</cp:coreProperties>
</file>