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07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05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9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51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495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778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26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707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19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99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87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1F1D8-DF02-4D16-A7CF-F38BA0C59DD6}" type="datetimeFigureOut">
              <a:rPr lang="fr-FR" smtClean="0"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F2E81-1909-4471-9042-029416535E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1651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rir.toufik@yahoo.f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Cryptographie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Toufik </a:t>
            </a:r>
            <a:r>
              <a:rPr lang="fr-FR" dirty="0" err="1" smtClean="0"/>
              <a:t>Marir</a:t>
            </a:r>
            <a:endParaRPr lang="fr-FR" dirty="0" smtClean="0"/>
          </a:p>
          <a:p>
            <a:r>
              <a:rPr lang="fr-FR" dirty="0" smtClean="0"/>
              <a:t>Université de Oum El </a:t>
            </a:r>
            <a:r>
              <a:rPr lang="fr-FR" dirty="0" err="1" smtClean="0"/>
              <a:t>Bouaghi</a:t>
            </a:r>
            <a:endParaRPr lang="fr-FR" dirty="0" smtClean="0"/>
          </a:p>
          <a:p>
            <a:r>
              <a:rPr lang="fr-FR" dirty="0" smtClean="0">
                <a:hlinkClick r:id="rId2"/>
              </a:rPr>
              <a:t>marir.toufik@yahoo.fr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87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Deux personnes échangent des informations par un canal de communication. </a:t>
            </a:r>
          </a:p>
          <a:p>
            <a:r>
              <a:rPr lang="fr-FR" dirty="0" smtClean="0"/>
              <a:t>L’information reçu doit être:</a:t>
            </a:r>
          </a:p>
          <a:p>
            <a:pPr marL="857250" indent="-514350">
              <a:buFont typeface="+mj-lt"/>
              <a:buAutoNum type="arabicPeriod"/>
            </a:pPr>
            <a:r>
              <a:rPr lang="fr-FR" dirty="0" smtClean="0"/>
              <a:t>Correcte </a:t>
            </a:r>
            <a:r>
              <a:rPr lang="fr-FR" dirty="0" smtClean="0">
                <a:sym typeface="Wingdings" panose="05000000000000000000" pitchFamily="2" charset="2"/>
              </a:rPr>
              <a:t> techniques de correction d’erreurs</a:t>
            </a:r>
            <a:endParaRPr lang="fr-FR" dirty="0" smtClean="0"/>
          </a:p>
          <a:p>
            <a:pPr marL="857250" indent="-514350">
              <a:buFont typeface="+mj-lt"/>
              <a:buAutoNum type="arabicPeriod"/>
            </a:pPr>
            <a:r>
              <a:rPr lang="fr-FR" dirty="0" smtClean="0"/>
              <a:t>Confidentielle </a:t>
            </a:r>
            <a:r>
              <a:rPr lang="fr-FR" dirty="0" smtClean="0">
                <a:sym typeface="Wingdings" panose="05000000000000000000" pitchFamily="2" charset="2"/>
              </a:rPr>
              <a:t> Technique de cryptage</a:t>
            </a:r>
            <a:endParaRPr lang="fr-FR" dirty="0" smtClean="0"/>
          </a:p>
          <a:p>
            <a:pPr marL="857250" indent="-514350">
              <a:buFont typeface="+mj-lt"/>
              <a:buAutoNum type="arabicPeriod"/>
            </a:pPr>
            <a:r>
              <a:rPr lang="fr-FR" dirty="0" smtClean="0"/>
              <a:t>De taille minimale </a:t>
            </a:r>
            <a:r>
              <a:rPr lang="fr-FR" dirty="0" smtClean="0">
                <a:sym typeface="Wingdings" panose="05000000000000000000" pitchFamily="2" charset="2"/>
              </a:rPr>
              <a:t> Technique de compression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94361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Les trois objectifs précédents représentent la théorie de l’information</a:t>
            </a:r>
          </a:p>
          <a:p>
            <a:r>
              <a:rPr lang="fr-FR" dirty="0" smtClean="0"/>
              <a:t>La théorie de l’information proposée par Claude Shannon en 1948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Notre objectif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 L’étude de la cryptographie</a:t>
            </a:r>
            <a:r>
              <a:rPr lang="fr-FR" dirty="0" smtClean="0"/>
              <a:t>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703305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6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Concepts de base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 principe de base</a:t>
            </a:r>
          </a:p>
          <a:p>
            <a:pPr marL="1236663" indent="-514350">
              <a:buFont typeface="+mj-lt"/>
              <a:buAutoNum type="arabicPeriod"/>
            </a:pPr>
            <a:r>
              <a:rPr lang="fr-FR" dirty="0" smtClean="0"/>
              <a:t>Une personne (Bob) souhaite envoyer une information à Alice;</a:t>
            </a:r>
          </a:p>
          <a:p>
            <a:pPr marL="1236663" indent="-514350">
              <a:buFont typeface="+mj-lt"/>
              <a:buAutoNum type="arabicPeriod"/>
            </a:pPr>
            <a:r>
              <a:rPr lang="fr-FR" dirty="0" smtClean="0"/>
              <a:t>L’objectif est qu’un tiers (Oscar) ne puisse pas comprendre l’information envoyée même s’il y a un accès au support.</a:t>
            </a:r>
          </a:p>
          <a:p>
            <a:pPr marL="1236663" indent="-514350">
              <a:buFont typeface="+mj-lt"/>
              <a:buAutoNum type="arabicPeriod"/>
            </a:pPr>
            <a:r>
              <a:rPr lang="fr-FR" dirty="0" smtClean="0"/>
              <a:t>Bob rendre le texte à envoyer illisible (cryptage)</a:t>
            </a:r>
          </a:p>
          <a:p>
            <a:pPr marL="1236663" indent="-514350">
              <a:buFont typeface="+mj-lt"/>
              <a:buAutoNum type="arabicPeriod"/>
            </a:pPr>
            <a:r>
              <a:rPr lang="fr-FR" dirty="0" smtClean="0"/>
              <a:t>Alice peut rendre le texte reçu (le texte illisible) un texte lisible (décryptage),</a:t>
            </a:r>
          </a:p>
          <a:p>
            <a:pPr marL="1236663" indent="-514350">
              <a:buFont typeface="+mj-lt"/>
              <a:buAutoNum type="arabicPeriod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1484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Concepts de base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principe de base</a:t>
            </a:r>
          </a:p>
          <a:p>
            <a:pPr marL="722313" indent="0">
              <a:buNone/>
            </a:pPr>
            <a:endParaRPr lang="fr-FR" dirty="0" smtClean="0"/>
          </a:p>
        </p:txBody>
      </p:sp>
      <p:sp>
        <p:nvSpPr>
          <p:cNvPr id="4" name="Émoticône 3"/>
          <p:cNvSpPr/>
          <p:nvPr/>
        </p:nvSpPr>
        <p:spPr>
          <a:xfrm>
            <a:off x="395536" y="4077072"/>
            <a:ext cx="1152128" cy="108012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Émoticône 4"/>
          <p:cNvSpPr/>
          <p:nvPr/>
        </p:nvSpPr>
        <p:spPr>
          <a:xfrm>
            <a:off x="7764607" y="3803370"/>
            <a:ext cx="1152128" cy="108012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Émoticône 5"/>
          <p:cNvSpPr/>
          <p:nvPr/>
        </p:nvSpPr>
        <p:spPr>
          <a:xfrm>
            <a:off x="4188566" y="5627456"/>
            <a:ext cx="1152128" cy="108012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88122" y="3352800"/>
            <a:ext cx="1152128" cy="512440"/>
          </a:xfrm>
          <a:prstGeom prst="wedgeRectCallout">
            <a:avLst>
              <a:gd name="adj1" fmla="val 1394"/>
              <a:gd name="adj2" fmla="val 9117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Bonjour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764606" y="2717304"/>
            <a:ext cx="1226727" cy="540060"/>
          </a:xfrm>
          <a:prstGeom prst="wedgeRectCallout">
            <a:avLst>
              <a:gd name="adj1" fmla="val -3804"/>
              <a:gd name="adj2" fmla="val 12667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Bonjour</a:t>
            </a:r>
            <a:endParaRPr lang="fr-FR" dirty="0"/>
          </a:p>
        </p:txBody>
      </p:sp>
      <p:sp>
        <p:nvSpPr>
          <p:cNvPr id="9" name="Carré corné 8"/>
          <p:cNvSpPr/>
          <p:nvPr/>
        </p:nvSpPr>
        <p:spPr>
          <a:xfrm>
            <a:off x="1695137" y="3609020"/>
            <a:ext cx="966517" cy="100811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Bonjour</a:t>
            </a:r>
            <a:endParaRPr lang="fr-FR" dirty="0"/>
          </a:p>
        </p:txBody>
      </p:sp>
      <p:sp>
        <p:nvSpPr>
          <p:cNvPr id="10" name="Carré corné 9"/>
          <p:cNvSpPr/>
          <p:nvPr/>
        </p:nvSpPr>
        <p:spPr>
          <a:xfrm>
            <a:off x="2987824" y="3573016"/>
            <a:ext cx="966517" cy="100811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Xdfgdys</a:t>
            </a:r>
            <a:endParaRPr lang="fr-FR" dirty="0"/>
          </a:p>
        </p:txBody>
      </p:sp>
      <p:sp>
        <p:nvSpPr>
          <p:cNvPr id="11" name="Flèche courbée vers le haut 10"/>
          <p:cNvSpPr/>
          <p:nvPr/>
        </p:nvSpPr>
        <p:spPr>
          <a:xfrm>
            <a:off x="2178395" y="4725144"/>
            <a:ext cx="1292687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Organigramme : Stockage à accès direct 11"/>
          <p:cNvSpPr/>
          <p:nvPr/>
        </p:nvSpPr>
        <p:spPr>
          <a:xfrm>
            <a:off x="3471081" y="4683091"/>
            <a:ext cx="2542807" cy="576064"/>
          </a:xfrm>
          <a:prstGeom prst="flowChartMagneticDrum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Canal</a:t>
            </a:r>
            <a:endParaRPr lang="fr-FR" dirty="0"/>
          </a:p>
        </p:txBody>
      </p:sp>
      <p:sp>
        <p:nvSpPr>
          <p:cNvPr id="13" name="Carré corné 12"/>
          <p:cNvSpPr/>
          <p:nvPr/>
        </p:nvSpPr>
        <p:spPr>
          <a:xfrm>
            <a:off x="5482114" y="3573016"/>
            <a:ext cx="966517" cy="100811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Xdfgdys</a:t>
            </a:r>
            <a:endParaRPr lang="fr-FR" dirty="0"/>
          </a:p>
        </p:txBody>
      </p:sp>
      <p:sp>
        <p:nvSpPr>
          <p:cNvPr id="14" name="Carré corné 13"/>
          <p:cNvSpPr/>
          <p:nvPr/>
        </p:nvSpPr>
        <p:spPr>
          <a:xfrm>
            <a:off x="6660232" y="3609020"/>
            <a:ext cx="966517" cy="100811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Bonjour</a:t>
            </a:r>
            <a:endParaRPr lang="fr-FR" dirty="0"/>
          </a:p>
        </p:txBody>
      </p:sp>
      <p:sp>
        <p:nvSpPr>
          <p:cNvPr id="15" name="Flèche courbée vers le bas 14"/>
          <p:cNvSpPr/>
          <p:nvPr/>
        </p:nvSpPr>
        <p:spPr>
          <a:xfrm>
            <a:off x="5965372" y="3077344"/>
            <a:ext cx="1178118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78394" y="4971123"/>
            <a:ext cx="1292687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Cryptage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3888" y="2526565"/>
            <a:ext cx="1292687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décryptage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82114" y="5357426"/>
            <a:ext cx="1226727" cy="540060"/>
          </a:xfrm>
          <a:prstGeom prst="wedgeRectCallout">
            <a:avLst>
              <a:gd name="adj1" fmla="val -69928"/>
              <a:gd name="adj2" fmla="val 4201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Xdfgdys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0721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Concepts de base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46100" indent="-457200"/>
            <a:r>
              <a:rPr lang="fr-FR" dirty="0" smtClean="0"/>
              <a:t>Cryptage (chiffrement): transformation d’un texte lisible (appelé texte clair) en texte illisible (texte chiffré) en utilisant une technique de chiffrement.</a:t>
            </a:r>
          </a:p>
          <a:p>
            <a:pPr marL="546100" indent="-457200"/>
            <a:r>
              <a:rPr lang="fr-FR" dirty="0" smtClean="0"/>
              <a:t>Décryptage (déchiffrement): transformer le texte crypté en texte clair.</a:t>
            </a:r>
          </a:p>
          <a:p>
            <a:pPr marL="546100" indent="-457200"/>
            <a:r>
              <a:rPr lang="fr-FR" dirty="0" smtClean="0"/>
              <a:t>Chiffre (</a:t>
            </a:r>
            <a:r>
              <a:rPr lang="fr-FR" dirty="0" err="1" smtClean="0"/>
              <a:t>cipher</a:t>
            </a:r>
            <a:r>
              <a:rPr lang="fr-FR" dirty="0" smtClean="0"/>
              <a:t>): (anciennement, code de chiffrement) l’algorithme de chiffrement (un processus mathématique spécifique pour le chiffrement/déchiffrement)  </a:t>
            </a:r>
          </a:p>
          <a:p>
            <a:pPr marL="546100" indent="-457200"/>
            <a:r>
              <a:rPr lang="fr-FR" dirty="0" smtClean="0"/>
              <a:t>Cryptogramme : message chiffré.</a:t>
            </a:r>
          </a:p>
          <a:p>
            <a:pPr marL="546100" indent="-45720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8236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Concepts de base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46100" indent="-457200"/>
            <a:r>
              <a:rPr lang="fr-FR" dirty="0" smtClean="0"/>
              <a:t>Cryptographie:  l’étude et la conception des techniques de chiffrement.</a:t>
            </a:r>
          </a:p>
          <a:p>
            <a:pPr marL="546100" indent="-457200"/>
            <a:r>
              <a:rPr lang="fr-FR" dirty="0" smtClean="0"/>
              <a:t>Cryptanalyse: L’analyse des textes chiffré pour trouver l’information </a:t>
            </a:r>
          </a:p>
          <a:p>
            <a:pPr marL="546100" indent="-457200"/>
            <a:r>
              <a:rPr lang="fr-FR" dirty="0" smtClean="0"/>
              <a:t>Cryptologie: (Science de secret) la cryptographie + la cryptanalyse,</a:t>
            </a:r>
          </a:p>
          <a:p>
            <a:r>
              <a:rPr lang="fr-FR" dirty="0" err="1" smtClean="0"/>
              <a:t>Cryptosystème</a:t>
            </a:r>
            <a:r>
              <a:rPr lang="fr-FR" dirty="0" smtClean="0"/>
              <a:t>: un ensemble composé d’algorithmes cryptographiques et de tous les textes en clairs, textes chiffrés et clés possibles</a:t>
            </a:r>
          </a:p>
          <a:p>
            <a:r>
              <a:rPr lang="fr-FR" dirty="0" smtClean="0"/>
              <a:t>Attention: cryptage n’est pas la </a:t>
            </a:r>
            <a:r>
              <a:rPr lang="fr-FR" dirty="0" err="1" smtClean="0"/>
              <a:t>stéganographie</a:t>
            </a:r>
            <a:r>
              <a:rPr lang="fr-FR" dirty="0" smtClean="0"/>
              <a:t> </a:t>
            </a:r>
          </a:p>
          <a:p>
            <a:r>
              <a:rPr lang="fr-FR" dirty="0" smtClean="0"/>
              <a:t>La </a:t>
            </a:r>
            <a:r>
              <a:rPr lang="fr-FR" dirty="0" err="1" smtClean="0"/>
              <a:t>stéganographie</a:t>
            </a:r>
            <a:r>
              <a:rPr lang="fr-FR" dirty="0" smtClean="0"/>
              <a:t> : consiste à dissimuler l’existence m</a:t>
            </a:r>
            <a:r>
              <a:rPr lang="fr-FR" dirty="0"/>
              <a:t>ê</a:t>
            </a:r>
            <a:r>
              <a:rPr lang="fr-FR" dirty="0" smtClean="0"/>
              <a:t>me de l’information secrète (par l’utilisation d’une encre sympathique par exemple).</a:t>
            </a:r>
          </a:p>
          <a:p>
            <a:pPr marL="0" indent="0">
              <a:buNone/>
            </a:pPr>
            <a:endParaRPr lang="fr-FR" dirty="0" smtClean="0"/>
          </a:p>
          <a:p>
            <a:pPr marL="546100" indent="-45720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78082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Concepts de base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 cryptage moderne est basé sur les principes de </a:t>
            </a:r>
            <a:r>
              <a:rPr lang="fr-FR" dirty="0" err="1" smtClean="0"/>
              <a:t>Kerckhoffs</a:t>
            </a:r>
            <a:r>
              <a:rPr lang="fr-FR" dirty="0"/>
              <a:t> </a:t>
            </a:r>
            <a:r>
              <a:rPr lang="fr-FR" dirty="0" smtClean="0"/>
              <a:t>:</a:t>
            </a:r>
            <a:endParaRPr lang="fr-FR" dirty="0" smtClean="0"/>
          </a:p>
          <a:p>
            <a:pPr marL="514350" indent="385763">
              <a:buFont typeface="+mj-lt"/>
              <a:buAutoNum type="arabicPeriod"/>
            </a:pPr>
            <a:r>
              <a:rPr lang="fr-FR" dirty="0"/>
              <a:t> </a:t>
            </a:r>
            <a:r>
              <a:rPr lang="fr-FR" dirty="0" smtClean="0"/>
              <a:t>La sécurité est basée sur le secret de la clé (pas de l’algorithme de cryptage)</a:t>
            </a:r>
          </a:p>
          <a:p>
            <a:pPr marL="514350" indent="385763">
              <a:buFont typeface="+mj-lt"/>
              <a:buAutoNum type="arabicPeriod"/>
            </a:pPr>
            <a:r>
              <a:rPr lang="fr-FR" dirty="0" smtClean="0"/>
              <a:t>Le déchiffrement sans clé est impossible (dans un temps raisonnable)</a:t>
            </a:r>
          </a:p>
          <a:p>
            <a:pPr marL="514350" indent="385763">
              <a:buFont typeface="+mj-lt"/>
              <a:buAutoNum type="arabicPeriod"/>
            </a:pPr>
            <a:r>
              <a:rPr lang="fr-FR" dirty="0" smtClean="0"/>
              <a:t>Trouver la clé à partir du texte clair et texte chiffré est impossible (dans un temps raisonnable).</a:t>
            </a:r>
          </a:p>
          <a:p>
            <a:pPr marL="546100" indent="-45720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2567053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373</Words>
  <Application>Microsoft Office PowerPoint</Application>
  <PresentationFormat>Affichage à l'écran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Cryptographie</vt:lpstr>
      <vt:lpstr>Introduction</vt:lpstr>
      <vt:lpstr>Introduction</vt:lpstr>
      <vt:lpstr>Concepts de base</vt:lpstr>
      <vt:lpstr>Concepts de base</vt:lpstr>
      <vt:lpstr>Concepts de base</vt:lpstr>
      <vt:lpstr>Concepts de base</vt:lpstr>
      <vt:lpstr>Concepts de base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Cryptographie</dc:title>
  <dc:creator>Acer</dc:creator>
  <cp:lastModifiedBy>Acer</cp:lastModifiedBy>
  <cp:revision>8</cp:revision>
  <dcterms:created xsi:type="dcterms:W3CDTF">2020-04-08T01:46:25Z</dcterms:created>
  <dcterms:modified xsi:type="dcterms:W3CDTF">2020-04-09T07:00:04Z</dcterms:modified>
</cp:coreProperties>
</file>