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5" r:id="rId5"/>
    <p:sldId id="296" r:id="rId6"/>
    <p:sldId id="324" r:id="rId7"/>
    <p:sldId id="330" r:id="rId8"/>
    <p:sldId id="325" r:id="rId9"/>
    <p:sldId id="326" r:id="rId10"/>
    <p:sldId id="331" r:id="rId11"/>
    <p:sldId id="327" r:id="rId12"/>
    <p:sldId id="332" r:id="rId13"/>
    <p:sldId id="333" r:id="rId14"/>
    <p:sldId id="334" r:id="rId15"/>
    <p:sldId id="335" r:id="rId16"/>
    <p:sldId id="316" r:id="rId1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835A2FAA-00D7-4906-94FC-52F75B867E12}" type="datetime1">
              <a:rPr lang="fr-FR" smtClean="0"/>
              <a:t>02/03/2024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17369B77-94AB-0344-9EBF-9DB9EE8D3A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E80C4560-5FBB-485D-BE83-008463A93D3F}" type="datetime1">
              <a:rPr lang="fr-FR" smtClean="0"/>
              <a:pPr/>
              <a:t>02/03/2024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0775476F-A808-1F46-A368-07984F6DA2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61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97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441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914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57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contenant du texte, une plante&#10;&#10;Description générée automatiquement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 descr="Image contenant du texte&#10;&#10;Description générée automatiquement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fr-FR" sz="4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9" name="Image 8" descr="Image contenant un tissu&#10;&#10;Description générée automatiquement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 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e en page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36" name="Image 35" descr="Gros plan d’un arbre&#10;&#10;Description générée automatiquement avec un niveau de confiance moyen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pic>
        <p:nvPicPr>
          <p:cNvPr id="38" name="Image 37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 contenant un tissu&#10;&#10;Description générée automatiquement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age 9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age 11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 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fr-FR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7" name="Image 6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’image 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contenant un tissu&#10;&#10;Description générée automatiquement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fr-FR" sz="2400"/>
            </a:lvl1pPr>
            <a:lvl2pPr marL="228600">
              <a:buClr>
                <a:srgbClr val="73292A"/>
              </a:buClr>
              <a:defRPr lang="fr-FR" sz="2000"/>
            </a:lvl2pPr>
            <a:lvl3pPr marL="685800">
              <a:buClr>
                <a:srgbClr val="73292A"/>
              </a:buClr>
              <a:defRPr lang="fr-FR" sz="1800"/>
            </a:lvl3pPr>
            <a:lvl4pPr marL="1143000">
              <a:buClr>
                <a:srgbClr val="73292A"/>
              </a:buClr>
              <a:defRPr lang="fr-FR" sz="1600"/>
            </a:lvl4pPr>
            <a:lvl5pPr marL="1600200">
              <a:buClr>
                <a:srgbClr val="73292A"/>
              </a:buClr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pic>
        <p:nvPicPr>
          <p:cNvPr id="6" name="Image 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Espace réservé du texte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fr-FR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Gros plan d’une plante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Image 8" descr="Image contenant des draps, du tissu&#10;&#10;Description générée automatiquement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 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Image 14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Image 16" descr="Image contenant du texte&#10;&#10;Description générée automatiquement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v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 tissu&#10;&#10;Description générée automatiquement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 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6" name="Image 1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age 18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»</a:t>
            </a:r>
          </a:p>
        </p:txBody>
      </p:sp>
      <p:sp>
        <p:nvSpPr>
          <p:cNvPr id="28" name="Espace réservé du texte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’image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’image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’image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’image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u texte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fr-FR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sz="4400" spc="-20" dirty="0"/>
              <a:t>المقاولاتية </a:t>
            </a:r>
            <a:endParaRPr lang="fr-FR" sz="4400" spc="-2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المحاضرة الثانية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710E3-A613-20D2-2540-C093AB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60D465-C2A1-6B74-56EA-DB6691B8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43F3E6-4165-BCC2-6895-1D2DFC0A9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6530" y="246579"/>
            <a:ext cx="6846870" cy="6474895"/>
          </a:xfrm>
        </p:spPr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تبرز أهمية المقاولاتية من كونها القدرة على إيجاد وخلق سلوك اداري يهدف الى استثمار الفرص لتحقيق نتائج، </a:t>
            </a:r>
            <a:r>
              <a:rPr lang="ar-SA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فالمقاولاتية</a:t>
            </a: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تتطلب وجود أشخاص مميزين ومبدعين ومغامرين لديهم القدرة على رؤية الفرص وتقسيمها: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الإبداع </a:t>
            </a: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 أهم أسباب نجاح المشروع، فهو الذي يكسبه التميز ويمده طريق النجاح، ويقوم الإبداع على الابتكار وخلق الأفكار الجديدة والتغيير. 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المشاريع الجديدة</a:t>
            </a: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تساهم في تنمية وتطوير الاقتصاد المحلي من خلال المكاسب المباشرة التي يحققها صاحب المشروع والغير المباشرة التي يكتسبها الاقتصاد المحلي. توفير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فرص العمل:</a:t>
            </a:r>
            <a:r>
              <a:rPr lang="ar-SA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توفير مناصب العمل وتأمين مصادر الرزق، التقليل من العبي الملقى على الأفراد الباحثين.</a:t>
            </a:r>
            <a:endParaRPr lang="fr-F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D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D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1751C9E-0D4D-17A9-1997-C9976902D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أهمية المقاولاتية</a:t>
            </a:r>
            <a:endParaRPr lang="fr-F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710E3-A613-20D2-2540-C093AB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60D465-C2A1-6B74-56EA-DB6691B8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11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1751C9E-0D4D-17A9-1997-C9976902D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أشكال المقاولاتية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AE333C1-C779-86AD-C010-5E08B595339F}"/>
              </a:ext>
            </a:extLst>
          </p:cNvPr>
          <p:cNvSpPr/>
          <p:nvPr/>
        </p:nvSpPr>
        <p:spPr>
          <a:xfrm>
            <a:off x="7243282" y="1058238"/>
            <a:ext cx="2036646" cy="1613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أشكال المقاولاتية</a:t>
            </a:r>
            <a:endParaRPr lang="fr-FR" sz="2000" b="1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CA687E2-52DC-5263-6954-4433BB06CF3A}"/>
              </a:ext>
            </a:extLst>
          </p:cNvPr>
          <p:cNvSpPr/>
          <p:nvPr/>
        </p:nvSpPr>
        <p:spPr>
          <a:xfrm>
            <a:off x="10202238" y="3131905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انشاء مؤسسة جديدة</a:t>
            </a:r>
            <a:endParaRPr lang="fr-FR" sz="20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9AEE819-E894-B004-1A37-791977BDDC9F}"/>
              </a:ext>
            </a:extLst>
          </p:cNvPr>
          <p:cNvSpPr/>
          <p:nvPr/>
        </p:nvSpPr>
        <p:spPr>
          <a:xfrm>
            <a:off x="7664521" y="3131906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شراء عمل قائم</a:t>
            </a:r>
            <a:endParaRPr lang="fr-FR" sz="2000" b="1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154A749-A878-3290-3685-1206E3E2428B}"/>
              </a:ext>
            </a:extLst>
          </p:cNvPr>
          <p:cNvSpPr/>
          <p:nvPr/>
        </p:nvSpPr>
        <p:spPr>
          <a:xfrm>
            <a:off x="5162952" y="3131906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المقاولة الداخلية</a:t>
            </a:r>
            <a:endParaRPr lang="fr-FR" sz="2000" b="1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484AA93-AAFC-3DD7-9BD8-E71E03AB3240}"/>
              </a:ext>
            </a:extLst>
          </p:cNvPr>
          <p:cNvCxnSpPr>
            <a:cxnSpLocks/>
          </p:cNvCxnSpPr>
          <p:nvPr/>
        </p:nvCxnSpPr>
        <p:spPr>
          <a:xfrm>
            <a:off x="9208008" y="2178121"/>
            <a:ext cx="1898356" cy="953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EB82352-6254-A5AA-03A4-549C03DA0AA6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924661" y="2178121"/>
            <a:ext cx="1402946" cy="95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AE497DE-FDF7-F7AB-9AFF-9222771EAE9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426230" y="2671281"/>
            <a:ext cx="0" cy="460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710E3-A613-20D2-2540-C093AB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60D465-C2A1-6B74-56EA-DB6691B8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12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1751C9E-0D4D-17A9-1997-C9976902D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مراحل المسار  </a:t>
            </a:r>
            <a:r>
              <a:rPr lang="ar-DZ" sz="6600" dirty="0" err="1">
                <a:solidFill>
                  <a:srgbClr val="FF0000"/>
                </a:solidFill>
              </a:rPr>
              <a:t>المقاولاتي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CA687E2-52DC-5263-6954-4433BB06CF3A}"/>
              </a:ext>
            </a:extLst>
          </p:cNvPr>
          <p:cNvSpPr/>
          <p:nvPr/>
        </p:nvSpPr>
        <p:spPr>
          <a:xfrm>
            <a:off x="10202238" y="398979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النزعة المقاولاتية</a:t>
            </a:r>
            <a:endParaRPr lang="fr-FR" sz="20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9AEE819-E894-B004-1A37-791977BDDC9F}"/>
              </a:ext>
            </a:extLst>
          </p:cNvPr>
          <p:cNvSpPr/>
          <p:nvPr/>
        </p:nvSpPr>
        <p:spPr>
          <a:xfrm>
            <a:off x="7684590" y="2181545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التوجه </a:t>
            </a:r>
            <a:r>
              <a:rPr lang="ar-DZ" sz="2000" b="1" dirty="0" err="1"/>
              <a:t>المقاولاتي</a:t>
            </a:r>
            <a:endParaRPr lang="fr-FR" sz="2000" b="1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154A749-A878-3290-3685-1206E3E2428B}"/>
              </a:ext>
            </a:extLst>
          </p:cNvPr>
          <p:cNvSpPr/>
          <p:nvPr/>
        </p:nvSpPr>
        <p:spPr>
          <a:xfrm>
            <a:off x="5160289" y="758575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القرار</a:t>
            </a:r>
            <a:endParaRPr lang="fr-FR" sz="2000" b="1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B83B5B7-D68E-F7B3-F3A3-C066173D6F16}"/>
              </a:ext>
            </a:extLst>
          </p:cNvPr>
          <p:cNvSpPr/>
          <p:nvPr/>
        </p:nvSpPr>
        <p:spPr>
          <a:xfrm>
            <a:off x="5160289" y="4558301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العمل </a:t>
            </a:r>
            <a:r>
              <a:rPr lang="ar-DZ" sz="2000" b="1" dirty="0" err="1"/>
              <a:t>المقاولاتي</a:t>
            </a:r>
            <a:endParaRPr lang="fr-FR" sz="2000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D60E5B7-5F77-6D3A-FC43-C2AFAEDA1353}"/>
              </a:ext>
            </a:extLst>
          </p:cNvPr>
          <p:cNvSpPr/>
          <p:nvPr/>
        </p:nvSpPr>
        <p:spPr>
          <a:xfrm>
            <a:off x="9817899" y="4455631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السلوك  </a:t>
            </a:r>
            <a:r>
              <a:rPr lang="ar-DZ" sz="2000" b="1" dirty="0" err="1"/>
              <a:t>المقاولاتي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7605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  <p:bldP spid="10" grpId="0" animBg="1"/>
      <p:bldP spid="11" grpId="0" animBg="1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شكرا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845" y="2011680"/>
            <a:ext cx="3833699" cy="2843784"/>
          </a:xfrm>
        </p:spPr>
        <p:txBody>
          <a:bodyPr rtlCol="0"/>
          <a:lstStyle>
            <a:defPPr>
              <a:defRPr lang="fr-FR"/>
            </a:defPPr>
          </a:lstStyle>
          <a:p>
            <a:pPr algn="ctr" rtl="1"/>
            <a:r>
              <a:rPr lang="ar-DZ" dirty="0"/>
              <a:t>دالي سعيدة </a:t>
            </a:r>
            <a:r>
              <a:rPr lang="fr-FR" dirty="0"/>
              <a:t>​</a:t>
            </a:r>
          </a:p>
          <a:p>
            <a:pPr algn="ctr" rtl="0"/>
            <a:r>
              <a:rPr lang="fr-FR" dirty="0"/>
              <a:t>Saida.dali90@ gmail.com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ar-DZ" sz="9600" dirty="0">
                <a:solidFill>
                  <a:srgbClr val="FF0000"/>
                </a:solidFill>
              </a:rPr>
              <a:t>تذكير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452063"/>
            <a:ext cx="5072884" cy="6049321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fr-FR"/>
            </a:defPPr>
          </a:lstStyle>
          <a:p>
            <a:pPr algn="r" rtl="1"/>
            <a:endParaRPr lang="ar-DZ" sz="1400" dirty="0"/>
          </a:p>
          <a:p>
            <a:pPr algn="r" rtl="1"/>
            <a:r>
              <a:rPr lang="ar-SA" dirty="0"/>
              <a:t>في القرن 16 و 17 كان ينظر إلى المقاولاتية باعتبارها مثل </a:t>
            </a:r>
            <a:r>
              <a:rPr lang="ar-SA" b="1" dirty="0"/>
              <a:t>عملية إنشاء مؤسسة صغيرة</a:t>
            </a:r>
            <a:r>
              <a:rPr lang="ar-DZ" dirty="0"/>
              <a:t>،</a:t>
            </a:r>
            <a:r>
              <a:rPr lang="ar-SA" dirty="0"/>
              <a:t> </a:t>
            </a:r>
            <a:r>
              <a:rPr lang="ar-SA" b="1" dirty="0"/>
              <a:t>يقوم من خلالها الفرد بإدارة مجموعة من الأفراد</a:t>
            </a:r>
            <a:r>
              <a:rPr lang="ar-SA" dirty="0"/>
              <a:t>، وبذلك اعتبر في تلك الفترة المقاول مثل صاحب المؤسسة الصغيرة، بعد ذلك جاءت عدة دراسات لتوضح أن العملية المقاولاتية تختلف عن إنشاء المؤسسة الصغيرة، </a:t>
            </a:r>
            <a:r>
              <a:rPr lang="ar-DZ" dirty="0"/>
              <a:t>اذ اصبحت</a:t>
            </a:r>
            <a:r>
              <a:rPr lang="ar-SA" dirty="0"/>
              <a:t> </a:t>
            </a:r>
            <a:r>
              <a:rPr lang="ar-SA" b="1" dirty="0"/>
              <a:t>العملية المقاولاتية تتضمن أبعاد جديدة مثل المخاطرة الإبداع وحالة اللايقين.</a:t>
            </a:r>
            <a:endParaRPr lang="fr-FR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ar-DZ" sz="8000" dirty="0">
                <a:solidFill>
                  <a:srgbClr val="FF0000"/>
                </a:solidFill>
              </a:rPr>
              <a:t>مفهوم المقاولاتية 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236305"/>
            <a:ext cx="5072884" cy="643379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algn="r" rtl="1"/>
            <a:r>
              <a:rPr lang="ar-DZ" sz="1700" dirty="0"/>
              <a:t>-</a:t>
            </a:r>
            <a:r>
              <a:rPr lang="ar-SA" sz="1700" dirty="0"/>
              <a:t>حسب </a:t>
            </a:r>
            <a:r>
              <a:rPr lang="fr-FR" sz="1700" dirty="0"/>
              <a:t>Schumpeter</a:t>
            </a:r>
            <a:r>
              <a:rPr lang="ar-SA" sz="1700" dirty="0"/>
              <a:t> فان المقاولاتية هي </a:t>
            </a:r>
            <a:r>
              <a:rPr lang="ar-SA" sz="1700" b="1" dirty="0"/>
              <a:t>قوة جارفة للتغير الإبداعي</a:t>
            </a:r>
            <a:r>
              <a:rPr lang="ar-SA" sz="1700" dirty="0"/>
              <a:t>، ويسميها </a:t>
            </a:r>
            <a:r>
              <a:rPr lang="ar-SA" sz="1700" b="1" dirty="0"/>
              <a:t>بالفوضى الخلاقة </a:t>
            </a:r>
            <a:r>
              <a:rPr lang="ar-SA" sz="1700" dirty="0"/>
              <a:t>لأن المقاول يقدم منتج جديد بطريقة أعمال جديدة تقضي على المنتج القديم وطريقة الأعمال القديمة.</a:t>
            </a:r>
            <a:endParaRPr lang="fr-FR" sz="1700" dirty="0"/>
          </a:p>
          <a:p>
            <a:pPr algn="r" rtl="1"/>
            <a:r>
              <a:rPr lang="ar-SA" sz="1700" dirty="0"/>
              <a:t>يرى </a:t>
            </a:r>
            <a:r>
              <a:rPr lang="fr-FR" sz="1700" dirty="0"/>
              <a:t>Peter Drucker</a:t>
            </a:r>
            <a:r>
              <a:rPr lang="ar-SA" sz="1700" dirty="0"/>
              <a:t> أن المقاولاتية هي أعمال تبحث عن ال</a:t>
            </a:r>
            <a:r>
              <a:rPr lang="ar-SA" sz="1700" b="1" dirty="0"/>
              <a:t>تغيير تستجيب للتغير وترى التغيير كفرصة </a:t>
            </a:r>
            <a:r>
              <a:rPr lang="ar-SA" sz="1700" dirty="0"/>
              <a:t>للقيام بالأعمال.</a:t>
            </a:r>
            <a:endParaRPr lang="fr-FR" sz="1700" dirty="0"/>
          </a:p>
          <a:p>
            <a:pPr algn="r" rtl="1"/>
            <a:r>
              <a:rPr lang="ar-SA" sz="1700" dirty="0" err="1"/>
              <a:t>بری</a:t>
            </a:r>
            <a:r>
              <a:rPr lang="ar-SA" sz="1700" dirty="0"/>
              <a:t> </a:t>
            </a:r>
            <a:r>
              <a:rPr lang="fr-FR" sz="1700" dirty="0"/>
              <a:t>Fayolle</a:t>
            </a:r>
            <a:r>
              <a:rPr lang="ar-SA" sz="1700" dirty="0"/>
              <a:t> أن المقاولاتية هي عملية </a:t>
            </a:r>
            <a:r>
              <a:rPr lang="ar-SA" sz="1700" b="1" dirty="0"/>
              <a:t>خلق ثروة اقتصادية واجتماعية </a:t>
            </a:r>
            <a:r>
              <a:rPr lang="ar-SA" sz="1700" dirty="0"/>
              <a:t>وهي تتسم بحالة اللايقين مع درجة عالية من المخاطر يشارك فيها</a:t>
            </a:r>
            <a:r>
              <a:rPr lang="ar-DZ" sz="1700" dirty="0"/>
              <a:t> المقاول </a:t>
            </a:r>
            <a:r>
              <a:rPr lang="ar-SA" sz="1700" dirty="0"/>
              <a:t>ويتوجب عليه </a:t>
            </a:r>
            <a:r>
              <a:rPr lang="ar-SA" sz="1700" b="1" dirty="0"/>
              <a:t>قبول  التغيير وتطوير </a:t>
            </a:r>
            <a:r>
              <a:rPr lang="ar-SA" sz="1700" b="1" dirty="0" err="1"/>
              <a:t>سلوكات</a:t>
            </a:r>
            <a:r>
              <a:rPr lang="ar-SA" sz="1700" b="1" dirty="0"/>
              <a:t> جديدة</a:t>
            </a:r>
            <a:r>
              <a:rPr lang="ar-SA" sz="1700" dirty="0"/>
              <a:t> لاسيما قبول : التغيير وما يرتبط به من مخاطر</a:t>
            </a:r>
            <a:endParaRPr lang="fr-FR" sz="1700" dirty="0"/>
          </a:p>
          <a:p>
            <a:pPr algn="r" rtl="1"/>
            <a:r>
              <a:rPr lang="ar-SA" sz="1700" dirty="0"/>
              <a:t>حسب ( </a:t>
            </a:r>
            <a:r>
              <a:rPr lang="fr-FR" sz="1700" dirty="0"/>
              <a:t>Venkataraman</a:t>
            </a:r>
            <a:r>
              <a:rPr lang="ar-SA" sz="1700" dirty="0"/>
              <a:t> ) تمثل المقاولاتية سلسلة من المراحل، يتم فيها </a:t>
            </a:r>
            <a:r>
              <a:rPr lang="ar-SA" sz="1700" b="1" dirty="0"/>
              <a:t>اكتشاف فرص </a:t>
            </a:r>
            <a:r>
              <a:rPr lang="ar-SA" sz="1700" dirty="0"/>
              <a:t>لخلق سلع و خدمات مستقبلية، يتم تقييمها واستغلالها</a:t>
            </a:r>
            <a:endParaRPr lang="fr-FR" sz="1700" dirty="0"/>
          </a:p>
          <a:p>
            <a:pPr algn="r" rtl="1"/>
            <a:r>
              <a:rPr lang="ar-SA" sz="1700" dirty="0"/>
              <a:t>أما </a:t>
            </a:r>
            <a:r>
              <a:rPr lang="ar-SA" sz="1700" b="1" dirty="0"/>
              <a:t>منظمة التعاون الاقتصادي والتنمية</a:t>
            </a:r>
            <a:r>
              <a:rPr lang="ar-SA" sz="1700" dirty="0"/>
              <a:t> فهي تعرف المقاولاتية على أنها </a:t>
            </a:r>
            <a:r>
              <a:rPr lang="ar-SA" sz="1700" b="1" dirty="0"/>
              <a:t>سيرورة ديناميكية لتحديد الفرص الاقتصادية، استغلالها لتطوير، إنتاج وبيع سلع وخدمات.</a:t>
            </a:r>
            <a:endParaRPr lang="fr-FR" sz="1700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35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4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5400" dirty="0">
                <a:solidFill>
                  <a:srgbClr val="FF0000"/>
                </a:solidFill>
              </a:rPr>
              <a:t>المقاولاتية</a:t>
            </a:r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9445AB2-7876-4EB8-6608-9559D310F13A}"/>
              </a:ext>
            </a:extLst>
          </p:cNvPr>
          <p:cNvSpPr/>
          <p:nvPr/>
        </p:nvSpPr>
        <p:spPr>
          <a:xfrm>
            <a:off x="7350747" y="1993186"/>
            <a:ext cx="2265863" cy="17061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/>
              <a:t>انشاء مؤسسة</a:t>
            </a:r>
          </a:p>
          <a:p>
            <a:pPr algn="ctr"/>
            <a:r>
              <a:rPr lang="ar-DZ" dirty="0"/>
              <a:t>.</a:t>
            </a:r>
          </a:p>
          <a:p>
            <a:pPr algn="ctr"/>
            <a:r>
              <a:rPr lang="ar-DZ" dirty="0"/>
              <a:t>.</a:t>
            </a:r>
          </a:p>
          <a:p>
            <a:pPr algn="ctr"/>
            <a:r>
              <a:rPr lang="ar-DZ" dirty="0"/>
              <a:t> </a:t>
            </a:r>
          </a:p>
          <a:p>
            <a:pPr algn="ctr"/>
            <a:r>
              <a:rPr lang="ar-DZ" dirty="0"/>
              <a:t>خلق قيمة </a:t>
            </a:r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6F7BCCA-044E-83BF-A63A-7F8F71364281}"/>
              </a:ext>
            </a:extLst>
          </p:cNvPr>
          <p:cNvSpPr/>
          <p:nvPr/>
        </p:nvSpPr>
        <p:spPr>
          <a:xfrm>
            <a:off x="9822094" y="1561672"/>
            <a:ext cx="2129114" cy="58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اكتشاف واستغلال الفرص</a:t>
            </a:r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6D154FB-D500-DCF6-27CE-502EF3288F4D}"/>
              </a:ext>
            </a:extLst>
          </p:cNvPr>
          <p:cNvSpPr/>
          <p:nvPr/>
        </p:nvSpPr>
        <p:spPr>
          <a:xfrm>
            <a:off x="9769010" y="3500921"/>
            <a:ext cx="2098291" cy="58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توفير الموارد المادية والمالية</a:t>
            </a:r>
            <a:endParaRPr lang="fr-FR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38CC66C-A9AD-A05A-0096-4A1C0C155C65}"/>
              </a:ext>
            </a:extLst>
          </p:cNvPr>
          <p:cNvSpPr/>
          <p:nvPr/>
        </p:nvSpPr>
        <p:spPr>
          <a:xfrm>
            <a:off x="5069233" y="3406499"/>
            <a:ext cx="2129114" cy="58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الابتكار</a:t>
            </a:r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705D84F-8546-EE8D-95DF-F8F9B03D291F}"/>
              </a:ext>
            </a:extLst>
          </p:cNvPr>
          <p:cNvSpPr/>
          <p:nvPr/>
        </p:nvSpPr>
        <p:spPr>
          <a:xfrm>
            <a:off x="5069233" y="1561671"/>
            <a:ext cx="2129114" cy="58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تقبل وتحمل المخاطر</a:t>
            </a:r>
            <a:endParaRPr lang="fr-FR" dirty="0"/>
          </a:p>
        </p:txBody>
      </p:sp>
      <p:sp>
        <p:nvSpPr>
          <p:cNvPr id="17" name="Flèche : courbe vers la droite 16">
            <a:extLst>
              <a:ext uri="{FF2B5EF4-FFF2-40B4-BE49-F238E27FC236}">
                <a16:creationId xmlns:a16="http://schemas.microsoft.com/office/drawing/2014/main" id="{518F0F35-B188-BAC6-4DDD-64951E8E1327}"/>
              </a:ext>
            </a:extLst>
          </p:cNvPr>
          <p:cNvSpPr/>
          <p:nvPr/>
        </p:nvSpPr>
        <p:spPr>
          <a:xfrm>
            <a:off x="5772364" y="2242642"/>
            <a:ext cx="647272" cy="10685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Flèche : courbe vers la droite 17">
            <a:extLst>
              <a:ext uri="{FF2B5EF4-FFF2-40B4-BE49-F238E27FC236}">
                <a16:creationId xmlns:a16="http://schemas.microsoft.com/office/drawing/2014/main" id="{A7D2B7A0-E476-A4D7-DCE2-7412AF84D5D5}"/>
              </a:ext>
            </a:extLst>
          </p:cNvPr>
          <p:cNvSpPr/>
          <p:nvPr/>
        </p:nvSpPr>
        <p:spPr>
          <a:xfrm rot="16362020">
            <a:off x="7344651" y="3901661"/>
            <a:ext cx="647272" cy="10685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 : courbe vers la gauche 18">
            <a:extLst>
              <a:ext uri="{FF2B5EF4-FFF2-40B4-BE49-F238E27FC236}">
                <a16:creationId xmlns:a16="http://schemas.microsoft.com/office/drawing/2014/main" id="{242859E5-AC46-E39C-E844-DF6BEC339DDD}"/>
              </a:ext>
            </a:extLst>
          </p:cNvPr>
          <p:cNvSpPr/>
          <p:nvPr/>
        </p:nvSpPr>
        <p:spPr>
          <a:xfrm>
            <a:off x="10757043" y="2242642"/>
            <a:ext cx="595901" cy="10685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lèche : courbe vers la gauche 19">
            <a:extLst>
              <a:ext uri="{FF2B5EF4-FFF2-40B4-BE49-F238E27FC236}">
                <a16:creationId xmlns:a16="http://schemas.microsoft.com/office/drawing/2014/main" id="{284DD5B6-5DF5-4C99-9CFA-E02C569155EC}"/>
              </a:ext>
            </a:extLst>
          </p:cNvPr>
          <p:cNvSpPr/>
          <p:nvPr/>
        </p:nvSpPr>
        <p:spPr>
          <a:xfrm rot="5206134">
            <a:off x="8973943" y="3972367"/>
            <a:ext cx="595901" cy="10685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ar-DZ" sz="8000" dirty="0">
                <a:solidFill>
                  <a:srgbClr val="FF0000"/>
                </a:solidFill>
              </a:rPr>
              <a:t>من المفهوم 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236305"/>
            <a:ext cx="5072884" cy="643379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algn="r" rtl="1"/>
            <a:r>
              <a:rPr lang="ar-DZ" sz="17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الإبداع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: تقديم منتج جديد </a:t>
            </a:r>
            <a:r>
              <a:rPr lang="ar-DZ" dirty="0"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تطبيق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تقنية جديدة 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باستخدام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تكنولوجيا جديدة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، دخول إلى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سوق جديد تطوير تنظيم جديد 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لغرض إنتاج أو تعزيز منتج ما.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عملية إدارة الأعمال: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بمعنى استخدام الموارد لإنتاج سلع أو خدمات قصد تحقيق الأرباح</a:t>
            </a:r>
            <a:r>
              <a:rPr lang="ar-SA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تحمل للمخاطر: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بمعنى أن نتائج المشروع غير معروفة بشكل كبير، بالإضافة إلى وجود حالة اللايقين وما يدفع المقاول إلى القيام بهذه الأعمال في هذه الظروف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هي رغبته في الابتكار وثقته في نفسه بمعرفة كيفية القيام بالأعمال</a:t>
            </a:r>
            <a:r>
              <a:rPr lang="ar-SA" dirty="0"/>
              <a:t>.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7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ar-DZ" sz="8000" dirty="0">
                <a:solidFill>
                  <a:srgbClr val="FF0000"/>
                </a:solidFill>
              </a:rPr>
              <a:t>الاتجاهات المفسرة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236305"/>
            <a:ext cx="5072884" cy="643379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algn="r" rtl="1"/>
            <a:r>
              <a:rPr lang="ar-SA" b="1" dirty="0"/>
              <a:t>أولا:  المقاولاتية من وجهة نظر فرصة الأعمال</a:t>
            </a:r>
            <a:endParaRPr lang="ar-DZ" b="1" dirty="0"/>
          </a:p>
          <a:p>
            <a:pPr algn="r" rtl="1"/>
            <a:r>
              <a:rPr lang="ar-DZ" dirty="0"/>
              <a:t>تركز على نقطتين –شخصية المقاول -الفرصة</a:t>
            </a:r>
            <a:endParaRPr lang="fr-FR" dirty="0"/>
          </a:p>
          <a:p>
            <a:pPr algn="r" rtl="1"/>
            <a:r>
              <a:rPr lang="ar-SA" b="1" dirty="0"/>
              <a:t>ثانيا المقاولاتية من وجهة نظر خلق المنظمة</a:t>
            </a:r>
            <a:r>
              <a:rPr lang="ar-SA" dirty="0"/>
              <a:t> </a:t>
            </a:r>
            <a:endParaRPr lang="ar-DZ" dirty="0"/>
          </a:p>
          <a:p>
            <a:pPr algn="r" rtl="1"/>
            <a:endParaRPr lang="ar-DZ" dirty="0"/>
          </a:p>
          <a:p>
            <a:pPr algn="r" rtl="1"/>
            <a:r>
              <a:rPr lang="ar-SA" b="1" dirty="0"/>
              <a:t>ثالثا: المقاولاتية من وجهة نظر خلق القيمة</a:t>
            </a:r>
            <a:endParaRPr lang="ar-DZ" b="1" dirty="0"/>
          </a:p>
          <a:p>
            <a:pPr algn="r" rtl="1"/>
            <a:endParaRPr lang="ar-DZ" b="1" dirty="0"/>
          </a:p>
          <a:p>
            <a:pPr algn="r" rtl="1"/>
            <a:r>
              <a:rPr lang="ar-SA" b="1" dirty="0"/>
              <a:t>رابعا: المقاولاتية من وجهة نظر الإبداع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3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7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5400" dirty="0">
                <a:solidFill>
                  <a:srgbClr val="FF0000"/>
                </a:solidFill>
              </a:rPr>
              <a:t>منظور التفسير</a:t>
            </a:r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D1C1034-2620-5237-5F24-108FD9EA8553}"/>
              </a:ext>
            </a:extLst>
          </p:cNvPr>
          <p:cNvSpPr/>
          <p:nvPr/>
        </p:nvSpPr>
        <p:spPr>
          <a:xfrm>
            <a:off x="10417995" y="2829246"/>
            <a:ext cx="1387011" cy="1199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/>
              <a:t>المقاولاتية</a:t>
            </a:r>
            <a:endParaRPr lang="fr-FR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30E8CFB-76A9-A752-CB44-4899E02A0D11}"/>
              </a:ext>
            </a:extLst>
          </p:cNvPr>
          <p:cNvSpPr/>
          <p:nvPr/>
        </p:nvSpPr>
        <p:spPr>
          <a:xfrm>
            <a:off x="8503577" y="938730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فرصة الاعمال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AD815E3-A426-D73A-55E3-F8D2439AE0F9}"/>
              </a:ext>
            </a:extLst>
          </p:cNvPr>
          <p:cNvSpPr/>
          <p:nvPr/>
        </p:nvSpPr>
        <p:spPr>
          <a:xfrm>
            <a:off x="8474467" y="2531295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خلق المنظمة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7209D4F-53F3-CB5F-CD4F-165DDCFA0579}"/>
              </a:ext>
            </a:extLst>
          </p:cNvPr>
          <p:cNvSpPr/>
          <p:nvPr/>
        </p:nvSpPr>
        <p:spPr>
          <a:xfrm>
            <a:off x="8474467" y="4123860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خلق القيمة</a:t>
            </a:r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3A4260F-C915-C089-5422-70B5CCC67482}"/>
              </a:ext>
            </a:extLst>
          </p:cNvPr>
          <p:cNvSpPr/>
          <p:nvPr/>
        </p:nvSpPr>
        <p:spPr>
          <a:xfrm>
            <a:off x="8474467" y="5716425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الابداع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61C4C1-DDA4-4AC0-1DF9-91DCE13073F7}"/>
              </a:ext>
            </a:extLst>
          </p:cNvPr>
          <p:cNvSpPr txBox="1"/>
          <p:nvPr/>
        </p:nvSpPr>
        <p:spPr>
          <a:xfrm>
            <a:off x="5065160" y="880867"/>
            <a:ext cx="288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-تكون انطلاقا من شخصية المقاول</a:t>
            </a:r>
          </a:p>
          <a:p>
            <a:pPr algn="r" rtl="1"/>
            <a:r>
              <a:rPr lang="ar-DZ" dirty="0"/>
              <a:t>-البحث واكتشاف الفرص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3838E9-699A-7268-557B-D07ACF32B530}"/>
              </a:ext>
            </a:extLst>
          </p:cNvPr>
          <p:cNvSpPr txBox="1"/>
          <p:nvPr/>
        </p:nvSpPr>
        <p:spPr>
          <a:xfrm>
            <a:off x="5328863" y="2506079"/>
            <a:ext cx="288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-إيجاد منظمة او مؤسسة جديدة </a:t>
            </a:r>
          </a:p>
          <a:p>
            <a:pPr algn="r" rtl="1"/>
            <a:r>
              <a:rPr lang="ar-DZ" dirty="0"/>
              <a:t>-تنسيق الموارد المختلفة 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2B1A5C0-9AF9-B98C-6F24-24EA2C4A06F4}"/>
              </a:ext>
            </a:extLst>
          </p:cNvPr>
          <p:cNvSpPr txBox="1"/>
          <p:nvPr/>
        </p:nvSpPr>
        <p:spPr>
          <a:xfrm>
            <a:off x="5369960" y="4098644"/>
            <a:ext cx="288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-الفرد كفاعل أساسي لخلق القيمة من خلال الاستثمار </a:t>
            </a:r>
          </a:p>
          <a:p>
            <a:pPr algn="r" rtl="1"/>
            <a:r>
              <a:rPr lang="ar-DZ" dirty="0"/>
              <a:t>-مجموعة النتائج المرضية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9EE2B3-D5AE-D737-9445-7CCDC5407044}"/>
              </a:ext>
            </a:extLst>
          </p:cNvPr>
          <p:cNvSpPr txBox="1"/>
          <p:nvPr/>
        </p:nvSpPr>
        <p:spPr>
          <a:xfrm>
            <a:off x="5369960" y="5691209"/>
            <a:ext cx="288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-الابداع التنظيمي، التكنولوجي ....الخ</a:t>
            </a:r>
            <a:endParaRPr lang="fr-FR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8574D90-5950-6B7F-6452-3E34FC7D454B}"/>
              </a:ext>
            </a:extLst>
          </p:cNvPr>
          <p:cNvCxnSpPr>
            <a:endCxn id="5" idx="3"/>
          </p:cNvCxnSpPr>
          <p:nvPr/>
        </p:nvCxnSpPr>
        <p:spPr>
          <a:xfrm flipH="1" flipV="1">
            <a:off x="10188539" y="1236681"/>
            <a:ext cx="743164" cy="1592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15C7BCE-9856-1311-728B-892EF0FE157F}"/>
              </a:ext>
            </a:extLst>
          </p:cNvPr>
          <p:cNvCxnSpPr/>
          <p:nvPr/>
        </p:nvCxnSpPr>
        <p:spPr>
          <a:xfrm flipH="1" flipV="1">
            <a:off x="10154292" y="3030876"/>
            <a:ext cx="263703" cy="23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6DBDE2E-9C65-ABDD-3EBC-E2610983891F}"/>
              </a:ext>
            </a:extLst>
          </p:cNvPr>
          <p:cNvCxnSpPr>
            <a:cxnSpLocks/>
            <a:stCxn id="2" idx="3"/>
            <a:endCxn id="7" idx="3"/>
          </p:cNvCxnSpPr>
          <p:nvPr/>
        </p:nvCxnSpPr>
        <p:spPr>
          <a:xfrm flipH="1">
            <a:off x="10159429" y="3853090"/>
            <a:ext cx="461689" cy="56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89FC153-87E3-5095-6949-A02987209787}"/>
              </a:ext>
            </a:extLst>
          </p:cNvPr>
          <p:cNvCxnSpPr>
            <a:endCxn id="8" idx="3"/>
          </p:cNvCxnSpPr>
          <p:nvPr/>
        </p:nvCxnSpPr>
        <p:spPr>
          <a:xfrm flipH="1">
            <a:off x="10159429" y="4041040"/>
            <a:ext cx="772274" cy="197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2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ar-DZ" sz="8000" dirty="0">
                <a:solidFill>
                  <a:srgbClr val="FF0000"/>
                </a:solidFill>
              </a:rPr>
              <a:t>النظريات المفسرة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236305"/>
            <a:ext cx="5072884" cy="643379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algn="r" rtl="1"/>
            <a:endParaRPr lang="ar-DZ" b="1" dirty="0"/>
          </a:p>
          <a:p>
            <a:pPr algn="r" rtl="1"/>
            <a:r>
              <a:rPr lang="ar-SA" b="1" dirty="0"/>
              <a:t>أولا:  </a:t>
            </a:r>
            <a:r>
              <a:rPr lang="ar-DZ" b="1" dirty="0"/>
              <a:t>النظرية الوظيفية </a:t>
            </a:r>
          </a:p>
          <a:p>
            <a:pPr algn="r" rtl="1"/>
            <a:endParaRPr lang="ar-DZ" dirty="0"/>
          </a:p>
          <a:p>
            <a:pPr algn="r" rtl="1"/>
            <a:endParaRPr lang="ar-DZ" dirty="0"/>
          </a:p>
          <a:p>
            <a:pPr algn="r" rtl="1"/>
            <a:r>
              <a:rPr lang="ar-SA" b="1" dirty="0"/>
              <a:t>ثانيا </a:t>
            </a:r>
            <a:r>
              <a:rPr lang="ar-DZ" b="1" dirty="0"/>
              <a:t>النظرية العملياتية أو التشغيلية </a:t>
            </a:r>
            <a:endParaRPr lang="ar-DZ" dirty="0"/>
          </a:p>
          <a:p>
            <a:pPr algn="r" rtl="1"/>
            <a:endParaRPr lang="ar-DZ" dirty="0"/>
          </a:p>
          <a:p>
            <a:pPr algn="r" rtl="1"/>
            <a:endParaRPr lang="ar-DZ" dirty="0"/>
          </a:p>
          <a:p>
            <a:pPr algn="r" rtl="1"/>
            <a:r>
              <a:rPr lang="ar-SA" b="1" dirty="0"/>
              <a:t>ثالثا:</a:t>
            </a:r>
            <a:r>
              <a:rPr lang="ar-DZ" b="1" dirty="0"/>
              <a:t>نظرية على الفرد الهادف لإنتاج المعرفة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710E3-A613-20D2-2540-C093AB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60D465-C2A1-6B74-56EA-DB6691B8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43F3E6-4165-BCC2-6895-1D2DFC0A9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6530" y="246579"/>
            <a:ext cx="6846870" cy="6474895"/>
          </a:xfrm>
        </p:spPr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تتميز المقاولاتية مجموعة من الخصائص يمكن ايجازها فيما يلي: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-هي عملية انشاء مؤسسة غير نمطية تتميز بالإبداع سواء من خلال تقديم منتج جديد أو طريقة جديدة في عرض منتج أو خدمة ما او طريقة جديدة في التسويق والتوزيع.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-ارتفاع نسبة المخاطرة لأنها تقدم الجديد وما يرافقها من عوائد مرتفعة في حالة نفاد المنتج أو الخدمة الجديدة في السوق.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-تحقيق أرباح احتكارية ناتجة من حقوق الابتكار والتي تظهر في المنتج أو الخدمة المعروضة في السوق مقارنة بالمؤسسات النمطية التي تقدم منتجات وخدمات.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-الادراك الكامل للغرض (الحاجات، الرغبات المشاكل، التحديات والاستخدام الأفضل للموارد نحو تطبيق الأفكار الجديدة في المشاريع التي يتم التخطيط لها بكفاءة عالية.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-هي المحور الإنتاجي للسلع والخدمات التي تعود للقرارات الفردية الهادفة للبرح.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-هي مجموعة من المهارات الإدارية التي تركز على المبادرة الفردية بهدف الاستخدام الأفضل للموارد المتاحة والتي تتميز بنوع من المخاطر.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-الاستخدام الأمثل للموارد المتاحة بهدف تطبيق الأفكار الجديدة في المنظمات والتي يتمم التخطيط لها بكفاءة عالية.</a:t>
            </a:r>
            <a:endParaRPr lang="ar-D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1751C9E-0D4D-17A9-1997-C9976902D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خصائص المقاولاتية</a:t>
            </a:r>
            <a:endParaRPr lang="fr-F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7_TF56410444_Win32" id="{68477A9D-C4DC-4CB2-9FCF-5CCF7CAC0EB1}" vid="{0D64B0DD-AC28-4E42-82C5-429DF2BAD0E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{994C41E6-B5E2-4DDB-BADE-EF25A061AEF1}tf56410444_win32</Template>
  <TotalTime>3600</TotalTime>
  <Words>768</Words>
  <Application>Microsoft Office PowerPoint</Application>
  <PresentationFormat>Grand écran</PresentationFormat>
  <Paragraphs>113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Thème Office</vt:lpstr>
      <vt:lpstr>المقاولاتية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شكرا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المقاولاتية </dc:title>
  <dc:creator>saida dali</dc:creator>
  <cp:lastModifiedBy>saida dali</cp:lastModifiedBy>
  <cp:revision>5</cp:revision>
  <dcterms:created xsi:type="dcterms:W3CDTF">2024-02-10T09:24:24Z</dcterms:created>
  <dcterms:modified xsi:type="dcterms:W3CDTF">2024-03-02T18:27:24Z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