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05" r:id="rId5"/>
    <p:sldId id="296" r:id="rId6"/>
    <p:sldId id="324" r:id="rId7"/>
    <p:sldId id="330" r:id="rId8"/>
    <p:sldId id="325" r:id="rId9"/>
    <p:sldId id="326" r:id="rId10"/>
    <p:sldId id="331" r:id="rId11"/>
    <p:sldId id="327" r:id="rId12"/>
    <p:sldId id="332" r:id="rId13"/>
    <p:sldId id="333" r:id="rId14"/>
    <p:sldId id="334" r:id="rId15"/>
    <p:sldId id="335" r:id="rId16"/>
    <p:sldId id="316" r:id="rId17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eu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7D9"/>
    <a:srgbClr val="93D3D9"/>
    <a:srgbClr val="AAD6FF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79" autoAdjust="0"/>
  </p:normalViewPr>
  <p:slideViewPr>
    <p:cSldViewPr snapToGrid="0">
      <p:cViewPr varScale="1">
        <p:scale>
          <a:sx n="62" d="100"/>
          <a:sy n="62" d="100"/>
        </p:scale>
        <p:origin x="7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pPr rtl="0"/>
            <a:fld id="{835A2FAA-00D7-4906-94FC-52F75B867E12}" type="datetime1">
              <a:rPr lang="fr-FR" smtClean="0"/>
              <a:t>02/03/2024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17369B77-94AB-0344-9EBF-9DB9EE8D3AB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fr-FR" sz="1200"/>
            </a:lvl1pPr>
          </a:lstStyle>
          <a:p>
            <a:fld id="{E80C4560-5FBB-485D-BE83-008463A93D3F}" type="datetime1">
              <a:rPr lang="fr-FR" smtClean="0"/>
              <a:pPr/>
              <a:t>02/03/2024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fr-FR"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fr-FR" sz="1200"/>
            </a:lvl1pPr>
          </a:lstStyle>
          <a:p>
            <a:pPr rtl="0"/>
            <a:fld id="{0775476F-A808-1F46-A368-07984F6DA22E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fr-F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775476F-A808-1F46-A368-07984F6DA22E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619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0232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978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8441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2914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571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0775476F-A808-1F46-A368-07984F6DA22E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047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Image contenant du texte, une plante&#10;&#10;Description générée automatiquement">
            <a:extLst>
              <a:ext uri="{FF2B5EF4-FFF2-40B4-BE49-F238E27FC236}">
                <a16:creationId xmlns:a16="http://schemas.microsoft.com/office/drawing/2014/main" id="{A26D6E84-B5BE-5F3E-8B3F-1A46C7F30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10" y="0"/>
            <a:ext cx="8392026" cy="6858000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F0A7E03F-5776-960D-3CA6-7CE62AC96693}"/>
              </a:ext>
            </a:extLst>
          </p:cNvPr>
          <p:cNvSpPr/>
          <p:nvPr userDrawn="1"/>
        </p:nvSpPr>
        <p:spPr>
          <a:xfrm>
            <a:off x="3300284" y="654912"/>
            <a:ext cx="5591432" cy="559143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A7464AF-3FD6-6193-CC95-A941ECE17B9D}"/>
              </a:ext>
            </a:extLst>
          </p:cNvPr>
          <p:cNvCxnSpPr>
            <a:cxnSpLocks/>
          </p:cNvCxnSpPr>
          <p:nvPr userDrawn="1"/>
        </p:nvCxnSpPr>
        <p:spPr>
          <a:xfrm>
            <a:off x="4359876" y="4300155"/>
            <a:ext cx="347224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 10" descr="Image contenant du texte&#10;&#10;Description générée automatiquement">
            <a:extLst>
              <a:ext uri="{FF2B5EF4-FFF2-40B4-BE49-F238E27FC236}">
                <a16:creationId xmlns:a16="http://schemas.microsoft.com/office/drawing/2014/main" id="{E5214731-3110-8D76-56DF-6335371041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961" y="4157464"/>
            <a:ext cx="972078" cy="285381"/>
          </a:xfrm>
          <a:prstGeom prst="rect">
            <a:avLst/>
          </a:prstGeom>
        </p:spPr>
      </p:pic>
      <p:sp>
        <p:nvSpPr>
          <p:cNvPr id="17" name="Ovale 16">
            <a:extLst>
              <a:ext uri="{FF2B5EF4-FFF2-40B4-BE49-F238E27FC236}">
                <a16:creationId xmlns:a16="http://schemas.microsoft.com/office/drawing/2014/main" id="{516369FF-9501-1944-3E3F-46CBFD515D8D}"/>
              </a:ext>
            </a:extLst>
          </p:cNvPr>
          <p:cNvSpPr/>
          <p:nvPr userDrawn="1"/>
        </p:nvSpPr>
        <p:spPr>
          <a:xfrm>
            <a:off x="3447535" y="807312"/>
            <a:ext cx="5296930" cy="52969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AB1576B0-66ED-3F92-2AF8-4EF965E4E3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338" y="4814449"/>
            <a:ext cx="1668775" cy="162143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576603-B88C-9F7F-98A5-E94BD2C23E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77" y="1164252"/>
            <a:ext cx="818801" cy="8455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9296" y="2660904"/>
            <a:ext cx="6693408" cy="1088136"/>
          </a:xfrm>
        </p:spPr>
        <p:txBody>
          <a:bodyPr rtlCol="0" anchor="b">
            <a:noAutofit/>
          </a:bodyPr>
          <a:lstStyle>
            <a:lvl1pPr algn="ctr">
              <a:defRPr lang="fr-FR" sz="46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6384" y="2267712"/>
            <a:ext cx="2999232" cy="438912"/>
          </a:xfrm>
        </p:spPr>
        <p:txBody>
          <a:bodyPr rtlCol="0"/>
          <a:lstStyle>
            <a:lvl1pPr marL="0" indent="0" algn="ctr">
              <a:buNone/>
              <a:defRPr lang="fr-FR" sz="2400"/>
            </a:lvl1pPr>
            <a:lvl2pPr marL="457200" indent="0" algn="ctr">
              <a:buNone/>
              <a:defRPr lang="fr-FR" sz="2000"/>
            </a:lvl2pPr>
            <a:lvl3pPr marL="914400" indent="0" algn="ctr">
              <a:buNone/>
              <a:defRPr lang="fr-FR" sz="1800"/>
            </a:lvl3pPr>
            <a:lvl4pPr marL="1371600" indent="0" algn="ctr">
              <a:buNone/>
              <a:defRPr lang="fr-FR" sz="1600"/>
            </a:lvl4pPr>
            <a:lvl5pPr marL="1828800" indent="0" algn="ctr">
              <a:buNone/>
              <a:defRPr lang="fr-FR" sz="1600"/>
            </a:lvl5pPr>
            <a:lvl6pPr marL="2286000" indent="0" algn="ctr">
              <a:buNone/>
              <a:defRPr lang="fr-FR" sz="1600"/>
            </a:lvl6pPr>
            <a:lvl7pPr marL="2743200" indent="0" algn="ctr">
              <a:buNone/>
              <a:defRPr lang="fr-FR" sz="1600"/>
            </a:lvl7pPr>
            <a:lvl8pPr marL="3200400" indent="0" algn="ctr">
              <a:buNone/>
              <a:defRPr lang="fr-FR" sz="1600"/>
            </a:lvl8pPr>
            <a:lvl9pPr marL="3657600" indent="0" algn="ctr">
              <a:buNone/>
              <a:defRPr lang="fr-FR" sz="1600"/>
            </a:lvl9pPr>
          </a:lstStyle>
          <a:p>
            <a:pPr rtl="0"/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EB05881-FB11-43E8-CCDD-8C12CDB4FE47}"/>
              </a:ext>
            </a:extLst>
          </p:cNvPr>
          <p:cNvSpPr/>
          <p:nvPr userDrawn="1"/>
        </p:nvSpPr>
        <p:spPr>
          <a:xfrm>
            <a:off x="838199" y="196052"/>
            <a:ext cx="10515601" cy="1686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9" name="Image 8" descr="Image contenant un tissu&#10;&#10;Description générée automatiquement">
            <a:extLst>
              <a:ext uri="{FF2B5EF4-FFF2-40B4-BE49-F238E27FC236}">
                <a16:creationId xmlns:a16="http://schemas.microsoft.com/office/drawing/2014/main" id="{A4941BBB-13FC-2ACE-1A50-C0F465531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4950" y="-64113"/>
            <a:ext cx="1562100" cy="4394200"/>
          </a:xfrm>
          <a:prstGeom prst="rect">
            <a:avLst/>
          </a:prstGeom>
        </p:spPr>
      </p:pic>
      <p:sp>
        <p:nvSpPr>
          <p:cNvPr id="11" name="Rectangle 10">
            <a:extLst>
              <a:ext uri="{FF2B5EF4-FFF2-40B4-BE49-F238E27FC236}">
                <a16:creationId xmlns:a16="http://schemas.microsoft.com/office/drawing/2014/main" id="{D8BE9E36-E9D5-3FA6-EE22-A6E5CE13C462}"/>
              </a:ext>
            </a:extLst>
          </p:cNvPr>
          <p:cNvSpPr/>
          <p:nvPr userDrawn="1"/>
        </p:nvSpPr>
        <p:spPr>
          <a:xfrm>
            <a:off x="995423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479E4054-0885-457B-35B3-A9B26ED936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421" y="459092"/>
            <a:ext cx="749300" cy="27559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632"/>
            <a:ext cx="10515600" cy="1133856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8"/>
            <a:ext cx="10515600" cy="347472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C6C79F3B-6B68-BA3C-6CBE-C26E339E45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9D503431-982D-5D35-88BF-09474F76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04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se en page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68407D-A1C4-B842-0C34-B2DE8AD312D3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1AE7FB-DFC0-DCDA-47AD-6ED81A6427FA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7A4DFCBA-879E-D6C9-9F81-B4F9225423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8562BF3-1BFC-6948-02E0-8A1C121C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158D7F8-0920-52BA-580D-0724912287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6611EB-89A4-4C55-4032-4D0C418398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C6963F99-41C3-5ED4-AAD8-B904145CC7E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80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>
            <a:extLst>
              <a:ext uri="{FF2B5EF4-FFF2-40B4-BE49-F238E27FC236}">
                <a16:creationId xmlns:a16="http://schemas.microsoft.com/office/drawing/2014/main" id="{B2F7EB7A-F5B6-E308-68EE-3065E2B039A6}"/>
              </a:ext>
            </a:extLst>
          </p:cNvPr>
          <p:cNvSpPr/>
          <p:nvPr userDrawn="1"/>
        </p:nvSpPr>
        <p:spPr>
          <a:xfrm>
            <a:off x="0" y="0"/>
            <a:ext cx="4873752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36" name="Image 35" descr="Gros plan d’un arbre&#10;&#10;Description générée automatiquement avec un niveau de confiance moyen">
            <a:extLst>
              <a:ext uri="{FF2B5EF4-FFF2-40B4-BE49-F238E27FC236}">
                <a16:creationId xmlns:a16="http://schemas.microsoft.com/office/drawing/2014/main" id="{FED57607-56F6-9FD5-F0A8-DE0BCFE89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6459" flipH="1">
            <a:off x="2282032" y="1589693"/>
            <a:ext cx="970220" cy="22361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72" y="978408"/>
            <a:ext cx="4974336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DEF26CDF-94D4-BA22-7D14-8D3289040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1072" y="2322576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0017BF0C-B2B7-932F-A9AE-5BFAE4AB5C4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9612" y="2770632"/>
            <a:ext cx="5065776" cy="1554480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31" name="Espace réservé du texte 4">
            <a:extLst>
              <a:ext uri="{FF2B5EF4-FFF2-40B4-BE49-F238E27FC236}">
                <a16:creationId xmlns:a16="http://schemas.microsoft.com/office/drawing/2014/main" id="{DEAB8B47-DF86-7C9F-F027-2D4D22B2EA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9612" y="4361688"/>
            <a:ext cx="5065776" cy="448056"/>
          </a:xfrm>
        </p:spPr>
        <p:txBody>
          <a:bodyPr rtlCol="0"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9612" y="4791456"/>
            <a:ext cx="5065776" cy="1408176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 dirty="0"/>
              <a:t>Modifiez les styles du texte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pic>
        <p:nvPicPr>
          <p:cNvPr id="38" name="Image 37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5B08C513-7071-2499-7E9D-CFD5A027C0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083" y="2260473"/>
            <a:ext cx="1245309" cy="2314810"/>
          </a:xfrm>
          <a:prstGeom prst="rect">
            <a:avLst/>
          </a:prstGeom>
        </p:spPr>
      </p:pic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BD46E6E9-39FE-B605-0786-F7F7E656F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344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88546F5-5752-9595-980A-9978EC65B179}"/>
              </a:ext>
            </a:extLst>
          </p:cNvPr>
          <p:cNvSpPr/>
          <p:nvPr userDrawn="1"/>
        </p:nvSpPr>
        <p:spPr>
          <a:xfrm>
            <a:off x="491679" y="319214"/>
            <a:ext cx="11208641" cy="585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8B1DFD-B7E9-D65B-0A47-8D442617B0D0}"/>
              </a:ext>
            </a:extLst>
          </p:cNvPr>
          <p:cNvCxnSpPr>
            <a:cxnSpLocks/>
          </p:cNvCxnSpPr>
          <p:nvPr userDrawn="1"/>
        </p:nvCxnSpPr>
        <p:spPr>
          <a:xfrm>
            <a:off x="837235" y="1767119"/>
            <a:ext cx="10516564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4190CCC3-E5E8-9E96-318B-F3F62E2328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58" y="1631192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4712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4712" y="2629116"/>
            <a:ext cx="3200400" cy="3320861"/>
          </a:xfrm>
        </p:spPr>
        <p:txBody>
          <a:bodyPr rtlCol="0">
            <a:normAutofit/>
          </a:bodyPr>
          <a:lstStyle>
            <a:lvl1pPr marL="2286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600"/>
            </a:lvl1pPr>
            <a:lvl2pPr marL="6858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400"/>
            </a:lvl2pPr>
            <a:lvl3pPr marL="11430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200"/>
            </a:lvl3pPr>
            <a:lvl4pPr marL="16002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4pPr>
            <a:lvl5pPr marL="2057400" indent="-228600">
              <a:buClr>
                <a:srgbClr val="73292A"/>
              </a:buClr>
              <a:buFont typeface="Arial" panose="020B0604020202020204" pitchFamily="34" charset="0"/>
              <a:buChar char="•"/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98848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8848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F270D939-D128-D431-82CE-9C15D5A7AA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9560" y="2161563"/>
            <a:ext cx="3200400" cy="427797"/>
          </a:xfrm>
        </p:spPr>
        <p:txBody>
          <a:bodyPr rtlCol="0" anchor="b">
            <a:normAutofit/>
          </a:bodyPr>
          <a:lstStyle>
            <a:lvl1pPr marL="0" indent="0">
              <a:buNone/>
              <a:defRPr lang="fr-FR" sz="2000" b="0">
                <a:latin typeface="+mj-lt"/>
              </a:defRPr>
            </a:lvl1pPr>
            <a:lvl2pPr marL="457200" indent="0">
              <a:buNone/>
              <a:defRPr lang="fr-FR" sz="2000" b="1"/>
            </a:lvl2pPr>
            <a:lvl3pPr marL="914400" indent="0">
              <a:buNone/>
              <a:defRPr lang="fr-FR" sz="1800" b="1"/>
            </a:lvl3pPr>
            <a:lvl4pPr marL="1371600" indent="0">
              <a:buNone/>
              <a:defRPr lang="fr-FR" sz="1600" b="1"/>
            </a:lvl4pPr>
            <a:lvl5pPr marL="1828800" indent="0">
              <a:buNone/>
              <a:defRPr lang="fr-FR" sz="1600" b="1"/>
            </a:lvl5pPr>
            <a:lvl6pPr marL="2286000" indent="0">
              <a:buNone/>
              <a:defRPr lang="fr-FR" sz="1600" b="1"/>
            </a:lvl6pPr>
            <a:lvl7pPr marL="2743200" indent="0">
              <a:buNone/>
              <a:defRPr lang="fr-FR" sz="1600" b="1"/>
            </a:lvl7pPr>
            <a:lvl8pPr marL="3200400" indent="0">
              <a:buNone/>
              <a:defRPr lang="fr-FR" sz="1600" b="1"/>
            </a:lvl8pPr>
            <a:lvl9pPr marL="3657600" indent="0">
              <a:buNone/>
              <a:defRPr lang="fr-FR" sz="1600" b="1"/>
            </a:lvl9pPr>
          </a:lstStyle>
          <a:p>
            <a:pPr lvl="0" rtl="0"/>
            <a:r>
              <a:rPr lang="fr-FR" dirty="0"/>
              <a:t>Modifiez les styles du texte du masque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4AAE69C6-BB37-BC70-8424-BC928D19C9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9560" y="2629116"/>
            <a:ext cx="3200400" cy="3320861"/>
          </a:xfrm>
        </p:spPr>
        <p:txBody>
          <a:bodyPr rtlCol="0">
            <a:normAutofit/>
          </a:bodyPr>
          <a:lstStyle>
            <a:lvl1pPr>
              <a:buClr>
                <a:srgbClr val="73292A"/>
              </a:buClr>
              <a:defRPr lang="fr-FR" sz="1600"/>
            </a:lvl1pPr>
            <a:lvl2pPr>
              <a:buClr>
                <a:srgbClr val="73292A"/>
              </a:buClr>
              <a:defRPr lang="fr-FR" sz="1400"/>
            </a:lvl2pPr>
            <a:lvl3pPr>
              <a:buClr>
                <a:srgbClr val="73292A"/>
              </a:buClr>
              <a:defRPr lang="fr-FR" sz="1200"/>
            </a:lvl3pPr>
            <a:lvl4pPr>
              <a:buClr>
                <a:srgbClr val="73292A"/>
              </a:buClr>
              <a:defRPr lang="fr-FR" sz="1100"/>
            </a:lvl4pPr>
            <a:lvl5pPr>
              <a:buClr>
                <a:srgbClr val="73292A"/>
              </a:buClr>
              <a:defRPr lang="fr-FR" sz="11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6990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Image contenant un tissu&#10;&#10;Description générée automatiquement">
            <a:extLst>
              <a:ext uri="{FF2B5EF4-FFF2-40B4-BE49-F238E27FC236}">
                <a16:creationId xmlns:a16="http://schemas.microsoft.com/office/drawing/2014/main" id="{E0606CB6-3E28-F128-51B5-3786D7404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4BBC1B-7DD9-DA00-15CC-B446DA472005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C88A03B2-8C41-A023-CB90-5F79A1F01A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pic>
        <p:nvPicPr>
          <p:cNvPr id="10" name="Image 9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9EA6110C-517A-C447-DB03-9A264F112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09" y="1695833"/>
            <a:ext cx="1155700" cy="4318000"/>
          </a:xfrm>
          <a:prstGeom prst="rect">
            <a:avLst/>
          </a:prstGeom>
        </p:spPr>
      </p:pic>
      <p:pic>
        <p:nvPicPr>
          <p:cNvPr id="12" name="Image 11" descr="Gros plan d’une fleur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C4249CD-2B45-A435-5B21-CFA7042138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49" y="381916"/>
            <a:ext cx="1155700" cy="4318000"/>
          </a:xfrm>
          <a:prstGeom prst="rect">
            <a:avLst/>
          </a:prstGeom>
        </p:spPr>
      </p:pic>
      <p:sp>
        <p:nvSpPr>
          <p:cNvPr id="14" name="Rectangle 13">
            <a:extLst>
              <a:ext uri="{FF2B5EF4-FFF2-40B4-BE49-F238E27FC236}">
                <a16:creationId xmlns:a16="http://schemas.microsoft.com/office/drawing/2014/main" id="{7A7568A0-F819-551E-4780-20A651246990}"/>
              </a:ext>
            </a:extLst>
          </p:cNvPr>
          <p:cNvSpPr/>
          <p:nvPr userDrawn="1"/>
        </p:nvSpPr>
        <p:spPr>
          <a:xfrm>
            <a:off x="1024128" y="2162946"/>
            <a:ext cx="3794760" cy="2536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6" name="Rectangle 15">
            <a:extLst>
              <a:ext uri="{FF2B5EF4-FFF2-40B4-BE49-F238E27FC236}">
                <a16:creationId xmlns:a16="http://schemas.microsoft.com/office/drawing/2014/main" id="{5711D903-56F9-B09B-0443-A76786804823}"/>
              </a:ext>
            </a:extLst>
          </p:cNvPr>
          <p:cNvSpPr/>
          <p:nvPr userDrawn="1"/>
        </p:nvSpPr>
        <p:spPr>
          <a:xfrm>
            <a:off x="1131655" y="2264499"/>
            <a:ext cx="3585549" cy="233542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D91551-9B41-0ACF-0BE6-9D174E69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84" y="2889504"/>
            <a:ext cx="2852928" cy="1088136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545D3FB1-678F-0A9A-CCB6-435CE57D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2" y="2011680"/>
            <a:ext cx="2999232" cy="2843784"/>
          </a:xfrm>
        </p:spPr>
        <p:txBody>
          <a:bodyPr rtlCol="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lang="fr-FR" sz="2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l">
              <a:lnSpc>
                <a:spcPct val="150000"/>
              </a:lnSpc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2466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D362110-9E75-C1E6-F3D3-769A27CB658B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E61109-4A99-6337-9E7D-6AE0370E2A33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3B4663F-72DF-CD37-DE9D-C35DFB37E8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C48BE494-2D3C-A618-4422-6EA949698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69ADF-8CD9-4E77-BB8D-70D8824C5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75F077D-E901-4AA9-B062-1C37FF407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461"/>
            <a:ext cx="5181600" cy="3548501"/>
          </a:xfrm>
        </p:spPr>
        <p:txBody>
          <a:bodyPr rtlCol="0"/>
          <a:lstStyle>
            <a:defPPr>
              <a:defRPr lang="fr-FR"/>
            </a:def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19B248-9F11-0A11-E6AF-776D371E1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5EFD48A-F270-E4EE-7C35-F4304F3DDF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7DEB86-4C56-EB31-FEEE-EC8AA99FB456}"/>
              </a:ext>
            </a:extLst>
          </p:cNvPr>
          <p:cNvSpPr/>
          <p:nvPr userDrawn="1"/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C19EDA-96E7-C255-DFF9-F36A187EBACD}"/>
              </a:ext>
            </a:extLst>
          </p:cNvPr>
          <p:cNvSpPr/>
          <p:nvPr userDrawn="1"/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7" name="Image 6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FAD938FE-3B63-4832-B610-64346C069F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5B38128B-385C-B928-A4A8-BD98929D3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fr-FR" sz="3200"/>
            </a:lvl1pPr>
            <a:lvl2pPr>
              <a:defRPr lang="fr-FR" sz="2800"/>
            </a:lvl2pPr>
            <a:lvl3pPr>
              <a:defRPr lang="fr-FR" sz="2400"/>
            </a:lvl3pPr>
            <a:lvl4pPr>
              <a:defRPr lang="fr-FR" sz="2000"/>
            </a:lvl4pPr>
            <a:lvl5pPr>
              <a:defRPr lang="fr-FR" sz="2000"/>
            </a:lvl5pPr>
            <a:lvl6pPr>
              <a:defRPr lang="fr-FR" sz="2000"/>
            </a:lvl6pPr>
            <a:lvl7pPr>
              <a:defRPr lang="fr-FR" sz="2000"/>
            </a:lvl7pPr>
            <a:lvl8pPr>
              <a:defRPr lang="fr-FR" sz="2000"/>
            </a:lvl8pPr>
            <a:lvl9pPr>
              <a:defRPr lang="fr-FR" sz="2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fr-FR" sz="32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’image 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fr-FR" sz="3200"/>
            </a:lvl1pPr>
            <a:lvl2pPr marL="457200" indent="0">
              <a:buNone/>
              <a:defRPr lang="fr-FR" sz="2800"/>
            </a:lvl2pPr>
            <a:lvl3pPr marL="914400" indent="0">
              <a:buNone/>
              <a:defRPr lang="fr-FR" sz="2400"/>
            </a:lvl3pPr>
            <a:lvl4pPr marL="1371600" indent="0">
              <a:buNone/>
              <a:defRPr lang="fr-FR" sz="2000"/>
            </a:lvl4pPr>
            <a:lvl5pPr marL="1828800" indent="0">
              <a:buNone/>
              <a:defRPr lang="fr-FR" sz="2000"/>
            </a:lvl5pPr>
            <a:lvl6pPr marL="2286000" indent="0">
              <a:buNone/>
              <a:defRPr lang="fr-FR" sz="2000"/>
            </a:lvl6pPr>
            <a:lvl7pPr marL="2743200" indent="0">
              <a:buNone/>
              <a:defRPr lang="fr-FR" sz="2000"/>
            </a:lvl7pPr>
            <a:lvl8pPr marL="3200400" indent="0">
              <a:buNone/>
              <a:defRPr lang="fr-FR" sz="2000"/>
            </a:lvl8pPr>
            <a:lvl9pPr marL="3657600" indent="0">
              <a:buNone/>
              <a:defRPr lang="fr-FR"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fr-FR" sz="1600"/>
            </a:lvl1pPr>
            <a:lvl2pPr marL="457200" indent="0">
              <a:buNone/>
              <a:defRPr lang="fr-FR" sz="1400"/>
            </a:lvl2pPr>
            <a:lvl3pPr marL="914400" indent="0">
              <a:buNone/>
              <a:defRPr lang="fr-FR" sz="1200"/>
            </a:lvl3pPr>
            <a:lvl4pPr marL="1371600" indent="0">
              <a:buNone/>
              <a:defRPr lang="fr-FR" sz="1000"/>
            </a:lvl4pPr>
            <a:lvl5pPr marL="1828800" indent="0">
              <a:buNone/>
              <a:defRPr lang="fr-FR" sz="1000"/>
            </a:lvl5pPr>
            <a:lvl6pPr marL="2286000" indent="0">
              <a:buNone/>
              <a:defRPr lang="fr-FR" sz="1000"/>
            </a:lvl6pPr>
            <a:lvl7pPr marL="2743200" indent="0">
              <a:buNone/>
              <a:defRPr lang="fr-FR" sz="1000"/>
            </a:lvl7pPr>
            <a:lvl8pPr marL="3200400" indent="0">
              <a:buNone/>
              <a:defRPr lang="fr-FR" sz="1000"/>
            </a:lvl8pPr>
            <a:lvl9pPr marL="3657600" indent="0">
              <a:buNone/>
              <a:defRPr lang="fr-FR"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age contenant un tissu&#10;&#10;Description générée automatiquement">
            <a:extLst>
              <a:ext uri="{FF2B5EF4-FFF2-40B4-BE49-F238E27FC236}">
                <a16:creationId xmlns:a16="http://schemas.microsoft.com/office/drawing/2014/main" id="{ABAD6905-AD97-1EAF-A4A3-D0BB13B12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013" y="1162701"/>
            <a:ext cx="1562100" cy="4394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3BCB4CA-03FB-81F4-F8A2-FA9C0DBDEB11}"/>
              </a:ext>
            </a:extLst>
          </p:cNvPr>
          <p:cNvSpPr/>
          <p:nvPr userDrawn="1"/>
        </p:nvSpPr>
        <p:spPr>
          <a:xfrm>
            <a:off x="0" y="0"/>
            <a:ext cx="6096000" cy="68695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3" name="Image 12" descr="Groupe de fleurs&#10;&#10;Description générée automatiquement avec un faible niveau de confiance">
            <a:extLst>
              <a:ext uri="{FF2B5EF4-FFF2-40B4-BE49-F238E27FC236}">
                <a16:creationId xmlns:a16="http://schemas.microsoft.com/office/drawing/2014/main" id="{138EDBF7-FA56-2BF9-ECFA-6C39FEE8F8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852" flipH="1">
            <a:off x="1760954" y="2048834"/>
            <a:ext cx="1230524" cy="228732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0" y="978408"/>
            <a:ext cx="3749040" cy="1325880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32" name="Espace réservé du contenu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83880" y="2194560"/>
            <a:ext cx="3749040" cy="4306824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Clr>
                <a:srgbClr val="73292A"/>
              </a:buClr>
              <a:buNone/>
              <a:defRPr lang="fr-FR" sz="2400"/>
            </a:lvl1pPr>
            <a:lvl2pPr marL="228600">
              <a:buClr>
                <a:srgbClr val="73292A"/>
              </a:buClr>
              <a:defRPr lang="fr-FR" sz="2000"/>
            </a:lvl2pPr>
            <a:lvl3pPr marL="685800">
              <a:buClr>
                <a:srgbClr val="73292A"/>
              </a:buClr>
              <a:defRPr lang="fr-FR" sz="1800"/>
            </a:lvl3pPr>
            <a:lvl4pPr marL="1143000">
              <a:buClr>
                <a:srgbClr val="73292A"/>
              </a:buClr>
              <a:defRPr lang="fr-FR" sz="1600"/>
            </a:lvl4pPr>
            <a:lvl5pPr marL="1600200">
              <a:buClr>
                <a:srgbClr val="73292A"/>
              </a:buClr>
              <a:defRPr lang="fr-FR" sz="1600"/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pic>
        <p:nvPicPr>
          <p:cNvPr id="6" name="Image 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0FE36A83-31CF-DF76-5708-55ED9FB707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35" y="2476883"/>
            <a:ext cx="749300" cy="2755900"/>
          </a:xfrm>
          <a:prstGeom prst="rect">
            <a:avLst/>
          </a:prstGeom>
        </p:spPr>
      </p:pic>
      <p:sp>
        <p:nvSpPr>
          <p:cNvPr id="11" name="Espace réservé du texte 33">
            <a:extLst>
              <a:ext uri="{FF2B5EF4-FFF2-40B4-BE49-F238E27FC236}">
                <a16:creationId xmlns:a16="http://schemas.microsoft.com/office/drawing/2014/main" id="{5BF6365E-74A9-6D7B-5F20-7C29F29017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5296" y="1426464"/>
            <a:ext cx="3922776" cy="4242816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300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B4DE27-1913-8274-9943-46641EA0DAB7}"/>
              </a:ext>
            </a:extLst>
          </p:cNvPr>
          <p:cNvSpPr/>
          <p:nvPr userDrawn="1"/>
        </p:nvSpPr>
        <p:spPr>
          <a:xfrm>
            <a:off x="1174276" y="-756"/>
            <a:ext cx="9843449" cy="5690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1AB4A-AE17-BFA4-697C-75EC6407E147}"/>
              </a:ext>
            </a:extLst>
          </p:cNvPr>
          <p:cNvSpPr/>
          <p:nvPr userDrawn="1"/>
        </p:nvSpPr>
        <p:spPr>
          <a:xfrm>
            <a:off x="1604189" y="-13446"/>
            <a:ext cx="8983623" cy="52577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1C7F01FE-99A8-35BD-05A1-6D93A2578E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833" y="5110810"/>
            <a:ext cx="1207554" cy="354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6660DF-FD7A-4340-E854-B4680A6B88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2474" y="-1953000"/>
            <a:ext cx="1485900" cy="53721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028" y="1389888"/>
            <a:ext cx="8695944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516" y="2651760"/>
            <a:ext cx="7744968" cy="2697480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fr-FR" sz="20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 algn="ctr">
              <a:lnSpc>
                <a:spcPct val="100000"/>
              </a:lnSpc>
              <a:defRPr lang="fr-FR" sz="18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 algn="ctr">
              <a:defRPr lang="fr-FR" sz="16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 algn="ctr">
              <a:defRPr lang="fr-FR" sz="1400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2F05D25C-B703-1868-603E-D468EF44D7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D8FDB2CC-A975-BC07-042A-228D387E51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026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8ADFA29-47E3-2E16-12B7-D8031DC04C0D}"/>
              </a:ext>
            </a:extLst>
          </p:cNvPr>
          <p:cNvSpPr/>
          <p:nvPr userDrawn="1"/>
        </p:nvSpPr>
        <p:spPr>
          <a:xfrm>
            <a:off x="0" y="3377183"/>
            <a:ext cx="12192000" cy="23265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1" name="Image 10" descr="Gros plan d’une plante&#10;&#10;Description générée automatiquement avec un faible niveau de confiance">
            <a:extLst>
              <a:ext uri="{FF2B5EF4-FFF2-40B4-BE49-F238E27FC236}">
                <a16:creationId xmlns:a16="http://schemas.microsoft.com/office/drawing/2014/main" id="{D373DB44-C887-96AC-D32D-B7656F28FB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7322" y="3187511"/>
            <a:ext cx="1422400" cy="5283200"/>
          </a:xfrm>
          <a:prstGeom prst="rect">
            <a:avLst/>
          </a:prstGeom>
        </p:spPr>
      </p:pic>
      <p:pic>
        <p:nvPicPr>
          <p:cNvPr id="9" name="Image 8" descr="Image contenant des draps, du tissu&#10;&#10;Description générée automatiquement">
            <a:extLst>
              <a:ext uri="{FF2B5EF4-FFF2-40B4-BE49-F238E27FC236}">
                <a16:creationId xmlns:a16="http://schemas.microsoft.com/office/drawing/2014/main" id="{6A080FF9-A96B-AA38-428D-5F2CF533D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0022" y="287485"/>
            <a:ext cx="1485900" cy="5372100"/>
          </a:xfrm>
          <a:prstGeom prst="rect">
            <a:avLst/>
          </a:prstGeom>
        </p:spPr>
      </p:pic>
      <p:sp>
        <p:nvSpPr>
          <p:cNvPr id="13" name="Rectangle 12">
            <a:extLst>
              <a:ext uri="{FF2B5EF4-FFF2-40B4-BE49-F238E27FC236}">
                <a16:creationId xmlns:a16="http://schemas.microsoft.com/office/drawing/2014/main" id="{25150280-02E2-686D-A130-65EBDA15EF13}"/>
              </a:ext>
            </a:extLst>
          </p:cNvPr>
          <p:cNvSpPr/>
          <p:nvPr userDrawn="1"/>
        </p:nvSpPr>
        <p:spPr>
          <a:xfrm>
            <a:off x="232651" y="3633264"/>
            <a:ext cx="11740896" cy="178975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  <p:pic>
        <p:nvPicPr>
          <p:cNvPr id="15" name="Image 14" descr="Image contenant des articles en céramique, de la porcelaine&#10;&#10;Description générée automatiquement">
            <a:extLst>
              <a:ext uri="{FF2B5EF4-FFF2-40B4-BE49-F238E27FC236}">
                <a16:creationId xmlns:a16="http://schemas.microsoft.com/office/drawing/2014/main" id="{3DD4D68C-6665-333E-98E8-785116A05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193">
            <a:off x="6957396" y="5090392"/>
            <a:ext cx="856832" cy="832525"/>
          </a:xfrm>
          <a:prstGeom prst="rect">
            <a:avLst/>
          </a:prstGeom>
        </p:spPr>
      </p:pic>
      <p:pic>
        <p:nvPicPr>
          <p:cNvPr id="17" name="Image 16" descr="Image contenant du texte&#10;&#10;Description générée automatiquement">
            <a:extLst>
              <a:ext uri="{FF2B5EF4-FFF2-40B4-BE49-F238E27FC236}">
                <a16:creationId xmlns:a16="http://schemas.microsoft.com/office/drawing/2014/main" id="{27E0939A-D971-0D79-9B6D-834913C95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79" y="3252854"/>
            <a:ext cx="1206427" cy="62135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53668" y="3977640"/>
            <a:ext cx="9884664" cy="731520"/>
          </a:xfrm>
        </p:spPr>
        <p:txBody>
          <a:bodyPr rtlCol="0" anchor="b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53668" y="4700016"/>
            <a:ext cx="9884664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32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ver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0999"/>
            <a:ext cx="10515600" cy="1325880"/>
          </a:xfrm>
        </p:spPr>
        <p:txBody>
          <a:bodyPr rtlCol="0"/>
          <a:lstStyle>
            <a:lvl1pPr algn="ctr">
              <a:defRPr lang="fr-FR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72000"/>
          </a:xfrm>
        </p:spPr>
        <p:txBody>
          <a:bodyPr rtlCol="0"/>
          <a:lstStyle>
            <a:lvl1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  <a:lvl2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2pPr>
            <a:lvl3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3pPr>
            <a:lvl4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4pPr>
            <a:lvl5pPr>
              <a:defRPr lang="fr-FR"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5pPr>
          </a:lstStyle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170EA9-DC14-D6B7-054C-51C9E1FE93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F65A817-7911-6CCE-C2C4-2C8568F7F3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10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F45E1C-47F6-0AF9-7468-BA613D681E1D}"/>
              </a:ext>
            </a:extLst>
          </p:cNvPr>
          <p:cNvSpPr/>
          <p:nvPr userDrawn="1"/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8" name="Image 7" descr="Image contenant un tissu&#10;&#10;Description générée automatiquement">
            <a:extLst>
              <a:ext uri="{FF2B5EF4-FFF2-40B4-BE49-F238E27FC236}">
                <a16:creationId xmlns:a16="http://schemas.microsoft.com/office/drawing/2014/main" id="{AB9E0D8B-7031-366D-884B-EB3FABD78C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Rectangle 11">
            <a:extLst>
              <a:ext uri="{FF2B5EF4-FFF2-40B4-BE49-F238E27FC236}">
                <a16:creationId xmlns:a16="http://schemas.microsoft.com/office/drawing/2014/main" id="{1859314F-DCEF-A5A7-C5D9-F0D39AAC9FFA}"/>
              </a:ext>
            </a:extLst>
          </p:cNvPr>
          <p:cNvSpPr/>
          <p:nvPr userDrawn="1"/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6" name="Image 15" descr="Image contenant une fleur, une plante&#10;&#10;Description générée automatiquement">
            <a:extLst>
              <a:ext uri="{FF2B5EF4-FFF2-40B4-BE49-F238E27FC236}">
                <a16:creationId xmlns:a16="http://schemas.microsoft.com/office/drawing/2014/main" id="{DAAE5EB8-5B6B-6FA6-E6E7-D2F58FDFB4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Image 18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BB1368FF-AA1B-4423-30B1-BE082E6F19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fr-FR" sz="4400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fr-FR" sz="2400">
                <a:solidFill>
                  <a:schemeClr val="accent3"/>
                </a:solidFill>
              </a:defRPr>
            </a:lvl1pPr>
            <a:lvl2pPr marL="457200" indent="0">
              <a:buNone/>
              <a:defRPr lang="fr-FR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fr-FR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fr-FR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7" name="Espace réservé du texte 24">
            <a:extLst>
              <a:ext uri="{FF2B5EF4-FFF2-40B4-BE49-F238E27FC236}">
                <a16:creationId xmlns:a16="http://schemas.microsoft.com/office/drawing/2014/main" id="{F5E2B84E-B4F2-ED93-8084-ECFC3B9C38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»</a:t>
            </a:r>
          </a:p>
        </p:txBody>
      </p:sp>
      <p:sp>
        <p:nvSpPr>
          <p:cNvPr id="28" name="Espace réservé du texte 24">
            <a:extLst>
              <a:ext uri="{FF2B5EF4-FFF2-40B4-BE49-F238E27FC236}">
                <a16:creationId xmlns:a16="http://schemas.microsoft.com/office/drawing/2014/main" id="{FDD82133-EB75-7E07-A9CE-730CB7F6C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fr-FR" sz="14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/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3178703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00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968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1740FC-E682-E87B-87BB-213396FD2DF6}"/>
              </a:ext>
            </a:extLst>
          </p:cNvPr>
          <p:cNvSpPr/>
          <p:nvPr userDrawn="1"/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6E25B-7977-E725-B84F-07CA54BB4973}"/>
              </a:ext>
            </a:extLst>
          </p:cNvPr>
          <p:cNvSpPr/>
          <p:nvPr userDrawn="1"/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</a:lstStyle>
          <a:p>
            <a:pPr algn="ctr" rtl="0"/>
            <a:endParaRPr lang="fr-FR" dirty="0"/>
          </a:p>
        </p:txBody>
      </p:sp>
      <p:pic>
        <p:nvPicPr>
          <p:cNvPr id="10" name="Image 9" descr="Image contenant un mollusque, un insecte&#10;&#10;Description générée automatiquement">
            <a:extLst>
              <a:ext uri="{FF2B5EF4-FFF2-40B4-BE49-F238E27FC236}">
                <a16:creationId xmlns:a16="http://schemas.microsoft.com/office/drawing/2014/main" id="{0EE757CA-B891-A6E4-F7DB-FFB1DBFDA0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5CA519-6BA6-FAC8-3545-2E7E3CBD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 lang="fr-FR"/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22" name="Espace réservé d’image 17">
            <a:extLst>
              <a:ext uri="{FF2B5EF4-FFF2-40B4-BE49-F238E27FC236}">
                <a16:creationId xmlns:a16="http://schemas.microsoft.com/office/drawing/2014/main" id="{6A1AC1B6-9CB9-19D8-8BDC-EDC0B6C19DB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DAB2A93C-DB99-8217-D74F-D08E610FA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61950EAA-EB4E-8768-AFC9-A0356AECF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6" name="Espace réservé d’image 17">
            <a:extLst>
              <a:ext uri="{FF2B5EF4-FFF2-40B4-BE49-F238E27FC236}">
                <a16:creationId xmlns:a16="http://schemas.microsoft.com/office/drawing/2014/main" id="{B23EF08B-7D0C-7D96-413D-71C22E3F74D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5" name="Espace réservé du texte 19">
            <a:extLst>
              <a:ext uri="{FF2B5EF4-FFF2-40B4-BE49-F238E27FC236}">
                <a16:creationId xmlns:a16="http://schemas.microsoft.com/office/drawing/2014/main" id="{A6866782-6675-4F37-E5D2-68CB0191C1A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4" name="Espace réservé du texte 19">
            <a:extLst>
              <a:ext uri="{FF2B5EF4-FFF2-40B4-BE49-F238E27FC236}">
                <a16:creationId xmlns:a16="http://schemas.microsoft.com/office/drawing/2014/main" id="{9F53AB27-DDFA-AA5D-8253-546C9BBA9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1" name="Espace réservé d’image 17">
            <a:extLst>
              <a:ext uri="{FF2B5EF4-FFF2-40B4-BE49-F238E27FC236}">
                <a16:creationId xmlns:a16="http://schemas.microsoft.com/office/drawing/2014/main" id="{E3B18CDB-3FF1-EC8E-EA8A-31E9BF81747A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EAB1EC17-F1C7-0781-4F52-DEE9122BBC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2" name="Espace réservé du texte 19">
            <a:extLst>
              <a:ext uri="{FF2B5EF4-FFF2-40B4-BE49-F238E27FC236}">
                <a16:creationId xmlns:a16="http://schemas.microsoft.com/office/drawing/2014/main" id="{9E2E4E06-43E3-5309-A921-59117EDFEA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’image 17">
            <a:extLst>
              <a:ext uri="{FF2B5EF4-FFF2-40B4-BE49-F238E27FC236}">
                <a16:creationId xmlns:a16="http://schemas.microsoft.com/office/drawing/2014/main" id="{DD9CE7E9-3BC2-0321-457B-61D363708B38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3" name="Espace réservé du texte 19">
            <a:extLst>
              <a:ext uri="{FF2B5EF4-FFF2-40B4-BE49-F238E27FC236}">
                <a16:creationId xmlns:a16="http://schemas.microsoft.com/office/drawing/2014/main" id="{70DD1941-A469-A457-B987-E0E2C300A8A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19">
            <a:extLst>
              <a:ext uri="{FF2B5EF4-FFF2-40B4-BE49-F238E27FC236}">
                <a16:creationId xmlns:a16="http://schemas.microsoft.com/office/drawing/2014/main" id="{D6B84B7D-A7EC-6FE1-9925-F78AF0DE230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’image 17">
            <a:extLst>
              <a:ext uri="{FF2B5EF4-FFF2-40B4-BE49-F238E27FC236}">
                <a16:creationId xmlns:a16="http://schemas.microsoft.com/office/drawing/2014/main" id="{2EB018F6-8206-135F-BF16-29E6E63FD09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13D50A41-E904-8A4E-6F0A-F980F8D647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D6CE30A5-8B65-384B-A8B9-6F711A52194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’image 17">
            <a:extLst>
              <a:ext uri="{FF2B5EF4-FFF2-40B4-BE49-F238E27FC236}">
                <a16:creationId xmlns:a16="http://schemas.microsoft.com/office/drawing/2014/main" id="{AA1AC2FE-336D-4E7F-2C86-6A8C29BA8F90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7" name="Espace réservé du texte 19">
            <a:extLst>
              <a:ext uri="{FF2B5EF4-FFF2-40B4-BE49-F238E27FC236}">
                <a16:creationId xmlns:a16="http://schemas.microsoft.com/office/drawing/2014/main" id="{FA370BF1-09EC-DBE1-5118-8A92A0F90B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5089D72C-E865-F5D3-CB1E-050AEF68445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’image 17">
            <a:extLst>
              <a:ext uri="{FF2B5EF4-FFF2-40B4-BE49-F238E27FC236}">
                <a16:creationId xmlns:a16="http://schemas.microsoft.com/office/drawing/2014/main" id="{D1C71745-769D-8F16-2B61-EF5D4012F1E3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D6D40AAC-2768-6F48-97AE-FD958D89FD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85652007-C32E-173C-2A5F-B1C08D6140D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7" name="Espace réservé d’image 17">
            <a:extLst>
              <a:ext uri="{FF2B5EF4-FFF2-40B4-BE49-F238E27FC236}">
                <a16:creationId xmlns:a16="http://schemas.microsoft.com/office/drawing/2014/main" id="{4F7ECA98-24CD-8CC5-A3EC-BFF5E9B11748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fr-FR" sz="1800"/>
            </a:lvl1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2" name="Espace réservé du texte 19">
            <a:extLst>
              <a:ext uri="{FF2B5EF4-FFF2-40B4-BE49-F238E27FC236}">
                <a16:creationId xmlns:a16="http://schemas.microsoft.com/office/drawing/2014/main" id="{46CBECF2-D93E-3DF9-064C-CB4A3262B6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600" spc="20" baseline="0">
                <a:latin typeface="Gill Sans Nova" panose="020B0602020104020203" pitchFamily="34" charset="0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1" name="Espace réservé du texte 19">
            <a:extLst>
              <a:ext uri="{FF2B5EF4-FFF2-40B4-BE49-F238E27FC236}">
                <a16:creationId xmlns:a16="http://schemas.microsoft.com/office/drawing/2014/main" id="{71E06E16-A083-B853-8155-7FF97AD1DE8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1400" spc="20" baseline="0">
                <a:latin typeface="+mn-lt"/>
              </a:defRPr>
            </a:lvl1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AD4DF5-3AA4-926D-00B1-1C24F968F4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3EC206-AFEC-E74D-0522-B0D47B2E7A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23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</a:lstStyle>
          <a:p>
            <a:pPr lvl="0" rtl="0"/>
            <a:r>
              <a:rPr lang="fr-FR"/>
              <a:t>Modifiez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80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r-FR"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pPr rtl="0"/>
            <a:fld id="{294A09A9-5501-47C1-A89A-A340965A2BE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9" r:id="rId3"/>
    <p:sldLayoutId id="2147483651" r:id="rId4"/>
    <p:sldLayoutId id="2147483650" r:id="rId5"/>
    <p:sldLayoutId id="2147483663" r:id="rId6"/>
    <p:sldLayoutId id="2147483665" r:id="rId7"/>
    <p:sldLayoutId id="2147483660" r:id="rId8"/>
    <p:sldLayoutId id="2147483661" r:id="rId9"/>
    <p:sldLayoutId id="2147483662" r:id="rId10"/>
    <p:sldLayoutId id="2147483666" r:id="rId11"/>
    <p:sldLayoutId id="2147483653" r:id="rId12"/>
    <p:sldLayoutId id="2147483664" r:id="rId13"/>
    <p:sldLayoutId id="2147483667" r:id="rId14"/>
    <p:sldLayoutId id="2147483652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73292A"/>
        </a:buClr>
        <a:buFont typeface="Arial" panose="020B0604020202020204" pitchFamily="34" charset="0"/>
        <a:buChar char="•"/>
        <a:defRPr lang="fr-FR"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73292A"/>
        </a:buClr>
        <a:buFont typeface="Arial" panose="020B0604020202020204" pitchFamily="34" charset="0"/>
        <a:buChar char="•"/>
        <a:defRPr lang="fr-FR"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24180B-35BA-C28E-820F-59C84FBD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sz="4400" spc="-20" dirty="0"/>
              <a:t>المقاولاتية </a:t>
            </a:r>
            <a:endParaRPr lang="fr-FR" sz="4400" spc="-2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26260E8-21BF-1371-4767-5E86248A7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المحاضرة الثانية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18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6710E3-A613-20D2-2540-C093AB4A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0D465-C2A1-6B74-56EA-DB6691B8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10</a:t>
            </a:fld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43F3E6-4165-BCC2-6895-1D2DFC0A9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530" y="246579"/>
            <a:ext cx="6846870" cy="6474895"/>
          </a:xfrm>
        </p:spPr>
        <p:txBody>
          <a:bodyPr/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تبرز أهمية المقاولاتية من كونها القدرة على إيجاد وخلق سلوك اداري يهدف الى استثمار الفرص لتحقيق نتائج، </a:t>
            </a:r>
            <a:r>
              <a:rPr lang="ar-SA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فالمقاولاتية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تتطلب وجود أشخاص مميزين ومبدعين ومغامرين لديهم القدرة على رؤية الفرص وتقسيمها: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الإبداع 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من أهم أسباب نجاح المشروع، فهو الذي يكسبه التميز ويمده طريق النجاح، ويقوم الإبداع على الابتكار وخلق الأفكار الجديدة والتغيير. 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المشاريع الجديدة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تساهم في تنمية وتطوير الاقتصاد المحلي من خلال المكاسب المباشرة التي يحققها صاحب المشروع والغير المباشرة التي يكتسبها الاقتصاد المحلي. توفير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فرص العمل:</a:t>
            </a:r>
            <a:r>
              <a:rPr lang="ar-SA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توفير مناصب العمل وتأمين مصادر الرزق، التقليل من العبي الملقى على الأفراد الباحثين.</a:t>
            </a:r>
            <a:endParaRPr lang="fr-F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D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1751C9E-0D4D-17A9-1997-C9976902D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أهمية المقاولاتية</a:t>
            </a:r>
            <a:endParaRPr lang="fr-F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57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6710E3-A613-20D2-2540-C093AB4A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0D465-C2A1-6B74-56EA-DB6691B8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11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1751C9E-0D4D-17A9-1997-C9976902D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أشكال المقاولاتية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AE333C1-C779-86AD-C010-5E08B595339F}"/>
              </a:ext>
            </a:extLst>
          </p:cNvPr>
          <p:cNvSpPr/>
          <p:nvPr/>
        </p:nvSpPr>
        <p:spPr>
          <a:xfrm>
            <a:off x="7243282" y="1058238"/>
            <a:ext cx="2036646" cy="1613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أشكال المقاولاتية</a:t>
            </a:r>
            <a:endParaRPr lang="fr-FR" sz="2000" b="1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A687E2-52DC-5263-6954-4433BB06CF3A}"/>
              </a:ext>
            </a:extLst>
          </p:cNvPr>
          <p:cNvSpPr/>
          <p:nvPr/>
        </p:nvSpPr>
        <p:spPr>
          <a:xfrm>
            <a:off x="10202238" y="3131905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انشاء مؤسسة جديدة</a:t>
            </a:r>
            <a:endParaRPr lang="fr-FR" sz="20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9AEE819-E894-B004-1A37-791977BDDC9F}"/>
              </a:ext>
            </a:extLst>
          </p:cNvPr>
          <p:cNvSpPr/>
          <p:nvPr/>
        </p:nvSpPr>
        <p:spPr>
          <a:xfrm>
            <a:off x="7664521" y="3131906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شراء عمل قائم</a:t>
            </a:r>
            <a:endParaRPr lang="fr-FR" sz="20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54A749-A878-3290-3685-1206E3E2428B}"/>
              </a:ext>
            </a:extLst>
          </p:cNvPr>
          <p:cNvSpPr/>
          <p:nvPr/>
        </p:nvSpPr>
        <p:spPr>
          <a:xfrm>
            <a:off x="5162952" y="3131906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المقاولة الداخلية</a:t>
            </a:r>
            <a:endParaRPr lang="fr-FR" sz="2000" b="1" dirty="0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484AA93-AAFC-3DD7-9BD8-E71E03AB3240}"/>
              </a:ext>
            </a:extLst>
          </p:cNvPr>
          <p:cNvCxnSpPr>
            <a:cxnSpLocks/>
          </p:cNvCxnSpPr>
          <p:nvPr/>
        </p:nvCxnSpPr>
        <p:spPr>
          <a:xfrm>
            <a:off x="9208008" y="2178121"/>
            <a:ext cx="1898356" cy="953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EB82352-6254-A5AA-03A4-549C03DA0AA6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5924661" y="2178121"/>
            <a:ext cx="1402946" cy="953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AE497DE-FDF7-F7AB-9AFF-9222771EAE98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8426230" y="2671281"/>
            <a:ext cx="0" cy="46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14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7" grpId="0" animBg="1"/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6710E3-A613-20D2-2540-C093AB4A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0D465-C2A1-6B74-56EA-DB6691B8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12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1751C9E-0D4D-17A9-1997-C9976902D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مراحل المسار  </a:t>
            </a:r>
            <a:r>
              <a:rPr lang="ar-DZ" sz="6600" dirty="0" err="1">
                <a:solidFill>
                  <a:srgbClr val="FF0000"/>
                </a:solidFill>
              </a:rPr>
              <a:t>المقاولاتي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A687E2-52DC-5263-6954-4433BB06CF3A}"/>
              </a:ext>
            </a:extLst>
          </p:cNvPr>
          <p:cNvSpPr/>
          <p:nvPr/>
        </p:nvSpPr>
        <p:spPr>
          <a:xfrm>
            <a:off x="10202238" y="398979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النزعة المقاولاتية</a:t>
            </a:r>
            <a:endParaRPr lang="fr-FR" sz="2000" b="1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9AEE819-E894-B004-1A37-791977BDDC9F}"/>
              </a:ext>
            </a:extLst>
          </p:cNvPr>
          <p:cNvSpPr/>
          <p:nvPr/>
        </p:nvSpPr>
        <p:spPr>
          <a:xfrm>
            <a:off x="7684590" y="2181545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التوجه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54A749-A878-3290-3685-1206E3E2428B}"/>
              </a:ext>
            </a:extLst>
          </p:cNvPr>
          <p:cNvSpPr/>
          <p:nvPr/>
        </p:nvSpPr>
        <p:spPr>
          <a:xfrm>
            <a:off x="5160289" y="758575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القرار</a:t>
            </a:r>
            <a:endParaRPr lang="fr-FR" sz="2000" b="1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83B5B7-D68E-F7B3-F3A3-C066173D6F16}"/>
              </a:ext>
            </a:extLst>
          </p:cNvPr>
          <p:cNvSpPr/>
          <p:nvPr/>
        </p:nvSpPr>
        <p:spPr>
          <a:xfrm>
            <a:off x="5160289" y="4558301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العمل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D60E5B7-5F77-6D3A-FC43-C2AFAEDA1353}"/>
              </a:ext>
            </a:extLst>
          </p:cNvPr>
          <p:cNvSpPr/>
          <p:nvPr/>
        </p:nvSpPr>
        <p:spPr>
          <a:xfrm>
            <a:off x="9817899" y="4455631"/>
            <a:ext cx="1523418" cy="190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/>
              <a:t>السلوك  </a:t>
            </a:r>
            <a:r>
              <a:rPr lang="ar-DZ" sz="2000" b="1" dirty="0" err="1"/>
              <a:t>المقاولاتي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7605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animBg="1"/>
      <p:bldP spid="10" grpId="0" animBg="1"/>
      <p:bldP spid="11" grpId="0" animBg="1"/>
      <p:bldP spid="2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5EB5DC-8C2B-5750-6E12-9A35C0FF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شكرا</a:t>
            </a: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AF5CF3F-E5EF-5769-3F83-24ADB4412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6845" y="2011680"/>
            <a:ext cx="3833699" cy="2843784"/>
          </a:xfrm>
        </p:spPr>
        <p:txBody>
          <a:bodyPr rtlCol="0"/>
          <a:lstStyle>
            <a:defPPr>
              <a:defRPr lang="fr-FR"/>
            </a:defPPr>
          </a:lstStyle>
          <a:p>
            <a:pPr algn="ctr" rtl="1"/>
            <a:r>
              <a:rPr lang="ar-DZ" dirty="0"/>
              <a:t>دالي سعيدة </a:t>
            </a:r>
            <a:r>
              <a:rPr lang="fr-FR" dirty="0"/>
              <a:t>​</a:t>
            </a:r>
          </a:p>
          <a:p>
            <a:pPr algn="ctr" rtl="0"/>
            <a:r>
              <a:rPr lang="fr-FR" dirty="0"/>
              <a:t>Saida.dali90@ gmail.com</a:t>
            </a:r>
          </a:p>
        </p:txBody>
      </p:sp>
    </p:spTree>
    <p:extLst>
      <p:ext uri="{BB962C8B-B14F-4D97-AF65-F5344CB8AC3E}">
        <p14:creationId xmlns:p14="http://schemas.microsoft.com/office/powerpoint/2010/main" val="279025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9600" dirty="0">
                <a:solidFill>
                  <a:srgbClr val="FF0000"/>
                </a:solidFill>
              </a:rPr>
              <a:t>تذكير</a:t>
            </a:r>
            <a:endParaRPr lang="fr-FR" sz="9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452063"/>
            <a:ext cx="5072884" cy="6049321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fr-FR"/>
            </a:defPPr>
          </a:lstStyle>
          <a:p>
            <a:pPr algn="r" rtl="1"/>
            <a:endParaRPr lang="ar-DZ" sz="1400" dirty="0"/>
          </a:p>
          <a:p>
            <a:pPr algn="r" rtl="1"/>
            <a:r>
              <a:rPr lang="ar-SA" dirty="0"/>
              <a:t>في القرن 16 و 17 كان ينظر إلى المقاولاتية باعتبارها مثل </a:t>
            </a:r>
            <a:r>
              <a:rPr lang="ar-SA" b="1" dirty="0"/>
              <a:t>عملية إنشاء مؤسسة صغيرة</a:t>
            </a:r>
            <a:r>
              <a:rPr lang="ar-DZ" dirty="0"/>
              <a:t>،</a:t>
            </a:r>
            <a:r>
              <a:rPr lang="ar-SA" dirty="0"/>
              <a:t> </a:t>
            </a:r>
            <a:r>
              <a:rPr lang="ar-SA" b="1" dirty="0"/>
              <a:t>يقوم من خلالها الفرد بإدارة مجموعة من الأفراد</a:t>
            </a:r>
            <a:r>
              <a:rPr lang="ar-SA" dirty="0"/>
              <a:t>، وبذلك اعتبر في تلك الفترة المقاول مثل صاحب المؤسسة الصغيرة، بعد ذلك جاءت عدة دراسات لتوضح أن العملية المقاولاتية تختلف عن إنشاء المؤسسة الصغيرة، </a:t>
            </a:r>
            <a:r>
              <a:rPr lang="ar-DZ" dirty="0"/>
              <a:t>اذ اصبحت</a:t>
            </a:r>
            <a:r>
              <a:rPr lang="ar-SA" dirty="0"/>
              <a:t> </a:t>
            </a:r>
            <a:r>
              <a:rPr lang="ar-SA" b="1" dirty="0"/>
              <a:t>العملية المقاولاتية تتضمن أبعاد جديدة مثل المخاطرة الإبداع وحالة اللايقين.</a:t>
            </a:r>
            <a:endParaRPr lang="fr-FR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952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8000" dirty="0">
                <a:solidFill>
                  <a:srgbClr val="FF0000"/>
                </a:solidFill>
              </a:rPr>
              <a:t>مفهوم المقاولاتية 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r>
              <a:rPr lang="ar-DZ" sz="1700" dirty="0"/>
              <a:t>-</a:t>
            </a:r>
            <a:r>
              <a:rPr lang="ar-SA" sz="1700" dirty="0"/>
              <a:t>حسب </a:t>
            </a:r>
            <a:r>
              <a:rPr lang="fr-FR" sz="1700" dirty="0"/>
              <a:t>Schumpeter</a:t>
            </a:r>
            <a:r>
              <a:rPr lang="ar-SA" sz="1700" dirty="0"/>
              <a:t> فان المقاولاتية هي </a:t>
            </a:r>
            <a:r>
              <a:rPr lang="ar-SA" sz="1700" b="1" dirty="0"/>
              <a:t>قوة جارفة للتغير الإبداعي</a:t>
            </a:r>
            <a:r>
              <a:rPr lang="ar-SA" sz="1700" dirty="0"/>
              <a:t>، ويسميها </a:t>
            </a:r>
            <a:r>
              <a:rPr lang="ar-SA" sz="1700" b="1" dirty="0"/>
              <a:t>بالفوضى الخلاقة </a:t>
            </a:r>
            <a:r>
              <a:rPr lang="ar-SA" sz="1700" dirty="0"/>
              <a:t>لأن المقاول يقدم منتج جديد بطريقة أعمال جديدة تقضي على المنتج القديم وطريقة الأعمال القديمة.</a:t>
            </a:r>
            <a:endParaRPr lang="fr-FR" sz="1700" dirty="0"/>
          </a:p>
          <a:p>
            <a:pPr algn="r" rtl="1"/>
            <a:r>
              <a:rPr lang="ar-SA" sz="1700" dirty="0"/>
              <a:t>يرى </a:t>
            </a:r>
            <a:r>
              <a:rPr lang="fr-FR" sz="1700" dirty="0"/>
              <a:t>Peter Drucker</a:t>
            </a:r>
            <a:r>
              <a:rPr lang="ar-SA" sz="1700" dirty="0"/>
              <a:t> أن المقاولاتية هي أعمال تبحث عن ال</a:t>
            </a:r>
            <a:r>
              <a:rPr lang="ar-SA" sz="1700" b="1" dirty="0"/>
              <a:t>تغيير تستجيب للتغير وترى التغيير كفرصة </a:t>
            </a:r>
            <a:r>
              <a:rPr lang="ar-SA" sz="1700" dirty="0"/>
              <a:t>للقيام بالأعمال.</a:t>
            </a:r>
            <a:endParaRPr lang="fr-FR" sz="1700" dirty="0"/>
          </a:p>
          <a:p>
            <a:pPr algn="r" rtl="1"/>
            <a:r>
              <a:rPr lang="ar-SA" sz="1700" dirty="0" err="1"/>
              <a:t>بری</a:t>
            </a:r>
            <a:r>
              <a:rPr lang="ar-SA" sz="1700" dirty="0"/>
              <a:t> </a:t>
            </a:r>
            <a:r>
              <a:rPr lang="fr-FR" sz="1700" dirty="0"/>
              <a:t>Fayolle</a:t>
            </a:r>
            <a:r>
              <a:rPr lang="ar-SA" sz="1700" dirty="0"/>
              <a:t> أن المقاولاتية هي عملية </a:t>
            </a:r>
            <a:r>
              <a:rPr lang="ar-SA" sz="1700" b="1" dirty="0"/>
              <a:t>خلق ثروة اقتصادية واجتماعية </a:t>
            </a:r>
            <a:r>
              <a:rPr lang="ar-SA" sz="1700" dirty="0"/>
              <a:t>وهي تتسم بحالة اللايقين مع درجة عالية من المخاطر يشارك فيها</a:t>
            </a:r>
            <a:r>
              <a:rPr lang="ar-DZ" sz="1700" dirty="0"/>
              <a:t> المقاول </a:t>
            </a:r>
            <a:r>
              <a:rPr lang="ar-SA" sz="1700" dirty="0"/>
              <a:t>ويتوجب عليه </a:t>
            </a:r>
            <a:r>
              <a:rPr lang="ar-SA" sz="1700" b="1" dirty="0"/>
              <a:t>قبول  التغيير وتطوير </a:t>
            </a:r>
            <a:r>
              <a:rPr lang="ar-SA" sz="1700" b="1" dirty="0" err="1"/>
              <a:t>سلوكات</a:t>
            </a:r>
            <a:r>
              <a:rPr lang="ar-SA" sz="1700" b="1" dirty="0"/>
              <a:t> جديدة</a:t>
            </a:r>
            <a:r>
              <a:rPr lang="ar-SA" sz="1700" dirty="0"/>
              <a:t> لاسيما قبول : التغيير وما يرتبط به من مخاطر</a:t>
            </a:r>
            <a:endParaRPr lang="fr-FR" sz="1700" dirty="0"/>
          </a:p>
          <a:p>
            <a:pPr algn="r" rtl="1"/>
            <a:r>
              <a:rPr lang="ar-SA" sz="1700" dirty="0"/>
              <a:t>حسب ( </a:t>
            </a:r>
            <a:r>
              <a:rPr lang="fr-FR" sz="1700" dirty="0"/>
              <a:t>Venkataraman</a:t>
            </a:r>
            <a:r>
              <a:rPr lang="ar-SA" sz="1700" dirty="0"/>
              <a:t> ) تمثل المقاولاتية سلسلة من المراحل، يتم فيها </a:t>
            </a:r>
            <a:r>
              <a:rPr lang="ar-SA" sz="1700" b="1" dirty="0"/>
              <a:t>اكتشاف فرص </a:t>
            </a:r>
            <a:r>
              <a:rPr lang="ar-SA" sz="1700" dirty="0"/>
              <a:t>لخلق سلع و خدمات مستقبلية، يتم تقييمها واستغلالها</a:t>
            </a:r>
            <a:endParaRPr lang="fr-FR" sz="1700" dirty="0"/>
          </a:p>
          <a:p>
            <a:pPr algn="r" rtl="1"/>
            <a:r>
              <a:rPr lang="ar-SA" sz="1700" dirty="0"/>
              <a:t>أما </a:t>
            </a:r>
            <a:r>
              <a:rPr lang="ar-SA" sz="1700" b="1" dirty="0"/>
              <a:t>منظمة التعاون الاقتصادي والتنمية</a:t>
            </a:r>
            <a:r>
              <a:rPr lang="ar-SA" sz="1700" dirty="0"/>
              <a:t> فهي تعرف المقاولاتية على أنها </a:t>
            </a:r>
            <a:r>
              <a:rPr lang="ar-SA" sz="1700" b="1" dirty="0"/>
              <a:t>سيرورة ديناميكية لتحديد الفرص الاقتصادية، استغلالها لتطوير، إنتاج وبيع سلع وخدمات.</a:t>
            </a:r>
            <a:endParaRPr lang="fr-FR" sz="17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35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4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5400" dirty="0">
                <a:solidFill>
                  <a:srgbClr val="FF0000"/>
                </a:solidFill>
              </a:rPr>
              <a:t>المقاولاتية</a:t>
            </a:r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9445AB2-7876-4EB8-6608-9559D310F13A}"/>
              </a:ext>
            </a:extLst>
          </p:cNvPr>
          <p:cNvSpPr/>
          <p:nvPr/>
        </p:nvSpPr>
        <p:spPr>
          <a:xfrm>
            <a:off x="7350747" y="1993186"/>
            <a:ext cx="2265863" cy="17061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/>
              <a:t>انشاء مؤسسة</a:t>
            </a:r>
          </a:p>
          <a:p>
            <a:pPr algn="ctr"/>
            <a:r>
              <a:rPr lang="ar-DZ" dirty="0"/>
              <a:t>.</a:t>
            </a:r>
          </a:p>
          <a:p>
            <a:pPr algn="ctr"/>
            <a:r>
              <a:rPr lang="ar-DZ" dirty="0"/>
              <a:t>.</a:t>
            </a:r>
          </a:p>
          <a:p>
            <a:pPr algn="ctr"/>
            <a:r>
              <a:rPr lang="ar-DZ" dirty="0"/>
              <a:t> </a:t>
            </a:r>
          </a:p>
          <a:p>
            <a:pPr algn="ctr"/>
            <a:r>
              <a:rPr lang="ar-DZ" dirty="0"/>
              <a:t>خلق قيمة </a:t>
            </a:r>
            <a:endParaRPr lang="fr-FR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6F7BCCA-044E-83BF-A63A-7F8F71364281}"/>
              </a:ext>
            </a:extLst>
          </p:cNvPr>
          <p:cNvSpPr/>
          <p:nvPr/>
        </p:nvSpPr>
        <p:spPr>
          <a:xfrm>
            <a:off x="9822094" y="1561672"/>
            <a:ext cx="2129114" cy="585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اكتشاف واستغلال الفرص</a:t>
            </a:r>
            <a:endParaRPr lang="fr-FR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6D154FB-D500-DCF6-27CE-502EF3288F4D}"/>
              </a:ext>
            </a:extLst>
          </p:cNvPr>
          <p:cNvSpPr/>
          <p:nvPr/>
        </p:nvSpPr>
        <p:spPr>
          <a:xfrm>
            <a:off x="9769010" y="3500921"/>
            <a:ext cx="2098291" cy="585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توفير الموارد المادية والمالية</a:t>
            </a:r>
            <a:endParaRPr lang="fr-FR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38CC66C-A9AD-A05A-0096-4A1C0C155C65}"/>
              </a:ext>
            </a:extLst>
          </p:cNvPr>
          <p:cNvSpPr/>
          <p:nvPr/>
        </p:nvSpPr>
        <p:spPr>
          <a:xfrm>
            <a:off x="5069233" y="3406499"/>
            <a:ext cx="2129114" cy="585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الابتكار</a:t>
            </a:r>
            <a:endParaRPr lang="fr-FR" dirty="0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705D84F-8546-EE8D-95DF-F8F9B03D291F}"/>
              </a:ext>
            </a:extLst>
          </p:cNvPr>
          <p:cNvSpPr/>
          <p:nvPr/>
        </p:nvSpPr>
        <p:spPr>
          <a:xfrm>
            <a:off x="5069233" y="1561671"/>
            <a:ext cx="2129114" cy="585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تقبل وتحمل المخاطر</a:t>
            </a:r>
            <a:endParaRPr lang="fr-FR" dirty="0"/>
          </a:p>
        </p:txBody>
      </p:sp>
      <p:sp>
        <p:nvSpPr>
          <p:cNvPr id="17" name="Flèche : courbe vers la droite 16">
            <a:extLst>
              <a:ext uri="{FF2B5EF4-FFF2-40B4-BE49-F238E27FC236}">
                <a16:creationId xmlns:a16="http://schemas.microsoft.com/office/drawing/2014/main" id="{518F0F35-B188-BAC6-4DDD-64951E8E1327}"/>
              </a:ext>
            </a:extLst>
          </p:cNvPr>
          <p:cNvSpPr/>
          <p:nvPr/>
        </p:nvSpPr>
        <p:spPr>
          <a:xfrm>
            <a:off x="5772364" y="2242642"/>
            <a:ext cx="647272" cy="10685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 : courbe vers la droite 17">
            <a:extLst>
              <a:ext uri="{FF2B5EF4-FFF2-40B4-BE49-F238E27FC236}">
                <a16:creationId xmlns:a16="http://schemas.microsoft.com/office/drawing/2014/main" id="{A7D2B7A0-E476-A4D7-DCE2-7412AF84D5D5}"/>
              </a:ext>
            </a:extLst>
          </p:cNvPr>
          <p:cNvSpPr/>
          <p:nvPr/>
        </p:nvSpPr>
        <p:spPr>
          <a:xfrm rot="16362020">
            <a:off x="7344651" y="3901661"/>
            <a:ext cx="647272" cy="10685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Flèche : courbe vers la gauche 18">
            <a:extLst>
              <a:ext uri="{FF2B5EF4-FFF2-40B4-BE49-F238E27FC236}">
                <a16:creationId xmlns:a16="http://schemas.microsoft.com/office/drawing/2014/main" id="{242859E5-AC46-E39C-E844-DF6BEC339DDD}"/>
              </a:ext>
            </a:extLst>
          </p:cNvPr>
          <p:cNvSpPr/>
          <p:nvPr/>
        </p:nvSpPr>
        <p:spPr>
          <a:xfrm>
            <a:off x="10757043" y="2242642"/>
            <a:ext cx="595901" cy="10685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lèche : courbe vers la gauche 19">
            <a:extLst>
              <a:ext uri="{FF2B5EF4-FFF2-40B4-BE49-F238E27FC236}">
                <a16:creationId xmlns:a16="http://schemas.microsoft.com/office/drawing/2014/main" id="{284DD5B6-5DF5-4C99-9CFA-E02C569155EC}"/>
              </a:ext>
            </a:extLst>
          </p:cNvPr>
          <p:cNvSpPr/>
          <p:nvPr/>
        </p:nvSpPr>
        <p:spPr>
          <a:xfrm rot="5206134">
            <a:off x="8973943" y="3972367"/>
            <a:ext cx="595901" cy="10685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2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8000" dirty="0">
                <a:solidFill>
                  <a:srgbClr val="FF0000"/>
                </a:solidFill>
              </a:rPr>
              <a:t>من المفهوم 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r>
              <a:rPr lang="ar-DZ" sz="17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الإبداع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: تقديم منتج جديد </a:t>
            </a:r>
            <a:r>
              <a:rPr lang="ar-DZ" dirty="0">
                <a:latin typeface="Arial" panose="020B0604020202020204" pitchFamily="34" charset="0"/>
                <a:cs typeface="Arial" panose="020B0604020202020204" pitchFamily="34" charset="0"/>
              </a:rPr>
              <a:t>ب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تطبيق 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تقنية جديدة 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باستخدام 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تكنولوجيا جديدة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، دخول إلى 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سوق جديد تطوير تنظيم جديد 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لغرض إنتاج أو تعزيز منتج ما.</a:t>
            </a:r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عملية إدارة الأعمال: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 بمعنى استخدام الموارد لإنتاج سلع أو خدمات قصد تحقيق الأرباح</a:t>
            </a:r>
            <a:r>
              <a:rPr lang="ar-SA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تحمل للمخاطر:</a:t>
            </a:r>
            <a:r>
              <a:rPr lang="ar-SA" dirty="0">
                <a:latin typeface="Arial" panose="020B0604020202020204" pitchFamily="34" charset="0"/>
                <a:cs typeface="Arial" panose="020B0604020202020204" pitchFamily="34" charset="0"/>
              </a:rPr>
              <a:t> بمعنى أن نتائج المشروع غير معروفة بشكل كبير، بالإضافة إلى وجود حالة اللايقين وما يدفع المقاول إلى القيام بهذه الأعمال في هذه الظروف </a:t>
            </a: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هي رغبته في الابتكار وثقته في نفسه بمعرفة كيفية القيام بالأعمال</a:t>
            </a:r>
            <a:r>
              <a:rPr lang="ar-SA" dirty="0"/>
              <a:t>.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178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8000" dirty="0">
                <a:solidFill>
                  <a:srgbClr val="FF0000"/>
                </a:solidFill>
              </a:rPr>
              <a:t>الاتجاهات المفسرة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r>
              <a:rPr lang="ar-SA" b="1" dirty="0"/>
              <a:t>أولا:  المقاولاتية من وجهة نظر فرصة الأعمال</a:t>
            </a:r>
            <a:endParaRPr lang="ar-DZ" b="1" dirty="0"/>
          </a:p>
          <a:p>
            <a:pPr algn="r" rtl="1"/>
            <a:r>
              <a:rPr lang="ar-DZ" dirty="0"/>
              <a:t>تركز على نقطتين –شخصية المقاول -الفرصة</a:t>
            </a:r>
            <a:endParaRPr lang="fr-FR" dirty="0"/>
          </a:p>
          <a:p>
            <a:pPr algn="r" rtl="1"/>
            <a:r>
              <a:rPr lang="ar-SA" b="1" dirty="0"/>
              <a:t>ثانيا المقاولاتية من وجهة نظر خلق المنظمة</a:t>
            </a:r>
            <a:r>
              <a:rPr lang="ar-SA" dirty="0"/>
              <a:t> </a:t>
            </a:r>
            <a:endParaRPr lang="ar-DZ" dirty="0"/>
          </a:p>
          <a:p>
            <a:pPr algn="r" rtl="1"/>
            <a:endParaRPr lang="ar-DZ" dirty="0"/>
          </a:p>
          <a:p>
            <a:pPr algn="r" rtl="1"/>
            <a:r>
              <a:rPr lang="ar-SA" b="1" dirty="0"/>
              <a:t>ثالثا: المقاولاتية من وجهة نظر خلق القيمة</a:t>
            </a:r>
            <a:endParaRPr lang="ar-DZ" b="1" dirty="0"/>
          </a:p>
          <a:p>
            <a:pPr algn="r" rtl="1"/>
            <a:endParaRPr lang="ar-DZ" b="1" dirty="0"/>
          </a:p>
          <a:p>
            <a:pPr algn="r" rtl="1"/>
            <a:r>
              <a:rPr lang="ar-SA" b="1" dirty="0"/>
              <a:t>رابعا: المقاولاتية من وجهة نظر الإبداع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037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C998042-C869-9BCF-1263-FE0A0F93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75EDE-12C8-AFC2-1ED7-F5BE86CD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7</a:t>
            </a:fld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83152F9-742C-FBDB-07BA-66A72AD7BD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8263" y="2322576"/>
            <a:ext cx="2759741" cy="2806489"/>
          </a:xfrm>
        </p:spPr>
        <p:txBody>
          <a:bodyPr>
            <a:normAutofit/>
          </a:bodyPr>
          <a:lstStyle/>
          <a:p>
            <a:r>
              <a:rPr lang="ar-DZ" sz="5400" dirty="0">
                <a:solidFill>
                  <a:srgbClr val="FF0000"/>
                </a:solidFill>
              </a:rPr>
              <a:t>منظور التفسير</a:t>
            </a:r>
            <a:r>
              <a:rPr lang="ar-DZ" sz="6600" dirty="0">
                <a:solidFill>
                  <a:srgbClr val="FF0000"/>
                </a:solidFill>
              </a:rPr>
              <a:t> </a:t>
            </a:r>
            <a:endParaRPr lang="fr-FR" sz="6600" dirty="0">
              <a:solidFill>
                <a:srgbClr val="FF0000"/>
              </a:solidFill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D1C1034-2620-5237-5F24-108FD9EA8553}"/>
              </a:ext>
            </a:extLst>
          </p:cNvPr>
          <p:cNvSpPr/>
          <p:nvPr/>
        </p:nvSpPr>
        <p:spPr>
          <a:xfrm>
            <a:off x="10417995" y="2829246"/>
            <a:ext cx="1387011" cy="11995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/>
              <a:t>المقاولاتية</a:t>
            </a:r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30E8CFB-76A9-A752-CB44-4899E02A0D11}"/>
              </a:ext>
            </a:extLst>
          </p:cNvPr>
          <p:cNvSpPr/>
          <p:nvPr/>
        </p:nvSpPr>
        <p:spPr>
          <a:xfrm>
            <a:off x="8503577" y="938730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فرصة الاعمال</a:t>
            </a:r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D815E3-A426-D73A-55E3-F8D2439AE0F9}"/>
              </a:ext>
            </a:extLst>
          </p:cNvPr>
          <p:cNvSpPr/>
          <p:nvPr/>
        </p:nvSpPr>
        <p:spPr>
          <a:xfrm>
            <a:off x="8474467" y="2531295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خلق المنظمة</a:t>
            </a:r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7209D4F-53F3-CB5F-CD4F-165DDCFA0579}"/>
              </a:ext>
            </a:extLst>
          </p:cNvPr>
          <p:cNvSpPr/>
          <p:nvPr/>
        </p:nvSpPr>
        <p:spPr>
          <a:xfrm>
            <a:off x="8474467" y="4123860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خلق القيمة</a:t>
            </a:r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A4260F-C915-C089-5422-70B5CCC67482}"/>
              </a:ext>
            </a:extLst>
          </p:cNvPr>
          <p:cNvSpPr/>
          <p:nvPr/>
        </p:nvSpPr>
        <p:spPr>
          <a:xfrm>
            <a:off x="8474467" y="5716425"/>
            <a:ext cx="1684962" cy="595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dirty="0"/>
              <a:t>الابداع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61C4C1-DDA4-4AC0-1DF9-91DCE13073F7}"/>
              </a:ext>
            </a:extLst>
          </p:cNvPr>
          <p:cNvSpPr txBox="1"/>
          <p:nvPr/>
        </p:nvSpPr>
        <p:spPr>
          <a:xfrm>
            <a:off x="5065160" y="880867"/>
            <a:ext cx="288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-تكون انطلاقا من شخصية المقاول</a:t>
            </a:r>
          </a:p>
          <a:p>
            <a:pPr algn="r" rtl="1"/>
            <a:r>
              <a:rPr lang="ar-DZ" dirty="0"/>
              <a:t>-البحث واكتشاف الفرص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3838E9-699A-7268-557B-D07ACF32B530}"/>
              </a:ext>
            </a:extLst>
          </p:cNvPr>
          <p:cNvSpPr txBox="1"/>
          <p:nvPr/>
        </p:nvSpPr>
        <p:spPr>
          <a:xfrm>
            <a:off x="5328863" y="2506079"/>
            <a:ext cx="2887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-إيجاد منظمة او مؤسسة جديدة </a:t>
            </a:r>
          </a:p>
          <a:p>
            <a:pPr algn="r" rtl="1"/>
            <a:r>
              <a:rPr lang="ar-DZ" dirty="0"/>
              <a:t>-تنسيق الموارد المختلفة 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B1A5C0-9AF9-B98C-6F24-24EA2C4A06F4}"/>
              </a:ext>
            </a:extLst>
          </p:cNvPr>
          <p:cNvSpPr txBox="1"/>
          <p:nvPr/>
        </p:nvSpPr>
        <p:spPr>
          <a:xfrm>
            <a:off x="5369960" y="4098644"/>
            <a:ext cx="2887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-الفرد كفاعل أساسي لخلق القيمة من خلال الاستثمار </a:t>
            </a:r>
          </a:p>
          <a:p>
            <a:pPr algn="r" rtl="1"/>
            <a:r>
              <a:rPr lang="ar-DZ" dirty="0"/>
              <a:t>-مجموعة النتائج المرضية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99EE2B3-D5AE-D737-9445-7CCDC5407044}"/>
              </a:ext>
            </a:extLst>
          </p:cNvPr>
          <p:cNvSpPr txBox="1"/>
          <p:nvPr/>
        </p:nvSpPr>
        <p:spPr>
          <a:xfrm>
            <a:off x="5369960" y="5691209"/>
            <a:ext cx="288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/>
              <a:t>-الابداع التنظيمي، التكنولوجي ....الخ</a:t>
            </a:r>
            <a:endParaRPr lang="fr-FR" dirty="0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8574D90-5950-6B7F-6452-3E34FC7D454B}"/>
              </a:ext>
            </a:extLst>
          </p:cNvPr>
          <p:cNvCxnSpPr>
            <a:endCxn id="5" idx="3"/>
          </p:cNvCxnSpPr>
          <p:nvPr/>
        </p:nvCxnSpPr>
        <p:spPr>
          <a:xfrm flipH="1" flipV="1">
            <a:off x="10188539" y="1236681"/>
            <a:ext cx="743164" cy="1592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15C7BCE-9856-1311-728B-892EF0FE157F}"/>
              </a:ext>
            </a:extLst>
          </p:cNvPr>
          <p:cNvCxnSpPr/>
          <p:nvPr/>
        </p:nvCxnSpPr>
        <p:spPr>
          <a:xfrm flipH="1" flipV="1">
            <a:off x="10154292" y="3030876"/>
            <a:ext cx="263703" cy="236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86DBDE2E-9C65-ABDD-3EBC-E2610983891F}"/>
              </a:ext>
            </a:extLst>
          </p:cNvPr>
          <p:cNvCxnSpPr>
            <a:cxnSpLocks/>
            <a:stCxn id="2" idx="3"/>
            <a:endCxn id="7" idx="3"/>
          </p:cNvCxnSpPr>
          <p:nvPr/>
        </p:nvCxnSpPr>
        <p:spPr>
          <a:xfrm flipH="1">
            <a:off x="10159429" y="3853090"/>
            <a:ext cx="461689" cy="5687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989FC153-87E3-5095-6949-A02987209787}"/>
              </a:ext>
            </a:extLst>
          </p:cNvPr>
          <p:cNvCxnSpPr>
            <a:endCxn id="8" idx="3"/>
          </p:cNvCxnSpPr>
          <p:nvPr/>
        </p:nvCxnSpPr>
        <p:spPr>
          <a:xfrm flipH="1">
            <a:off x="10159429" y="4041040"/>
            <a:ext cx="772274" cy="1973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22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animBg="1"/>
      <p:bldP spid="5" grpId="0" animBg="1"/>
      <p:bldP spid="6" grpId="0" animBg="1"/>
      <p:bldP spid="7" grpId="0" animBg="1"/>
      <p:bldP spid="8" grpId="0" animBg="1"/>
      <p:bldP spid="10" grpId="0"/>
      <p:bldP spid="11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Accent floral en forme de feuille">
            <a:extLst>
              <a:ext uri="{FF2B5EF4-FFF2-40B4-BE49-F238E27FC236}">
                <a16:creationId xmlns:a16="http://schemas.microsoft.com/office/drawing/2014/main" id="{08A3395B-5659-47E4-8F54-71340961F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633" flipH="1">
            <a:off x="1654192" y="3058939"/>
            <a:ext cx="1243661" cy="790090"/>
          </a:xfrm>
          <a:prstGeom prst="rect">
            <a:avLst/>
          </a:prstGeom>
        </p:spPr>
      </p:pic>
      <p:pic>
        <p:nvPicPr>
          <p:cNvPr id="1929" name="Image 1928" descr="Accent floral en forme de feuille">
            <a:extLst>
              <a:ext uri="{FF2B5EF4-FFF2-40B4-BE49-F238E27FC236}">
                <a16:creationId xmlns:a16="http://schemas.microsoft.com/office/drawing/2014/main" id="{CF8E7A1B-4724-55CB-6FAD-D8E756293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0" y="2342954"/>
            <a:ext cx="1791038" cy="2033695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90AC0D-F624-B281-1AB5-687E5F6B32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>
            <a:defPPr>
              <a:defRPr lang="fr-FR"/>
            </a:defPPr>
          </a:lstStyle>
          <a:p>
            <a:pPr rtl="0"/>
            <a:r>
              <a:rPr lang="ar-DZ" sz="8000" dirty="0">
                <a:solidFill>
                  <a:srgbClr val="FF0000"/>
                </a:solidFill>
              </a:rPr>
              <a:t>النظريات المفسرة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60036" y="236305"/>
            <a:ext cx="5072884" cy="6433799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fr-FR"/>
            </a:defPPr>
          </a:lstStyle>
          <a:p>
            <a:pPr algn="r" rtl="1"/>
            <a:endParaRPr lang="ar-DZ" b="1" dirty="0"/>
          </a:p>
          <a:p>
            <a:pPr algn="r" rtl="1"/>
            <a:r>
              <a:rPr lang="ar-SA" b="1" dirty="0"/>
              <a:t>أولا:  </a:t>
            </a:r>
            <a:r>
              <a:rPr lang="ar-DZ" b="1" dirty="0"/>
              <a:t>النظرية الوظيفية </a:t>
            </a:r>
          </a:p>
          <a:p>
            <a:pPr algn="r" rtl="1"/>
            <a:endParaRPr lang="ar-DZ" dirty="0"/>
          </a:p>
          <a:p>
            <a:pPr algn="r" rtl="1"/>
            <a:endParaRPr lang="ar-DZ" dirty="0"/>
          </a:p>
          <a:p>
            <a:pPr algn="r" rtl="1"/>
            <a:r>
              <a:rPr lang="ar-SA" b="1" dirty="0"/>
              <a:t>ثانيا </a:t>
            </a:r>
            <a:r>
              <a:rPr lang="ar-DZ" b="1" dirty="0"/>
              <a:t>النظرية العملياتية أو التشغيلية </a:t>
            </a:r>
            <a:endParaRPr lang="ar-DZ" dirty="0"/>
          </a:p>
          <a:p>
            <a:pPr algn="r" rtl="1"/>
            <a:endParaRPr lang="ar-DZ" dirty="0"/>
          </a:p>
          <a:p>
            <a:pPr algn="r" rtl="1"/>
            <a:endParaRPr lang="ar-DZ" dirty="0"/>
          </a:p>
          <a:p>
            <a:pPr algn="r" rtl="1"/>
            <a:r>
              <a:rPr lang="ar-SA" b="1" dirty="0"/>
              <a:t>ثالثا:</a:t>
            </a:r>
            <a:r>
              <a:rPr lang="ar-DZ" b="1" dirty="0"/>
              <a:t>نظرية على الفرد الهادف لإنتاج المعرفة 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947406-5839-A735-732D-5690E6315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ar-DZ" dirty="0"/>
              <a:t>المقاولاتية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2884A3-BD82-0FC6-A582-54DD17DBC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0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26710E3-A613-20D2-2540-C093AB4A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60D465-C2A1-6B74-56EA-DB6691B8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fr-FR" smtClean="0"/>
              <a:t>9</a:t>
            </a:fld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43F3E6-4165-BCC2-6895-1D2DFC0A9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530" y="246579"/>
            <a:ext cx="6846870" cy="6474895"/>
          </a:xfrm>
        </p:spPr>
        <p:txBody>
          <a:bodyPr/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تتميز المقاولاتية مجموعة من الخصائص يمكن ايجازها فيما يلي: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-هي عملية انشاء مؤسسة غير نمطية تتميز بالإبداع سواء من خلال تقديم منتج جديد أو طريقة جديدة في عرض منتج أو خدمة ما او طريقة جديدة في التسويق والتوزيع.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-ارتفاع نسبة المخاطرة لأنها تقدم الجديد وما يرافقها من عوائد مرتفعة في حالة نفاد المنتج أو الخدمة الجديدة في السوق.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-تحقيق أرباح احتكارية ناتجة من حقوق الابتكار والتي تظهر في المنتج أو الخدمة المعروضة في السوق مقارنة بالمؤسسات النمطية التي تقدم منتجات وخدمات.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-الادراك الكامل للغرض (الحاجات، الرغبات المشاكل، التحديات والاستخدام الأفضل للموارد نحو تطبيق الأفكار الجديدة في المشاريع التي يتم التخطيط لها بكفاءة عالية.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-هي المحور الإنتاجي للسلع والخدمات التي تعود للقرارات الفردية الهادفة للبرح.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-هي مجموعة من المهارات الإدارية التي تركز على المبادرة الفردية بهدف الاستخدام الأفضل للموارد المتاحة والتي تتميز بنوع من المخاطر.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-الاستخدام الأمثل للموارد المتاحة بهدف تطبيق الأفكار الجديدة في المنظمات والتي يتمم التخطيط لها بكفاءة عالية.</a:t>
            </a:r>
            <a:endParaRPr lang="ar-D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D1751C9E-0D4D-17A9-1997-C9976902D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ar-DZ" sz="6600" dirty="0">
                <a:solidFill>
                  <a:srgbClr val="FF0000"/>
                </a:solidFill>
              </a:rPr>
              <a:t>خصائص المقاولاتية</a:t>
            </a:r>
            <a:endParaRPr lang="fr-F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6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0917_TF56410444_Win32" id="{68477A9D-C4DC-4CB2-9FCF-5CCF7CAC0EB1}" vid="{0D64B0DD-AC28-4E42-82C5-429DF2BAD0E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BB2F3B-6257-41BB-8B64-5AC7494F274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ACE2AAA-C718-435C-B4E6-95A08ACAC4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4EFF02-EA18-493C-972D-813DB244CB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{994C41E6-B5E2-4DDB-BADE-EF25A061AEF1}tf56410444_win32</Template>
  <TotalTime>3600</TotalTime>
  <Words>768</Words>
  <Application>Microsoft Office PowerPoint</Application>
  <PresentationFormat>Grand écran</PresentationFormat>
  <Paragraphs>113</Paragraphs>
  <Slides>13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1" baseType="lpstr">
      <vt:lpstr>Arial</vt:lpstr>
      <vt:lpstr>Baskerville</vt:lpstr>
      <vt:lpstr>Baskerville Old Face</vt:lpstr>
      <vt:lpstr>Calibri</vt:lpstr>
      <vt:lpstr>Gill Sans Light</vt:lpstr>
      <vt:lpstr>Gill Sans Nova</vt:lpstr>
      <vt:lpstr>Gill Sans Nova Light</vt:lpstr>
      <vt:lpstr>Thème Office</vt:lpstr>
      <vt:lpstr>المقاولاتية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شكرا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المقاولاتية </dc:title>
  <dc:creator>saida dali</dc:creator>
  <cp:lastModifiedBy>saida dali</cp:lastModifiedBy>
  <cp:revision>5</cp:revision>
  <dcterms:created xsi:type="dcterms:W3CDTF">2024-02-10T09:24:24Z</dcterms:created>
  <dcterms:modified xsi:type="dcterms:W3CDTF">2024-03-02T18:27:24Z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