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1" r:id="rId3"/>
    <p:sldId id="262" r:id="rId4"/>
    <p:sldId id="267" r:id="rId5"/>
    <p:sldId id="269" r:id="rId6"/>
    <p:sldId id="270" r:id="rId7"/>
    <p:sldId id="271" r:id="rId8"/>
    <p:sldId id="272" r:id="rId9"/>
    <p:sldId id="268" r:id="rId10"/>
    <p:sldId id="275" r:id="rId11"/>
    <p:sldId id="273" r:id="rId12"/>
    <p:sldId id="276" r:id="rId13"/>
    <p:sldId id="274" r:id="rId14"/>
    <p:sldId id="280" r:id="rId15"/>
    <p:sldId id="281" r:id="rId16"/>
    <p:sldId id="278" r:id="rId17"/>
    <p:sldId id="279" r:id="rId18"/>
    <p:sldId id="282" r:id="rId19"/>
    <p:sldId id="28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C000"/>
    <a:srgbClr val="00FF00"/>
    <a:srgbClr val="FF0066"/>
    <a:srgbClr val="FFFF66"/>
    <a:srgbClr val="99FF99"/>
    <a:srgbClr val="CCFFFF"/>
    <a:srgbClr val="CCECFF"/>
    <a:srgbClr val="FFFFFF"/>
    <a:srgbClr val="B0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12C3F-1F71-4CB8-843F-A7ABF82B99CA}" type="datetimeFigureOut">
              <a:rPr lang="fr-FR" smtClean="0"/>
              <a:t>17/11/2024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59170-DF99-43B4-8E15-BDD22962F898}" type="slidenum">
              <a:rPr lang="fr-FR" smtClean="0"/>
              <a:t>‹N°›</a:t>
            </a:fld>
            <a:endParaRPr lang="fr-FR"/>
          </a:p>
        </p:txBody>
      </p:sp>
    </p:spTree>
    <p:extLst>
      <p:ext uri="{BB962C8B-B14F-4D97-AF65-F5344CB8AC3E}">
        <p14:creationId xmlns:p14="http://schemas.microsoft.com/office/powerpoint/2010/main" val="20924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5ACBAB-40A5-4AFD-B238-D8CEB97BB194}" type="datetime1">
              <a:rPr lang="fr-FR" smtClean="0"/>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57061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E33E2C-4C88-4509-92F5-AFD28988C5D2}" type="datetime1">
              <a:rPr lang="fr-FR" smtClean="0"/>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51529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02CBD7-E5A7-4D46-8323-BB670C0EEC4D}" type="datetime1">
              <a:rPr lang="fr-FR" smtClean="0"/>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72907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99F29A-7564-41EC-A6E1-F1CFC20FFD8D}" type="datetime1">
              <a:rPr lang="fr-FR" smtClean="0"/>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145121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55A8852-6B95-4D74-8185-5532E737B237}" type="datetime1">
              <a:rPr lang="fr-FR" smtClean="0"/>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404229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431083-FBFD-4282-B8D1-C6B6F6302B24}" type="datetime1">
              <a:rPr lang="fr-FR" smtClean="0"/>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46439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AA6ED6-59F3-45DF-B686-00EA3BCFE888}" type="datetime1">
              <a:rPr lang="fr-FR" smtClean="0"/>
              <a:t>17/11/2024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36322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BBBED7-0AA2-4CE1-89EE-FE8332B2DBB8}" type="datetime1">
              <a:rPr lang="fr-FR" smtClean="0"/>
              <a:t>17/11/2024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77860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344057-0307-4819-BDF0-53B2B3AD8EF3}" type="datetime1">
              <a:rPr lang="fr-FR" smtClean="0"/>
              <a:t>17/11/2024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740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6466A1-D826-4598-91D4-B41DD5569F14}" type="datetime1">
              <a:rPr lang="fr-FR" smtClean="0"/>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24782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DBD01D-F704-478A-B345-6EBF3992F35E}" type="datetime1">
              <a:rPr lang="fr-FR" smtClean="0"/>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8E7C90-24B6-4F12-A20C-633E31BB8BA1}" type="slidenum">
              <a:rPr lang="fr-FR" smtClean="0"/>
              <a:t>‹N°›</a:t>
            </a:fld>
            <a:endParaRPr lang="fr-FR"/>
          </a:p>
        </p:txBody>
      </p:sp>
    </p:spTree>
    <p:extLst>
      <p:ext uri="{BB962C8B-B14F-4D97-AF65-F5344CB8AC3E}">
        <p14:creationId xmlns:p14="http://schemas.microsoft.com/office/powerpoint/2010/main" val="3271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4A512-F2D8-42F5-ADA8-98FC911C819C}" type="datetime1">
              <a:rPr lang="fr-FR" smtClean="0"/>
              <a:t>17/11/2024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E7C90-24B6-4F12-A20C-633E31BB8BA1}" type="slidenum">
              <a:rPr lang="fr-FR" smtClean="0"/>
              <a:t>‹N°›</a:t>
            </a:fld>
            <a:endParaRPr lang="fr-FR"/>
          </a:p>
        </p:txBody>
      </p:sp>
    </p:spTree>
    <p:extLst>
      <p:ext uri="{BB962C8B-B14F-4D97-AF65-F5344CB8AC3E}">
        <p14:creationId xmlns:p14="http://schemas.microsoft.com/office/powerpoint/2010/main" val="229769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891.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71.png"/><Relationship Id="rId10" Type="http://schemas.openxmlformats.org/officeDocument/2006/relationships/image" Target="../media/image92.png"/><Relationship Id="rId4" Type="http://schemas.openxmlformats.org/officeDocument/2006/relationships/image" Target="../media/image84.png"/><Relationship Id="rId9" Type="http://schemas.openxmlformats.org/officeDocument/2006/relationships/image" Target="../media/image89.png"/></Relationships>
</file>

<file path=ppt/slides/_rels/slide1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50.png"/><Relationship Id="rId7" Type="http://schemas.openxmlformats.org/officeDocument/2006/relationships/image" Target="../media/image95.png"/><Relationship Id="rId2" Type="http://schemas.openxmlformats.org/officeDocument/2006/relationships/image" Target="../media/image440.png"/><Relationship Id="rId1" Type="http://schemas.openxmlformats.org/officeDocument/2006/relationships/slideLayout" Target="../slideLayouts/slideLayout1.xml"/><Relationship Id="rId6" Type="http://schemas.openxmlformats.org/officeDocument/2006/relationships/image" Target="../media/image941.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460.png"/><Relationship Id="rId9" Type="http://schemas.openxmlformats.org/officeDocument/2006/relationships/image" Target="../media/image97.png"/></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3.png"/><Relationship Id="rId7" Type="http://schemas.openxmlformats.org/officeDocument/2006/relationships/image" Target="../media/image890.png"/><Relationship Id="rId12" Type="http://schemas.openxmlformats.org/officeDocument/2006/relationships/image" Target="../media/image102.png"/><Relationship Id="rId2" Type="http://schemas.openxmlformats.org/officeDocument/2006/relationships/slideLayout" Target="../slideLayouts/slideLayout1.xml"/><Relationship Id="rId16" Type="http://schemas.openxmlformats.org/officeDocument/2006/relationships/image" Target="../media/image105.png"/><Relationship Id="rId1" Type="http://schemas.openxmlformats.org/officeDocument/2006/relationships/themeOverride" Target="../theme/themeOverride2.xml"/><Relationship Id="rId6" Type="http://schemas.openxmlformats.org/officeDocument/2006/relationships/image" Target="../media/image99.png"/><Relationship Id="rId11" Type="http://schemas.openxmlformats.org/officeDocument/2006/relationships/image" Target="../media/image930.png"/><Relationship Id="rId5" Type="http://schemas.openxmlformats.org/officeDocument/2006/relationships/image" Target="../media/image870.png"/><Relationship Id="rId15" Type="http://schemas.openxmlformats.org/officeDocument/2006/relationships/image" Target="../media/image104.png"/><Relationship Id="rId10" Type="http://schemas.openxmlformats.org/officeDocument/2006/relationships/image" Target="../media/image101.png"/><Relationship Id="rId9" Type="http://schemas.openxmlformats.org/officeDocument/2006/relationships/image" Target="../media/image910.png"/><Relationship Id="rId14" Type="http://schemas.openxmlformats.org/officeDocument/2006/relationships/image" Target="../media/image1000.png"/></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7" Type="http://schemas.openxmlformats.org/officeDocument/2006/relationships/image" Target="../media/image108.png"/><Relationship Id="rId12"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0.png"/><Relationship Id="rId9" Type="http://schemas.openxmlformats.org/officeDocument/2006/relationships/image" Target="../media/image110.png"/></Relationships>
</file>

<file path=ppt/slides/_rels/slide15.xml.rels><?xml version="1.0" encoding="UTF-8" standalone="yes"?>
<Relationships xmlns="http://schemas.openxmlformats.org/package/2006/relationships"><Relationship Id="rId8" Type="http://schemas.openxmlformats.org/officeDocument/2006/relationships/image" Target="../media/image118.png"/><Relationship Id="rId7" Type="http://schemas.openxmlformats.org/officeDocument/2006/relationships/image" Target="../media/image1140.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130.png"/><Relationship Id="rId4" Type="http://schemas.openxmlformats.org/officeDocument/2006/relationships/image" Target="../media/image115.png"/><Relationship Id="rId9" Type="http://schemas.openxmlformats.org/officeDocument/2006/relationships/image" Target="../media/image1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7.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6"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1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10.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10.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410.png"/><Relationship Id="rId10" Type="http://schemas.openxmlformats.org/officeDocument/2006/relationships/image" Target="../media/image101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410.png"/><Relationship Id="rId21" Type="http://schemas.openxmlformats.org/officeDocument/2006/relationships/image" Target="../media/image31.png"/><Relationship Id="rId7" Type="http://schemas.openxmlformats.org/officeDocument/2006/relationships/image" Target="../media/image1110.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2.png"/><Relationship Id="rId2" Type="http://schemas.openxmlformats.org/officeDocument/2006/relationships/image" Target="../media/image310.png"/><Relationship Id="rId16" Type="http://schemas.openxmlformats.org/officeDocument/2006/relationships/image" Target="../media/image26.png"/><Relationship Id="rId20" Type="http://schemas.openxmlformats.org/officeDocument/2006/relationships/image" Target="../media/image300.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80.png"/><Relationship Id="rId24" Type="http://schemas.openxmlformats.org/officeDocument/2006/relationships/image" Target="../media/image30.png"/><Relationship Id="rId32" Type="http://schemas.openxmlformats.org/officeDocument/2006/relationships/image" Target="../media/image211.png"/><Relationship Id="rId5" Type="http://schemas.openxmlformats.org/officeDocument/2006/relationships/image" Target="../media/image18.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190.png"/><Relationship Id="rId14" Type="http://schemas.openxmlformats.org/officeDocument/2006/relationships/image" Target="../media/image24.png"/><Relationship Id="rId22" Type="http://schemas.openxmlformats.org/officeDocument/2006/relationships/image" Target="../media/image21.png"/><Relationship Id="rId27" Type="http://schemas.openxmlformats.org/officeDocument/2006/relationships/image" Target="../media/image32.png"/><Relationship Id="rId30"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7.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0.png"/><Relationship Id="rId3" Type="http://schemas.openxmlformats.org/officeDocument/2006/relationships/image" Target="../media/image440.png"/><Relationship Id="rId7" Type="http://schemas.openxmlformats.org/officeDocument/2006/relationships/image" Target="../media/image480.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image" Target="../media/image50.png"/><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460.png"/><Relationship Id="rId15" Type="http://schemas.openxmlformats.org/officeDocument/2006/relationships/image" Target="../media/image56.png"/><Relationship Id="rId10" Type="http://schemas.openxmlformats.org/officeDocument/2006/relationships/image" Target="../media/image510.png"/><Relationship Id="rId4" Type="http://schemas.openxmlformats.org/officeDocument/2006/relationships/image" Target="../media/image450.png"/><Relationship Id="rId9" Type="http://schemas.openxmlformats.org/officeDocument/2006/relationships/image" Target="../media/image53.png"/><Relationship Id="rId14" Type="http://schemas.openxmlformats.org/officeDocument/2006/relationships/image" Target="../media/image550.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8" Type="http://schemas.openxmlformats.org/officeDocument/2006/relationships/image" Target="../media/image81.png"/><Relationship Id="rId3" Type="http://schemas.openxmlformats.org/officeDocument/2006/relationships/image" Target="../media/image670.png"/><Relationship Id="rId21" Type="http://schemas.openxmlformats.org/officeDocument/2006/relationships/image" Target="../media/image82.png"/><Relationship Id="rId7" Type="http://schemas.openxmlformats.org/officeDocument/2006/relationships/image" Target="../media/image71.png"/><Relationship Id="rId17" Type="http://schemas.openxmlformats.org/officeDocument/2006/relationships/image" Target="../media/image70.png"/><Relationship Id="rId2" Type="http://schemas.openxmlformats.org/officeDocument/2006/relationships/image" Target="../media/image660.png"/><Relationship Id="rId16" Type="http://schemas.openxmlformats.org/officeDocument/2006/relationships/image" Target="../media/image80.png"/><Relationship Id="rId20" Type="http://schemas.openxmlformats.org/officeDocument/2006/relationships/image" Target="../media/image75.png"/><Relationship Id="rId1" Type="http://schemas.openxmlformats.org/officeDocument/2006/relationships/slideLayout" Target="../slideLayouts/slideLayout1.xml"/><Relationship Id="rId11" Type="http://schemas.openxmlformats.org/officeDocument/2006/relationships/image" Target="../media/image68.png"/><Relationship Id="rId6" Type="http://schemas.openxmlformats.org/officeDocument/2006/relationships/image" Target="../media/image700.png"/><Relationship Id="rId15" Type="http://schemas.openxmlformats.org/officeDocument/2006/relationships/image" Target="../media/image69.png"/><Relationship Id="rId5" Type="http://schemas.openxmlformats.org/officeDocument/2006/relationships/image" Target="../media/image690.png"/><Relationship Id="rId23" Type="http://schemas.openxmlformats.org/officeDocument/2006/relationships/image" Target="../media/image76.png"/><Relationship Id="rId10" Type="http://schemas.openxmlformats.org/officeDocument/2006/relationships/image" Target="../media/image67.png"/><Relationship Id="rId19" Type="http://schemas.openxmlformats.org/officeDocument/2006/relationships/image" Target="../media/image74.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1</a:t>
            </a:fld>
            <a:endParaRPr lang="fr-FR" b="1" dirty="0">
              <a:solidFill>
                <a:schemeClr val="tx1"/>
              </a:solidFill>
            </a:endParaRPr>
          </a:p>
        </p:txBody>
      </p:sp>
      <p:pic>
        <p:nvPicPr>
          <p:cNvPr id="3" name="Image 6"/>
          <p:cNvPicPr>
            <a:picLocks noChangeAspect="1" noChangeArrowheads="1"/>
          </p:cNvPicPr>
          <p:nvPr/>
        </p:nvPicPr>
        <p:blipFill>
          <a:blip r:embed="rId2"/>
          <a:srcRect/>
          <a:stretch>
            <a:fillRect/>
          </a:stretch>
        </p:blipFill>
        <p:spPr bwMode="auto">
          <a:xfrm>
            <a:off x="395536" y="332656"/>
            <a:ext cx="1189039" cy="1145156"/>
          </a:xfrm>
          <a:prstGeom prst="ellipse">
            <a:avLst/>
          </a:prstGeom>
          <a:ln>
            <a:noFill/>
          </a:ln>
          <a:effectLst>
            <a:softEdge rad="112500"/>
          </a:effectLst>
        </p:spPr>
      </p:pic>
      <p:pic>
        <p:nvPicPr>
          <p:cNvPr id="4" name="Image 6"/>
          <p:cNvPicPr>
            <a:picLocks noChangeAspect="1" noChangeArrowheads="1"/>
          </p:cNvPicPr>
          <p:nvPr/>
        </p:nvPicPr>
        <p:blipFill>
          <a:blip r:embed="rId2"/>
          <a:srcRect/>
          <a:stretch>
            <a:fillRect/>
          </a:stretch>
        </p:blipFill>
        <p:spPr bwMode="auto">
          <a:xfrm>
            <a:off x="7668344" y="248406"/>
            <a:ext cx="1189039" cy="1145156"/>
          </a:xfrm>
          <a:prstGeom prst="ellipse">
            <a:avLst/>
          </a:prstGeom>
          <a:ln>
            <a:noFill/>
          </a:ln>
          <a:effectLst>
            <a:softEdge rad="112500"/>
          </a:effectLst>
        </p:spPr>
      </p:pic>
      <p:sp>
        <p:nvSpPr>
          <p:cNvPr id="5" name="Rectangle 4"/>
          <p:cNvSpPr/>
          <p:nvPr/>
        </p:nvSpPr>
        <p:spPr>
          <a:xfrm>
            <a:off x="2187714" y="1342009"/>
            <a:ext cx="5236113" cy="307777"/>
          </a:xfrm>
          <a:prstGeom prst="rect">
            <a:avLst/>
          </a:prstGeom>
        </p:spPr>
        <p:txBody>
          <a:bodyPr wrap="none">
            <a:spAutoFit/>
          </a:bodyPr>
          <a:lstStyle/>
          <a:p>
            <a:r>
              <a:rPr lang="en-US" sz="1400" b="1" dirty="0">
                <a:latin typeface="Arial Black" pitchFamily="34" charset="0"/>
                <a:ea typeface="Calibri" pitchFamily="34" charset="0"/>
                <a:cs typeface="Times New Roman" pitchFamily="18" charset="0"/>
              </a:rPr>
              <a:t>Department of Mathematics and Computer Science</a:t>
            </a:r>
            <a:endParaRPr lang="fr-FR" sz="1400" b="1" dirty="0">
              <a:latin typeface="Arial Black" pitchFamily="34" charset="0"/>
              <a:ea typeface="Calibri" pitchFamily="34" charset="0"/>
              <a:cs typeface="Times New Roman" pitchFamily="18" charset="0"/>
            </a:endParaRPr>
          </a:p>
        </p:txBody>
      </p:sp>
      <p:sp>
        <p:nvSpPr>
          <p:cNvPr id="6" name="Rectangle 5"/>
          <p:cNvSpPr/>
          <p:nvPr/>
        </p:nvSpPr>
        <p:spPr>
          <a:xfrm>
            <a:off x="1584575" y="818789"/>
            <a:ext cx="6299793" cy="523220"/>
          </a:xfrm>
          <a:prstGeom prst="rect">
            <a:avLst/>
          </a:prstGeom>
        </p:spPr>
        <p:txBody>
          <a:bodyPr wrap="square">
            <a:spAutoFit/>
          </a:bodyPr>
          <a:lstStyle/>
          <a:p>
            <a:pPr algn="ctr" fontAlgn="base">
              <a:spcBef>
                <a:spcPct val="0"/>
              </a:spcBef>
              <a:spcAft>
                <a:spcPct val="0"/>
              </a:spcAft>
              <a:tabLst>
                <a:tab pos="1638300" algn="r"/>
                <a:tab pos="1895475" algn="r"/>
              </a:tabLst>
            </a:pPr>
            <a:r>
              <a:rPr lang="en-US" sz="1400" b="1" dirty="0">
                <a:latin typeface="Arial Black" pitchFamily="34" charset="0"/>
                <a:ea typeface="Calibri" pitchFamily="34" charset="0"/>
                <a:cs typeface="Times New Roman" pitchFamily="18" charset="0"/>
              </a:rPr>
              <a:t>Faculty of Exact Sciences, Natural Sciences and Life Sciences</a:t>
            </a:r>
            <a:endParaRPr lang="fr-FR" sz="1400" b="1" dirty="0">
              <a:latin typeface="Arial Black" pitchFamily="34" charset="0"/>
              <a:ea typeface="Calibri" pitchFamily="34" charset="0"/>
              <a:cs typeface="Times New Roman" pitchFamily="18" charset="0"/>
            </a:endParaRPr>
          </a:p>
        </p:txBody>
      </p:sp>
      <p:sp>
        <p:nvSpPr>
          <p:cNvPr id="7" name="Rectangle 1"/>
          <p:cNvSpPr>
            <a:spLocks noChangeArrowheads="1"/>
          </p:cNvSpPr>
          <p:nvPr/>
        </p:nvSpPr>
        <p:spPr bwMode="auto">
          <a:xfrm>
            <a:off x="3043581" y="457802"/>
            <a:ext cx="33083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38300" algn="r"/>
                <a:tab pos="1895475" algn="r"/>
              </a:tabLst>
            </a:pPr>
            <a:r>
              <a:rPr kumimoji="0" lang="en-US" sz="14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Larbi</a:t>
            </a:r>
            <a:r>
              <a:rPr kumimoji="0" lang="en-US"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Ben </a:t>
            </a:r>
            <a:r>
              <a:rPr kumimoji="0" lang="en-US" sz="1400" b="1" i="0" u="none" strike="noStrike" cap="none" normalizeH="0" baseline="0" dirty="0" err="1" smtClean="0">
                <a:ln>
                  <a:noFill/>
                </a:ln>
                <a:solidFill>
                  <a:schemeClr val="tx1"/>
                </a:solidFill>
                <a:effectLst/>
                <a:latin typeface="Arial Black" pitchFamily="34" charset="0"/>
                <a:ea typeface="Calibri" pitchFamily="34" charset="0"/>
                <a:cs typeface="Times New Roman" pitchFamily="18" charset="0"/>
              </a:rPr>
              <a:t>M’hidi</a:t>
            </a:r>
            <a:r>
              <a:rPr kumimoji="0" lang="en-US" sz="14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University</a:t>
            </a:r>
            <a:endParaRPr kumimoji="0" lang="en-US" sz="24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8" name="Rectangle 7"/>
          <p:cNvSpPr/>
          <p:nvPr/>
        </p:nvSpPr>
        <p:spPr>
          <a:xfrm>
            <a:off x="3347864" y="2313161"/>
            <a:ext cx="1899815" cy="646331"/>
          </a:xfrm>
          <a:prstGeom prst="rect">
            <a:avLst/>
          </a:prstGeom>
        </p:spPr>
        <p:txBody>
          <a:bodyPr wrap="none">
            <a:spAutoFit/>
          </a:bodyPr>
          <a:lstStyle/>
          <a:p>
            <a:r>
              <a:rPr lang="fr-FR" sz="3600" b="1" u="sng" dirty="0" err="1">
                <a:solidFill>
                  <a:srgbClr val="0070C0"/>
                </a:solidFill>
              </a:rPr>
              <a:t>Physics</a:t>
            </a:r>
            <a:r>
              <a:rPr lang="fr-FR" sz="3600" b="1" u="sng" dirty="0">
                <a:solidFill>
                  <a:srgbClr val="0070C0"/>
                </a:solidFill>
              </a:rPr>
              <a:t> 1</a:t>
            </a:r>
            <a:endParaRPr lang="fr-FR" sz="3600" dirty="0">
              <a:solidFill>
                <a:srgbClr val="0070C0"/>
              </a:solidFill>
            </a:endParaRPr>
          </a:p>
        </p:txBody>
      </p:sp>
      <p:sp>
        <p:nvSpPr>
          <p:cNvPr id="9" name="Rectangle 3"/>
          <p:cNvSpPr>
            <a:spLocks noChangeArrowheads="1"/>
          </p:cNvSpPr>
          <p:nvPr/>
        </p:nvSpPr>
        <p:spPr bwMode="auto">
          <a:xfrm>
            <a:off x="3923928" y="4869160"/>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kumimoji="0" lang="en-US" sz="3200" b="1" i="0" u="none" strike="noStrike" kern="0" cap="none" spc="0" normalizeH="0" baseline="0" noProof="0" dirty="0" smtClean="0">
                <a:ln>
                  <a:noFill/>
                </a:ln>
                <a:effectLst/>
                <a:uLnTx/>
                <a:uFillTx/>
                <a:latin typeface="Monotype Corsiva" pitchFamily="66" charset="0"/>
                <a:cs typeface="Arial" charset="0"/>
              </a:rPr>
              <a:t>Dr. </a:t>
            </a:r>
            <a:r>
              <a:rPr kumimoji="0" lang="en-US" sz="3200" b="1" i="0" u="none" strike="noStrike" kern="0" cap="none" spc="0" normalizeH="0" baseline="0" noProof="0" dirty="0" err="1" smtClean="0">
                <a:ln>
                  <a:noFill/>
                </a:ln>
                <a:effectLst/>
                <a:uLnTx/>
                <a:uFillTx/>
                <a:latin typeface="Monotype Corsiva" pitchFamily="66" charset="0"/>
                <a:cs typeface="Arial" charset="0"/>
              </a:rPr>
              <a:t>Souheyla</a:t>
            </a:r>
            <a:r>
              <a:rPr kumimoji="0" lang="en-US" sz="3200" b="1" i="0" u="none" strike="noStrike" kern="0" cap="none" spc="0" normalizeH="0" baseline="0" noProof="0" dirty="0" smtClean="0">
                <a:ln>
                  <a:noFill/>
                </a:ln>
                <a:effectLst/>
                <a:uLnTx/>
                <a:uFillTx/>
                <a:latin typeface="Monotype Corsiva" pitchFamily="66" charset="0"/>
                <a:cs typeface="Arial" charset="0"/>
              </a:rPr>
              <a:t> </a:t>
            </a:r>
            <a:r>
              <a:rPr kumimoji="0" lang="en-US" sz="3200" b="1" i="0" u="none" strike="noStrike" kern="0" cap="none" spc="0" normalizeH="0" baseline="0" noProof="0" dirty="0" err="1" smtClean="0">
                <a:ln>
                  <a:noFill/>
                </a:ln>
                <a:effectLst/>
                <a:uLnTx/>
                <a:uFillTx/>
                <a:latin typeface="Monotype Corsiva" pitchFamily="66" charset="0"/>
                <a:cs typeface="Arial" charset="0"/>
              </a:rPr>
              <a:t>Gagui</a:t>
            </a:r>
            <a:endParaRPr lang="en-US" sz="3200" b="1" kern="0" dirty="0" smtClean="0">
              <a:latin typeface="Monotype Corsiva" pitchFamily="66" charset="0"/>
              <a:cs typeface="Arial" charset="0"/>
            </a:endParaRPr>
          </a:p>
          <a:p>
            <a:pPr lvl="0"/>
            <a:r>
              <a:rPr lang="en-US" sz="3200" b="1" kern="0" dirty="0" smtClean="0">
                <a:solidFill>
                  <a:srgbClr val="0070C0"/>
                </a:solidFill>
                <a:latin typeface="Monotype Corsiva" pitchFamily="66" charset="0"/>
                <a:cs typeface="Arial" charset="0"/>
              </a:rPr>
              <a:t>souheyla.gagui@univ-oeb.dz</a:t>
            </a:r>
            <a:endParaRPr kumimoji="0" lang="fr-FR" sz="3200" b="0" i="0" u="none" strike="noStrike" kern="0" cap="none" spc="0" normalizeH="0" baseline="0" noProof="0" dirty="0" smtClean="0">
              <a:ln>
                <a:noFill/>
              </a:ln>
              <a:solidFill>
                <a:srgbClr val="0070C0"/>
              </a:solidFill>
              <a:effectLst/>
              <a:uLnTx/>
              <a:uFillTx/>
            </a:endParaRPr>
          </a:p>
        </p:txBody>
      </p:sp>
      <p:sp>
        <p:nvSpPr>
          <p:cNvPr id="10" name="Rectangle 9"/>
          <p:cNvSpPr/>
          <p:nvPr/>
        </p:nvSpPr>
        <p:spPr>
          <a:xfrm>
            <a:off x="234510" y="3212976"/>
            <a:ext cx="8622873" cy="769441"/>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dirty="0">
                <a:ln/>
                <a:solidFill>
                  <a:schemeClr val="tx1"/>
                </a:solidFill>
                <a:effectLst>
                  <a:glow rad="228600">
                    <a:srgbClr val="FFC000">
                      <a:alpha val="40000"/>
                    </a:srgbClr>
                  </a:glow>
                </a:effectLst>
                <a:latin typeface="-apple-system"/>
              </a:rPr>
              <a:t>Mechanics of the material point</a:t>
            </a:r>
            <a:endParaRPr lang="fr-FR" sz="4400" b="1" dirty="0">
              <a:ln/>
              <a:solidFill>
                <a:schemeClr val="tx1"/>
              </a:solidFill>
              <a:effectLst>
                <a:glow rad="228600">
                  <a:srgbClr val="FFC000">
                    <a:alpha val="40000"/>
                  </a:srgbClr>
                </a:glow>
              </a:effectLst>
            </a:endParaRPr>
          </a:p>
        </p:txBody>
      </p:sp>
      <p:sp>
        <p:nvSpPr>
          <p:cNvPr id="11" name="Rectangle 10"/>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2334471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10</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
        <p:nvSpPr>
          <p:cNvPr id="2" name="Explosion 1 1"/>
          <p:cNvSpPr/>
          <p:nvPr/>
        </p:nvSpPr>
        <p:spPr>
          <a:xfrm>
            <a:off x="-324544" y="-387424"/>
            <a:ext cx="9828584" cy="7245424"/>
          </a:xfrm>
          <a:prstGeom prst="irregularSeal1">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mc:AlternateContent xmlns:mc="http://schemas.openxmlformats.org/markup-compatibility/2006" xmlns:a14="http://schemas.microsoft.com/office/drawing/2010/main">
        <mc:Choice Requires="a14">
          <p:sp>
            <p:nvSpPr>
              <p:cNvPr id="16" name="ZoneTexte 15"/>
              <p:cNvSpPr txBox="1"/>
              <p:nvPr/>
            </p:nvSpPr>
            <p:spPr>
              <a:xfrm>
                <a:off x="1752862" y="1990938"/>
                <a:ext cx="2781402" cy="1272913"/>
              </a:xfrm>
              <a:prstGeom prst="rect">
                <a:avLst/>
              </a:prstGeom>
              <a:solidFill>
                <a:srgbClr val="FFFFFF"/>
              </a:solidFill>
              <a:ln>
                <a:solidFill>
                  <a:srgbClr val="FF0000"/>
                </a:solidFill>
              </a:ln>
              <a:effectLst>
                <a:glow rad="228600">
                  <a:schemeClr val="accent2">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3600" b="1" i="1" smtClean="0">
                              <a:solidFill>
                                <a:schemeClr val="tx1"/>
                              </a:solidFill>
                              <a:latin typeface="Cambria Math"/>
                            </a:rPr>
                          </m:ctrlPr>
                        </m:fPr>
                        <m:num>
                          <m:r>
                            <a:rPr lang="fr-FR" sz="3600" b="1" i="1" smtClean="0">
                              <a:solidFill>
                                <a:schemeClr val="tx1"/>
                              </a:solidFill>
                              <a:latin typeface="Cambria Math"/>
                            </a:rPr>
                            <m:t>𝒅</m:t>
                          </m:r>
                          <m:acc>
                            <m:accPr>
                              <m:chr m:val="⃗"/>
                              <m:ctrlPr>
                                <a:rPr lang="fr-FR" sz="3600" b="1" i="1" smtClean="0">
                                  <a:solidFill>
                                    <a:schemeClr val="tx1"/>
                                  </a:solidFill>
                                  <a:latin typeface="Cambria Math"/>
                                </a:rPr>
                              </m:ctrlPr>
                            </m:accPr>
                            <m:e>
                              <m:sSub>
                                <m:sSubPr>
                                  <m:ctrlPr>
                                    <a:rPr lang="fr-FR" sz="3600" b="1" i="1" smtClean="0">
                                      <a:solidFill>
                                        <a:schemeClr val="tx1"/>
                                      </a:solidFill>
                                      <a:latin typeface="Cambria Math"/>
                                    </a:rPr>
                                  </m:ctrlPr>
                                </m:sSubPr>
                                <m:e>
                                  <m:r>
                                    <a:rPr lang="fr-FR" sz="3600" b="1" i="1" smtClean="0">
                                      <a:solidFill>
                                        <a:schemeClr val="tx1"/>
                                      </a:solidFill>
                                      <a:latin typeface="Cambria Math"/>
                                    </a:rPr>
                                    <m:t>𝑼</m:t>
                                  </m:r>
                                </m:e>
                                <m:sub>
                                  <m:r>
                                    <a:rPr lang="fr-FR" sz="3600" b="1" i="1" smtClean="0">
                                      <a:solidFill>
                                        <a:schemeClr val="tx1"/>
                                      </a:solidFill>
                                      <a:latin typeface="Cambria Math"/>
                                    </a:rPr>
                                    <m:t>𝒓</m:t>
                                  </m:r>
                                </m:sub>
                              </m:sSub>
                            </m:e>
                          </m:acc>
                        </m:num>
                        <m:den>
                          <m:r>
                            <a:rPr lang="fr-FR" sz="3600" b="1" i="1" smtClean="0">
                              <a:solidFill>
                                <a:schemeClr val="tx1"/>
                              </a:solidFill>
                              <a:latin typeface="Cambria Math"/>
                            </a:rPr>
                            <m:t>𝒅𝒕</m:t>
                          </m:r>
                        </m:den>
                      </m:f>
                      <m:r>
                        <a:rPr lang="fr-FR" sz="3600" b="1" i="1" smtClean="0">
                          <a:solidFill>
                            <a:schemeClr val="tx1"/>
                          </a:solidFill>
                          <a:latin typeface="Cambria Math"/>
                          <a:ea typeface="Cambria Math"/>
                        </a:rPr>
                        <m:t>=</m:t>
                      </m:r>
                      <m:acc>
                        <m:accPr>
                          <m:chr m:val="̇"/>
                          <m:ctrlPr>
                            <a:rPr lang="fr-FR" sz="3600" b="1" i="1" smtClean="0">
                              <a:solidFill>
                                <a:schemeClr val="tx1"/>
                              </a:solidFill>
                              <a:latin typeface="Cambria Math"/>
                              <a:ea typeface="Cambria Math"/>
                            </a:rPr>
                          </m:ctrlPr>
                        </m:accPr>
                        <m:e>
                          <m:r>
                            <a:rPr lang="fr-FR" sz="3600" b="1" i="1" smtClean="0">
                              <a:solidFill>
                                <a:schemeClr val="tx1"/>
                              </a:solidFill>
                              <a:latin typeface="Cambria Math"/>
                              <a:ea typeface="Cambria Math"/>
                            </a:rPr>
                            <m:t>𝝋</m:t>
                          </m:r>
                        </m:e>
                      </m:acc>
                      <m:r>
                        <a:rPr lang="fr-FR" sz="3600" b="1" i="1" smtClean="0">
                          <a:solidFill>
                            <a:schemeClr val="tx1"/>
                          </a:solidFill>
                          <a:latin typeface="Cambria Math"/>
                        </a:rPr>
                        <m:t> </m:t>
                      </m:r>
                      <m:acc>
                        <m:accPr>
                          <m:chr m:val="⃗"/>
                          <m:ctrlPr>
                            <a:rPr lang="fr-FR" sz="3600" b="1" i="1" smtClean="0">
                              <a:solidFill>
                                <a:schemeClr val="tx1"/>
                              </a:solidFill>
                              <a:latin typeface="Cambria Math"/>
                            </a:rPr>
                          </m:ctrlPr>
                        </m:accPr>
                        <m:e>
                          <m:sSub>
                            <m:sSubPr>
                              <m:ctrlPr>
                                <a:rPr lang="fr-FR" sz="3600" b="1" i="1" smtClean="0">
                                  <a:solidFill>
                                    <a:schemeClr val="tx1"/>
                                  </a:solidFill>
                                  <a:latin typeface="Cambria Math"/>
                                </a:rPr>
                              </m:ctrlPr>
                            </m:sSubPr>
                            <m:e>
                              <m:r>
                                <a:rPr lang="fr-FR" sz="3600" b="1" i="1" smtClean="0">
                                  <a:solidFill>
                                    <a:schemeClr val="tx1"/>
                                  </a:solidFill>
                                  <a:latin typeface="Cambria Math"/>
                                </a:rPr>
                                <m:t>𝑼</m:t>
                              </m:r>
                            </m:e>
                            <m:sub>
                              <m:r>
                                <a:rPr lang="fr-FR" sz="3600" b="1" i="1" smtClean="0">
                                  <a:solidFill>
                                    <a:schemeClr val="tx1"/>
                                  </a:solidFill>
                                  <a:latin typeface="Cambria Math"/>
                                  <a:ea typeface="Cambria Math"/>
                                </a:rPr>
                                <m:t>𝝋</m:t>
                              </m:r>
                            </m:sub>
                          </m:sSub>
                        </m:e>
                      </m:acc>
                    </m:oMath>
                  </m:oMathPara>
                </a14:m>
                <a:endParaRPr lang="fr-FR" sz="3600" b="1" dirty="0">
                  <a:solidFill>
                    <a:schemeClr val="tx1"/>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752862" y="1990938"/>
                <a:ext cx="2781402" cy="1272913"/>
              </a:xfrm>
              <a:prstGeom prst="rect">
                <a:avLst/>
              </a:prstGeom>
              <a:blipFill rotWithShape="1">
                <a:blip r:embed="rId2"/>
                <a:stretch>
                  <a:fillRect/>
                </a:stretch>
              </a:blipFill>
              <a:ln>
                <a:solidFill>
                  <a:srgbClr val="FF0000"/>
                </a:solidFill>
              </a:ln>
              <a:effectLst>
                <a:glow rad="228600">
                  <a:schemeClr val="accent2">
                    <a:satMod val="175000"/>
                    <a:alpha val="40000"/>
                  </a:scheme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4283968" y="3200440"/>
                <a:ext cx="3126048" cy="1294329"/>
              </a:xfrm>
              <a:prstGeom prst="rect">
                <a:avLst/>
              </a:prstGeom>
              <a:solidFill>
                <a:srgbClr val="CCFFFF"/>
              </a:solidFill>
              <a:ln>
                <a:solidFill>
                  <a:schemeClr val="accent6">
                    <a:lumMod val="50000"/>
                  </a:schemeClr>
                </a:solidFill>
              </a:ln>
              <a:effectLst>
                <a:glow rad="228600">
                  <a:srgbClr val="FFC000">
                    <a:alpha val="4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3600" b="1" i="1" smtClean="0">
                              <a:solidFill>
                                <a:schemeClr val="tx1"/>
                              </a:solidFill>
                              <a:latin typeface="Cambria Math"/>
                            </a:rPr>
                          </m:ctrlPr>
                        </m:fPr>
                        <m:num>
                          <m:r>
                            <a:rPr lang="fr-FR" sz="3600" b="1" i="1" smtClean="0">
                              <a:solidFill>
                                <a:schemeClr val="tx1"/>
                              </a:solidFill>
                              <a:latin typeface="Cambria Math"/>
                            </a:rPr>
                            <m:t>𝒅</m:t>
                          </m:r>
                          <m:acc>
                            <m:accPr>
                              <m:chr m:val="⃗"/>
                              <m:ctrlPr>
                                <a:rPr lang="fr-FR" sz="3600" b="1" i="1" smtClean="0">
                                  <a:solidFill>
                                    <a:schemeClr val="tx1"/>
                                  </a:solidFill>
                                  <a:latin typeface="Cambria Math"/>
                                </a:rPr>
                              </m:ctrlPr>
                            </m:accPr>
                            <m:e>
                              <m:sSub>
                                <m:sSubPr>
                                  <m:ctrlPr>
                                    <a:rPr lang="fr-FR" sz="3600" b="1" i="1" smtClean="0">
                                      <a:solidFill>
                                        <a:schemeClr val="tx1"/>
                                      </a:solidFill>
                                      <a:latin typeface="Cambria Math"/>
                                    </a:rPr>
                                  </m:ctrlPr>
                                </m:sSubPr>
                                <m:e>
                                  <m:r>
                                    <a:rPr lang="fr-FR" sz="3600" b="1" i="1" smtClean="0">
                                      <a:solidFill>
                                        <a:schemeClr val="tx1"/>
                                      </a:solidFill>
                                      <a:latin typeface="Cambria Math"/>
                                    </a:rPr>
                                    <m:t>𝑼</m:t>
                                  </m:r>
                                </m:e>
                                <m:sub>
                                  <m:r>
                                    <a:rPr lang="fr-FR" sz="3600" b="1" i="1" smtClean="0">
                                      <a:solidFill>
                                        <a:schemeClr val="tx1"/>
                                      </a:solidFill>
                                      <a:latin typeface="Cambria Math"/>
                                      <a:ea typeface="Cambria Math"/>
                                    </a:rPr>
                                    <m:t>𝝋</m:t>
                                  </m:r>
                                </m:sub>
                              </m:sSub>
                            </m:e>
                          </m:acc>
                        </m:num>
                        <m:den>
                          <m:r>
                            <a:rPr lang="fr-FR" sz="3600" b="1" i="1" smtClean="0">
                              <a:solidFill>
                                <a:schemeClr val="tx1"/>
                              </a:solidFill>
                              <a:latin typeface="Cambria Math"/>
                            </a:rPr>
                            <m:t>𝒅𝒕</m:t>
                          </m:r>
                        </m:den>
                      </m:f>
                      <m:r>
                        <a:rPr lang="fr-FR" sz="3600" b="1" i="1" smtClean="0">
                          <a:solidFill>
                            <a:schemeClr val="tx1"/>
                          </a:solidFill>
                          <a:latin typeface="Cambria Math"/>
                          <a:ea typeface="Cambria Math"/>
                        </a:rPr>
                        <m:t>=−</m:t>
                      </m:r>
                      <m:acc>
                        <m:accPr>
                          <m:chr m:val="̇"/>
                          <m:ctrlPr>
                            <a:rPr lang="fr-FR" sz="3600" b="1" i="1" smtClean="0">
                              <a:solidFill>
                                <a:schemeClr val="tx1"/>
                              </a:solidFill>
                              <a:latin typeface="Cambria Math"/>
                              <a:ea typeface="Cambria Math"/>
                            </a:rPr>
                          </m:ctrlPr>
                        </m:accPr>
                        <m:e>
                          <m:r>
                            <a:rPr lang="fr-FR" sz="3600" b="1" i="1" smtClean="0">
                              <a:solidFill>
                                <a:schemeClr val="tx1"/>
                              </a:solidFill>
                              <a:latin typeface="Cambria Math"/>
                              <a:ea typeface="Cambria Math"/>
                            </a:rPr>
                            <m:t>𝝋</m:t>
                          </m:r>
                        </m:e>
                      </m:acc>
                      <m:r>
                        <a:rPr lang="fr-FR" sz="3600" b="1" i="1" smtClean="0">
                          <a:solidFill>
                            <a:schemeClr val="tx1"/>
                          </a:solidFill>
                          <a:latin typeface="Cambria Math"/>
                        </a:rPr>
                        <m:t> </m:t>
                      </m:r>
                      <m:acc>
                        <m:accPr>
                          <m:chr m:val="⃗"/>
                          <m:ctrlPr>
                            <a:rPr lang="fr-FR" sz="3600" b="1" i="1" smtClean="0">
                              <a:solidFill>
                                <a:schemeClr val="tx1"/>
                              </a:solidFill>
                              <a:latin typeface="Cambria Math"/>
                            </a:rPr>
                          </m:ctrlPr>
                        </m:accPr>
                        <m:e>
                          <m:sSub>
                            <m:sSubPr>
                              <m:ctrlPr>
                                <a:rPr lang="fr-FR" sz="3600" b="1" i="1" smtClean="0">
                                  <a:solidFill>
                                    <a:schemeClr val="tx1"/>
                                  </a:solidFill>
                                  <a:latin typeface="Cambria Math"/>
                                </a:rPr>
                              </m:ctrlPr>
                            </m:sSubPr>
                            <m:e>
                              <m:r>
                                <a:rPr lang="fr-FR" sz="3600" b="1" i="1" smtClean="0">
                                  <a:solidFill>
                                    <a:schemeClr val="tx1"/>
                                  </a:solidFill>
                                  <a:latin typeface="Cambria Math"/>
                                </a:rPr>
                                <m:t>𝑼</m:t>
                              </m:r>
                            </m:e>
                            <m:sub>
                              <m:r>
                                <a:rPr lang="fr-FR" sz="3600" b="1" i="1" smtClean="0">
                                  <a:solidFill>
                                    <a:schemeClr val="tx1"/>
                                  </a:solidFill>
                                  <a:latin typeface="Cambria Math"/>
                                  <a:ea typeface="Cambria Math"/>
                                </a:rPr>
                                <m:t>𝒓</m:t>
                              </m:r>
                            </m:sub>
                          </m:sSub>
                        </m:e>
                      </m:acc>
                    </m:oMath>
                  </m:oMathPara>
                </a14:m>
                <a:endParaRPr lang="fr-FR" sz="3600" b="1" dirty="0">
                  <a:solidFill>
                    <a:schemeClr val="tx1"/>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4283968" y="3200440"/>
                <a:ext cx="3126048" cy="1294329"/>
              </a:xfrm>
              <a:prstGeom prst="rect">
                <a:avLst/>
              </a:prstGeom>
              <a:blipFill rotWithShape="1">
                <a:blip r:embed="rId3"/>
                <a:stretch>
                  <a:fillRect/>
                </a:stretch>
              </a:blipFill>
              <a:ln>
                <a:solidFill>
                  <a:schemeClr val="accent6">
                    <a:lumMod val="50000"/>
                  </a:schemeClr>
                </a:solidFill>
              </a:ln>
              <a:effectLst>
                <a:glow rad="228600">
                  <a:srgbClr val="FFC000">
                    <a:alpha val="40000"/>
                  </a:srgbClr>
                </a:glow>
              </a:effectLst>
            </p:spPr>
            <p:txBody>
              <a:bodyPr/>
              <a:lstStyle/>
              <a:p>
                <a:r>
                  <a:rPr lang="fr-FR">
                    <a:noFill/>
                  </a:rPr>
                  <a:t> </a:t>
                </a:r>
              </a:p>
            </p:txBody>
          </p:sp>
        </mc:Fallback>
      </mc:AlternateContent>
    </p:spTree>
    <p:extLst>
      <p:ext uri="{BB962C8B-B14F-4D97-AF65-F5344CB8AC3E}">
        <p14:creationId xmlns:p14="http://schemas.microsoft.com/office/powerpoint/2010/main" val="8157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11</a:t>
            </a:fld>
            <a:endParaRPr lang="fr-FR" b="1" dirty="0">
              <a:solidFill>
                <a:schemeClr val="tx1"/>
              </a:solidFill>
            </a:endParaRPr>
          </a:p>
        </p:txBody>
      </p:sp>
      <mc:AlternateContent xmlns:mc="http://schemas.openxmlformats.org/markup-compatibility/2006" xmlns:a14="http://schemas.microsoft.com/office/drawing/2010/main">
        <mc:Choice Requires="a14">
          <p:sp>
            <p:nvSpPr>
              <p:cNvPr id="4" name="ZoneTexte 3"/>
              <p:cNvSpPr txBox="1"/>
              <p:nvPr/>
            </p:nvSpPr>
            <p:spPr>
              <a:xfrm>
                <a:off x="-87604" y="165681"/>
                <a:ext cx="133318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000" b="1" i="1" smtClean="0">
                              <a:latin typeface="Cambria Math"/>
                            </a:rPr>
                          </m:ctrlPr>
                        </m:dPr>
                        <m:e>
                          <m:r>
                            <a:rPr lang="fr-FR" sz="2000" b="1" i="1" smtClean="0">
                              <a:latin typeface="Cambria Math"/>
                            </a:rPr>
                            <m:t>𝟖</m:t>
                          </m:r>
                        </m:e>
                      </m:d>
                      <m:r>
                        <a:rPr lang="fr-FR" sz="2000" b="1" i="1" smtClean="0">
                          <a:latin typeface="Cambria Math"/>
                          <a:ea typeface="Cambria Math"/>
                        </a:rPr>
                        <m:t>→</m:t>
                      </m:r>
                      <m:d>
                        <m:dPr>
                          <m:ctrlPr>
                            <a:rPr lang="fr-FR" sz="2000" b="1" i="1" smtClean="0">
                              <a:latin typeface="Cambria Math"/>
                              <a:ea typeface="Cambria Math"/>
                            </a:rPr>
                          </m:ctrlPr>
                        </m:dPr>
                        <m:e>
                          <m:r>
                            <a:rPr lang="fr-FR" sz="2000" b="1" i="1" smtClean="0">
                              <a:latin typeface="Cambria Math"/>
                              <a:ea typeface="Cambria Math"/>
                            </a:rPr>
                            <m:t>𝟕</m:t>
                          </m:r>
                        </m:e>
                      </m:d>
                    </m:oMath>
                  </m:oMathPara>
                </a14:m>
                <a:endParaRPr lang="fr-FR" sz="2000" b="1" dirty="0"/>
              </a:p>
            </p:txBody>
          </p:sp>
        </mc:Choice>
        <mc:Fallback xmlns="">
          <p:sp>
            <p:nvSpPr>
              <p:cNvPr id="4" name="ZoneTexte 3"/>
              <p:cNvSpPr txBox="1">
                <a:spLocks noRot="1" noChangeAspect="1" noMove="1" noResize="1" noEditPoints="1" noAdjustHandles="1" noChangeArrowheads="1" noChangeShapeType="1" noTextEdit="1"/>
              </p:cNvSpPr>
              <p:nvPr/>
            </p:nvSpPr>
            <p:spPr>
              <a:xfrm>
                <a:off x="-87604" y="165681"/>
                <a:ext cx="1333185" cy="400110"/>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208540" y="63476"/>
                <a:ext cx="4643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208540" y="63476"/>
                <a:ext cx="464391" cy="646331"/>
              </a:xfrm>
              <a:prstGeom prst="rect">
                <a:avLst/>
              </a:prstGeom>
              <a:blipFill rotWithShape="1">
                <a:blip r:embed="rId3"/>
                <a:stretch>
                  <a:fillRect l="-5263" r="-31579" b="-349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1881139" y="63476"/>
                <a:ext cx="4007921" cy="705578"/>
              </a:xfrm>
              <a:prstGeom prst="rect">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ln>
                <a:solidFill>
                  <a:schemeClr val="tx1"/>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3200" b="1" i="1">
                              <a:solidFill>
                                <a:schemeClr val="tx1"/>
                              </a:solidFill>
                              <a:latin typeface="Cambria Math"/>
                              <a:ea typeface="Cambria Math"/>
                            </a:rPr>
                          </m:ctrlPr>
                        </m:accPr>
                        <m:e>
                          <m:r>
                            <m:rPr>
                              <m:sty m:val="p"/>
                            </m:rPr>
                            <a:rPr lang="fr-FR" sz="3200" b="1" i="1">
                              <a:solidFill>
                                <a:schemeClr val="tx1"/>
                              </a:solidFill>
                              <a:latin typeface="Cambria Math"/>
                              <a:ea typeface="Cambria Math"/>
                            </a:rPr>
                            <m:t>v</m:t>
                          </m:r>
                        </m:e>
                      </m:acc>
                      <m:r>
                        <a:rPr lang="fr-FR" sz="3200" b="1" i="1">
                          <a:solidFill>
                            <a:schemeClr val="tx1"/>
                          </a:solidFill>
                          <a:latin typeface="Cambria Math"/>
                          <a:ea typeface="Cambria Math"/>
                        </a:rPr>
                        <m:t>=</m:t>
                      </m:r>
                      <m:acc>
                        <m:accPr>
                          <m:chr m:val="̇"/>
                          <m:ctrlPr>
                            <a:rPr lang="fr-FR" sz="3200" b="1" i="1">
                              <a:solidFill>
                                <a:schemeClr val="tx1"/>
                              </a:solidFill>
                              <a:latin typeface="Cambria Math"/>
                              <a:ea typeface="Cambria Math"/>
                            </a:rPr>
                          </m:ctrlPr>
                        </m:accPr>
                        <m:e>
                          <m:acc>
                            <m:accPr>
                              <m:chr m:val="⃗"/>
                              <m:ctrlPr>
                                <a:rPr lang="fr-FR" sz="3200" b="1" i="1">
                                  <a:solidFill>
                                    <a:schemeClr val="tx1"/>
                                  </a:solidFill>
                                  <a:latin typeface="Cambria Math"/>
                                  <a:ea typeface="Cambria Math"/>
                                </a:rPr>
                              </m:ctrlPr>
                            </m:accPr>
                            <m:e>
                              <m:r>
                                <m:rPr>
                                  <m:sty m:val="p"/>
                                </m:rPr>
                                <a:rPr lang="fr-FR" sz="3200" b="1" i="1">
                                  <a:solidFill>
                                    <a:schemeClr val="tx1"/>
                                  </a:solidFill>
                                  <a:latin typeface="Cambria Math"/>
                                  <a:ea typeface="Cambria Math"/>
                                </a:rPr>
                                <m:t>r</m:t>
                              </m:r>
                            </m:e>
                          </m:acc>
                        </m:e>
                      </m:acc>
                      <m:r>
                        <a:rPr lang="fr-FR" sz="3200" b="1" i="1">
                          <a:solidFill>
                            <a:schemeClr val="tx1"/>
                          </a:solidFill>
                          <a:latin typeface="Cambria Math"/>
                          <a:ea typeface="Cambria Math"/>
                        </a:rPr>
                        <m:t>=</m:t>
                      </m:r>
                      <m:acc>
                        <m:accPr>
                          <m:chr m:val="̇"/>
                          <m:ctrlPr>
                            <a:rPr lang="fr-FR" sz="3200" b="1" i="1">
                              <a:solidFill>
                                <a:schemeClr val="tx1"/>
                              </a:solidFill>
                              <a:latin typeface="Cambria Math"/>
                              <a:ea typeface="Cambria Math"/>
                            </a:rPr>
                          </m:ctrlPr>
                        </m:accPr>
                        <m:e>
                          <m:r>
                            <a:rPr lang="fr-FR" sz="3200" b="1" i="1">
                              <a:solidFill>
                                <a:schemeClr val="tx1"/>
                              </a:solidFill>
                              <a:latin typeface="Cambria Math"/>
                              <a:ea typeface="Cambria Math"/>
                            </a:rPr>
                            <m:t>𝒓</m:t>
                          </m:r>
                        </m:e>
                      </m:acc>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m:rPr>
                                  <m:sty m:val="p"/>
                                </m:rPr>
                                <a:rPr lang="fr-FR" sz="3200" b="1" i="1">
                                  <a:solidFill>
                                    <a:schemeClr val="tx1"/>
                                  </a:solidFill>
                                  <a:latin typeface="Cambria Math"/>
                                  <a:ea typeface="Cambria Math"/>
                                </a:rPr>
                                <m:t>U</m:t>
                              </m:r>
                            </m:e>
                            <m:sub>
                              <m:r>
                                <m:rPr>
                                  <m:sty m:val="p"/>
                                </m:rPr>
                                <a:rPr lang="fr-FR" sz="3200" b="1" i="1">
                                  <a:solidFill>
                                    <a:schemeClr val="tx1"/>
                                  </a:solidFill>
                                  <a:latin typeface="Cambria Math"/>
                                  <a:ea typeface="Cambria Math"/>
                                </a:rPr>
                                <m:t>r</m:t>
                              </m:r>
                            </m:sub>
                          </m:sSub>
                        </m:e>
                      </m:acc>
                      <m:r>
                        <a:rPr lang="fr-FR" sz="3200" b="1" i="1">
                          <a:solidFill>
                            <a:schemeClr val="tx1"/>
                          </a:solidFill>
                          <a:latin typeface="Cambria Math"/>
                          <a:ea typeface="Cambria Math"/>
                        </a:rPr>
                        <m:t>+</m:t>
                      </m:r>
                      <m:r>
                        <a:rPr lang="fr-FR" sz="3200" b="1" i="1">
                          <a:solidFill>
                            <a:schemeClr val="tx1"/>
                          </a:solidFill>
                          <a:latin typeface="Cambria Math"/>
                          <a:ea typeface="Cambria Math"/>
                        </a:rPr>
                        <m:t>𝒓</m:t>
                      </m:r>
                      <m:acc>
                        <m:accPr>
                          <m:chr m:val="̇"/>
                          <m:ctrlPr>
                            <a:rPr lang="fr-FR" sz="3200" b="1" i="1">
                              <a:solidFill>
                                <a:schemeClr val="tx1"/>
                              </a:solidFill>
                              <a:latin typeface="Cambria Math"/>
                              <a:ea typeface="Cambria Math"/>
                            </a:rPr>
                          </m:ctrlPr>
                        </m:accPr>
                        <m:e>
                          <m:r>
                            <a:rPr lang="fr-FR" sz="3200" b="1" i="1" smtClean="0">
                              <a:solidFill>
                                <a:schemeClr val="tx1"/>
                              </a:solidFill>
                              <a:latin typeface="Cambria Math"/>
                              <a:ea typeface="Cambria Math"/>
                            </a:rPr>
                            <m:t>𝝋</m:t>
                          </m:r>
                        </m:e>
                      </m:acc>
                      <m:r>
                        <a:rPr lang="fr-FR" sz="3200" b="1" i="1">
                          <a:solidFill>
                            <a:schemeClr val="tx1"/>
                          </a:solidFill>
                          <a:latin typeface="Cambria Math"/>
                          <a:ea typeface="Cambria Math"/>
                        </a:rPr>
                        <m:t> </m:t>
                      </m:r>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a:rPr lang="fr-FR" sz="3200" b="1" i="1">
                                  <a:solidFill>
                                    <a:schemeClr val="tx1"/>
                                  </a:solidFill>
                                  <a:latin typeface="Cambria Math"/>
                                  <a:ea typeface="Cambria Math"/>
                                </a:rPr>
                                <m:t>𝑼</m:t>
                              </m:r>
                            </m:e>
                            <m:sub>
                              <m:r>
                                <a:rPr lang="fr-FR" sz="3200" b="1" i="1" smtClean="0">
                                  <a:solidFill>
                                    <a:schemeClr val="tx1"/>
                                  </a:solidFill>
                                  <a:latin typeface="Cambria Math"/>
                                  <a:ea typeface="Cambria Math"/>
                                </a:rPr>
                                <m:t>𝝋</m:t>
                              </m:r>
                            </m:sub>
                          </m:sSub>
                        </m:e>
                      </m:acc>
                    </m:oMath>
                  </m:oMathPara>
                </a14:m>
                <a:endParaRPr lang="fr-FR" sz="3200" b="1" i="1" dirty="0">
                  <a:solidFill>
                    <a:schemeClr val="tx1"/>
                  </a:solidFill>
                  <a:latin typeface="Cambria Math"/>
                  <a:ea typeface="Cambria Math"/>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881139" y="63476"/>
                <a:ext cx="4007921" cy="705578"/>
              </a:xfrm>
              <a:prstGeom prst="rect">
                <a:avLst/>
              </a:prstGeom>
              <a:blipFill rotWithShape="1">
                <a:blip r:embed="rId4"/>
                <a:stretch>
                  <a:fillRect/>
                </a:stretch>
              </a:blipFill>
              <a:ln>
                <a:solidFill>
                  <a:schemeClr val="tx1"/>
                </a:solidFill>
              </a:ln>
              <a:effectLst>
                <a:glow rad="101600">
                  <a:schemeClr val="accent1">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sp>
        <p:nvSpPr>
          <p:cNvPr id="2" name="Rectangle 1"/>
          <p:cNvSpPr/>
          <p:nvPr/>
        </p:nvSpPr>
        <p:spPr>
          <a:xfrm>
            <a:off x="5803069" y="1178942"/>
            <a:ext cx="2804870" cy="461665"/>
          </a:xfrm>
          <a:prstGeom prst="rect">
            <a:avLst/>
          </a:prstGeom>
        </p:spPr>
        <p:txBody>
          <a:bodyPr wrap="none">
            <a:spAutoFit/>
          </a:bodyPr>
          <a:lstStyle/>
          <a:p>
            <a:pPr lvl="0"/>
            <a:r>
              <a:rPr lang="fr-FR" sz="2400" b="1" dirty="0" smtClean="0">
                <a:solidFill>
                  <a:srgbClr val="FF0000"/>
                </a:solidFill>
              </a:rPr>
              <a:t> In </a:t>
            </a:r>
            <a:r>
              <a:rPr lang="fr-FR" sz="2400" b="1" dirty="0">
                <a:solidFill>
                  <a:srgbClr val="FF0000"/>
                </a:solidFill>
              </a:rPr>
              <a:t>polar </a:t>
            </a:r>
            <a:r>
              <a:rPr lang="fr-FR" sz="2400" b="1" dirty="0" err="1">
                <a:solidFill>
                  <a:srgbClr val="FF0000"/>
                </a:solidFill>
              </a:rPr>
              <a:t>coordinates</a:t>
            </a:r>
            <a:endParaRPr lang="fr-FR" sz="2400" b="1" dirty="0">
              <a:solidFill>
                <a:srgbClr val="FF0000"/>
              </a:solidFill>
            </a:endParaRPr>
          </a:p>
        </p:txBody>
      </p:sp>
      <p:grpSp>
        <p:nvGrpSpPr>
          <p:cNvPr id="36" name="Groupe 35"/>
          <p:cNvGrpSpPr/>
          <p:nvPr/>
        </p:nvGrpSpPr>
        <p:grpSpPr>
          <a:xfrm>
            <a:off x="3224764" y="637799"/>
            <a:ext cx="637160" cy="739244"/>
            <a:chOff x="1989776" y="4769463"/>
            <a:chExt cx="747186" cy="739244"/>
          </a:xfrm>
        </p:grpSpPr>
        <p:sp>
          <p:nvSpPr>
            <p:cNvPr id="37" name="Accolade fermante 36"/>
            <p:cNvSpPr/>
            <p:nvPr/>
          </p:nvSpPr>
          <p:spPr>
            <a:xfrm rot="16200000" flipH="1">
              <a:off x="2088335" y="4685367"/>
              <a:ext cx="324000" cy="49219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8" name="ZoneTexte 37"/>
                <p:cNvSpPr txBox="1"/>
                <p:nvPr/>
              </p:nvSpPr>
              <p:spPr>
                <a:xfrm>
                  <a:off x="1989776" y="4985487"/>
                  <a:ext cx="7471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FF0000"/>
                                </a:solidFill>
                                <a:latin typeface="Cambria Math"/>
                              </a:rPr>
                            </m:ctrlPr>
                          </m:sSubPr>
                          <m:e>
                            <m:r>
                              <a:rPr lang="fr-FR" sz="2800" b="1" i="1" smtClean="0">
                                <a:solidFill>
                                  <a:srgbClr val="FF0000"/>
                                </a:solidFill>
                                <a:latin typeface="Cambria Math"/>
                              </a:rPr>
                              <m:t>𝒗</m:t>
                            </m:r>
                          </m:e>
                          <m:sub>
                            <m:r>
                              <a:rPr lang="fr-FR" sz="2800" b="1" i="1" smtClean="0">
                                <a:solidFill>
                                  <a:srgbClr val="FF0000"/>
                                </a:solidFill>
                                <a:latin typeface="Cambria Math"/>
                              </a:rPr>
                              <m:t>𝒓</m:t>
                            </m:r>
                          </m:sub>
                        </m:sSub>
                      </m:oMath>
                    </m:oMathPara>
                  </a14:m>
                  <a:endParaRPr lang="fr-FR" sz="2800" b="1" dirty="0">
                    <a:solidFill>
                      <a:srgbClr val="FF00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1989776" y="4985487"/>
                  <a:ext cx="747186" cy="523220"/>
                </a:xfrm>
                <a:prstGeom prst="rect">
                  <a:avLst/>
                </a:prstGeom>
                <a:blipFill rotWithShape="1">
                  <a:blip r:embed="rId5"/>
                  <a:stretch>
                    <a:fillRect/>
                  </a:stretch>
                </a:blipFill>
              </p:spPr>
              <p:txBody>
                <a:bodyPr/>
                <a:lstStyle/>
                <a:p>
                  <a:r>
                    <a:rPr lang="fr-FR">
                      <a:noFill/>
                    </a:rPr>
                    <a:t> </a:t>
                  </a:r>
                </a:p>
              </p:txBody>
            </p:sp>
          </mc:Fallback>
        </mc:AlternateContent>
      </p:grpSp>
      <p:grpSp>
        <p:nvGrpSpPr>
          <p:cNvPr id="39" name="Groupe 38"/>
          <p:cNvGrpSpPr/>
          <p:nvPr/>
        </p:nvGrpSpPr>
        <p:grpSpPr>
          <a:xfrm>
            <a:off x="4448898" y="637800"/>
            <a:ext cx="774857" cy="778100"/>
            <a:chOff x="2004239" y="4769464"/>
            <a:chExt cx="908662" cy="778100"/>
          </a:xfrm>
        </p:grpSpPr>
        <p:sp>
          <p:nvSpPr>
            <p:cNvPr id="40" name="Accolade fermante 39"/>
            <p:cNvSpPr/>
            <p:nvPr/>
          </p:nvSpPr>
          <p:spPr>
            <a:xfrm rot="16200000" flipH="1">
              <a:off x="2166239" y="4607464"/>
              <a:ext cx="324000" cy="648000"/>
            </a:xfrm>
            <a:prstGeom prst="rightBrace">
              <a:avLst/>
            </a:pr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1" name="ZoneTexte 40"/>
                <p:cNvSpPr txBox="1"/>
                <p:nvPr/>
              </p:nvSpPr>
              <p:spPr>
                <a:xfrm>
                  <a:off x="2098040" y="4985487"/>
                  <a:ext cx="814861" cy="562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FF00"/>
                                </a:solidFill>
                                <a:latin typeface="Cambria Math"/>
                              </a:rPr>
                            </m:ctrlPr>
                          </m:sSubPr>
                          <m:e>
                            <m:r>
                              <a:rPr lang="fr-FR" sz="2800" b="1" i="1" smtClean="0">
                                <a:solidFill>
                                  <a:srgbClr val="00FF00"/>
                                </a:solidFill>
                                <a:latin typeface="Cambria Math"/>
                              </a:rPr>
                              <m:t>𝒗</m:t>
                            </m:r>
                          </m:e>
                          <m:sub>
                            <m:r>
                              <a:rPr lang="fr-FR" sz="2800" b="1" i="1" smtClean="0">
                                <a:solidFill>
                                  <a:srgbClr val="00FF00"/>
                                </a:solidFill>
                                <a:latin typeface="Cambria Math"/>
                                <a:ea typeface="Cambria Math"/>
                              </a:rPr>
                              <m:t>𝝋</m:t>
                            </m:r>
                          </m:sub>
                        </m:sSub>
                      </m:oMath>
                    </m:oMathPara>
                  </a14:m>
                  <a:endParaRPr lang="fr-FR" sz="2800" b="1" dirty="0">
                    <a:solidFill>
                      <a:srgbClr val="FF0000"/>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2098040" y="4985487"/>
                  <a:ext cx="814861" cy="562077"/>
                </a:xfrm>
                <a:prstGeom prst="rect">
                  <a:avLst/>
                </a:prstGeom>
                <a:blipFill rotWithShape="1">
                  <a:blip r:embed="rId6"/>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9" name="Rectangle 18"/>
              <p:cNvSpPr/>
              <p:nvPr/>
            </p:nvSpPr>
            <p:spPr>
              <a:xfrm>
                <a:off x="276234" y="3573016"/>
                <a:ext cx="8764254" cy="1446550"/>
              </a:xfrm>
              <a:prstGeom prst="rect">
                <a:avLst/>
              </a:prstGeom>
            </p:spPr>
            <p:txBody>
              <a:bodyPr wrap="square">
                <a:spAutoFit/>
              </a:bodyPr>
              <a:lstStyle/>
              <a:p>
                <a:pPr algn="just"/>
                <a:r>
                  <a:rPr lang="en-US" sz="2200" b="1" dirty="0" smtClean="0"/>
                  <a:t>The </a:t>
                </a:r>
                <a:r>
                  <a:rPr lang="en-US" sz="2200" b="1" dirty="0">
                    <a:solidFill>
                      <a:srgbClr val="FF0000"/>
                    </a:solidFill>
                  </a:rPr>
                  <a:t>radial </a:t>
                </a:r>
                <a:r>
                  <a:rPr lang="en-US" sz="2200" b="1" dirty="0" smtClean="0">
                    <a:solidFill>
                      <a:srgbClr val="FF0000"/>
                    </a:solidFill>
                  </a:rPr>
                  <a:t>velocity </a:t>
                </a:r>
                <a14:m>
                  <m:oMath xmlns:m="http://schemas.openxmlformats.org/officeDocument/2006/math">
                    <m:sSub>
                      <m:sSubPr>
                        <m:ctrlPr>
                          <a:rPr lang="en-US" sz="2200" b="1" i="1">
                            <a:solidFill>
                              <a:srgbClr val="FF0000"/>
                            </a:solidFill>
                            <a:latin typeface="Cambria Math"/>
                          </a:rPr>
                        </m:ctrlPr>
                      </m:sSubPr>
                      <m:e>
                        <m:r>
                          <a:rPr lang="fr-FR" sz="2200" b="1" i="1" smtClean="0">
                            <a:solidFill>
                              <a:srgbClr val="FF0000"/>
                            </a:solidFill>
                            <a:latin typeface="Cambria Math"/>
                          </a:rPr>
                          <m:t> (</m:t>
                        </m:r>
                        <m:r>
                          <a:rPr lang="fr-FR" sz="2200" b="1" i="1">
                            <a:solidFill>
                              <a:srgbClr val="FF0000"/>
                            </a:solidFill>
                            <a:latin typeface="Cambria Math"/>
                          </a:rPr>
                          <m:t>𝒗</m:t>
                        </m:r>
                      </m:e>
                      <m:sub>
                        <m:r>
                          <a:rPr lang="fr-FR" sz="2200" b="1" i="1">
                            <a:solidFill>
                              <a:srgbClr val="FF0000"/>
                            </a:solidFill>
                            <a:latin typeface="Cambria Math"/>
                          </a:rPr>
                          <m:t>𝒓</m:t>
                        </m:r>
                        <m:r>
                          <a:rPr lang="fr-FR" sz="2200" b="1" i="1">
                            <a:solidFill>
                              <a:srgbClr val="FF0000"/>
                            </a:solidFill>
                            <a:latin typeface="Cambria Math"/>
                          </a:rPr>
                          <m:t> </m:t>
                        </m:r>
                      </m:sub>
                    </m:sSub>
                    <m:r>
                      <a:rPr lang="fr-FR" sz="2200" b="1" i="0" smtClean="0">
                        <a:solidFill>
                          <a:srgbClr val="FF0000"/>
                        </a:solidFill>
                        <a:latin typeface="Cambria Math"/>
                      </a:rPr>
                      <m:t>)</m:t>
                    </m:r>
                  </m:oMath>
                </a14:m>
                <a:r>
                  <a:rPr lang="en-US" sz="2200" b="1" dirty="0" smtClean="0">
                    <a:solidFill>
                      <a:srgbClr val="FF0000"/>
                    </a:solidFill>
                  </a:rPr>
                  <a:t> </a:t>
                </a:r>
                <a:r>
                  <a:rPr lang="en-US" sz="2200" b="1" dirty="0"/>
                  <a:t>is defined as the rate of change of the radial distance </a:t>
                </a:r>
                <a:r>
                  <a:rPr lang="en-US" sz="2200" b="1" dirty="0" smtClean="0"/>
                  <a:t>“r” </a:t>
                </a:r>
                <a:r>
                  <a:rPr lang="en-US" sz="2200" b="1" dirty="0"/>
                  <a:t>with respect to time. Mathematically, it is expressed </a:t>
                </a:r>
                <a:r>
                  <a:rPr lang="en-US" sz="2200" b="1" dirty="0" smtClean="0"/>
                  <a:t>as: </a:t>
                </a:r>
                <a14:m>
                  <m:oMath xmlns:m="http://schemas.openxmlformats.org/officeDocument/2006/math">
                    <m:sSub>
                      <m:sSubPr>
                        <m:ctrlPr>
                          <a:rPr lang="en-US" sz="2200" b="1" i="1" smtClean="0">
                            <a:solidFill>
                              <a:srgbClr val="FF0000"/>
                            </a:solidFill>
                            <a:latin typeface="Cambria Math"/>
                          </a:rPr>
                        </m:ctrlPr>
                      </m:sSubPr>
                      <m:e>
                        <m:r>
                          <a:rPr lang="fr-FR" sz="2200" b="1" i="1" smtClean="0">
                            <a:solidFill>
                              <a:srgbClr val="FF0000"/>
                            </a:solidFill>
                            <a:latin typeface="Cambria Math"/>
                          </a:rPr>
                          <m:t>𝒗</m:t>
                        </m:r>
                      </m:e>
                      <m:sub>
                        <m:r>
                          <a:rPr lang="fr-FR" sz="2200" b="1" i="1" smtClean="0">
                            <a:solidFill>
                              <a:srgbClr val="FF0000"/>
                            </a:solidFill>
                            <a:latin typeface="Cambria Math"/>
                          </a:rPr>
                          <m:t>𝒓</m:t>
                        </m:r>
                      </m:sub>
                    </m:sSub>
                    <m:r>
                      <a:rPr lang="en-US" sz="2200" b="1" i="1" smtClean="0">
                        <a:solidFill>
                          <a:srgbClr val="FF0000"/>
                        </a:solidFill>
                        <a:latin typeface="Cambria Math"/>
                        <a:ea typeface="Cambria Math"/>
                      </a:rPr>
                      <m:t>=</m:t>
                    </m:r>
                    <m:acc>
                      <m:accPr>
                        <m:chr m:val="̇"/>
                        <m:ctrlPr>
                          <a:rPr lang="en-US" sz="2200" b="1" i="1" smtClean="0">
                            <a:solidFill>
                              <a:srgbClr val="FF0000"/>
                            </a:solidFill>
                            <a:latin typeface="Cambria Math"/>
                            <a:ea typeface="Cambria Math"/>
                          </a:rPr>
                        </m:ctrlPr>
                      </m:accPr>
                      <m:e>
                        <m:r>
                          <a:rPr lang="fr-FR" sz="2200" b="1" i="1" smtClean="0">
                            <a:solidFill>
                              <a:srgbClr val="FF0000"/>
                            </a:solidFill>
                            <a:latin typeface="Cambria Math"/>
                            <a:ea typeface="Cambria Math"/>
                          </a:rPr>
                          <m:t>𝒓</m:t>
                        </m:r>
                      </m:e>
                    </m:acc>
                    <m:r>
                      <a:rPr lang="fr-FR" sz="2200" b="1" i="0" smtClean="0">
                        <a:solidFill>
                          <a:schemeClr val="tx1"/>
                        </a:solidFill>
                        <a:latin typeface="Cambria Math"/>
                      </a:rPr>
                      <m:t>.</m:t>
                    </m:r>
                    <m:r>
                      <a:rPr lang="fr-FR" sz="2200" b="1" i="0" smtClean="0">
                        <a:solidFill>
                          <a:srgbClr val="FF0000"/>
                        </a:solidFill>
                        <a:latin typeface="Cambria Math"/>
                      </a:rPr>
                      <m:t> </m:t>
                    </m:r>
                  </m:oMath>
                </a14:m>
                <a:r>
                  <a:rPr lang="en-US" sz="2200" b="1" dirty="0"/>
                  <a:t>This component indicates how quickly the particle is moving towards or away from the origin.</a:t>
                </a:r>
                <a:endParaRPr lang="fr-FR" sz="2200" b="1" dirty="0"/>
              </a:p>
            </p:txBody>
          </p:sp>
        </mc:Choice>
        <mc:Fallback xmlns="">
          <p:sp>
            <p:nvSpPr>
              <p:cNvPr id="19" name="Rectangle 18"/>
              <p:cNvSpPr>
                <a:spLocks noRot="1" noChangeAspect="1" noMove="1" noResize="1" noEditPoints="1" noAdjustHandles="1" noChangeArrowheads="1" noChangeShapeType="1" noTextEdit="1"/>
              </p:cNvSpPr>
              <p:nvPr/>
            </p:nvSpPr>
            <p:spPr>
              <a:xfrm>
                <a:off x="276234" y="3573016"/>
                <a:ext cx="8764254" cy="1446550"/>
              </a:xfrm>
              <a:prstGeom prst="rect">
                <a:avLst/>
              </a:prstGeom>
              <a:blipFill rotWithShape="1">
                <a:blip r:embed="rId7"/>
                <a:stretch>
                  <a:fillRect l="-834" t="-2532" r="-974" b="-75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50550" y="5085184"/>
                <a:ext cx="8379107" cy="1561902"/>
              </a:xfrm>
              <a:prstGeom prst="rect">
                <a:avLst/>
              </a:prstGeom>
            </p:spPr>
            <p:txBody>
              <a:bodyPr wrap="square">
                <a:spAutoFit/>
              </a:bodyPr>
              <a:lstStyle/>
              <a:p>
                <a:pPr algn="just"/>
                <a:r>
                  <a:rPr lang="en-US" sz="2200" b="1" dirty="0" smtClean="0"/>
                  <a:t>The </a:t>
                </a:r>
                <a:r>
                  <a:rPr lang="en-US" sz="2200" b="1" dirty="0">
                    <a:solidFill>
                      <a:srgbClr val="00FF00"/>
                    </a:solidFill>
                  </a:rPr>
                  <a:t>transverse velocity</a:t>
                </a:r>
                <a:r>
                  <a:rPr lang="en-US" sz="2200" b="1" dirty="0" smtClean="0">
                    <a:solidFill>
                      <a:srgbClr val="00FF00"/>
                    </a:solidFill>
                  </a:rPr>
                  <a:t> (</a:t>
                </a:r>
                <a14:m>
                  <m:oMath xmlns:m="http://schemas.openxmlformats.org/officeDocument/2006/math">
                    <m:sSub>
                      <m:sSubPr>
                        <m:ctrlPr>
                          <a:rPr lang="en-US" sz="2200" b="1" i="1">
                            <a:solidFill>
                              <a:srgbClr val="00FF00"/>
                            </a:solidFill>
                            <a:latin typeface="Cambria Math"/>
                          </a:rPr>
                        </m:ctrlPr>
                      </m:sSubPr>
                      <m:e>
                        <m:r>
                          <a:rPr lang="fr-FR" sz="2200" b="1">
                            <a:solidFill>
                              <a:srgbClr val="00FF00"/>
                            </a:solidFill>
                            <a:latin typeface="Cambria Math"/>
                          </a:rPr>
                          <m:t>𝒗</m:t>
                        </m:r>
                      </m:e>
                      <m:sub>
                        <m:r>
                          <a:rPr lang="en-US" sz="2200" b="1" i="1" smtClean="0">
                            <a:solidFill>
                              <a:srgbClr val="00FF00"/>
                            </a:solidFill>
                            <a:latin typeface="Cambria Math"/>
                            <a:ea typeface="Cambria Math"/>
                          </a:rPr>
                          <m:t>𝛗</m:t>
                        </m:r>
                      </m:sub>
                    </m:sSub>
                  </m:oMath>
                </a14:m>
                <a:r>
                  <a:rPr lang="en-US" sz="2200" b="1" dirty="0">
                    <a:solidFill>
                      <a:srgbClr val="00FF00"/>
                    </a:solidFill>
                  </a:rPr>
                  <a:t>)</a:t>
                </a:r>
                <a:r>
                  <a:rPr lang="en-US" sz="2200" b="1" dirty="0" smtClean="0"/>
                  <a:t>, </a:t>
                </a:r>
                <a:r>
                  <a:rPr lang="en-US" sz="2200" b="1" dirty="0"/>
                  <a:t>also known as </a:t>
                </a:r>
                <a:r>
                  <a:rPr lang="en-US" sz="2200" b="1" dirty="0">
                    <a:solidFill>
                      <a:srgbClr val="00FF00"/>
                    </a:solidFill>
                  </a:rPr>
                  <a:t>tangential velocity</a:t>
                </a:r>
                <a:r>
                  <a:rPr lang="en-US" sz="2200" b="1" dirty="0" smtClean="0"/>
                  <a:t>, </a:t>
                </a:r>
                <a:r>
                  <a:rPr lang="en-US" sz="2200" b="1" dirty="0"/>
                  <a:t>represents the component of velocity that is perpendicular to the radial direction. It is given </a:t>
                </a:r>
                <a:r>
                  <a:rPr lang="en-US" sz="2200" b="1" dirty="0" smtClean="0"/>
                  <a:t>by:</a:t>
                </a:r>
                <a14:m>
                  <m:oMath xmlns:m="http://schemas.openxmlformats.org/officeDocument/2006/math">
                    <m:sSub>
                      <m:sSubPr>
                        <m:ctrlPr>
                          <a:rPr lang="en-US" sz="2200" b="1" i="1" smtClean="0">
                            <a:solidFill>
                              <a:srgbClr val="00FF00"/>
                            </a:solidFill>
                            <a:latin typeface="Cambria Math"/>
                          </a:rPr>
                        </m:ctrlPr>
                      </m:sSubPr>
                      <m:e>
                        <m:r>
                          <a:rPr lang="fr-FR" sz="2200" b="1" i="1" smtClean="0">
                            <a:solidFill>
                              <a:srgbClr val="00FF00"/>
                            </a:solidFill>
                            <a:latin typeface="Cambria Math"/>
                          </a:rPr>
                          <m:t> </m:t>
                        </m:r>
                        <m:r>
                          <a:rPr lang="fr-FR" sz="2200" b="1" i="1" smtClean="0">
                            <a:solidFill>
                              <a:srgbClr val="00FF00"/>
                            </a:solidFill>
                            <a:latin typeface="Cambria Math"/>
                          </a:rPr>
                          <m:t>𝒗</m:t>
                        </m:r>
                      </m:e>
                      <m:sub>
                        <m:r>
                          <a:rPr lang="en-US" sz="2200" b="1" i="1" smtClean="0">
                            <a:solidFill>
                              <a:srgbClr val="00FF00"/>
                            </a:solidFill>
                            <a:latin typeface="Cambria Math"/>
                            <a:ea typeface="Cambria Math"/>
                          </a:rPr>
                          <m:t>𝝋</m:t>
                        </m:r>
                      </m:sub>
                    </m:sSub>
                    <m:r>
                      <a:rPr lang="en-US" sz="2200" b="1" i="1" smtClean="0">
                        <a:solidFill>
                          <a:srgbClr val="00FF00"/>
                        </a:solidFill>
                        <a:latin typeface="Cambria Math"/>
                        <a:ea typeface="Cambria Math"/>
                      </a:rPr>
                      <m:t>=</m:t>
                    </m:r>
                    <m:r>
                      <a:rPr lang="fr-FR" sz="2200" b="1" i="1" smtClean="0">
                        <a:solidFill>
                          <a:srgbClr val="00FF00"/>
                        </a:solidFill>
                        <a:latin typeface="Cambria Math"/>
                        <a:ea typeface="Cambria Math"/>
                      </a:rPr>
                      <m:t>𝒓</m:t>
                    </m:r>
                    <m:acc>
                      <m:accPr>
                        <m:chr m:val="̇"/>
                        <m:ctrlPr>
                          <a:rPr lang="fr-FR" sz="2200" b="1" i="1" smtClean="0">
                            <a:solidFill>
                              <a:srgbClr val="00FF00"/>
                            </a:solidFill>
                            <a:latin typeface="Cambria Math"/>
                            <a:ea typeface="Cambria Math"/>
                          </a:rPr>
                        </m:ctrlPr>
                      </m:accPr>
                      <m:e>
                        <m:r>
                          <a:rPr lang="fr-FR" sz="2200" b="1" i="1" smtClean="0">
                            <a:solidFill>
                              <a:srgbClr val="00FF00"/>
                            </a:solidFill>
                            <a:latin typeface="Cambria Math"/>
                            <a:ea typeface="Cambria Math"/>
                          </a:rPr>
                          <m:t>𝝋</m:t>
                        </m:r>
                      </m:e>
                    </m:acc>
                    <m:r>
                      <a:rPr lang="fr-FR" sz="2200" b="1" i="0" smtClean="0">
                        <a:solidFill>
                          <a:schemeClr val="tx1"/>
                        </a:solidFill>
                        <a:latin typeface="Cambria Math"/>
                      </a:rPr>
                      <m:t>. </m:t>
                    </m:r>
                  </m:oMath>
                </a14:m>
                <a:r>
                  <a:rPr lang="en-US" sz="2200" b="1" dirty="0"/>
                  <a:t>This component reflects how fast the particle is moving along its circular path at a given </a:t>
                </a:r>
                <a:r>
                  <a:rPr lang="en-US" sz="2200" b="1" dirty="0" smtClean="0"/>
                  <a:t>radius</a:t>
                </a:r>
                <a:r>
                  <a:rPr lang="en-US" sz="2400" b="1" dirty="0" smtClean="0"/>
                  <a:t>.</a:t>
                </a:r>
                <a:endParaRPr lang="fr-FR" sz="2400" b="1" dirty="0"/>
              </a:p>
            </p:txBody>
          </p:sp>
        </mc:Choice>
        <mc:Fallback xmlns="">
          <p:sp>
            <p:nvSpPr>
              <p:cNvPr id="23" name="Rectangle 22"/>
              <p:cNvSpPr>
                <a:spLocks noRot="1" noChangeAspect="1" noMove="1" noResize="1" noEditPoints="1" noAdjustHandles="1" noChangeArrowheads="1" noChangeShapeType="1" noTextEdit="1"/>
              </p:cNvSpPr>
              <p:nvPr/>
            </p:nvSpPr>
            <p:spPr>
              <a:xfrm>
                <a:off x="250550" y="5085184"/>
                <a:ext cx="8379107" cy="1561902"/>
              </a:xfrm>
              <a:prstGeom prst="rect">
                <a:avLst/>
              </a:prstGeom>
              <a:blipFill rotWithShape="1">
                <a:blip r:embed="rId8"/>
                <a:stretch>
                  <a:fillRect l="-873" t="-1953" r="-945" b="-6641"/>
                </a:stretch>
              </a:blipFill>
            </p:spPr>
            <p:txBody>
              <a:bodyPr/>
              <a:lstStyle/>
              <a:p>
                <a:r>
                  <a:rPr lang="fr-FR">
                    <a:noFill/>
                  </a:rPr>
                  <a:t> </a:t>
                </a:r>
              </a:p>
            </p:txBody>
          </p:sp>
        </mc:Fallback>
      </mc:AlternateContent>
      <p:grpSp>
        <p:nvGrpSpPr>
          <p:cNvPr id="46" name="Groupe 45"/>
          <p:cNvGrpSpPr/>
          <p:nvPr/>
        </p:nvGrpSpPr>
        <p:grpSpPr>
          <a:xfrm>
            <a:off x="1245581" y="2635304"/>
            <a:ext cx="6523871" cy="937712"/>
            <a:chOff x="424652" y="2191550"/>
            <a:chExt cx="6523871" cy="937712"/>
          </a:xfrm>
        </p:grpSpPr>
        <mc:AlternateContent xmlns:mc="http://schemas.openxmlformats.org/markup-compatibility/2006" xmlns:a14="http://schemas.microsoft.com/office/drawing/2010/main">
          <mc:Choice Requires="a14">
            <p:sp>
              <p:nvSpPr>
                <p:cNvPr id="42" name="ZoneTexte 41"/>
                <p:cNvSpPr txBox="1"/>
                <p:nvPr/>
              </p:nvSpPr>
              <p:spPr>
                <a:xfrm>
                  <a:off x="424652" y="2191550"/>
                  <a:ext cx="2414314" cy="843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a:rPr>
                          <m:t>𝒗</m:t>
                        </m:r>
                        <m:r>
                          <a:rPr lang="fr-FR" sz="2400" b="1" i="1" smtClean="0">
                            <a:latin typeface="Cambria Math"/>
                            <a:ea typeface="Cambria Math"/>
                          </a:rPr>
                          <m:t>=</m:t>
                        </m:r>
                        <m:rad>
                          <m:radPr>
                            <m:degHide m:val="on"/>
                            <m:ctrlPr>
                              <a:rPr lang="fr-FR" sz="2400" b="1" i="1" smtClean="0">
                                <a:latin typeface="Cambria Math"/>
                                <a:ea typeface="Cambria Math"/>
                              </a:rPr>
                            </m:ctrlPr>
                          </m:radPr>
                          <m:deg/>
                          <m:e>
                            <m:sSup>
                              <m:sSupPr>
                                <m:ctrlPr>
                                  <a:rPr lang="fr-FR" sz="2400" b="1" i="1" smtClean="0">
                                    <a:latin typeface="Cambria Math"/>
                                    <a:ea typeface="Cambria Math"/>
                                  </a:rPr>
                                </m:ctrlPr>
                              </m:sSupPr>
                              <m:e>
                                <m:sSub>
                                  <m:sSubPr>
                                    <m:ctrlPr>
                                      <a:rPr lang="fr-FR" sz="2400" b="1" i="1" smtClean="0">
                                        <a:latin typeface="Cambria Math"/>
                                        <a:ea typeface="Cambria Math"/>
                                      </a:rPr>
                                    </m:ctrlPr>
                                  </m:sSubPr>
                                  <m:e>
                                    <m:r>
                                      <a:rPr lang="fr-FR" sz="2400" b="1" i="1" smtClean="0">
                                        <a:latin typeface="Cambria Math"/>
                                        <a:ea typeface="Cambria Math"/>
                                      </a:rPr>
                                      <m:t>𝒗</m:t>
                                    </m:r>
                                  </m:e>
                                  <m:sub>
                                    <m:r>
                                      <a:rPr lang="fr-FR" sz="2400" b="1" i="1" smtClean="0">
                                        <a:latin typeface="Cambria Math"/>
                                        <a:ea typeface="Cambria Math"/>
                                      </a:rPr>
                                      <m:t>𝒓</m:t>
                                    </m:r>
                                  </m:sub>
                                </m:sSub>
                              </m:e>
                              <m:sup>
                                <m:r>
                                  <a:rPr lang="fr-FR" sz="2400" b="1" i="1" smtClean="0">
                                    <a:latin typeface="Cambria Math"/>
                                    <a:ea typeface="Cambria Math"/>
                                  </a:rPr>
                                  <m:t>𝟐</m:t>
                                </m:r>
                              </m:sup>
                            </m:sSup>
                            <m:r>
                              <a:rPr lang="fr-FR" sz="2400" b="1" i="1" smtClean="0">
                                <a:latin typeface="Cambria Math"/>
                                <a:ea typeface="Cambria Math"/>
                              </a:rPr>
                              <m:t>+</m:t>
                            </m:r>
                            <m:sSup>
                              <m:sSupPr>
                                <m:ctrlPr>
                                  <a:rPr lang="fr-FR" sz="2400" b="1" i="1" smtClean="0">
                                    <a:latin typeface="Cambria Math"/>
                                    <a:ea typeface="Cambria Math"/>
                                  </a:rPr>
                                </m:ctrlPr>
                              </m:sSupPr>
                              <m:e>
                                <m:sSub>
                                  <m:sSubPr>
                                    <m:ctrlPr>
                                      <a:rPr lang="fr-FR" sz="2400" b="1" i="1" smtClean="0">
                                        <a:latin typeface="Cambria Math"/>
                                        <a:ea typeface="Cambria Math"/>
                                      </a:rPr>
                                    </m:ctrlPr>
                                  </m:sSubPr>
                                  <m:e>
                                    <m:r>
                                      <a:rPr lang="fr-FR" sz="2400" b="1" i="1" smtClean="0">
                                        <a:latin typeface="Cambria Math"/>
                                        <a:ea typeface="Cambria Math"/>
                                      </a:rPr>
                                      <m:t>𝒗</m:t>
                                    </m:r>
                                  </m:e>
                                  <m:sub>
                                    <m:r>
                                      <a:rPr lang="fr-FR" sz="2400" b="1" i="1" smtClean="0">
                                        <a:latin typeface="Cambria Math"/>
                                        <a:ea typeface="Cambria Math"/>
                                      </a:rPr>
                                      <m:t>𝝋</m:t>
                                    </m:r>
                                  </m:sub>
                                </m:sSub>
                              </m:e>
                              <m:sup>
                                <m:r>
                                  <a:rPr lang="fr-FR" sz="2400" b="1" i="1" smtClean="0">
                                    <a:latin typeface="Cambria Math"/>
                                    <a:ea typeface="Cambria Math"/>
                                  </a:rPr>
                                  <m:t>𝟐</m:t>
                                </m:r>
                              </m:sup>
                            </m:sSup>
                          </m:e>
                        </m:rad>
                      </m:oMath>
                    </m:oMathPara>
                  </a14:m>
                  <a:endParaRPr lang="fr-FR" sz="2400" b="1" dirty="0"/>
                </a:p>
              </p:txBody>
            </p:sp>
          </mc:Choice>
          <mc:Fallback xmlns="">
            <p:sp>
              <p:nvSpPr>
                <p:cNvPr id="42" name="ZoneTexte 41"/>
                <p:cNvSpPr txBox="1">
                  <a:spLocks noRot="1" noChangeAspect="1" noMove="1" noResize="1" noEditPoints="1" noAdjustHandles="1" noChangeArrowheads="1" noChangeShapeType="1" noTextEdit="1"/>
                </p:cNvSpPr>
                <p:nvPr/>
              </p:nvSpPr>
              <p:spPr>
                <a:xfrm>
                  <a:off x="424652" y="2191550"/>
                  <a:ext cx="2414314" cy="843885"/>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3120248" y="2482931"/>
                  <a:ext cx="4643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3120248" y="2482931"/>
                  <a:ext cx="464391" cy="646331"/>
                </a:xfrm>
                <a:prstGeom prst="rect">
                  <a:avLst/>
                </a:prstGeom>
                <a:blipFill rotWithShape="1">
                  <a:blip r:embed="rId10"/>
                  <a:stretch>
                    <a:fillRect l="-5195" r="-29870"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p:cNvSpPr txBox="1"/>
                <p:nvPr/>
              </p:nvSpPr>
              <p:spPr>
                <a:xfrm>
                  <a:off x="4402826" y="2342712"/>
                  <a:ext cx="2545697" cy="541559"/>
                </a:xfrm>
                <a:prstGeom prst="rect">
                  <a:avLst/>
                </a:prstGeom>
                <a:noFill/>
                <a:ln>
                  <a:solidFill>
                    <a:srgbClr val="FF0066"/>
                  </a:solidFill>
                </a:ln>
                <a:effectLst>
                  <a:glow rad="139700">
                    <a:schemeClr val="accent6">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a:rPr>
                          <m:t>𝒗</m:t>
                        </m:r>
                        <m:r>
                          <a:rPr lang="fr-FR" sz="2400" b="1" i="1" smtClean="0">
                            <a:latin typeface="Cambria Math"/>
                            <a:ea typeface="Cambria Math"/>
                          </a:rPr>
                          <m:t>=</m:t>
                        </m:r>
                        <m:rad>
                          <m:radPr>
                            <m:degHide m:val="on"/>
                            <m:ctrlPr>
                              <a:rPr lang="fr-FR" sz="2400" b="1" i="1" smtClean="0">
                                <a:latin typeface="Cambria Math"/>
                                <a:ea typeface="Cambria Math"/>
                              </a:rPr>
                            </m:ctrlPr>
                          </m:radPr>
                          <m:deg/>
                          <m:e>
                            <m:sSup>
                              <m:sSupPr>
                                <m:ctrlPr>
                                  <a:rPr lang="fr-FR" sz="2400" b="1" i="1" smtClean="0">
                                    <a:latin typeface="Cambria Math"/>
                                    <a:ea typeface="Cambria Math"/>
                                  </a:rPr>
                                </m:ctrlPr>
                              </m:sSupPr>
                              <m:e>
                                <m:acc>
                                  <m:accPr>
                                    <m:chr m:val="̇"/>
                                    <m:ctrlPr>
                                      <a:rPr lang="fr-FR" sz="2400" b="1" i="1" smtClean="0">
                                        <a:latin typeface="Cambria Math"/>
                                        <a:ea typeface="Cambria Math"/>
                                      </a:rPr>
                                    </m:ctrlPr>
                                  </m:accPr>
                                  <m:e>
                                    <m:r>
                                      <a:rPr lang="fr-FR" sz="2400" b="1" i="1" smtClean="0">
                                        <a:latin typeface="Cambria Math"/>
                                        <a:ea typeface="Cambria Math"/>
                                      </a:rPr>
                                      <m:t>𝒓</m:t>
                                    </m:r>
                                  </m:e>
                                </m:acc>
                              </m:e>
                              <m:sup>
                                <m:r>
                                  <a:rPr lang="fr-FR" sz="2400" b="1" i="1" smtClean="0">
                                    <a:latin typeface="Cambria Math"/>
                                    <a:ea typeface="Cambria Math"/>
                                  </a:rPr>
                                  <m:t>𝟐</m:t>
                                </m:r>
                              </m:sup>
                            </m:sSup>
                            <m:r>
                              <a:rPr lang="fr-FR" sz="2400" b="1" i="1" smtClean="0">
                                <a:latin typeface="Cambria Math"/>
                                <a:ea typeface="Cambria Math"/>
                              </a:rPr>
                              <m:t>+</m:t>
                            </m:r>
                            <m:sSup>
                              <m:sSupPr>
                                <m:ctrlPr>
                                  <a:rPr lang="fr-FR" sz="2400" b="1" i="1" smtClean="0">
                                    <a:latin typeface="Cambria Math"/>
                                    <a:ea typeface="Cambria Math"/>
                                  </a:rPr>
                                </m:ctrlPr>
                              </m:sSupPr>
                              <m:e>
                                <m:d>
                                  <m:dPr>
                                    <m:ctrlPr>
                                      <a:rPr lang="fr-FR" sz="2400" b="1" i="1" smtClean="0">
                                        <a:latin typeface="Cambria Math"/>
                                        <a:ea typeface="Cambria Math"/>
                                      </a:rPr>
                                    </m:ctrlPr>
                                  </m:dPr>
                                  <m:e>
                                    <m:r>
                                      <a:rPr lang="fr-FR" sz="2400" b="1" i="1" smtClean="0">
                                        <a:latin typeface="Cambria Math"/>
                                        <a:ea typeface="Cambria Math"/>
                                      </a:rPr>
                                      <m:t>𝒓</m:t>
                                    </m:r>
                                    <m:acc>
                                      <m:accPr>
                                        <m:chr m:val="̇"/>
                                        <m:ctrlPr>
                                          <a:rPr lang="fr-FR" sz="2400" b="1" i="1" smtClean="0">
                                            <a:latin typeface="Cambria Math"/>
                                            <a:ea typeface="Cambria Math"/>
                                          </a:rPr>
                                        </m:ctrlPr>
                                      </m:accPr>
                                      <m:e>
                                        <m:r>
                                          <a:rPr lang="fr-FR" sz="2400" b="1" i="1" smtClean="0">
                                            <a:latin typeface="Cambria Math"/>
                                            <a:ea typeface="Cambria Math"/>
                                          </a:rPr>
                                          <m:t>𝝋</m:t>
                                        </m:r>
                                      </m:e>
                                    </m:acc>
                                  </m:e>
                                </m:d>
                              </m:e>
                              <m:sup>
                                <m:r>
                                  <a:rPr lang="fr-FR" sz="2400" b="1" i="1" smtClean="0">
                                    <a:latin typeface="Cambria Math"/>
                                    <a:ea typeface="Cambria Math"/>
                                  </a:rPr>
                                  <m:t>𝟐</m:t>
                                </m:r>
                              </m:sup>
                            </m:sSup>
                          </m:e>
                        </m:rad>
                      </m:oMath>
                    </m:oMathPara>
                  </a14:m>
                  <a:endParaRPr lang="fr-FR" sz="2400" b="1" dirty="0"/>
                </a:p>
              </p:txBody>
            </p:sp>
          </mc:Choice>
          <mc:Fallback xmlns="">
            <p:sp>
              <p:nvSpPr>
                <p:cNvPr id="44" name="ZoneTexte 43"/>
                <p:cNvSpPr txBox="1">
                  <a:spLocks noRot="1" noChangeAspect="1" noMove="1" noResize="1" noEditPoints="1" noAdjustHandles="1" noChangeArrowheads="1" noChangeShapeType="1" noTextEdit="1"/>
                </p:cNvSpPr>
                <p:nvPr/>
              </p:nvSpPr>
              <p:spPr>
                <a:xfrm>
                  <a:off x="4402826" y="2342712"/>
                  <a:ext cx="2545697" cy="541559"/>
                </a:xfrm>
                <a:prstGeom prst="rect">
                  <a:avLst/>
                </a:prstGeom>
                <a:blipFill rotWithShape="1">
                  <a:blip r:embed="rId11"/>
                  <a:stretch>
                    <a:fillRect/>
                  </a:stretch>
                </a:blipFill>
                <a:ln>
                  <a:solidFill>
                    <a:srgbClr val="FF0066"/>
                  </a:solidFill>
                </a:ln>
                <a:effectLst>
                  <a:glow rad="139700">
                    <a:schemeClr val="accent6">
                      <a:satMod val="175000"/>
                      <a:alpha val="40000"/>
                    </a:schemeClr>
                  </a:glow>
                </a:effectLst>
              </p:spPr>
              <p:txBody>
                <a:bodyPr/>
                <a:lstStyle/>
                <a:p>
                  <a:r>
                    <a:rPr lang="fr-FR">
                      <a:noFill/>
                    </a:rPr>
                    <a:t> </a:t>
                  </a:r>
                </a:p>
              </p:txBody>
            </p:sp>
          </mc:Fallback>
        </mc:AlternateContent>
      </p:grpSp>
      <p:sp>
        <p:nvSpPr>
          <p:cNvPr id="45" name="Rectangle 44"/>
          <p:cNvSpPr/>
          <p:nvPr/>
        </p:nvSpPr>
        <p:spPr>
          <a:xfrm>
            <a:off x="165427" y="2177013"/>
            <a:ext cx="4397679" cy="430887"/>
          </a:xfrm>
          <a:prstGeom prst="rect">
            <a:avLst/>
          </a:prstGeom>
          <a:solidFill>
            <a:srgbClr val="CCFFFF"/>
          </a:solidFill>
          <a:ln>
            <a:solidFill>
              <a:srgbClr val="CCFFFF"/>
            </a:solidFill>
          </a:ln>
        </p:spPr>
        <p:txBody>
          <a:bodyPr wrap="none">
            <a:spAutoFit/>
          </a:bodyPr>
          <a:lstStyle/>
          <a:p>
            <a:pPr marL="342900" indent="-342900">
              <a:buFont typeface="Wingdings" pitchFamily="2" charset="2"/>
              <a:buChar char="Ø"/>
            </a:pPr>
            <a:r>
              <a:rPr lang="en-US" sz="2200" b="1" u="sng" dirty="0">
                <a:solidFill>
                  <a:srgbClr val="7030A0"/>
                </a:solidFill>
              </a:rPr>
              <a:t>Magnitude of the Velocity Vector</a:t>
            </a:r>
          </a:p>
        </p:txBody>
      </p:sp>
      <p:sp>
        <p:nvSpPr>
          <p:cNvPr id="5" name="Étoile à 8 branches 4"/>
          <p:cNvSpPr/>
          <p:nvPr/>
        </p:nvSpPr>
        <p:spPr>
          <a:xfrm>
            <a:off x="6166529" y="212325"/>
            <a:ext cx="411342" cy="353466"/>
          </a:xfrm>
          <a:prstGeom prst="star8">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2" name="ZoneTexte 21"/>
              <p:cNvSpPr txBox="1"/>
              <p:nvPr/>
            </p:nvSpPr>
            <p:spPr>
              <a:xfrm>
                <a:off x="2305197" y="1297583"/>
                <a:ext cx="4643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2305197" y="1297583"/>
                <a:ext cx="464391" cy="646331"/>
              </a:xfrm>
              <a:prstGeom prst="rect">
                <a:avLst/>
              </a:prstGeom>
              <a:blipFill rotWithShape="1">
                <a:blip r:embed="rId12"/>
                <a:stretch>
                  <a:fillRect l="-6579" r="-31579"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3080406" y="1409774"/>
                <a:ext cx="2546331" cy="629147"/>
              </a:xfrm>
              <a:prstGeom prst="rect">
                <a:avLst/>
              </a:prstGeom>
              <a:noFill/>
              <a:ln>
                <a:solidFill>
                  <a:schemeClr val="tx1"/>
                </a:solidFill>
              </a:ln>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3200" b="1" i="1" smtClean="0">
                              <a:solidFill>
                                <a:schemeClr val="tx1"/>
                              </a:solidFill>
                              <a:latin typeface="Cambria Math"/>
                              <a:ea typeface="Cambria Math"/>
                            </a:rPr>
                          </m:ctrlPr>
                        </m:accPr>
                        <m:e>
                          <m:r>
                            <m:rPr>
                              <m:sty m:val="p"/>
                            </m:rPr>
                            <a:rPr lang="fr-FR" sz="3200" b="1" i="1">
                              <a:solidFill>
                                <a:schemeClr val="tx1"/>
                              </a:solidFill>
                              <a:latin typeface="Cambria Math"/>
                              <a:ea typeface="Cambria Math"/>
                            </a:rPr>
                            <m:t>v</m:t>
                          </m:r>
                        </m:e>
                      </m:acc>
                      <m:r>
                        <a:rPr lang="fr-FR" sz="3200" b="1" i="1">
                          <a:solidFill>
                            <a:schemeClr val="tx1"/>
                          </a:solidFill>
                          <a:latin typeface="Cambria Math"/>
                          <a:ea typeface="Cambria Math"/>
                        </a:rPr>
                        <m:t>=</m:t>
                      </m:r>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a:rPr lang="fr-FR" sz="3200" b="1" i="1" smtClean="0">
                                  <a:solidFill>
                                    <a:schemeClr val="tx1"/>
                                  </a:solidFill>
                                  <a:latin typeface="Cambria Math"/>
                                  <a:ea typeface="Cambria Math"/>
                                </a:rPr>
                                <m:t>𝒗</m:t>
                              </m:r>
                            </m:e>
                            <m:sub>
                              <m:r>
                                <m:rPr>
                                  <m:sty m:val="p"/>
                                </m:rPr>
                                <a:rPr lang="fr-FR" sz="3200" b="1" i="1">
                                  <a:solidFill>
                                    <a:schemeClr val="tx1"/>
                                  </a:solidFill>
                                  <a:latin typeface="Cambria Math"/>
                                  <a:ea typeface="Cambria Math"/>
                                </a:rPr>
                                <m:t>r</m:t>
                              </m:r>
                            </m:sub>
                          </m:sSub>
                        </m:e>
                      </m:acc>
                      <m:r>
                        <a:rPr lang="fr-FR" sz="3200" b="1" i="1">
                          <a:solidFill>
                            <a:schemeClr val="tx1"/>
                          </a:solidFill>
                          <a:latin typeface="Cambria Math"/>
                          <a:ea typeface="Cambria Math"/>
                        </a:rPr>
                        <m:t>+ </m:t>
                      </m:r>
                      <m:acc>
                        <m:accPr>
                          <m:chr m:val="⃗"/>
                          <m:ctrlPr>
                            <a:rPr lang="fr-FR" sz="3200" b="1" i="1">
                              <a:solidFill>
                                <a:schemeClr val="tx1"/>
                              </a:solidFill>
                              <a:latin typeface="Cambria Math"/>
                              <a:ea typeface="Cambria Math"/>
                            </a:rPr>
                          </m:ctrlPr>
                        </m:accPr>
                        <m:e>
                          <m:sSub>
                            <m:sSubPr>
                              <m:ctrlPr>
                                <a:rPr lang="fr-FR" sz="3200" b="1" i="1" smtClean="0">
                                  <a:solidFill>
                                    <a:schemeClr val="tx1"/>
                                  </a:solidFill>
                                  <a:latin typeface="Cambria Math"/>
                                  <a:ea typeface="Cambria Math"/>
                                </a:rPr>
                              </m:ctrlPr>
                            </m:sSubPr>
                            <m:e>
                              <m:r>
                                <a:rPr lang="fr-FR" sz="3200" b="1" i="1" smtClean="0">
                                  <a:solidFill>
                                    <a:schemeClr val="tx1"/>
                                  </a:solidFill>
                                  <a:latin typeface="Cambria Math"/>
                                  <a:ea typeface="Cambria Math"/>
                                </a:rPr>
                                <m:t>𝒗</m:t>
                              </m:r>
                            </m:e>
                            <m:sub>
                              <m:r>
                                <a:rPr lang="fr-FR" sz="3200" b="1" i="1" smtClean="0">
                                  <a:solidFill>
                                    <a:schemeClr val="tx1"/>
                                  </a:solidFill>
                                  <a:latin typeface="Cambria Math"/>
                                  <a:ea typeface="Cambria Math"/>
                                </a:rPr>
                                <m:t>𝝋</m:t>
                              </m:r>
                            </m:sub>
                          </m:sSub>
                        </m:e>
                      </m:acc>
                    </m:oMath>
                  </m:oMathPara>
                </a14:m>
                <a:endParaRPr lang="fr-FR" sz="3200" b="1" i="1" dirty="0">
                  <a:solidFill>
                    <a:schemeClr val="tx1"/>
                  </a:solidFill>
                  <a:latin typeface="Cambria Math"/>
                  <a:ea typeface="Cambria Math"/>
                </a:endParaRPr>
              </a:p>
            </p:txBody>
          </p:sp>
        </mc:Choice>
        <mc:Fallback xmlns="">
          <p:sp>
            <p:nvSpPr>
              <p:cNvPr id="24" name="ZoneTexte 23"/>
              <p:cNvSpPr txBox="1">
                <a:spLocks noRot="1" noChangeAspect="1" noMove="1" noResize="1" noEditPoints="1" noAdjustHandles="1" noChangeArrowheads="1" noChangeShapeType="1" noTextEdit="1"/>
              </p:cNvSpPr>
              <p:nvPr/>
            </p:nvSpPr>
            <p:spPr>
              <a:xfrm>
                <a:off x="3080406" y="1409774"/>
                <a:ext cx="2546331" cy="629147"/>
              </a:xfrm>
              <a:prstGeom prst="rect">
                <a:avLst/>
              </a:prstGeom>
              <a:blipFill rotWithShape="1">
                <a:blip r:embed="rId13"/>
                <a:stretch>
                  <a:fillRect/>
                </a:stretch>
              </a:blipFill>
              <a:ln>
                <a:solidFill>
                  <a:schemeClr val="tx1"/>
                </a:solidFill>
              </a:ln>
              <a:effectLst>
                <a:glow rad="101600">
                  <a:schemeClr val="accent1">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sp>
        <p:nvSpPr>
          <p:cNvPr id="6" name="Virage 5"/>
          <p:cNvSpPr/>
          <p:nvPr/>
        </p:nvSpPr>
        <p:spPr>
          <a:xfrm rot="5400000">
            <a:off x="7029217" y="106791"/>
            <a:ext cx="872898" cy="1271404"/>
          </a:xfrm>
          <a:prstGeom prst="ben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457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par>
                                <p:cTn id="34" presetID="3"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45" grpId="0" animBg="1"/>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12</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grpSp>
        <p:nvGrpSpPr>
          <p:cNvPr id="10" name="Groupe 9"/>
          <p:cNvGrpSpPr/>
          <p:nvPr/>
        </p:nvGrpSpPr>
        <p:grpSpPr>
          <a:xfrm>
            <a:off x="4757406" y="2797073"/>
            <a:ext cx="657406" cy="859770"/>
            <a:chOff x="5296219" y="1916831"/>
            <a:chExt cx="504056" cy="700011"/>
          </a:xfrm>
        </p:grpSpPr>
        <p:sp>
          <p:nvSpPr>
            <p:cNvPr id="52" name="Ellipse 51"/>
            <p:cNvSpPr/>
            <p:nvPr/>
          </p:nvSpPr>
          <p:spPr>
            <a:xfrm flipV="1">
              <a:off x="5400092" y="1916831"/>
              <a:ext cx="72008"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5296219" y="2247510"/>
              <a:ext cx="504056" cy="369332"/>
            </a:xfrm>
            <a:prstGeom prst="rect">
              <a:avLst/>
            </a:prstGeom>
            <a:noFill/>
          </p:spPr>
          <p:txBody>
            <a:bodyPr wrap="square" rtlCol="0">
              <a:spAutoFit/>
            </a:bodyPr>
            <a:lstStyle/>
            <a:p>
              <a:r>
                <a:rPr lang="fr-FR" b="1" dirty="0" smtClean="0"/>
                <a:t>M</a:t>
              </a:r>
              <a:endParaRPr lang="fr-FR" b="1" dirty="0"/>
            </a:p>
          </p:txBody>
        </p:sp>
      </p:grpSp>
      <p:sp>
        <p:nvSpPr>
          <p:cNvPr id="51" name="Rectangle 50"/>
          <p:cNvSpPr/>
          <p:nvPr/>
        </p:nvSpPr>
        <p:spPr>
          <a:xfrm rot="940568">
            <a:off x="5076414" y="4326979"/>
            <a:ext cx="1488318" cy="453622"/>
          </a:xfrm>
          <a:prstGeom prst="rect">
            <a:avLst/>
          </a:prstGeom>
        </p:spPr>
        <p:txBody>
          <a:bodyPr wrap="none">
            <a:spAutoFit/>
          </a:bodyPr>
          <a:lstStyle/>
          <a:p>
            <a:r>
              <a:rPr lang="fr-FR" b="1" dirty="0" err="1">
                <a:solidFill>
                  <a:srgbClr val="00B050"/>
                </a:solidFill>
              </a:rPr>
              <a:t>T</a:t>
            </a:r>
            <a:r>
              <a:rPr lang="fr-FR" b="1" dirty="0" err="1" smtClean="0">
                <a:solidFill>
                  <a:srgbClr val="00B050"/>
                </a:solidFill>
              </a:rPr>
              <a:t>rajectory</a:t>
            </a:r>
            <a:endParaRPr lang="fr-FR" b="1" dirty="0">
              <a:solidFill>
                <a:srgbClr val="00B050"/>
              </a:solidFill>
            </a:endParaRPr>
          </a:p>
        </p:txBody>
      </p:sp>
      <p:grpSp>
        <p:nvGrpSpPr>
          <p:cNvPr id="13" name="Groupe 12"/>
          <p:cNvGrpSpPr/>
          <p:nvPr/>
        </p:nvGrpSpPr>
        <p:grpSpPr>
          <a:xfrm>
            <a:off x="1851815" y="440507"/>
            <a:ext cx="4883586" cy="5463449"/>
            <a:chOff x="3635896" y="-27384"/>
            <a:chExt cx="3744416" cy="4448253"/>
          </a:xfrm>
        </p:grpSpPr>
        <p:grpSp>
          <p:nvGrpSpPr>
            <p:cNvPr id="44" name="Groupe 43"/>
            <p:cNvGrpSpPr/>
            <p:nvPr/>
          </p:nvGrpSpPr>
          <p:grpSpPr>
            <a:xfrm>
              <a:off x="4067944" y="3817265"/>
              <a:ext cx="3312368" cy="603604"/>
              <a:chOff x="4211960" y="3569123"/>
              <a:chExt cx="3312368" cy="603604"/>
            </a:xfrm>
          </p:grpSpPr>
          <p:cxnSp>
            <p:nvCxnSpPr>
              <p:cNvPr id="48" name="Connecteur droit avec flèche 47"/>
              <p:cNvCxnSpPr/>
              <p:nvPr/>
            </p:nvCxnSpPr>
            <p:spPr>
              <a:xfrm flipV="1">
                <a:off x="4211960" y="3569123"/>
                <a:ext cx="316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7020272" y="3711062"/>
                <a:ext cx="504056" cy="461665"/>
              </a:xfrm>
              <a:prstGeom prst="rect">
                <a:avLst/>
              </a:prstGeom>
              <a:noFill/>
            </p:spPr>
            <p:txBody>
              <a:bodyPr wrap="square" rtlCol="0">
                <a:spAutoFit/>
              </a:bodyPr>
              <a:lstStyle/>
              <a:p>
                <a:r>
                  <a:rPr lang="fr-FR" sz="2400" b="1" dirty="0"/>
                  <a:t>X</a:t>
                </a:r>
              </a:p>
            </p:txBody>
          </p:sp>
        </p:grpSp>
        <p:grpSp>
          <p:nvGrpSpPr>
            <p:cNvPr id="45" name="Groupe 44"/>
            <p:cNvGrpSpPr/>
            <p:nvPr/>
          </p:nvGrpSpPr>
          <p:grpSpPr>
            <a:xfrm>
              <a:off x="3635896" y="-27384"/>
              <a:ext cx="504056" cy="3848190"/>
              <a:chOff x="3779912" y="-275526"/>
              <a:chExt cx="504056" cy="3848190"/>
            </a:xfrm>
          </p:grpSpPr>
          <p:cxnSp>
            <p:nvCxnSpPr>
              <p:cNvPr id="46" name="Connecteur droit avec flèche 45"/>
              <p:cNvCxnSpPr/>
              <p:nvPr/>
            </p:nvCxnSpPr>
            <p:spPr>
              <a:xfrm rot="16200000" flipV="1">
                <a:off x="2339960" y="1700664"/>
                <a:ext cx="374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3779912" y="-275526"/>
                <a:ext cx="504056" cy="461665"/>
              </a:xfrm>
              <a:prstGeom prst="rect">
                <a:avLst/>
              </a:prstGeom>
              <a:noFill/>
            </p:spPr>
            <p:txBody>
              <a:bodyPr wrap="square" rtlCol="0">
                <a:spAutoFit/>
              </a:bodyPr>
              <a:lstStyle/>
              <a:p>
                <a:r>
                  <a:rPr lang="fr-FR" sz="2400" b="1" dirty="0" smtClean="0"/>
                  <a:t>Y</a:t>
                </a:r>
                <a:endParaRPr lang="fr-FR" sz="2400" b="1" dirty="0"/>
              </a:p>
            </p:txBody>
          </p:sp>
        </p:grpSp>
      </p:grpSp>
      <p:grpSp>
        <p:nvGrpSpPr>
          <p:cNvPr id="14" name="Groupe 13"/>
          <p:cNvGrpSpPr/>
          <p:nvPr/>
        </p:nvGrpSpPr>
        <p:grpSpPr>
          <a:xfrm>
            <a:off x="1990962" y="3692908"/>
            <a:ext cx="1954526" cy="2253023"/>
            <a:chOff x="1691680" y="252773"/>
            <a:chExt cx="1498603" cy="1834375"/>
          </a:xfrm>
        </p:grpSpPr>
        <mc:AlternateContent xmlns:mc="http://schemas.openxmlformats.org/markup-compatibility/2006" xmlns:a14="http://schemas.microsoft.com/office/drawing/2010/main">
          <mc:Choice Requires="a14">
            <p:sp>
              <p:nvSpPr>
                <p:cNvPr id="34" name="Rectangle 33"/>
                <p:cNvSpPr/>
                <p:nvPr/>
              </p:nvSpPr>
              <p:spPr>
                <a:xfrm>
                  <a:off x="2195736" y="1441843"/>
                  <a:ext cx="367408" cy="645305"/>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a:ea typeface="Calibri"/>
                                <a:cs typeface="Times New Roman"/>
                              </a:rPr>
                            </m:ctrlPr>
                          </m:accPr>
                          <m:e>
                            <m:r>
                              <a:rPr lang="fr-FR" sz="2400" b="1" i="1" smtClean="0">
                                <a:solidFill>
                                  <a:schemeClr val="accent6">
                                    <a:lumMod val="50000"/>
                                  </a:schemeClr>
                                </a:solidFill>
                                <a:effectLst/>
                                <a:latin typeface="Cambria Math"/>
                                <a:ea typeface="Calibri"/>
                                <a:cs typeface="Times New Roman"/>
                              </a:rPr>
                              <m:t>𝒊</m:t>
                            </m:r>
                          </m:e>
                        </m:acc>
                      </m:oMath>
                    </m:oMathPara>
                  </a14:m>
                  <a:endParaRPr lang="fr-FR" dirty="0">
                    <a:solidFill>
                      <a:schemeClr val="accent6">
                        <a:lumMod val="50000"/>
                      </a:schemeClr>
                    </a:solidFill>
                    <a:ea typeface="Calibri"/>
                    <a:cs typeface="Times New Roman"/>
                  </a:endParaRPr>
                </a:p>
              </p:txBody>
            </p:sp>
          </mc:Choice>
          <mc:Fallback xmlns="">
            <p:sp>
              <p:nvSpPr>
                <p:cNvPr id="20" name="Rectangle 19"/>
                <p:cNvSpPr>
                  <a:spLocks noRot="1" noChangeAspect="1" noMove="1" noResize="1" noEditPoints="1" noAdjustHandles="1" noChangeArrowheads="1" noChangeShapeType="1" noTextEdit="1"/>
                </p:cNvSpPr>
                <p:nvPr/>
              </p:nvSpPr>
              <p:spPr>
                <a:xfrm>
                  <a:off x="2195736" y="1441843"/>
                  <a:ext cx="367408" cy="645305"/>
                </a:xfrm>
                <a:prstGeom prst="rect">
                  <a:avLst/>
                </a:prstGeom>
                <a:blipFill rotWithShape="1">
                  <a:blip r:embed="rId2"/>
                  <a:stretch>
                    <a:fillRect/>
                  </a:stretch>
                </a:blipFill>
                <a:ln>
                  <a:noFill/>
                </a:ln>
              </p:spPr>
              <p:txBody>
                <a:bodyPr/>
                <a:lstStyle/>
                <a:p>
                  <a:r>
                    <a:rPr lang="fr-FR">
                      <a:noFill/>
                    </a:rPr>
                    <a:t> </a:t>
                  </a:r>
                </a:p>
              </p:txBody>
            </p:sp>
          </mc:Fallback>
        </mc:AlternateContent>
        <p:grpSp>
          <p:nvGrpSpPr>
            <p:cNvPr id="35" name="Groupe 34"/>
            <p:cNvGrpSpPr/>
            <p:nvPr/>
          </p:nvGrpSpPr>
          <p:grpSpPr>
            <a:xfrm>
              <a:off x="1691680" y="252773"/>
              <a:ext cx="1498603" cy="1584176"/>
              <a:chOff x="1691680" y="252773"/>
              <a:chExt cx="1498603" cy="1584176"/>
            </a:xfrm>
          </p:grpSpPr>
          <p:grpSp>
            <p:nvGrpSpPr>
              <p:cNvPr id="36" name="Groupe 35"/>
              <p:cNvGrpSpPr/>
              <p:nvPr/>
            </p:nvGrpSpPr>
            <p:grpSpPr>
              <a:xfrm>
                <a:off x="1907715" y="466428"/>
                <a:ext cx="1282568" cy="1370521"/>
                <a:chOff x="1907715" y="466428"/>
                <a:chExt cx="1282568" cy="1370521"/>
              </a:xfrm>
            </p:grpSpPr>
            <p:grpSp>
              <p:nvGrpSpPr>
                <p:cNvPr id="38" name="Groupe 37"/>
                <p:cNvGrpSpPr/>
                <p:nvPr/>
              </p:nvGrpSpPr>
              <p:grpSpPr>
                <a:xfrm>
                  <a:off x="2017039" y="1375284"/>
                  <a:ext cx="1173244" cy="461665"/>
                  <a:chOff x="4100726" y="3327375"/>
                  <a:chExt cx="4215690" cy="1656714"/>
                </a:xfrm>
              </p:grpSpPr>
              <p:cxnSp>
                <p:nvCxnSpPr>
                  <p:cNvPr id="42" name="Connecteur droit avec flèche 41"/>
                  <p:cNvCxnSpPr/>
                  <p:nvPr/>
                </p:nvCxnSpPr>
                <p:spPr>
                  <a:xfrm flipV="1">
                    <a:off x="4100726" y="3569122"/>
                    <a:ext cx="3600001"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7812359" y="3327375"/>
                    <a:ext cx="504057" cy="1656714"/>
                  </a:xfrm>
                  <a:prstGeom prst="rect">
                    <a:avLst/>
                  </a:prstGeom>
                  <a:noFill/>
                  <a:ln>
                    <a:noFill/>
                  </a:ln>
                </p:spPr>
                <p:txBody>
                  <a:bodyPr wrap="square" rtlCol="0">
                    <a:spAutoFit/>
                  </a:bodyPr>
                  <a:lstStyle/>
                  <a:p>
                    <a:endParaRPr lang="fr-FR" sz="2400" b="1" dirty="0"/>
                  </a:p>
                </p:txBody>
              </p:sp>
            </p:grpSp>
            <p:grpSp>
              <p:nvGrpSpPr>
                <p:cNvPr id="39" name="Groupe 38"/>
                <p:cNvGrpSpPr/>
                <p:nvPr/>
              </p:nvGrpSpPr>
              <p:grpSpPr>
                <a:xfrm>
                  <a:off x="1907715" y="466428"/>
                  <a:ext cx="140281" cy="977208"/>
                  <a:chOff x="3707904" y="65886"/>
                  <a:chExt cx="504056" cy="3506776"/>
                </a:xfrm>
              </p:grpSpPr>
              <p:cxnSp>
                <p:nvCxnSpPr>
                  <p:cNvPr id="40" name="Connecteur droit avec flèche 39"/>
                  <p:cNvCxnSpPr/>
                  <p:nvPr/>
                </p:nvCxnSpPr>
                <p:spPr>
                  <a:xfrm rot="16200000" flipV="1">
                    <a:off x="2390728" y="1862663"/>
                    <a:ext cx="3419999"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707904" y="65886"/>
                    <a:ext cx="504056" cy="1656715"/>
                  </a:xfrm>
                  <a:prstGeom prst="rect">
                    <a:avLst/>
                  </a:prstGeom>
                  <a:noFill/>
                  <a:ln>
                    <a:noFill/>
                  </a:ln>
                </p:spPr>
                <p:txBody>
                  <a:bodyPr wrap="square" rtlCol="0">
                    <a:spAutoFit/>
                  </a:bodyPr>
                  <a:lstStyle/>
                  <a:p>
                    <a:endParaRPr lang="fr-FR" sz="2400" b="1" dirty="0"/>
                  </a:p>
                </p:txBody>
              </p:sp>
            </p:grpSp>
          </p:grpSp>
          <mc:AlternateContent xmlns:mc="http://schemas.openxmlformats.org/markup-compatibility/2006" xmlns:a14="http://schemas.microsoft.com/office/drawing/2010/main">
            <mc:Choice Requires="a14">
              <p:sp>
                <p:nvSpPr>
                  <p:cNvPr id="37" name="Rectangle 36"/>
                  <p:cNvSpPr/>
                  <p:nvPr/>
                </p:nvSpPr>
                <p:spPr>
                  <a:xfrm>
                    <a:off x="1691680" y="252773"/>
                    <a:ext cx="341760" cy="574516"/>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6">
                                      <a:lumMod val="50000"/>
                                    </a:schemeClr>
                                  </a:solidFill>
                                  <a:latin typeface="Cambria Math"/>
                                  <a:ea typeface="Calibri"/>
                                  <a:cs typeface="Times New Roman"/>
                                </a:rPr>
                              </m:ctrlPr>
                            </m:accPr>
                            <m:e>
                              <m:r>
                                <a:rPr lang="fr-FR" sz="2000" b="1" i="1" smtClean="0">
                                  <a:solidFill>
                                    <a:schemeClr val="accent6">
                                      <a:lumMod val="50000"/>
                                    </a:schemeClr>
                                  </a:solidFill>
                                  <a:latin typeface="Cambria Math"/>
                                  <a:ea typeface="Calibri"/>
                                  <a:cs typeface="Times New Roman"/>
                                </a:rPr>
                                <m:t>𝒋</m:t>
                              </m:r>
                            </m:e>
                          </m:acc>
                        </m:oMath>
                      </m:oMathPara>
                    </a14:m>
                    <a:endParaRPr lang="fr-FR" sz="1600" dirty="0">
                      <a:solidFill>
                        <a:schemeClr val="accent6">
                          <a:lumMod val="50000"/>
                        </a:schemeClr>
                      </a:solidFill>
                      <a:ea typeface="Calibri"/>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1691680" y="252773"/>
                    <a:ext cx="341760" cy="574516"/>
                  </a:xfrm>
                  <a:prstGeom prst="rect">
                    <a:avLst/>
                  </a:prstGeom>
                  <a:blipFill rotWithShape="1">
                    <a:blip r:embed="rId3"/>
                    <a:stretch>
                      <a:fillRect/>
                    </a:stretch>
                  </a:blipFill>
                  <a:ln>
                    <a:noFill/>
                  </a:ln>
                </p:spPr>
                <p:txBody>
                  <a:bodyPr/>
                  <a:lstStyle/>
                  <a:p>
                    <a:r>
                      <a:rPr lang="fr-FR">
                        <a:noFill/>
                      </a:rPr>
                      <a:t> </a:t>
                    </a:r>
                  </a:p>
                </p:txBody>
              </p:sp>
            </mc:Fallback>
          </mc:AlternateContent>
        </p:grpSp>
      </p:grpSp>
      <p:grpSp>
        <p:nvGrpSpPr>
          <p:cNvPr id="15" name="Groupe 14"/>
          <p:cNvGrpSpPr/>
          <p:nvPr/>
        </p:nvGrpSpPr>
        <p:grpSpPr>
          <a:xfrm>
            <a:off x="2403148" y="2841289"/>
            <a:ext cx="2536690" cy="2325659"/>
            <a:chOff x="4058622" y="1927294"/>
            <a:chExt cx="1944969" cy="1893514"/>
          </a:xfrm>
        </p:grpSpPr>
        <p:cxnSp>
          <p:nvCxnSpPr>
            <p:cNvPr id="32" name="Connecteur droit avec flèche 31"/>
            <p:cNvCxnSpPr/>
            <p:nvPr/>
          </p:nvCxnSpPr>
          <p:spPr>
            <a:xfrm flipV="1">
              <a:off x="4058622" y="1927294"/>
              <a:ext cx="1944969" cy="18935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4977316" y="2048592"/>
                  <a:ext cx="458780" cy="7160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libri"/>
                                <a:cs typeface="Times New Roman"/>
                              </a:rPr>
                            </m:ctrlPr>
                          </m:accPr>
                          <m:e>
                            <m:r>
                              <a:rPr lang="fr-FR" sz="2800" b="1" i="1" smtClean="0">
                                <a:solidFill>
                                  <a:srgbClr val="7030A0"/>
                                </a:solidFill>
                                <a:effectLst/>
                                <a:latin typeface="Cambria Math"/>
                                <a:ea typeface="Calibri"/>
                                <a:cs typeface="Times New Roman"/>
                              </a:rPr>
                              <m:t>𝒓</m:t>
                            </m:r>
                          </m:e>
                        </m:acc>
                      </m:oMath>
                    </m:oMathPara>
                  </a14:m>
                  <a:endParaRPr lang="fr-FR" sz="2000" dirty="0">
                    <a:solidFill>
                      <a:srgbClr val="7030A0"/>
                    </a:solidFill>
                    <a:ea typeface="Calibri"/>
                    <a:cs typeface="Times New Roman"/>
                  </a:endParaRPr>
                </a:p>
              </p:txBody>
            </p:sp>
          </mc:Choice>
          <mc:Fallback xmlns="">
            <p:sp>
              <p:nvSpPr>
                <p:cNvPr id="32" name="Rectangle 31"/>
                <p:cNvSpPr>
                  <a:spLocks noRot="1" noChangeAspect="1" noMove="1" noResize="1" noEditPoints="1" noAdjustHandles="1" noChangeArrowheads="1" noChangeShapeType="1" noTextEdit="1"/>
                </p:cNvSpPr>
                <p:nvPr/>
              </p:nvSpPr>
              <p:spPr>
                <a:xfrm>
                  <a:off x="4977316" y="2048592"/>
                  <a:ext cx="458780" cy="716093"/>
                </a:xfrm>
                <a:prstGeom prst="rect">
                  <a:avLst/>
                </a:prstGeom>
                <a:blipFill rotWithShape="1">
                  <a:blip r:embed="rId4"/>
                  <a:stretch>
                    <a:fillRect/>
                  </a:stretch>
                </a:blipFill>
              </p:spPr>
              <p:txBody>
                <a:bodyPr/>
                <a:lstStyle/>
                <a:p>
                  <a:r>
                    <a:rPr lang="fr-FR">
                      <a:noFill/>
                    </a:rPr>
                    <a:t> </a:t>
                  </a:r>
                </a:p>
              </p:txBody>
            </p:sp>
          </mc:Fallback>
        </mc:AlternateContent>
      </p:grpSp>
      <p:grpSp>
        <p:nvGrpSpPr>
          <p:cNvPr id="18" name="Groupe 17"/>
          <p:cNvGrpSpPr/>
          <p:nvPr/>
        </p:nvGrpSpPr>
        <p:grpSpPr>
          <a:xfrm>
            <a:off x="2639834" y="4553789"/>
            <a:ext cx="1184198" cy="613156"/>
            <a:chOff x="4240098" y="4273932"/>
            <a:chExt cx="907966" cy="499222"/>
          </a:xfrm>
        </p:grpSpPr>
        <p:sp>
          <p:nvSpPr>
            <p:cNvPr id="26" name="Forme libre 25"/>
            <p:cNvSpPr/>
            <p:nvPr/>
          </p:nvSpPr>
          <p:spPr>
            <a:xfrm>
              <a:off x="4427984" y="4437112"/>
              <a:ext cx="133759" cy="336042"/>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27" name="ZoneTexte 26"/>
                <p:cNvSpPr txBox="1"/>
                <p:nvPr/>
              </p:nvSpPr>
              <p:spPr>
                <a:xfrm>
                  <a:off x="4240098" y="4273932"/>
                  <a:ext cx="907966" cy="425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4240098" y="4273932"/>
                  <a:ext cx="907966" cy="425997"/>
                </a:xfrm>
                <a:prstGeom prst="rect">
                  <a:avLst/>
                </a:prstGeom>
                <a:blipFill rotWithShape="1">
                  <a:blip r:embed="rId5"/>
                  <a:stretch>
                    <a:fillRect/>
                  </a:stretch>
                </a:blipFill>
              </p:spPr>
              <p:txBody>
                <a:bodyPr/>
                <a:lstStyle/>
                <a:p>
                  <a:r>
                    <a:rPr lang="fr-FR">
                      <a:noFill/>
                    </a:rPr>
                    <a:t> </a:t>
                  </a:r>
                </a:p>
              </p:txBody>
            </p:sp>
          </mc:Fallback>
        </mc:AlternateContent>
      </p:grpSp>
      <p:cxnSp>
        <p:nvCxnSpPr>
          <p:cNvPr id="19" name="Connecteur droit avec flèche 18"/>
          <p:cNvCxnSpPr/>
          <p:nvPr/>
        </p:nvCxnSpPr>
        <p:spPr>
          <a:xfrm flipV="1">
            <a:off x="4951048" y="2423629"/>
            <a:ext cx="463764" cy="4274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ZoneTexte 19"/>
              <p:cNvSpPr txBox="1"/>
              <p:nvPr/>
            </p:nvSpPr>
            <p:spPr>
              <a:xfrm>
                <a:off x="5124645" y="2796764"/>
                <a:ext cx="854004" cy="706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FF0000"/>
                              </a:solidFill>
                              <a:latin typeface="Cambria Math"/>
                            </a:rPr>
                          </m:ctrlPr>
                        </m:accPr>
                        <m:e>
                          <m:sSub>
                            <m:sSubPr>
                              <m:ctrlPr>
                                <a:rPr lang="fr-FR" sz="2800" b="1" i="1" smtClean="0">
                                  <a:solidFill>
                                    <a:srgbClr val="FF0000"/>
                                  </a:solidFill>
                                  <a:latin typeface="Cambria Math"/>
                                </a:rPr>
                              </m:ctrlPr>
                            </m:sSubPr>
                            <m:e>
                              <m:r>
                                <a:rPr lang="fr-FR" sz="2800" b="1" i="0" smtClean="0">
                                  <a:solidFill>
                                    <a:srgbClr val="FF0000"/>
                                  </a:solidFill>
                                  <a:latin typeface="Cambria Math"/>
                                </a:rPr>
                                <m:t>𝐔</m:t>
                              </m:r>
                            </m:e>
                            <m:sub>
                              <m:r>
                                <a:rPr lang="fr-FR" sz="2800" b="1" i="0" smtClean="0">
                                  <a:solidFill>
                                    <a:srgbClr val="FF0000"/>
                                  </a:solidFill>
                                  <a:latin typeface="Cambria Math"/>
                                </a:rPr>
                                <m:t>𝐫</m:t>
                              </m:r>
                            </m:sub>
                          </m:sSub>
                        </m:e>
                      </m:acc>
                    </m:oMath>
                  </m:oMathPara>
                </a14:m>
                <a:endParaRPr lang="fr-FR" sz="2800" b="1" dirty="0">
                  <a:solidFill>
                    <a:srgbClr val="FF0000"/>
                  </a:solidFill>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5124645" y="2796764"/>
                <a:ext cx="854004" cy="706817"/>
              </a:xfrm>
              <a:prstGeom prst="rect">
                <a:avLst/>
              </a:prstGeom>
              <a:blipFill rotWithShape="1">
                <a:blip r:embed="rId6"/>
                <a:stretch>
                  <a:fillRect/>
                </a:stretch>
              </a:blipFill>
            </p:spPr>
            <p:txBody>
              <a:bodyPr/>
              <a:lstStyle/>
              <a:p>
                <a:r>
                  <a:rPr lang="fr-FR">
                    <a:noFill/>
                  </a:rPr>
                  <a:t> </a:t>
                </a:r>
              </a:p>
            </p:txBody>
          </p:sp>
        </mc:Fallback>
      </mc:AlternateContent>
      <p:cxnSp>
        <p:nvCxnSpPr>
          <p:cNvPr id="21" name="Connecteur droit avec flèche 20"/>
          <p:cNvCxnSpPr/>
          <p:nvPr/>
        </p:nvCxnSpPr>
        <p:spPr>
          <a:xfrm flipH="1" flipV="1">
            <a:off x="4195887" y="2024683"/>
            <a:ext cx="735508" cy="797893"/>
          </a:xfrm>
          <a:prstGeom prst="straightConnector1">
            <a:avLst/>
          </a:prstGeom>
          <a:ln w="57150">
            <a:solidFill>
              <a:srgbClr val="00FFCC"/>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ZoneTexte 21"/>
              <p:cNvSpPr txBox="1"/>
              <p:nvPr/>
            </p:nvSpPr>
            <p:spPr>
              <a:xfrm>
                <a:off x="3671492" y="2198107"/>
                <a:ext cx="728533" cy="624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FFCC"/>
                              </a:solidFill>
                              <a:latin typeface="Cambria Math"/>
                            </a:rPr>
                          </m:ctrlPr>
                        </m:accPr>
                        <m:e>
                          <m:sSub>
                            <m:sSubPr>
                              <m:ctrlPr>
                                <a:rPr lang="fr-FR" sz="2800" b="1" i="1" smtClean="0">
                                  <a:solidFill>
                                    <a:srgbClr val="00FFCC"/>
                                  </a:solidFill>
                                  <a:latin typeface="Cambria Math"/>
                                </a:rPr>
                              </m:ctrlPr>
                            </m:sSubPr>
                            <m:e>
                              <m:r>
                                <a:rPr lang="fr-FR" sz="2800" b="1" i="0" smtClean="0">
                                  <a:solidFill>
                                    <a:srgbClr val="00FFCC"/>
                                  </a:solidFill>
                                  <a:latin typeface="Cambria Math"/>
                                </a:rPr>
                                <m:t>𝐔</m:t>
                              </m:r>
                            </m:e>
                            <m:sub>
                              <m:r>
                                <a:rPr lang="fr-FR" sz="2800" b="1" i="1" smtClean="0">
                                  <a:solidFill>
                                    <a:srgbClr val="00FFCC"/>
                                  </a:solidFill>
                                  <a:latin typeface="Cambria Math"/>
                                  <a:ea typeface="Cambria Math"/>
                                </a:rPr>
                                <m:t>𝝋</m:t>
                              </m:r>
                            </m:sub>
                          </m:sSub>
                        </m:e>
                      </m:acc>
                    </m:oMath>
                  </m:oMathPara>
                </a14:m>
                <a:endParaRPr lang="fr-FR" sz="2800" b="1" dirty="0">
                  <a:solidFill>
                    <a:srgbClr val="00FFCC"/>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3671492" y="2198107"/>
                <a:ext cx="728533" cy="624273"/>
              </a:xfrm>
              <a:prstGeom prst="rect">
                <a:avLst/>
              </a:prstGeom>
              <a:blipFill rotWithShape="1">
                <a:blip r:embed="rId7"/>
                <a:stretch>
                  <a:fillRect/>
                </a:stretch>
              </a:blipFill>
            </p:spPr>
            <p:txBody>
              <a:bodyPr/>
              <a:lstStyle/>
              <a:p>
                <a:r>
                  <a:rPr lang="fr-FR">
                    <a:noFill/>
                  </a:rPr>
                  <a:t> </a:t>
                </a:r>
              </a:p>
            </p:txBody>
          </p:sp>
        </mc:Fallback>
      </mc:AlternateContent>
      <p:sp>
        <p:nvSpPr>
          <p:cNvPr id="55" name="Forme libre 54"/>
          <p:cNvSpPr/>
          <p:nvPr/>
        </p:nvSpPr>
        <p:spPr>
          <a:xfrm rot="655761">
            <a:off x="3338145" y="1146372"/>
            <a:ext cx="2253803" cy="3610752"/>
          </a:xfrm>
          <a:custGeom>
            <a:avLst/>
            <a:gdLst>
              <a:gd name="connsiteX0" fmla="*/ 0 w 2253803"/>
              <a:gd name="connsiteY0" fmla="*/ 455428 h 3610752"/>
              <a:gd name="connsiteX1" fmla="*/ 193183 w 2253803"/>
              <a:gd name="connsiteY1" fmla="*/ 107699 h 3610752"/>
              <a:gd name="connsiteX2" fmla="*/ 669702 w 2253803"/>
              <a:gd name="connsiteY2" fmla="*/ 81941 h 3610752"/>
              <a:gd name="connsiteX3" fmla="*/ 1365161 w 2253803"/>
              <a:gd name="connsiteY3" fmla="*/ 1112251 h 3610752"/>
              <a:gd name="connsiteX4" fmla="*/ 2253803 w 2253803"/>
              <a:gd name="connsiteY4" fmla="*/ 3610752 h 3610752"/>
              <a:gd name="connsiteX5" fmla="*/ 2253803 w 2253803"/>
              <a:gd name="connsiteY5" fmla="*/ 3610752 h 3610752"/>
              <a:gd name="connsiteX6" fmla="*/ 2253803 w 2253803"/>
              <a:gd name="connsiteY6" fmla="*/ 3610752 h 361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803" h="3610752">
                <a:moveTo>
                  <a:pt x="0" y="455428"/>
                </a:moveTo>
                <a:cubicBezTo>
                  <a:pt x="40783" y="312687"/>
                  <a:pt x="81566" y="169947"/>
                  <a:pt x="193183" y="107699"/>
                </a:cubicBezTo>
                <a:cubicBezTo>
                  <a:pt x="304800" y="45451"/>
                  <a:pt x="474372" y="-85484"/>
                  <a:pt x="669702" y="81941"/>
                </a:cubicBezTo>
                <a:cubicBezTo>
                  <a:pt x="865032" y="249366"/>
                  <a:pt x="1101144" y="524116"/>
                  <a:pt x="1365161" y="1112251"/>
                </a:cubicBezTo>
                <a:cubicBezTo>
                  <a:pt x="1629178" y="1700386"/>
                  <a:pt x="2253803" y="3610752"/>
                  <a:pt x="2253803" y="3610752"/>
                </a:cubicBezTo>
                <a:lnTo>
                  <a:pt x="2253803" y="3610752"/>
                </a:lnTo>
                <a:lnTo>
                  <a:pt x="2253803" y="3610752"/>
                </a:lnTo>
              </a:path>
            </a:pathLst>
          </a:custGeom>
          <a:ln w="1905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9" name="Groupe 58"/>
          <p:cNvGrpSpPr/>
          <p:nvPr/>
        </p:nvGrpSpPr>
        <p:grpSpPr>
          <a:xfrm>
            <a:off x="4338689" y="224483"/>
            <a:ext cx="612363" cy="2626554"/>
            <a:chOff x="5559665" y="116632"/>
            <a:chExt cx="612363" cy="2626554"/>
          </a:xfrm>
        </p:grpSpPr>
        <p:cxnSp>
          <p:nvCxnSpPr>
            <p:cNvPr id="57" name="Connecteur droit avec flèche 56"/>
            <p:cNvCxnSpPr>
              <a:endCxn id="58" idx="2"/>
            </p:cNvCxnSpPr>
            <p:nvPr/>
          </p:nvCxnSpPr>
          <p:spPr>
            <a:xfrm flipH="1" flipV="1">
              <a:off x="5821917" y="701407"/>
              <a:ext cx="350111" cy="20417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ZoneTexte 57"/>
                <p:cNvSpPr txBox="1"/>
                <p:nvPr/>
              </p:nvSpPr>
              <p:spPr>
                <a:xfrm>
                  <a:off x="5559665" y="116632"/>
                  <a:ext cx="5245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latin typeface="Cambria Math"/>
                              </a:rPr>
                            </m:ctrlPr>
                          </m:accPr>
                          <m:e>
                            <m:r>
                              <a:rPr lang="fr-FR" sz="3200" b="1" i="1" smtClean="0">
                                <a:latin typeface="Cambria Math"/>
                              </a:rPr>
                              <m:t>𝒗</m:t>
                            </m:r>
                          </m:e>
                        </m:acc>
                      </m:oMath>
                    </m:oMathPara>
                  </a14:m>
                  <a:endParaRPr lang="fr-FR" sz="3200" b="1" dirty="0"/>
                </a:p>
              </p:txBody>
            </p:sp>
          </mc:Choice>
          <mc:Fallback xmlns="">
            <p:sp>
              <p:nvSpPr>
                <p:cNvPr id="58" name="ZoneTexte 57"/>
                <p:cNvSpPr txBox="1">
                  <a:spLocks noRot="1" noChangeAspect="1" noMove="1" noResize="1" noEditPoints="1" noAdjustHandles="1" noChangeArrowheads="1" noChangeShapeType="1" noTextEdit="1"/>
                </p:cNvSpPr>
                <p:nvPr/>
              </p:nvSpPr>
              <p:spPr>
                <a:xfrm>
                  <a:off x="5559665" y="116632"/>
                  <a:ext cx="524503" cy="584775"/>
                </a:xfrm>
                <a:prstGeom prst="rect">
                  <a:avLst/>
                </a:prstGeom>
                <a:blipFill rotWithShape="1">
                  <a:blip r:embed="rId8"/>
                  <a:stretch>
                    <a:fillRect/>
                  </a:stretch>
                </a:blipFill>
              </p:spPr>
              <p:txBody>
                <a:bodyPr/>
                <a:lstStyle/>
                <a:p>
                  <a:r>
                    <a:rPr lang="fr-FR">
                      <a:noFill/>
                    </a:rPr>
                    <a:t> </a:t>
                  </a:r>
                </a:p>
              </p:txBody>
            </p:sp>
          </mc:Fallback>
        </mc:AlternateContent>
      </p:grpSp>
      <p:cxnSp>
        <p:nvCxnSpPr>
          <p:cNvPr id="3082" name="Connecteur droit 3081"/>
          <p:cNvCxnSpPr/>
          <p:nvPr/>
        </p:nvCxnSpPr>
        <p:spPr>
          <a:xfrm flipH="1">
            <a:off x="3824032" y="965459"/>
            <a:ext cx="739609" cy="534404"/>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3088" name="Groupe 3087"/>
          <p:cNvGrpSpPr/>
          <p:nvPr/>
        </p:nvGrpSpPr>
        <p:grpSpPr>
          <a:xfrm>
            <a:off x="2956040" y="1439908"/>
            <a:ext cx="1936840" cy="1382668"/>
            <a:chOff x="4177016" y="1332057"/>
            <a:chExt cx="1936840" cy="1382668"/>
          </a:xfrm>
        </p:grpSpPr>
        <p:cxnSp>
          <p:nvCxnSpPr>
            <p:cNvPr id="3080" name="Connecteur droit avec flèche 3079"/>
            <p:cNvCxnSpPr/>
            <p:nvPr/>
          </p:nvCxnSpPr>
          <p:spPr>
            <a:xfrm flipH="1" flipV="1">
              <a:off x="4942985" y="1392012"/>
              <a:ext cx="1170871" cy="132271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86" name="ZoneTexte 3085"/>
                <p:cNvSpPr txBox="1"/>
                <p:nvPr/>
              </p:nvSpPr>
              <p:spPr>
                <a:xfrm>
                  <a:off x="4177016" y="1332057"/>
                  <a:ext cx="725904" cy="628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i="1" smtClean="0">
                                <a:solidFill>
                                  <a:srgbClr val="0070C0"/>
                                </a:solidFill>
                                <a:latin typeface="Cambria Math"/>
                              </a:rPr>
                            </m:ctrlPr>
                          </m:sSubPr>
                          <m:e>
                            <m:acc>
                              <m:accPr>
                                <m:chr m:val="⃗"/>
                                <m:ctrlPr>
                                  <a:rPr lang="fr-FR" sz="3200" i="1" smtClean="0">
                                    <a:solidFill>
                                      <a:srgbClr val="0070C0"/>
                                    </a:solidFill>
                                    <a:latin typeface="Cambria Math"/>
                                  </a:rPr>
                                </m:ctrlPr>
                              </m:accPr>
                              <m:e>
                                <m:r>
                                  <a:rPr lang="fr-FR" sz="3200" i="1">
                                    <a:solidFill>
                                      <a:srgbClr val="0070C0"/>
                                    </a:solidFill>
                                    <a:latin typeface="Cambria Math"/>
                                  </a:rPr>
                                  <m:t>𝑣</m:t>
                                </m:r>
                              </m:e>
                            </m:acc>
                          </m:e>
                          <m:sub>
                            <m:r>
                              <a:rPr lang="fr-FR" sz="3200" i="1" smtClean="0">
                                <a:solidFill>
                                  <a:srgbClr val="0070C0"/>
                                </a:solidFill>
                                <a:latin typeface="Cambria Math"/>
                                <a:ea typeface="Cambria Math"/>
                              </a:rPr>
                              <m:t>𝜑</m:t>
                            </m:r>
                          </m:sub>
                        </m:sSub>
                      </m:oMath>
                    </m:oMathPara>
                  </a14:m>
                  <a:endParaRPr lang="fr-FR" sz="3200" dirty="0">
                    <a:solidFill>
                      <a:srgbClr val="0070C0"/>
                    </a:solidFill>
                  </a:endParaRPr>
                </a:p>
              </p:txBody>
            </p:sp>
          </mc:Choice>
          <mc:Fallback xmlns="">
            <p:sp>
              <p:nvSpPr>
                <p:cNvPr id="3086" name="ZoneTexte 3085"/>
                <p:cNvSpPr txBox="1">
                  <a:spLocks noRot="1" noChangeAspect="1" noMove="1" noResize="1" noEditPoints="1" noAdjustHandles="1" noChangeArrowheads="1" noChangeShapeType="1" noTextEdit="1"/>
                </p:cNvSpPr>
                <p:nvPr/>
              </p:nvSpPr>
              <p:spPr>
                <a:xfrm>
                  <a:off x="4177016" y="1332057"/>
                  <a:ext cx="725904" cy="628634"/>
                </a:xfrm>
                <a:prstGeom prst="rect">
                  <a:avLst/>
                </a:prstGeom>
                <a:blipFill rotWithShape="1">
                  <a:blip r:embed="rId9"/>
                  <a:stretch>
                    <a:fillRect/>
                  </a:stretch>
                </a:blipFill>
              </p:spPr>
              <p:txBody>
                <a:bodyPr/>
                <a:lstStyle/>
                <a:p>
                  <a:r>
                    <a:rPr lang="fr-FR">
                      <a:noFill/>
                    </a:rPr>
                    <a:t> </a:t>
                  </a:r>
                </a:p>
              </p:txBody>
            </p:sp>
          </mc:Fallback>
        </mc:AlternateContent>
      </p:grpSp>
      <p:cxnSp>
        <p:nvCxnSpPr>
          <p:cNvPr id="81" name="Connecteur droit 80"/>
          <p:cNvCxnSpPr/>
          <p:nvPr/>
        </p:nvCxnSpPr>
        <p:spPr>
          <a:xfrm flipH="1" flipV="1">
            <a:off x="4616990" y="909353"/>
            <a:ext cx="1052442" cy="1181535"/>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87" name="Groupe 86"/>
          <p:cNvGrpSpPr/>
          <p:nvPr/>
        </p:nvGrpSpPr>
        <p:grpSpPr>
          <a:xfrm rot="5400000">
            <a:off x="5118435" y="1465025"/>
            <a:ext cx="1205088" cy="1535895"/>
            <a:chOff x="4858778" y="1178830"/>
            <a:chExt cx="1205088" cy="1535895"/>
          </a:xfrm>
        </p:grpSpPr>
        <p:cxnSp>
          <p:nvCxnSpPr>
            <p:cNvPr id="88" name="Connecteur droit avec flèche 87"/>
            <p:cNvCxnSpPr/>
            <p:nvPr/>
          </p:nvCxnSpPr>
          <p:spPr>
            <a:xfrm rot="16200000" flipV="1">
              <a:off x="5300033" y="1950892"/>
              <a:ext cx="853369" cy="67429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ZoneTexte 88"/>
                <p:cNvSpPr txBox="1"/>
                <p:nvPr/>
              </p:nvSpPr>
              <p:spPr>
                <a:xfrm rot="16396932">
                  <a:off x="4820338" y="1217270"/>
                  <a:ext cx="6616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i="1" smtClean="0">
                                <a:solidFill>
                                  <a:srgbClr val="FFC000"/>
                                </a:solidFill>
                                <a:latin typeface="Cambria Math"/>
                              </a:rPr>
                            </m:ctrlPr>
                          </m:sSubPr>
                          <m:e>
                            <m:acc>
                              <m:accPr>
                                <m:chr m:val="⃗"/>
                                <m:ctrlPr>
                                  <a:rPr lang="fr-FR" sz="3200" i="1" smtClean="0">
                                    <a:solidFill>
                                      <a:srgbClr val="FFC000"/>
                                    </a:solidFill>
                                    <a:latin typeface="Cambria Math"/>
                                  </a:rPr>
                                </m:ctrlPr>
                              </m:accPr>
                              <m:e>
                                <m:r>
                                  <a:rPr lang="fr-FR" sz="3200" i="1">
                                    <a:solidFill>
                                      <a:srgbClr val="FFC000"/>
                                    </a:solidFill>
                                    <a:latin typeface="Cambria Math"/>
                                  </a:rPr>
                                  <m:t>𝑣</m:t>
                                </m:r>
                              </m:e>
                            </m:acc>
                          </m:e>
                          <m:sub>
                            <m:r>
                              <a:rPr lang="fr-FR" sz="3200" b="0" i="1" smtClean="0">
                                <a:solidFill>
                                  <a:srgbClr val="FFC000"/>
                                </a:solidFill>
                                <a:latin typeface="Cambria Math"/>
                                <a:ea typeface="Cambria Math"/>
                              </a:rPr>
                              <m:t>𝑟</m:t>
                            </m:r>
                          </m:sub>
                        </m:sSub>
                      </m:oMath>
                    </m:oMathPara>
                  </a14:m>
                  <a:endParaRPr lang="fr-FR" sz="3200" dirty="0">
                    <a:solidFill>
                      <a:srgbClr val="FFC000"/>
                    </a:solidFill>
                  </a:endParaRPr>
                </a:p>
              </p:txBody>
            </p:sp>
          </mc:Choice>
          <mc:Fallback xmlns="">
            <p:sp>
              <p:nvSpPr>
                <p:cNvPr id="89" name="ZoneTexte 88"/>
                <p:cNvSpPr txBox="1">
                  <a:spLocks noRot="1" noChangeAspect="1" noMove="1" noResize="1" noEditPoints="1" noAdjustHandles="1" noChangeArrowheads="1" noChangeShapeType="1" noTextEdit="1"/>
                </p:cNvSpPr>
                <p:nvPr/>
              </p:nvSpPr>
              <p:spPr>
                <a:xfrm rot="16396932">
                  <a:off x="4820338" y="1217270"/>
                  <a:ext cx="661655" cy="584775"/>
                </a:xfrm>
                <a:prstGeom prst="rect">
                  <a:avLst/>
                </a:prstGeom>
                <a:blipFill rotWithShape="1">
                  <a:blip r:embed="rId10"/>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15292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plus(in)">
                                      <p:cBhvr>
                                        <p:cTn id="14" dur="2000"/>
                                        <p:tgtEl>
                                          <p:spTgt spid="22"/>
                                        </p:tgtEl>
                                      </p:cBhvr>
                                    </p:animEffect>
                                  </p:childTnLst>
                                </p:cTn>
                              </p:par>
                              <p:par>
                                <p:cTn id="15" presetID="1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plus(in)">
                                      <p:cBhvr>
                                        <p:cTn id="17" dur="2000"/>
                                        <p:tgtEl>
                                          <p:spTgt spid="21"/>
                                        </p:tgtEl>
                                      </p:cBhvr>
                                    </p:animEffect>
                                  </p:childTnLst>
                                </p:cTn>
                              </p:par>
                              <p:par>
                                <p:cTn id="18" presetID="13"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plus(in)">
                                      <p:cBhvr>
                                        <p:cTn id="20" dur="2000"/>
                                        <p:tgtEl>
                                          <p:spTgt spid="1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plus(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82"/>
                                        </p:tgtEl>
                                        <p:attrNameLst>
                                          <p:attrName>style.visibility</p:attrName>
                                        </p:attrNameLst>
                                      </p:cBhvr>
                                      <p:to>
                                        <p:strVal val="visible"/>
                                      </p:to>
                                    </p:set>
                                    <p:anim calcmode="lin" valueType="num">
                                      <p:cBhvr>
                                        <p:cTn id="28" dur="500" fill="hold"/>
                                        <p:tgtEl>
                                          <p:spTgt spid="3082"/>
                                        </p:tgtEl>
                                        <p:attrNameLst>
                                          <p:attrName>ppt_w</p:attrName>
                                        </p:attrNameLst>
                                      </p:cBhvr>
                                      <p:tavLst>
                                        <p:tav tm="0">
                                          <p:val>
                                            <p:fltVal val="0"/>
                                          </p:val>
                                        </p:tav>
                                        <p:tav tm="100000">
                                          <p:val>
                                            <p:strVal val="#ppt_w"/>
                                          </p:val>
                                        </p:tav>
                                      </p:tavLst>
                                    </p:anim>
                                    <p:anim calcmode="lin" valueType="num">
                                      <p:cBhvr>
                                        <p:cTn id="29" dur="500" fill="hold"/>
                                        <p:tgtEl>
                                          <p:spTgt spid="3082"/>
                                        </p:tgtEl>
                                        <p:attrNameLst>
                                          <p:attrName>ppt_h</p:attrName>
                                        </p:attrNameLst>
                                      </p:cBhvr>
                                      <p:tavLst>
                                        <p:tav tm="0">
                                          <p:val>
                                            <p:fltVal val="0"/>
                                          </p:val>
                                        </p:tav>
                                        <p:tav tm="100000">
                                          <p:val>
                                            <p:strVal val="#ppt_h"/>
                                          </p:val>
                                        </p:tav>
                                      </p:tavLst>
                                    </p:anim>
                                    <p:animEffect transition="in" filter="fade">
                                      <p:cBhvr>
                                        <p:cTn id="30" dur="500"/>
                                        <p:tgtEl>
                                          <p:spTgt spid="308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8"/>
                                        </p:tgtEl>
                                        <p:attrNameLst>
                                          <p:attrName>style.visibility</p:attrName>
                                        </p:attrNameLst>
                                      </p:cBhvr>
                                      <p:to>
                                        <p:strVal val="visible"/>
                                      </p:to>
                                    </p:set>
                                    <p:animEffect transition="in" filter="fade">
                                      <p:cBhvr>
                                        <p:cTn id="35" dur="500"/>
                                        <p:tgtEl>
                                          <p:spTgt spid="308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1"/>
                                        </p:tgtEl>
                                        <p:attrNameLst>
                                          <p:attrName>style.visibility</p:attrName>
                                        </p:attrNameLst>
                                      </p:cBhvr>
                                      <p:to>
                                        <p:strVal val="visible"/>
                                      </p:to>
                                    </p:set>
                                    <p:anim calcmode="lin" valueType="num">
                                      <p:cBhvr>
                                        <p:cTn id="40" dur="500" fill="hold"/>
                                        <p:tgtEl>
                                          <p:spTgt spid="81"/>
                                        </p:tgtEl>
                                        <p:attrNameLst>
                                          <p:attrName>ppt_w</p:attrName>
                                        </p:attrNameLst>
                                      </p:cBhvr>
                                      <p:tavLst>
                                        <p:tav tm="0">
                                          <p:val>
                                            <p:fltVal val="0"/>
                                          </p:val>
                                        </p:tav>
                                        <p:tav tm="100000">
                                          <p:val>
                                            <p:strVal val="#ppt_w"/>
                                          </p:val>
                                        </p:tav>
                                      </p:tavLst>
                                    </p:anim>
                                    <p:anim calcmode="lin" valueType="num">
                                      <p:cBhvr>
                                        <p:cTn id="41" dur="500" fill="hold"/>
                                        <p:tgtEl>
                                          <p:spTgt spid="81"/>
                                        </p:tgtEl>
                                        <p:attrNameLst>
                                          <p:attrName>ppt_h</p:attrName>
                                        </p:attrNameLst>
                                      </p:cBhvr>
                                      <p:tavLst>
                                        <p:tav tm="0">
                                          <p:val>
                                            <p:fltVal val="0"/>
                                          </p:val>
                                        </p:tav>
                                        <p:tav tm="100000">
                                          <p:val>
                                            <p:strVal val="#ppt_h"/>
                                          </p:val>
                                        </p:tav>
                                      </p:tavLst>
                                    </p:anim>
                                    <p:animEffect transition="in" filter="fad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13</a:t>
            </a:fld>
            <a:endParaRPr lang="fr-FR" b="1" dirty="0">
              <a:solidFill>
                <a:schemeClr val="tx1"/>
              </a:solidFill>
            </a:endParaRPr>
          </a:p>
        </p:txBody>
      </p:sp>
      <p:sp>
        <p:nvSpPr>
          <p:cNvPr id="4" name="Rectangle 3"/>
          <p:cNvSpPr/>
          <p:nvPr/>
        </p:nvSpPr>
        <p:spPr>
          <a:xfrm>
            <a:off x="71387" y="60226"/>
            <a:ext cx="3634328" cy="523220"/>
          </a:xfrm>
          <a:prstGeom prst="rect">
            <a:avLst/>
          </a:prstGeom>
          <a:solidFill>
            <a:srgbClr val="FFFF66"/>
          </a:solidFill>
        </p:spPr>
        <p:txBody>
          <a:bodyPr wrap="none">
            <a:spAutoFit/>
          </a:bodyPr>
          <a:lstStyle/>
          <a:p>
            <a:r>
              <a:rPr lang="fr-FR" sz="2800" b="1" kern="0" dirty="0" smtClean="0">
                <a:latin typeface="Monotype Corsiva" pitchFamily="66" charset="0"/>
                <a:cs typeface="Arial" charset="0"/>
              </a:rPr>
              <a:t>Expression </a:t>
            </a:r>
            <a:r>
              <a:rPr lang="fr-FR" sz="2800" b="1" kern="0" dirty="0">
                <a:latin typeface="Monotype Corsiva" pitchFamily="66" charset="0"/>
                <a:cs typeface="Arial" charset="0"/>
              </a:rPr>
              <a:t>of </a:t>
            </a:r>
            <a:r>
              <a:rPr lang="fr-FR" sz="2800" b="1" kern="0" dirty="0" err="1">
                <a:solidFill>
                  <a:schemeClr val="dk1"/>
                </a:solidFill>
                <a:latin typeface="Monotype Corsiva" pitchFamily="66" charset="0"/>
                <a:cs typeface="Arial" charset="0"/>
              </a:rPr>
              <a:t>Acceleration</a:t>
            </a:r>
            <a:r>
              <a:rPr lang="fr-FR" sz="2800" b="1" kern="0" dirty="0">
                <a:solidFill>
                  <a:schemeClr val="dk1"/>
                </a:solidFill>
                <a:latin typeface="Monotype Corsiva" pitchFamily="66" charset="0"/>
                <a:cs typeface="Arial" charset="0"/>
              </a:rPr>
              <a:t> </a:t>
            </a:r>
            <a:endParaRPr lang="fr-FR" sz="2800" b="1" kern="0" dirty="0">
              <a:latin typeface="Monotype Corsiva" pitchFamily="66" charset="0"/>
              <a:cs typeface="Arial" charset="0"/>
            </a:endParaRPr>
          </a:p>
        </p:txBody>
      </p:sp>
      <p:grpSp>
        <p:nvGrpSpPr>
          <p:cNvPr id="5" name="Groupe 4"/>
          <p:cNvGrpSpPr/>
          <p:nvPr/>
        </p:nvGrpSpPr>
        <p:grpSpPr>
          <a:xfrm>
            <a:off x="5343" y="731638"/>
            <a:ext cx="7016386" cy="515141"/>
            <a:chOff x="3886" y="1868164"/>
            <a:chExt cx="7016386" cy="515141"/>
          </a:xfrm>
        </p:grpSpPr>
        <p:sp>
          <p:nvSpPr>
            <p:cNvPr id="6" name="Rectangle 5"/>
            <p:cNvSpPr/>
            <p:nvPr/>
          </p:nvSpPr>
          <p:spPr>
            <a:xfrm>
              <a:off x="3886" y="1916832"/>
              <a:ext cx="3700372" cy="461665"/>
            </a:xfrm>
            <a:prstGeom prst="rect">
              <a:avLst/>
            </a:prstGeom>
          </p:spPr>
          <p:txBody>
            <a:bodyPr wrap="none">
              <a:spAutoFit/>
            </a:bodyPr>
            <a:lstStyle/>
            <a:p>
              <a:pPr marL="342900" indent="-342900">
                <a:buFont typeface="Wingdings" pitchFamily="2" charset="2"/>
                <a:buChar char="§"/>
              </a:pPr>
              <a:r>
                <a:rPr lang="fr-FR" sz="2400" b="1" dirty="0">
                  <a:solidFill>
                    <a:srgbClr val="7030A0"/>
                  </a:solidFill>
                </a:rPr>
                <a:t>In </a:t>
              </a:r>
              <a:r>
                <a:rPr lang="fr-FR" sz="2400" b="1" dirty="0" err="1">
                  <a:solidFill>
                    <a:srgbClr val="7030A0"/>
                  </a:solidFill>
                </a:rPr>
                <a:t>Cartesian</a:t>
              </a:r>
              <a:r>
                <a:rPr lang="fr-FR" sz="2400" b="1" dirty="0">
                  <a:solidFill>
                    <a:srgbClr val="7030A0"/>
                  </a:solidFill>
                </a:rPr>
                <a:t> </a:t>
              </a:r>
              <a:r>
                <a:rPr lang="fr-FR" sz="2400" b="1" dirty="0" err="1">
                  <a:solidFill>
                    <a:srgbClr val="7030A0"/>
                  </a:solidFill>
                </a:rPr>
                <a:t>coordinates</a:t>
              </a:r>
              <a:r>
                <a:rPr lang="fr-FR" sz="2400" b="1" dirty="0">
                  <a:solidFill>
                    <a:srgbClr val="7030A0"/>
                  </a:solidFill>
                </a:rPr>
                <a:t>:</a:t>
              </a:r>
            </a:p>
          </p:txBody>
        </p:sp>
        <mc:AlternateContent xmlns:mc="http://schemas.openxmlformats.org/markup-compatibility/2006" xmlns:a14="http://schemas.microsoft.com/office/drawing/2010/main">
          <mc:Choice Requires="a14">
            <p:sp>
              <p:nvSpPr>
                <p:cNvPr id="7" name="ZoneTexte 6"/>
                <p:cNvSpPr txBox="1"/>
                <p:nvPr/>
              </p:nvSpPr>
              <p:spPr>
                <a:xfrm>
                  <a:off x="4093179" y="1868164"/>
                  <a:ext cx="2927093" cy="515141"/>
                </a:xfrm>
                <a:prstGeom prst="rect">
                  <a:avLst/>
                </a:prstGeom>
                <a:noFill/>
                <a:ln>
                  <a:solidFill>
                    <a:srgbClr val="FF0066"/>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solidFill>
                                  <a:schemeClr val="tx1"/>
                                </a:solidFill>
                                <a:latin typeface="Cambria Math"/>
                              </a:rPr>
                            </m:ctrlPr>
                          </m:accPr>
                          <m:e>
                            <m:r>
                              <a:rPr lang="fr-FR" sz="2400" b="0" i="1" smtClean="0">
                                <a:solidFill>
                                  <a:schemeClr val="tx1"/>
                                </a:solidFill>
                                <a:latin typeface="Cambria Math"/>
                              </a:rPr>
                              <m:t>𝑎</m:t>
                            </m:r>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acc>
                              <m:accPr>
                                <m:chr m:val="⃗"/>
                                <m:ctrlPr>
                                  <a:rPr lang="fr-FR" sz="2400" i="1" smtClean="0">
                                    <a:solidFill>
                                      <a:schemeClr val="tx1"/>
                                    </a:solidFill>
                                    <a:latin typeface="Cambria Math"/>
                                    <a:ea typeface="Cambria Math"/>
                                  </a:rPr>
                                </m:ctrlPr>
                              </m:accPr>
                              <m:e>
                                <m:r>
                                  <a:rPr lang="fr-FR" sz="2400" i="1">
                                    <a:solidFill>
                                      <a:schemeClr val="tx1"/>
                                    </a:solidFill>
                                    <a:latin typeface="Cambria Math"/>
                                  </a:rPr>
                                  <m:t>𝒗</m:t>
                                </m:r>
                              </m:e>
                            </m:acc>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𝑟</m:t>
                                </m:r>
                              </m:e>
                            </m:acc>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𝑥</m:t>
                            </m:r>
                          </m:e>
                        </m:acc>
                        <m:acc>
                          <m:accPr>
                            <m:chr m:val="⃗"/>
                            <m:ctrlPr>
                              <a:rPr lang="fr-FR" sz="2400" i="1" smtClean="0">
                                <a:solidFill>
                                  <a:schemeClr val="tx1"/>
                                </a:solidFill>
                                <a:latin typeface="Cambria Math"/>
                                <a:ea typeface="Cambria Math"/>
                              </a:rPr>
                            </m:ctrlPr>
                          </m:accPr>
                          <m:e>
                            <m:r>
                              <a:rPr lang="fr-FR" sz="2400" i="1" smtClean="0">
                                <a:solidFill>
                                  <a:schemeClr val="tx1"/>
                                </a:solidFill>
                                <a:latin typeface="Cambria Math"/>
                                <a:ea typeface="Cambria Math"/>
                              </a:rPr>
                              <m:t>𝒊</m:t>
                            </m:r>
                          </m:e>
                        </m:acc>
                        <m:r>
                          <a:rPr lang="fr-FR" sz="2400" i="1" dirty="0" smtClean="0">
                            <a:solidFill>
                              <a:schemeClr val="tx1"/>
                            </a:solidFill>
                            <a:latin typeface="Cambria Math"/>
                            <a:ea typeface="Cambria Math"/>
                          </a:rPr>
                          <m:t>+</m:t>
                        </m:r>
                        <m:acc>
                          <m:accPr>
                            <m:chr m:val="̈"/>
                            <m:ctrlPr>
                              <a:rPr lang="fr-FR" sz="2400" i="1" dirty="0" smtClean="0">
                                <a:solidFill>
                                  <a:schemeClr val="tx1"/>
                                </a:solidFill>
                                <a:latin typeface="Cambria Math"/>
                                <a:ea typeface="Cambria Math"/>
                              </a:rPr>
                            </m:ctrlPr>
                          </m:accPr>
                          <m:e>
                            <m:r>
                              <a:rPr lang="fr-FR" sz="2400" b="0" i="1" dirty="0" smtClean="0">
                                <a:solidFill>
                                  <a:schemeClr val="tx1"/>
                                </a:solidFill>
                                <a:latin typeface="Cambria Math"/>
                                <a:ea typeface="Cambria Math"/>
                              </a:rPr>
                              <m:t>𝑦</m:t>
                            </m:r>
                          </m:e>
                        </m:acc>
                        <m:acc>
                          <m:accPr>
                            <m:chr m:val="⃗"/>
                            <m:ctrlPr>
                              <a:rPr lang="fr-FR" sz="2400" i="1" dirty="0" smtClean="0">
                                <a:solidFill>
                                  <a:schemeClr val="tx1"/>
                                </a:solidFill>
                                <a:latin typeface="Cambria Math"/>
                                <a:ea typeface="Cambria Math"/>
                              </a:rPr>
                            </m:ctrlPr>
                          </m:accPr>
                          <m:e>
                            <m:r>
                              <a:rPr lang="fr-FR" sz="2400" i="1" dirty="0" smtClean="0">
                                <a:solidFill>
                                  <a:schemeClr val="tx1"/>
                                </a:solidFill>
                                <a:latin typeface="Cambria Math"/>
                                <a:ea typeface="Cambria Math"/>
                              </a:rPr>
                              <m:t>𝒋</m:t>
                            </m:r>
                          </m:e>
                        </m:acc>
                      </m:oMath>
                    </m:oMathPara>
                  </a14:m>
                  <a:endParaRPr lang="fr-FR" sz="2400" dirty="0">
                    <a:solidFill>
                      <a:schemeClr val="tx1"/>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4093179" y="1868164"/>
                  <a:ext cx="2927093" cy="515141"/>
                </a:xfrm>
                <a:prstGeom prst="rect">
                  <a:avLst/>
                </a:prstGeom>
                <a:blipFill rotWithShape="1">
                  <a:blip r:embed="rId5"/>
                  <a:stretch>
                    <a:fillRect/>
                  </a:stretch>
                </a:blipFill>
                <a:ln>
                  <a:solidFill>
                    <a:srgbClr val="FF0066"/>
                  </a:solidFill>
                </a:ln>
                <a:effectLst>
                  <a:glow rad="63500">
                    <a:schemeClr val="accent2">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grpSp>
      <p:sp>
        <p:nvSpPr>
          <p:cNvPr id="8" name="Rectangle 7"/>
          <p:cNvSpPr/>
          <p:nvPr/>
        </p:nvSpPr>
        <p:spPr>
          <a:xfrm>
            <a:off x="71387" y="1428378"/>
            <a:ext cx="3060760" cy="461665"/>
          </a:xfrm>
          <a:prstGeom prst="rect">
            <a:avLst/>
          </a:prstGeom>
        </p:spPr>
        <p:txBody>
          <a:bodyPr wrap="square">
            <a:spAutoFit/>
          </a:bodyPr>
          <a:lstStyle/>
          <a:p>
            <a:pPr marL="342900" indent="-342900">
              <a:buFont typeface="Wingdings" pitchFamily="2" charset="2"/>
              <a:buChar char="§"/>
            </a:pPr>
            <a:r>
              <a:rPr lang="fr-FR" sz="2400" b="1" u="sng" dirty="0">
                <a:solidFill>
                  <a:srgbClr val="FF0066"/>
                </a:solidFill>
              </a:rPr>
              <a:t>In polar </a:t>
            </a:r>
            <a:r>
              <a:rPr lang="fr-FR" sz="2400" b="1" u="sng" dirty="0" err="1">
                <a:solidFill>
                  <a:srgbClr val="FF0066"/>
                </a:solidFill>
              </a:rPr>
              <a:t>coordinates</a:t>
            </a:r>
            <a:endParaRPr lang="fr-FR" sz="2400" b="1" u="sng" dirty="0">
              <a:solidFill>
                <a:srgbClr val="FF0066"/>
              </a:solidFill>
            </a:endParaRPr>
          </a:p>
        </p:txBody>
      </p:sp>
      <p:grpSp>
        <p:nvGrpSpPr>
          <p:cNvPr id="9" name="Groupe 8"/>
          <p:cNvGrpSpPr/>
          <p:nvPr/>
        </p:nvGrpSpPr>
        <p:grpSpPr>
          <a:xfrm>
            <a:off x="66541" y="1982353"/>
            <a:ext cx="5726154" cy="624273"/>
            <a:chOff x="65084" y="3118879"/>
            <a:chExt cx="5726154" cy="624273"/>
          </a:xfrm>
        </p:grpSpPr>
        <p:sp>
          <p:nvSpPr>
            <p:cNvPr id="10" name="Rectangle 9"/>
            <p:cNvSpPr/>
            <p:nvPr/>
          </p:nvSpPr>
          <p:spPr>
            <a:xfrm>
              <a:off x="65084" y="3212976"/>
              <a:ext cx="1442446" cy="461665"/>
            </a:xfrm>
            <a:prstGeom prst="rect">
              <a:avLst/>
            </a:prstGeom>
          </p:spPr>
          <p:txBody>
            <a:bodyPr wrap="none">
              <a:spAutoFit/>
            </a:bodyPr>
            <a:lstStyle/>
            <a:p>
              <a:r>
                <a:rPr lang="fr-FR" sz="2400" b="1" dirty="0" err="1" smtClean="0"/>
                <a:t>We</a:t>
              </a:r>
              <a:r>
                <a:rPr lang="fr-FR" sz="2400" b="1" dirty="0" smtClean="0"/>
                <a:t> have :</a:t>
              </a:r>
              <a:endParaRPr lang="fr-FR" sz="2400" b="1" dirty="0"/>
            </a:p>
          </p:txBody>
        </p:sp>
        <mc:AlternateContent xmlns:mc="http://schemas.openxmlformats.org/markup-compatibility/2006" xmlns:a14="http://schemas.microsoft.com/office/drawing/2010/main">
          <mc:Choice Requires="a14">
            <p:sp>
              <p:nvSpPr>
                <p:cNvPr id="11" name="ZoneTexte 10"/>
                <p:cNvSpPr txBox="1"/>
                <p:nvPr/>
              </p:nvSpPr>
              <p:spPr>
                <a:xfrm>
                  <a:off x="1783317" y="3118879"/>
                  <a:ext cx="4007921" cy="624273"/>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2800" b="1" i="1">
                                <a:solidFill>
                                  <a:schemeClr val="tx1"/>
                                </a:solidFill>
                                <a:latin typeface="Cambria Math"/>
                                <a:ea typeface="Cambria Math"/>
                              </a:rPr>
                            </m:ctrlPr>
                          </m:accPr>
                          <m:e>
                            <m:r>
                              <m:rPr>
                                <m:sty m:val="p"/>
                              </m:rPr>
                              <a:rPr lang="fr-FR" sz="2800" b="1" i="1">
                                <a:solidFill>
                                  <a:schemeClr val="tx1"/>
                                </a:solidFill>
                                <a:latin typeface="Cambria Math"/>
                                <a:ea typeface="Cambria Math"/>
                              </a:rPr>
                              <m:t>v</m:t>
                            </m:r>
                          </m:e>
                        </m:acc>
                        <m:r>
                          <a:rPr lang="fr-FR" sz="2800" b="1" i="1">
                            <a:solidFill>
                              <a:schemeClr val="tx1"/>
                            </a:solidFill>
                            <a:latin typeface="Cambria Math"/>
                            <a:ea typeface="Cambria Math"/>
                          </a:rPr>
                          <m:t>=</m:t>
                        </m:r>
                        <m:acc>
                          <m:accPr>
                            <m:chr m:val="̇"/>
                            <m:ctrlPr>
                              <a:rPr lang="fr-FR" sz="2800" b="1" i="1" smtClean="0">
                                <a:solidFill>
                                  <a:srgbClr val="FF0000"/>
                                </a:solidFill>
                                <a:latin typeface="Cambria Math"/>
                                <a:ea typeface="Cambria Math"/>
                              </a:rPr>
                            </m:ctrlPr>
                          </m:accPr>
                          <m:e>
                            <m:r>
                              <a:rPr lang="fr-FR" sz="2800" b="1" i="1">
                                <a:solidFill>
                                  <a:srgbClr val="FF0000"/>
                                </a:solidFill>
                                <a:latin typeface="Cambria Math"/>
                                <a:ea typeface="Cambria Math"/>
                              </a:rPr>
                              <m:t>𝒓</m:t>
                            </m:r>
                          </m:e>
                        </m:acc>
                        <m:acc>
                          <m:accPr>
                            <m:chr m:val="⃗"/>
                            <m:ctrlPr>
                              <a:rPr lang="fr-FR" sz="2800" b="1" i="1">
                                <a:solidFill>
                                  <a:srgbClr val="FF0000"/>
                                </a:solidFill>
                                <a:latin typeface="Cambria Math"/>
                                <a:ea typeface="Cambria Math"/>
                              </a:rPr>
                            </m:ctrlPr>
                          </m:accPr>
                          <m:e>
                            <m:sSub>
                              <m:sSubPr>
                                <m:ctrlPr>
                                  <a:rPr lang="fr-FR" sz="2800" b="1" i="1">
                                    <a:solidFill>
                                      <a:srgbClr val="FF0000"/>
                                    </a:solidFill>
                                    <a:latin typeface="Cambria Math"/>
                                    <a:ea typeface="Cambria Math"/>
                                  </a:rPr>
                                </m:ctrlPr>
                              </m:sSubPr>
                              <m:e>
                                <m:r>
                                  <m:rPr>
                                    <m:sty m:val="p"/>
                                  </m:rPr>
                                  <a:rPr lang="fr-FR" sz="2800" b="1" i="1">
                                    <a:solidFill>
                                      <a:srgbClr val="FF0000"/>
                                    </a:solidFill>
                                    <a:latin typeface="Cambria Math"/>
                                    <a:ea typeface="Cambria Math"/>
                                  </a:rPr>
                                  <m:t>U</m:t>
                                </m:r>
                              </m:e>
                              <m:sub>
                                <m:r>
                                  <m:rPr>
                                    <m:sty m:val="p"/>
                                  </m:rPr>
                                  <a:rPr lang="fr-FR" sz="2800" b="1" i="1">
                                    <a:solidFill>
                                      <a:srgbClr val="FF0000"/>
                                    </a:solidFill>
                                    <a:latin typeface="Cambria Math"/>
                                    <a:ea typeface="Cambria Math"/>
                                  </a:rPr>
                                  <m:t>r</m:t>
                                </m:r>
                              </m:sub>
                            </m:sSub>
                          </m:e>
                        </m:acc>
                        <m:r>
                          <a:rPr lang="fr-FR" sz="2800" b="1" i="1">
                            <a:solidFill>
                              <a:schemeClr val="tx1"/>
                            </a:solidFill>
                            <a:latin typeface="Cambria Math"/>
                            <a:ea typeface="Cambria Math"/>
                          </a:rPr>
                          <m:t>+</m:t>
                        </m:r>
                        <m:r>
                          <a:rPr lang="fr-FR" sz="2800" b="1" i="1" smtClean="0">
                            <a:solidFill>
                              <a:srgbClr val="0070C0"/>
                            </a:solidFill>
                            <a:latin typeface="Cambria Math"/>
                            <a:ea typeface="Cambria Math"/>
                          </a:rPr>
                          <m:t>𝒓</m:t>
                        </m:r>
                        <m:acc>
                          <m:accPr>
                            <m:chr m:val="̇"/>
                            <m:ctrlPr>
                              <a:rPr lang="fr-FR" sz="2800" b="1" i="1">
                                <a:solidFill>
                                  <a:srgbClr val="0070C0"/>
                                </a:solidFill>
                                <a:latin typeface="Cambria Math"/>
                                <a:ea typeface="Cambria Math"/>
                              </a:rPr>
                            </m:ctrlPr>
                          </m:accPr>
                          <m:e>
                            <m:r>
                              <a:rPr lang="fr-FR" sz="2800" b="1" i="1" smtClean="0">
                                <a:solidFill>
                                  <a:srgbClr val="0070C0"/>
                                </a:solidFill>
                                <a:latin typeface="Cambria Math"/>
                                <a:ea typeface="Cambria Math"/>
                              </a:rPr>
                              <m:t>𝝋</m:t>
                            </m:r>
                          </m:e>
                        </m:acc>
                        <m:r>
                          <a:rPr lang="fr-FR" sz="2800" b="1" i="1">
                            <a:solidFill>
                              <a:srgbClr val="0070C0"/>
                            </a:solidFill>
                            <a:latin typeface="Cambria Math"/>
                            <a:ea typeface="Cambria Math"/>
                          </a:rPr>
                          <m:t> </m:t>
                        </m:r>
                        <m:acc>
                          <m:accPr>
                            <m:chr m:val="⃗"/>
                            <m:ctrlPr>
                              <a:rPr lang="fr-FR" sz="2800" b="1" i="1">
                                <a:solidFill>
                                  <a:srgbClr val="0070C0"/>
                                </a:solidFill>
                                <a:latin typeface="Cambria Math"/>
                                <a:ea typeface="Cambria Math"/>
                              </a:rPr>
                            </m:ctrlPr>
                          </m:accPr>
                          <m:e>
                            <m:sSub>
                              <m:sSubPr>
                                <m:ctrlPr>
                                  <a:rPr lang="fr-FR" sz="2800" b="1" i="1">
                                    <a:solidFill>
                                      <a:srgbClr val="0070C0"/>
                                    </a:solidFill>
                                    <a:latin typeface="Cambria Math"/>
                                    <a:ea typeface="Cambria Math"/>
                                  </a:rPr>
                                </m:ctrlPr>
                              </m:sSubPr>
                              <m:e>
                                <m:r>
                                  <a:rPr lang="fr-FR" sz="2800" b="1" i="1">
                                    <a:solidFill>
                                      <a:srgbClr val="0070C0"/>
                                    </a:solidFill>
                                    <a:latin typeface="Cambria Math"/>
                                    <a:ea typeface="Cambria Math"/>
                                  </a:rPr>
                                  <m:t>𝑼</m:t>
                                </m:r>
                              </m:e>
                              <m:sub>
                                <m:r>
                                  <a:rPr lang="fr-FR" sz="2800" b="1" i="1" smtClean="0">
                                    <a:solidFill>
                                      <a:srgbClr val="0070C0"/>
                                    </a:solidFill>
                                    <a:latin typeface="Cambria Math"/>
                                    <a:ea typeface="Cambria Math"/>
                                  </a:rPr>
                                  <m:t>𝝋</m:t>
                                </m:r>
                              </m:sub>
                            </m:sSub>
                          </m:e>
                        </m:acc>
                      </m:oMath>
                    </m:oMathPara>
                  </a14:m>
                  <a:endParaRPr lang="fr-FR" sz="2800" b="1" i="1" dirty="0">
                    <a:solidFill>
                      <a:schemeClr val="tx1"/>
                    </a:solidFill>
                    <a:latin typeface="Cambria Math"/>
                    <a:ea typeface="Cambria Math"/>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783317" y="3118879"/>
                  <a:ext cx="4007921" cy="624273"/>
                </a:xfrm>
                <a:prstGeom prst="rect">
                  <a:avLst/>
                </a:prstGeom>
                <a:blipFill rotWithShape="1">
                  <a:blip r:embed="rId6"/>
                  <a:stretch>
                    <a:fillRect/>
                  </a:stretch>
                </a:blipFill>
                <a:ln>
                  <a:noFill/>
                </a:ln>
                <a:effectLst>
                  <a:glow rad="101600">
                    <a:schemeClr val="accent1">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grpSp>
      <p:grpSp>
        <p:nvGrpSpPr>
          <p:cNvPr id="13" name="Groupe 12"/>
          <p:cNvGrpSpPr/>
          <p:nvPr/>
        </p:nvGrpSpPr>
        <p:grpSpPr>
          <a:xfrm>
            <a:off x="-25373" y="2766844"/>
            <a:ext cx="9097761" cy="1026628"/>
            <a:chOff x="14079" y="3917197"/>
            <a:chExt cx="9097761" cy="1026628"/>
          </a:xfrm>
        </p:grpSpPr>
        <mc:AlternateContent xmlns:mc="http://schemas.openxmlformats.org/markup-compatibility/2006" xmlns:a14="http://schemas.microsoft.com/office/drawing/2010/main">
          <mc:Choice Requires="a14">
            <p:sp>
              <p:nvSpPr>
                <p:cNvPr id="14" name="ZoneTexte 13"/>
                <p:cNvSpPr txBox="1"/>
                <p:nvPr/>
              </p:nvSpPr>
              <p:spPr>
                <a:xfrm>
                  <a:off x="14079" y="4150147"/>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14079" y="4150147"/>
                  <a:ext cx="688009" cy="646331"/>
                </a:xfrm>
                <a:prstGeom prst="rect">
                  <a:avLst/>
                </a:prstGeom>
                <a:blipFill rotWithShape="1">
                  <a:blip r:embed="rId7"/>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446560" y="3917197"/>
                  <a:ext cx="8665280" cy="1026628"/>
                </a:xfrm>
                <a:prstGeom prst="rect">
                  <a:avLst/>
                </a:prstGeom>
                <a:noFill/>
                <a:ln>
                  <a:no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i="1" smtClean="0">
                                <a:solidFill>
                                  <a:schemeClr val="tx1"/>
                                </a:solidFill>
                                <a:latin typeface="Cambria Math"/>
                              </a:rPr>
                            </m:ctrlPr>
                          </m:accPr>
                          <m:e>
                            <m:r>
                              <a:rPr lang="fr-FR" sz="2800" b="0" i="1" smtClean="0">
                                <a:solidFill>
                                  <a:schemeClr val="tx1"/>
                                </a:solidFill>
                                <a:latin typeface="Cambria Math"/>
                              </a:rPr>
                              <m:t>𝑎</m:t>
                            </m:r>
                          </m:e>
                        </m:acc>
                        <m:r>
                          <a:rPr lang="fr-FR" sz="2800" i="1" smtClean="0">
                            <a:solidFill>
                              <a:schemeClr val="tx1"/>
                            </a:solidFill>
                            <a:latin typeface="Cambria Math"/>
                            <a:ea typeface="Cambria Math"/>
                          </a:rPr>
                          <m:t>=</m:t>
                        </m:r>
                        <m:acc>
                          <m:accPr>
                            <m:chr m:val="̇"/>
                            <m:ctrlPr>
                              <a:rPr lang="fr-FR" sz="2800" i="1" smtClean="0">
                                <a:solidFill>
                                  <a:schemeClr val="tx1"/>
                                </a:solidFill>
                                <a:latin typeface="Cambria Math"/>
                                <a:ea typeface="Cambria Math"/>
                              </a:rPr>
                            </m:ctrlPr>
                          </m:accPr>
                          <m:e>
                            <m:acc>
                              <m:accPr>
                                <m:chr m:val="⃗"/>
                                <m:ctrlPr>
                                  <a:rPr lang="fr-FR" sz="2800" i="1" smtClean="0">
                                    <a:solidFill>
                                      <a:schemeClr val="tx1"/>
                                    </a:solidFill>
                                    <a:latin typeface="Cambria Math"/>
                                    <a:ea typeface="Cambria Math"/>
                                  </a:rPr>
                                </m:ctrlPr>
                              </m:accPr>
                              <m:e>
                                <m:r>
                                  <a:rPr lang="fr-FR" sz="2800" i="1">
                                    <a:solidFill>
                                      <a:schemeClr val="tx1"/>
                                    </a:solidFill>
                                    <a:latin typeface="Cambria Math"/>
                                  </a:rPr>
                                  <m:t>𝒗</m:t>
                                </m:r>
                              </m:e>
                            </m:acc>
                          </m:e>
                        </m:acc>
                        <m:r>
                          <a:rPr lang="fr-FR" sz="2800" i="1" smtClean="0">
                            <a:solidFill>
                              <a:schemeClr val="tx1"/>
                            </a:solidFill>
                            <a:latin typeface="Cambria Math"/>
                            <a:ea typeface="Cambria Math"/>
                          </a:rPr>
                          <m:t>=</m:t>
                        </m:r>
                        <m:f>
                          <m:fPr>
                            <m:ctrlPr>
                              <a:rPr lang="fr-FR" sz="2800" i="1" smtClean="0">
                                <a:solidFill>
                                  <a:srgbClr val="FF0000"/>
                                </a:solidFill>
                                <a:latin typeface="Cambria Math"/>
                                <a:ea typeface="Cambria Math"/>
                              </a:rPr>
                            </m:ctrlPr>
                          </m:fPr>
                          <m:num>
                            <m:r>
                              <a:rPr lang="fr-FR" sz="2800" b="0" i="1" smtClean="0">
                                <a:solidFill>
                                  <a:srgbClr val="FF0000"/>
                                </a:solidFill>
                                <a:latin typeface="Cambria Math"/>
                                <a:ea typeface="Cambria Math"/>
                              </a:rPr>
                              <m:t>𝑑</m:t>
                            </m:r>
                            <m:acc>
                              <m:accPr>
                                <m:chr m:val="̇"/>
                                <m:ctrlPr>
                                  <a:rPr lang="fr-FR" sz="2800" b="0" i="1" smtClean="0">
                                    <a:solidFill>
                                      <a:srgbClr val="FF0000"/>
                                    </a:solidFill>
                                    <a:latin typeface="Cambria Math"/>
                                    <a:ea typeface="Cambria Math"/>
                                  </a:rPr>
                                </m:ctrlPr>
                              </m:accPr>
                              <m:e>
                                <m:r>
                                  <a:rPr lang="fr-FR" sz="2800" b="0" i="1" smtClean="0">
                                    <a:solidFill>
                                      <a:srgbClr val="FF0000"/>
                                    </a:solidFill>
                                    <a:latin typeface="Cambria Math"/>
                                    <a:ea typeface="Cambria Math"/>
                                  </a:rPr>
                                  <m:t>𝑟</m:t>
                                </m:r>
                              </m:e>
                            </m:acc>
                          </m:num>
                          <m:den>
                            <m:r>
                              <a:rPr lang="fr-FR" sz="2800" b="0" i="1" smtClean="0">
                                <a:solidFill>
                                  <a:srgbClr val="FF0000"/>
                                </a:solidFill>
                                <a:latin typeface="Cambria Math"/>
                                <a:ea typeface="Cambria Math"/>
                              </a:rPr>
                              <m:t>𝑑𝑡</m:t>
                            </m:r>
                          </m:den>
                        </m:f>
                        <m:acc>
                          <m:accPr>
                            <m:chr m:val="⃗"/>
                            <m:ctrlPr>
                              <a:rPr lang="fr-FR" sz="2800" i="1" smtClean="0">
                                <a:solidFill>
                                  <a:srgbClr val="FF0000"/>
                                </a:solidFill>
                                <a:latin typeface="Cambria Math"/>
                                <a:ea typeface="Cambria Math"/>
                              </a:rPr>
                            </m:ctrlPr>
                          </m:accPr>
                          <m:e>
                            <m:sSub>
                              <m:sSubPr>
                                <m:ctrlPr>
                                  <a:rPr lang="fr-FR" sz="2800" i="1" smtClean="0">
                                    <a:solidFill>
                                      <a:srgbClr val="FF0000"/>
                                    </a:solidFill>
                                    <a:latin typeface="Cambria Math"/>
                                    <a:ea typeface="Cambria Math"/>
                                  </a:rPr>
                                </m:ctrlPr>
                              </m:sSubPr>
                              <m:e>
                                <m:r>
                                  <a:rPr lang="fr-FR" sz="2800" b="0" i="1" smtClean="0">
                                    <a:solidFill>
                                      <a:srgbClr val="FF0000"/>
                                    </a:solidFill>
                                    <a:latin typeface="Cambria Math"/>
                                    <a:ea typeface="Cambria Math"/>
                                  </a:rPr>
                                  <m:t>𝑈</m:t>
                                </m:r>
                              </m:e>
                              <m:sub>
                                <m:r>
                                  <a:rPr lang="fr-FR" sz="2800" b="0" i="1" smtClean="0">
                                    <a:solidFill>
                                      <a:srgbClr val="FF0000"/>
                                    </a:solidFill>
                                    <a:latin typeface="Cambria Math"/>
                                    <a:ea typeface="Cambria Math"/>
                                  </a:rPr>
                                  <m:t>𝑟</m:t>
                                </m:r>
                              </m:sub>
                            </m:sSub>
                          </m:e>
                        </m:acc>
                        <m:r>
                          <a:rPr lang="fr-FR" sz="2800" i="1" smtClean="0">
                            <a:solidFill>
                              <a:srgbClr val="FF0000"/>
                            </a:solidFill>
                            <a:latin typeface="Cambria Math"/>
                            <a:ea typeface="Cambria Math"/>
                          </a:rPr>
                          <m:t>+</m:t>
                        </m:r>
                        <m:acc>
                          <m:accPr>
                            <m:chr m:val="̇"/>
                            <m:ctrlPr>
                              <a:rPr lang="fr-FR" sz="2800" i="1" smtClean="0">
                                <a:solidFill>
                                  <a:srgbClr val="FF0000"/>
                                </a:solidFill>
                                <a:latin typeface="Cambria Math"/>
                                <a:ea typeface="Cambria Math"/>
                              </a:rPr>
                            </m:ctrlPr>
                          </m:accPr>
                          <m:e>
                            <m:r>
                              <a:rPr lang="fr-FR" sz="2800" b="0" i="1" smtClean="0">
                                <a:solidFill>
                                  <a:srgbClr val="FF0000"/>
                                </a:solidFill>
                                <a:latin typeface="Cambria Math"/>
                                <a:ea typeface="Cambria Math"/>
                              </a:rPr>
                              <m:t>𝑟</m:t>
                            </m:r>
                          </m:e>
                        </m:acc>
                        <m:f>
                          <m:fPr>
                            <m:ctrlPr>
                              <a:rPr lang="fr-FR" sz="2800" i="1" smtClean="0">
                                <a:solidFill>
                                  <a:srgbClr val="FF0000"/>
                                </a:solidFill>
                                <a:latin typeface="Cambria Math"/>
                              </a:rPr>
                            </m:ctrlPr>
                          </m:fPr>
                          <m:num>
                            <m:r>
                              <a:rPr lang="fr-FR" sz="2800" b="0" i="1" smtClean="0">
                                <a:solidFill>
                                  <a:srgbClr val="FF0000"/>
                                </a:solidFill>
                                <a:latin typeface="Cambria Math"/>
                              </a:rPr>
                              <m:t>𝑑</m:t>
                            </m:r>
                            <m:acc>
                              <m:accPr>
                                <m:chr m:val="⃗"/>
                                <m:ctrlPr>
                                  <a:rPr lang="fr-FR" sz="2800" b="0" i="1" smtClean="0">
                                    <a:solidFill>
                                      <a:srgbClr val="FF0000"/>
                                    </a:solidFill>
                                    <a:latin typeface="Cambria Math"/>
                                  </a:rPr>
                                </m:ctrlPr>
                              </m:accPr>
                              <m:e>
                                <m:sSub>
                                  <m:sSubPr>
                                    <m:ctrlPr>
                                      <a:rPr lang="fr-FR" sz="2800" i="1">
                                        <a:solidFill>
                                          <a:srgbClr val="FF0000"/>
                                        </a:solidFill>
                                        <a:latin typeface="Cambria Math"/>
                                      </a:rPr>
                                    </m:ctrlPr>
                                  </m:sSubPr>
                                  <m:e>
                                    <m:r>
                                      <a:rPr lang="fr-FR" sz="2800" i="1">
                                        <a:solidFill>
                                          <a:srgbClr val="FF0000"/>
                                        </a:solidFill>
                                        <a:latin typeface="Cambria Math"/>
                                      </a:rPr>
                                      <m:t>𝑈</m:t>
                                    </m:r>
                                  </m:e>
                                  <m:sub>
                                    <m:r>
                                      <a:rPr lang="fr-FR" sz="2800" i="1">
                                        <a:solidFill>
                                          <a:srgbClr val="FF0000"/>
                                        </a:solidFill>
                                        <a:latin typeface="Cambria Math"/>
                                      </a:rPr>
                                      <m:t>𝑟</m:t>
                                    </m:r>
                                  </m:sub>
                                </m:sSub>
                              </m:e>
                            </m:acc>
                          </m:num>
                          <m:den>
                            <m:r>
                              <a:rPr lang="fr-FR" sz="2800" b="0" i="1" smtClean="0">
                                <a:solidFill>
                                  <a:srgbClr val="FF0000"/>
                                </a:solidFill>
                                <a:latin typeface="Cambria Math"/>
                              </a:rPr>
                              <m:t>𝑑𝑡</m:t>
                            </m:r>
                          </m:den>
                        </m:f>
                        <m:r>
                          <a:rPr lang="fr-FR" sz="2800" b="0" i="0" smtClean="0">
                            <a:solidFill>
                              <a:schemeClr val="tx1"/>
                            </a:solidFill>
                            <a:latin typeface="Cambria Math"/>
                          </a:rPr>
                          <m:t>+</m:t>
                        </m:r>
                        <m:f>
                          <m:fPr>
                            <m:ctrlPr>
                              <a:rPr lang="fr-FR" sz="2800" b="0" i="1" smtClean="0">
                                <a:solidFill>
                                  <a:srgbClr val="0070C0"/>
                                </a:solidFill>
                                <a:latin typeface="Cambria Math"/>
                              </a:rPr>
                            </m:ctrlPr>
                          </m:fPr>
                          <m:num>
                            <m:r>
                              <a:rPr lang="fr-FR" sz="2800" b="0" i="1" smtClean="0">
                                <a:solidFill>
                                  <a:srgbClr val="0070C0"/>
                                </a:solidFill>
                                <a:latin typeface="Cambria Math"/>
                              </a:rPr>
                              <m:t>𝑑𝑟</m:t>
                            </m:r>
                          </m:num>
                          <m:den>
                            <m:r>
                              <a:rPr lang="fr-FR" sz="2800" b="0" i="1" smtClean="0">
                                <a:solidFill>
                                  <a:srgbClr val="0070C0"/>
                                </a:solidFill>
                                <a:latin typeface="Cambria Math"/>
                              </a:rPr>
                              <m:t>𝑑𝑡</m:t>
                            </m:r>
                          </m:den>
                        </m:f>
                        <m:acc>
                          <m:accPr>
                            <m:chr m:val="̇"/>
                            <m:ctrlPr>
                              <a:rPr lang="fr-FR" sz="2800" b="0" i="1" smtClean="0">
                                <a:solidFill>
                                  <a:srgbClr val="0070C0"/>
                                </a:solidFill>
                                <a:latin typeface="Cambria Math"/>
                              </a:rPr>
                            </m:ctrlPr>
                          </m:accPr>
                          <m:e>
                            <m:r>
                              <a:rPr lang="fr-FR" sz="2800" b="0" i="1" smtClean="0">
                                <a:solidFill>
                                  <a:srgbClr val="0070C0"/>
                                </a:solidFill>
                                <a:latin typeface="Cambria Math"/>
                                <a:ea typeface="Cambria Math"/>
                              </a:rPr>
                              <m:t>𝜑</m:t>
                            </m:r>
                          </m:e>
                        </m:acc>
                        <m:acc>
                          <m:accPr>
                            <m:chr m:val="⃗"/>
                            <m:ctrlPr>
                              <a:rPr lang="fr-FR" sz="2800" i="1" smtClean="0">
                                <a:solidFill>
                                  <a:srgbClr val="0070C0"/>
                                </a:solidFill>
                                <a:latin typeface="Cambria Math"/>
                              </a:rPr>
                            </m:ctrlPr>
                          </m:accPr>
                          <m:e>
                            <m:sSub>
                              <m:sSubPr>
                                <m:ctrlPr>
                                  <a:rPr lang="fr-FR" sz="2800" i="1" smtClean="0">
                                    <a:solidFill>
                                      <a:srgbClr val="0070C0"/>
                                    </a:solidFill>
                                    <a:latin typeface="Cambria Math"/>
                                  </a:rPr>
                                </m:ctrlPr>
                              </m:sSubPr>
                              <m:e>
                                <m:r>
                                  <a:rPr lang="fr-FR" sz="2800" b="0" i="1" smtClean="0">
                                    <a:solidFill>
                                      <a:srgbClr val="0070C0"/>
                                    </a:solidFill>
                                    <a:latin typeface="Cambria Math"/>
                                  </a:rPr>
                                  <m:t>𝑈</m:t>
                                </m:r>
                              </m:e>
                              <m:sub>
                                <m:r>
                                  <a:rPr lang="fr-FR" sz="2800" i="1" smtClean="0">
                                    <a:solidFill>
                                      <a:srgbClr val="0070C0"/>
                                    </a:solidFill>
                                    <a:latin typeface="Cambria Math"/>
                                    <a:ea typeface="Cambria Math"/>
                                  </a:rPr>
                                  <m:t>𝜑</m:t>
                                </m:r>
                              </m:sub>
                            </m:sSub>
                          </m:e>
                        </m:acc>
                        <m:r>
                          <a:rPr lang="fr-FR" sz="2800" b="0" i="1" smtClean="0">
                            <a:solidFill>
                              <a:srgbClr val="0070C0"/>
                            </a:solidFill>
                            <a:latin typeface="Cambria Math"/>
                          </a:rPr>
                          <m:t>+</m:t>
                        </m:r>
                        <m:r>
                          <a:rPr lang="fr-FR" sz="2800" b="0" i="1" smtClean="0">
                            <a:solidFill>
                              <a:srgbClr val="0070C0"/>
                            </a:solidFill>
                            <a:latin typeface="Cambria Math"/>
                          </a:rPr>
                          <m:t>𝑟</m:t>
                        </m:r>
                        <m:f>
                          <m:fPr>
                            <m:ctrlPr>
                              <a:rPr lang="fr-FR" sz="2800" b="0" i="1" smtClean="0">
                                <a:solidFill>
                                  <a:srgbClr val="0070C0"/>
                                </a:solidFill>
                                <a:latin typeface="Cambria Math"/>
                              </a:rPr>
                            </m:ctrlPr>
                          </m:fPr>
                          <m:num>
                            <m:r>
                              <a:rPr lang="fr-FR" sz="2800" b="0" i="1" smtClean="0">
                                <a:solidFill>
                                  <a:srgbClr val="0070C0"/>
                                </a:solidFill>
                                <a:latin typeface="Cambria Math"/>
                              </a:rPr>
                              <m:t>𝑑</m:t>
                            </m:r>
                            <m:acc>
                              <m:accPr>
                                <m:chr m:val="̇"/>
                                <m:ctrlPr>
                                  <a:rPr lang="fr-FR" sz="2800" b="0" i="1" smtClean="0">
                                    <a:solidFill>
                                      <a:srgbClr val="0070C0"/>
                                    </a:solidFill>
                                    <a:latin typeface="Cambria Math"/>
                                  </a:rPr>
                                </m:ctrlPr>
                              </m:accPr>
                              <m:e>
                                <m:r>
                                  <a:rPr lang="fr-FR" sz="2800" b="0" i="1" smtClean="0">
                                    <a:solidFill>
                                      <a:srgbClr val="0070C0"/>
                                    </a:solidFill>
                                    <a:latin typeface="Cambria Math"/>
                                    <a:ea typeface="Cambria Math"/>
                                  </a:rPr>
                                  <m:t>𝜑</m:t>
                                </m:r>
                              </m:e>
                            </m:acc>
                          </m:num>
                          <m:den>
                            <m:r>
                              <a:rPr lang="fr-FR" sz="2800" b="0" i="1" smtClean="0">
                                <a:solidFill>
                                  <a:srgbClr val="0070C0"/>
                                </a:solidFill>
                                <a:latin typeface="Cambria Math"/>
                              </a:rPr>
                              <m:t>𝑑𝑡</m:t>
                            </m:r>
                          </m:den>
                        </m:f>
                        <m:acc>
                          <m:accPr>
                            <m:chr m:val="⃗"/>
                            <m:ctrlPr>
                              <a:rPr lang="fr-FR" sz="2800" b="0" i="1" smtClean="0">
                                <a:solidFill>
                                  <a:srgbClr val="0070C0"/>
                                </a:solidFill>
                                <a:latin typeface="Cambria Math"/>
                              </a:rPr>
                            </m:ctrlPr>
                          </m:accPr>
                          <m:e>
                            <m:sSub>
                              <m:sSubPr>
                                <m:ctrlPr>
                                  <a:rPr lang="fr-FR" sz="2800" b="0" i="1" smtClean="0">
                                    <a:solidFill>
                                      <a:srgbClr val="0070C0"/>
                                    </a:solidFill>
                                    <a:latin typeface="Cambria Math"/>
                                  </a:rPr>
                                </m:ctrlPr>
                              </m:sSubPr>
                              <m:e>
                                <m:r>
                                  <a:rPr lang="fr-FR" sz="2800" b="0" i="1" smtClean="0">
                                    <a:solidFill>
                                      <a:srgbClr val="0070C0"/>
                                    </a:solidFill>
                                    <a:latin typeface="Cambria Math"/>
                                  </a:rPr>
                                  <m:t>𝑈</m:t>
                                </m:r>
                              </m:e>
                              <m:sub>
                                <m:r>
                                  <a:rPr lang="fr-FR" sz="2800" b="0" i="1" smtClean="0">
                                    <a:solidFill>
                                      <a:srgbClr val="0070C0"/>
                                    </a:solidFill>
                                    <a:latin typeface="Cambria Math"/>
                                    <a:ea typeface="Cambria Math"/>
                                  </a:rPr>
                                  <m:t>𝜑</m:t>
                                </m:r>
                              </m:sub>
                            </m:sSub>
                          </m:e>
                        </m:acc>
                        <m:r>
                          <a:rPr lang="fr-FR" sz="2800" i="1">
                            <a:solidFill>
                              <a:srgbClr val="0070C0"/>
                            </a:solidFill>
                            <a:latin typeface="Cambria Math"/>
                            <a:ea typeface="Cambria Math"/>
                          </a:rPr>
                          <m:t>+</m:t>
                        </m:r>
                        <m:r>
                          <a:rPr lang="fr-FR" sz="2800" b="0" i="1" smtClean="0">
                            <a:solidFill>
                              <a:srgbClr val="0070C0"/>
                            </a:solidFill>
                            <a:latin typeface="Cambria Math"/>
                            <a:ea typeface="Cambria Math"/>
                          </a:rPr>
                          <m:t>𝑟</m:t>
                        </m:r>
                        <m:acc>
                          <m:accPr>
                            <m:chr m:val="̇"/>
                            <m:ctrlPr>
                              <a:rPr lang="fr-FR" sz="2800" b="0" i="1" smtClean="0">
                                <a:solidFill>
                                  <a:srgbClr val="0070C0"/>
                                </a:solidFill>
                                <a:latin typeface="Cambria Math"/>
                                <a:ea typeface="Cambria Math"/>
                              </a:rPr>
                            </m:ctrlPr>
                          </m:accPr>
                          <m:e>
                            <m:r>
                              <a:rPr lang="fr-FR" sz="2800" b="0" i="1" smtClean="0">
                                <a:solidFill>
                                  <a:srgbClr val="0070C0"/>
                                </a:solidFill>
                                <a:latin typeface="Cambria Math"/>
                                <a:ea typeface="Cambria Math"/>
                              </a:rPr>
                              <m:t>𝜑</m:t>
                            </m:r>
                          </m:e>
                        </m:acc>
                        <m:f>
                          <m:fPr>
                            <m:ctrlPr>
                              <a:rPr lang="fr-FR" sz="2800" i="1" smtClean="0">
                                <a:solidFill>
                                  <a:srgbClr val="0070C0"/>
                                </a:solidFill>
                                <a:latin typeface="Cambria Math"/>
                              </a:rPr>
                            </m:ctrlPr>
                          </m:fPr>
                          <m:num>
                            <m:r>
                              <a:rPr lang="fr-FR" sz="2800" b="0" i="1" smtClean="0">
                                <a:solidFill>
                                  <a:srgbClr val="0070C0"/>
                                </a:solidFill>
                                <a:latin typeface="Cambria Math"/>
                              </a:rPr>
                              <m:t>𝑑</m:t>
                            </m:r>
                            <m:acc>
                              <m:accPr>
                                <m:chr m:val="⃗"/>
                                <m:ctrlPr>
                                  <a:rPr lang="fr-FR" sz="2800" b="0" i="1" smtClean="0">
                                    <a:solidFill>
                                      <a:srgbClr val="0070C0"/>
                                    </a:solidFill>
                                    <a:latin typeface="Cambria Math"/>
                                  </a:rPr>
                                </m:ctrlPr>
                              </m:accPr>
                              <m:e>
                                <m:sSub>
                                  <m:sSubPr>
                                    <m:ctrlPr>
                                      <a:rPr lang="fr-FR" sz="2800" b="0" i="1" smtClean="0">
                                        <a:solidFill>
                                          <a:srgbClr val="0070C0"/>
                                        </a:solidFill>
                                        <a:latin typeface="Cambria Math"/>
                                      </a:rPr>
                                    </m:ctrlPr>
                                  </m:sSubPr>
                                  <m:e>
                                    <m:r>
                                      <a:rPr lang="fr-FR" sz="2800" b="0" i="1" smtClean="0">
                                        <a:solidFill>
                                          <a:srgbClr val="0070C0"/>
                                        </a:solidFill>
                                        <a:latin typeface="Cambria Math"/>
                                      </a:rPr>
                                      <m:t>𝑈</m:t>
                                    </m:r>
                                  </m:e>
                                  <m:sub>
                                    <m:r>
                                      <a:rPr lang="fr-FR" sz="2800" b="0" i="1" smtClean="0">
                                        <a:solidFill>
                                          <a:srgbClr val="0070C0"/>
                                        </a:solidFill>
                                        <a:latin typeface="Cambria Math"/>
                                        <a:ea typeface="Cambria Math"/>
                                      </a:rPr>
                                      <m:t>𝜑</m:t>
                                    </m:r>
                                  </m:sub>
                                </m:sSub>
                              </m:e>
                            </m:acc>
                          </m:num>
                          <m:den>
                            <m:r>
                              <a:rPr lang="fr-FR" sz="2800" b="0" i="1" smtClean="0">
                                <a:solidFill>
                                  <a:srgbClr val="0070C0"/>
                                </a:solidFill>
                                <a:latin typeface="Cambria Math"/>
                              </a:rPr>
                              <m:t>𝑑</m:t>
                            </m:r>
                          </m:den>
                        </m:f>
                      </m:oMath>
                    </m:oMathPara>
                  </a14:m>
                  <a:endParaRPr lang="fr-FR" sz="2800" dirty="0">
                    <a:solidFill>
                      <a:schemeClr val="tx1"/>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446560" y="3917197"/>
                  <a:ext cx="8665280" cy="1026628"/>
                </a:xfrm>
                <a:prstGeom prst="rect">
                  <a:avLst/>
                </a:prstGeom>
                <a:blipFill rotWithShape="1">
                  <a:blip r:embed="rId8"/>
                  <a:stretch>
                    <a:fillRect/>
                  </a:stretch>
                </a:blipFill>
                <a:ln>
                  <a:noFill/>
                </a:ln>
                <a:effectLst>
                  <a:glow rad="63500">
                    <a:schemeClr val="accent2">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grpSp>
      <p:grpSp>
        <p:nvGrpSpPr>
          <p:cNvPr id="16" name="Groupe 15"/>
          <p:cNvGrpSpPr/>
          <p:nvPr/>
        </p:nvGrpSpPr>
        <p:grpSpPr>
          <a:xfrm>
            <a:off x="1964787" y="3694645"/>
            <a:ext cx="648000" cy="1005852"/>
            <a:chOff x="2004239" y="4844998"/>
            <a:chExt cx="648000" cy="1005852"/>
          </a:xfrm>
        </p:grpSpPr>
        <p:sp>
          <p:nvSpPr>
            <p:cNvPr id="17" name="Accolade fermante 16"/>
            <p:cNvSpPr/>
            <p:nvPr/>
          </p:nvSpPr>
          <p:spPr>
            <a:xfrm rot="16200000" flipH="1">
              <a:off x="2112239" y="4736998"/>
              <a:ext cx="432000" cy="648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p:cNvSpPr txBox="1"/>
                <p:nvPr/>
              </p:nvSpPr>
              <p:spPr>
                <a:xfrm>
                  <a:off x="2098039" y="5327630"/>
                  <a:ext cx="4587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FF0000"/>
                                </a:solidFill>
                                <a:latin typeface="Cambria Math"/>
                              </a:rPr>
                            </m:ctrlPr>
                          </m:accPr>
                          <m:e>
                            <m:r>
                              <a:rPr lang="fr-FR" sz="2800" b="1" i="1" smtClean="0">
                                <a:solidFill>
                                  <a:srgbClr val="FF0000"/>
                                </a:solidFill>
                                <a:latin typeface="Cambria Math"/>
                              </a:rPr>
                              <m:t>𝒓</m:t>
                            </m:r>
                          </m:e>
                        </m:acc>
                      </m:oMath>
                    </m:oMathPara>
                  </a14:m>
                  <a:endParaRPr lang="fr-FR" sz="2800" b="1" dirty="0">
                    <a:solidFill>
                      <a:srgbClr val="FF0000"/>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2098039" y="5327630"/>
                  <a:ext cx="458780" cy="523220"/>
                </a:xfrm>
                <a:prstGeom prst="rect">
                  <a:avLst/>
                </a:prstGeom>
                <a:blipFill rotWithShape="1">
                  <a:blip r:embed="rId9"/>
                  <a:stretch>
                    <a:fillRect/>
                  </a:stretch>
                </a:blipFill>
              </p:spPr>
              <p:txBody>
                <a:bodyPr/>
                <a:lstStyle/>
                <a:p>
                  <a:r>
                    <a:rPr lang="fr-FR">
                      <a:noFill/>
                    </a:rPr>
                    <a:t> </a:t>
                  </a:r>
                </a:p>
              </p:txBody>
            </p:sp>
          </mc:Fallback>
        </mc:AlternateContent>
      </p:grpSp>
      <p:grpSp>
        <p:nvGrpSpPr>
          <p:cNvPr id="19" name="Groupe 18"/>
          <p:cNvGrpSpPr/>
          <p:nvPr/>
        </p:nvGrpSpPr>
        <p:grpSpPr>
          <a:xfrm>
            <a:off x="3549327" y="3691723"/>
            <a:ext cx="1059382" cy="1106905"/>
            <a:chOff x="2004239" y="4844998"/>
            <a:chExt cx="1059382" cy="1106905"/>
          </a:xfrm>
        </p:grpSpPr>
        <p:sp>
          <p:nvSpPr>
            <p:cNvPr id="20" name="Accolade fermante 19"/>
            <p:cNvSpPr/>
            <p:nvPr/>
          </p:nvSpPr>
          <p:spPr>
            <a:xfrm rot="16200000" flipH="1">
              <a:off x="2112239" y="4736998"/>
              <a:ext cx="432000" cy="648000"/>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1" name="ZoneTexte 20"/>
                <p:cNvSpPr txBox="1"/>
                <p:nvPr/>
              </p:nvSpPr>
              <p:spPr>
                <a:xfrm>
                  <a:off x="2051356" y="5327630"/>
                  <a:ext cx="1012265" cy="624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rPr>
                            </m:ctrlPr>
                          </m:accPr>
                          <m:e>
                            <m:r>
                              <a:rPr lang="fr-FR" sz="2800" b="1" i="1" smtClean="0">
                                <a:solidFill>
                                  <a:srgbClr val="7030A0"/>
                                </a:solidFill>
                                <a:latin typeface="Cambria Math"/>
                                <a:ea typeface="Cambria Math"/>
                              </a:rPr>
                              <m:t>𝝋</m:t>
                            </m:r>
                          </m:e>
                        </m:acc>
                        <m:acc>
                          <m:accPr>
                            <m:chr m:val="⃗"/>
                            <m:ctrlPr>
                              <a:rPr lang="fr-FR" sz="2800" b="1" i="1" smtClean="0">
                                <a:solidFill>
                                  <a:srgbClr val="7030A0"/>
                                </a:solidFill>
                                <a:latin typeface="Cambria Math"/>
                              </a:rPr>
                            </m:ctrlPr>
                          </m:accPr>
                          <m:e>
                            <m:sSub>
                              <m:sSubPr>
                                <m:ctrlPr>
                                  <a:rPr lang="fr-FR" sz="2800" b="1" i="1" smtClean="0">
                                    <a:solidFill>
                                      <a:srgbClr val="7030A0"/>
                                    </a:solidFill>
                                    <a:latin typeface="Cambria Math"/>
                                  </a:rPr>
                                </m:ctrlPr>
                              </m:sSubPr>
                              <m:e>
                                <m:r>
                                  <a:rPr lang="fr-FR" sz="2800" b="1" i="1" smtClean="0">
                                    <a:solidFill>
                                      <a:srgbClr val="7030A0"/>
                                    </a:solidFill>
                                    <a:latin typeface="Cambria Math"/>
                                  </a:rPr>
                                  <m:t>𝑼</m:t>
                                </m:r>
                              </m:e>
                              <m:sub>
                                <m:r>
                                  <a:rPr lang="fr-FR" sz="2800" b="1" i="1" smtClean="0">
                                    <a:solidFill>
                                      <a:srgbClr val="7030A0"/>
                                    </a:solidFill>
                                    <a:latin typeface="Cambria Math"/>
                                    <a:ea typeface="Cambria Math"/>
                                  </a:rPr>
                                  <m:t>𝝋</m:t>
                                </m:r>
                              </m:sub>
                            </m:sSub>
                          </m:e>
                        </m:acc>
                      </m:oMath>
                    </m:oMathPara>
                  </a14:m>
                  <a:endParaRPr lang="fr-FR" sz="2800" b="1" dirty="0">
                    <a:solidFill>
                      <a:srgbClr val="7030A0"/>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2051356" y="5327630"/>
                  <a:ext cx="1012265" cy="624273"/>
                </a:xfrm>
                <a:prstGeom prst="rect">
                  <a:avLst/>
                </a:prstGeom>
                <a:blipFill rotWithShape="1">
                  <a:blip r:embed="rId10"/>
                  <a:stretch>
                    <a:fillRect/>
                  </a:stretch>
                </a:blipFill>
              </p:spPr>
              <p:txBody>
                <a:bodyPr/>
                <a:lstStyle/>
                <a:p>
                  <a:r>
                    <a:rPr lang="fr-FR">
                      <a:noFill/>
                    </a:rPr>
                    <a:t> </a:t>
                  </a:r>
                </a:p>
              </p:txBody>
            </p:sp>
          </mc:Fallback>
        </mc:AlternateContent>
      </p:grpSp>
      <p:grpSp>
        <p:nvGrpSpPr>
          <p:cNvPr id="22" name="Groupe 21"/>
          <p:cNvGrpSpPr/>
          <p:nvPr/>
        </p:nvGrpSpPr>
        <p:grpSpPr>
          <a:xfrm>
            <a:off x="4492974" y="3762251"/>
            <a:ext cx="648000" cy="1005852"/>
            <a:chOff x="2004239" y="4844998"/>
            <a:chExt cx="648000" cy="1005852"/>
          </a:xfrm>
        </p:grpSpPr>
        <p:sp>
          <p:nvSpPr>
            <p:cNvPr id="23" name="Accolade fermante 22"/>
            <p:cNvSpPr/>
            <p:nvPr/>
          </p:nvSpPr>
          <p:spPr>
            <a:xfrm rot="16200000" flipH="1">
              <a:off x="2112239" y="4736998"/>
              <a:ext cx="432000" cy="648000"/>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4" name="ZoneTexte 23"/>
                <p:cNvSpPr txBox="1"/>
                <p:nvPr/>
              </p:nvSpPr>
              <p:spPr>
                <a:xfrm>
                  <a:off x="2098039" y="5327630"/>
                  <a:ext cx="5405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dirty="0" smtClean="0">
                                <a:solidFill>
                                  <a:srgbClr val="00B050"/>
                                </a:solidFill>
                                <a:latin typeface="Cambria Math"/>
                              </a:rPr>
                            </m:ctrlPr>
                          </m:accPr>
                          <m:e>
                            <m:r>
                              <a:rPr lang="fr-FR" sz="2800" b="1" i="1" dirty="0">
                                <a:solidFill>
                                  <a:srgbClr val="00B050"/>
                                </a:solidFill>
                                <a:latin typeface="Cambria Math"/>
                              </a:rPr>
                              <m:t>𝒓</m:t>
                            </m:r>
                            <m:r>
                              <m:rPr>
                                <m:nor/>
                              </m:rPr>
                              <a:rPr lang="fr-FR" sz="2800" b="1" dirty="0">
                                <a:solidFill>
                                  <a:srgbClr val="00B050"/>
                                </a:solidFill>
                              </a:rPr>
                              <m:t> </m:t>
                            </m:r>
                          </m:e>
                        </m:acc>
                      </m:oMath>
                    </m:oMathPara>
                  </a14:m>
                  <a:endParaRPr lang="fr-FR" sz="2800" b="1" dirty="0">
                    <a:solidFill>
                      <a:srgbClr val="00B050"/>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2098039" y="5327630"/>
                  <a:ext cx="540533" cy="523220"/>
                </a:xfrm>
                <a:prstGeom prst="rect">
                  <a:avLst/>
                </a:prstGeom>
                <a:blipFill rotWithShape="1">
                  <a:blip r:embed="rId11"/>
                  <a:stretch>
                    <a:fillRect/>
                  </a:stretch>
                </a:blipFill>
              </p:spPr>
              <p:txBody>
                <a:bodyPr/>
                <a:lstStyle/>
                <a:p>
                  <a:r>
                    <a:rPr lang="fr-FR">
                      <a:noFill/>
                    </a:rPr>
                    <a:t> </a:t>
                  </a:r>
                </a:p>
              </p:txBody>
            </p:sp>
          </mc:Fallback>
        </mc:AlternateContent>
      </p:grpSp>
      <p:grpSp>
        <p:nvGrpSpPr>
          <p:cNvPr id="25" name="Groupe 24"/>
          <p:cNvGrpSpPr/>
          <p:nvPr/>
        </p:nvGrpSpPr>
        <p:grpSpPr>
          <a:xfrm>
            <a:off x="6188732" y="3748612"/>
            <a:ext cx="648000" cy="1005852"/>
            <a:chOff x="2004239" y="4844998"/>
            <a:chExt cx="648000" cy="1005852"/>
          </a:xfrm>
        </p:grpSpPr>
        <p:sp>
          <p:nvSpPr>
            <p:cNvPr id="26" name="Accolade fermante 25"/>
            <p:cNvSpPr/>
            <p:nvPr/>
          </p:nvSpPr>
          <p:spPr>
            <a:xfrm rot="16200000" flipH="1">
              <a:off x="2112239" y="4736998"/>
              <a:ext cx="432000" cy="6480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 name="ZoneTexte 26"/>
                <p:cNvSpPr txBox="1"/>
                <p:nvPr/>
              </p:nvSpPr>
              <p:spPr>
                <a:xfrm>
                  <a:off x="2098039" y="5327630"/>
                  <a:ext cx="53732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B0F0"/>
                                </a:solidFill>
                                <a:latin typeface="Cambria Math"/>
                                <a:ea typeface="Cambria Math"/>
                              </a:rPr>
                            </m:ctrlPr>
                          </m:accPr>
                          <m:e>
                            <m:r>
                              <a:rPr lang="fr-FR" sz="2800" b="1" i="1" smtClean="0">
                                <a:solidFill>
                                  <a:srgbClr val="00B0F0"/>
                                </a:solidFill>
                                <a:latin typeface="Cambria Math"/>
                                <a:ea typeface="Cambria Math"/>
                              </a:rPr>
                              <m:t>𝝋</m:t>
                            </m:r>
                          </m:e>
                        </m:acc>
                      </m:oMath>
                    </m:oMathPara>
                  </a14:m>
                  <a:endParaRPr lang="fr-FR" sz="2800" b="1" dirty="0">
                    <a:solidFill>
                      <a:srgbClr val="00B0F0"/>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2098039" y="5327630"/>
                  <a:ext cx="537327" cy="523220"/>
                </a:xfrm>
                <a:prstGeom prst="rect">
                  <a:avLst/>
                </a:prstGeom>
                <a:blipFill rotWithShape="1">
                  <a:blip r:embed="rId12"/>
                  <a:stretch>
                    <a:fillRect/>
                  </a:stretch>
                </a:blipFill>
              </p:spPr>
              <p:txBody>
                <a:bodyPr/>
                <a:lstStyle/>
                <a:p>
                  <a:r>
                    <a:rPr lang="fr-FR">
                      <a:noFill/>
                    </a:rPr>
                    <a:t> </a:t>
                  </a:r>
                </a:p>
              </p:txBody>
            </p:sp>
          </mc:Fallback>
        </mc:AlternateContent>
      </p:grpSp>
      <p:grpSp>
        <p:nvGrpSpPr>
          <p:cNvPr id="28" name="Groupe 27"/>
          <p:cNvGrpSpPr/>
          <p:nvPr/>
        </p:nvGrpSpPr>
        <p:grpSpPr>
          <a:xfrm>
            <a:off x="7916105" y="3716423"/>
            <a:ext cx="983411" cy="1058111"/>
            <a:chOff x="1787396" y="4844998"/>
            <a:chExt cx="983411" cy="1058111"/>
          </a:xfrm>
        </p:grpSpPr>
        <p:sp>
          <p:nvSpPr>
            <p:cNvPr id="29" name="Accolade fermante 28"/>
            <p:cNvSpPr/>
            <p:nvPr/>
          </p:nvSpPr>
          <p:spPr>
            <a:xfrm rot="16200000" flipH="1">
              <a:off x="2112239" y="4736998"/>
              <a:ext cx="432000" cy="6480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 name="ZoneTexte 29"/>
                <p:cNvSpPr txBox="1"/>
                <p:nvPr/>
              </p:nvSpPr>
              <p:spPr>
                <a:xfrm>
                  <a:off x="1787396" y="5327630"/>
                  <a:ext cx="983411" cy="575479"/>
                </a:xfrm>
                <a:prstGeom prst="rect">
                  <a:avLst/>
                </a:prstGeom>
                <a:noFill/>
                <a:ln>
                  <a:noFill/>
                </a:ln>
              </p:spPr>
              <p:txBody>
                <a:bodyPr wrap="none" rtlCol="0">
                  <a:spAutoFit/>
                </a:bodyPr>
                <a:lstStyle/>
                <a:p>
                  <a:r>
                    <a:rPr lang="fr-FR" sz="2800" b="1" dirty="0" smtClean="0">
                      <a:solidFill>
                        <a:srgbClr val="C00000"/>
                      </a:solidFill>
                    </a:rPr>
                    <a:t>-</a:t>
                  </a:r>
                  <a14:m>
                    <m:oMath xmlns:m="http://schemas.openxmlformats.org/officeDocument/2006/math">
                      <m:acc>
                        <m:accPr>
                          <m:chr m:val="̇"/>
                          <m:ctrlPr>
                            <a:rPr lang="fr-FR" sz="2800" b="1" i="1" smtClean="0">
                              <a:solidFill>
                                <a:srgbClr val="C00000"/>
                              </a:solidFill>
                              <a:latin typeface="Cambria Math"/>
                            </a:rPr>
                          </m:ctrlPr>
                        </m:accPr>
                        <m:e>
                          <m:r>
                            <a:rPr lang="fr-FR" sz="2800" b="1" i="1" smtClean="0">
                              <a:solidFill>
                                <a:srgbClr val="C00000"/>
                              </a:solidFill>
                              <a:latin typeface="Cambria Math"/>
                              <a:ea typeface="Cambria Math"/>
                            </a:rPr>
                            <m:t>𝝋</m:t>
                          </m:r>
                        </m:e>
                      </m:acc>
                      <m:acc>
                        <m:accPr>
                          <m:chr m:val="⃗"/>
                          <m:ctrlPr>
                            <a:rPr lang="fr-FR" sz="2800" b="1" i="1" smtClean="0">
                              <a:solidFill>
                                <a:srgbClr val="C00000"/>
                              </a:solidFill>
                              <a:latin typeface="Cambria Math"/>
                            </a:rPr>
                          </m:ctrlPr>
                        </m:accPr>
                        <m:e>
                          <m:sSub>
                            <m:sSubPr>
                              <m:ctrlPr>
                                <a:rPr lang="fr-FR" sz="2800" b="1" i="1" smtClean="0">
                                  <a:solidFill>
                                    <a:srgbClr val="C00000"/>
                                  </a:solidFill>
                                  <a:latin typeface="Cambria Math"/>
                                </a:rPr>
                              </m:ctrlPr>
                            </m:sSubPr>
                            <m:e>
                              <m:r>
                                <a:rPr lang="fr-FR" sz="2800" b="1" i="1" smtClean="0">
                                  <a:solidFill>
                                    <a:srgbClr val="C00000"/>
                                  </a:solidFill>
                                  <a:latin typeface="Cambria Math"/>
                                </a:rPr>
                                <m:t>𝑼</m:t>
                              </m:r>
                            </m:e>
                            <m:sub>
                              <m:r>
                                <a:rPr lang="fr-FR" sz="2800" b="1" i="1" smtClean="0">
                                  <a:solidFill>
                                    <a:srgbClr val="C00000"/>
                                  </a:solidFill>
                                  <a:latin typeface="Cambria Math"/>
                                </a:rPr>
                                <m:t>𝒓</m:t>
                              </m:r>
                            </m:sub>
                          </m:sSub>
                        </m:e>
                      </m:acc>
                    </m:oMath>
                  </a14:m>
                  <a:endParaRPr lang="fr-FR" sz="2800" b="1" dirty="0">
                    <a:solidFill>
                      <a:srgbClr val="C00000"/>
                    </a:solidFill>
                  </a:endParaRPr>
                </a:p>
              </p:txBody>
            </p:sp>
          </mc:Choice>
          <mc:Fallback xmlns="">
            <p:sp>
              <p:nvSpPr>
                <p:cNvPr id="30" name="ZoneTexte 29"/>
                <p:cNvSpPr txBox="1">
                  <a:spLocks noRot="1" noChangeAspect="1" noMove="1" noResize="1" noEditPoints="1" noAdjustHandles="1" noChangeArrowheads="1" noChangeShapeType="1" noTextEdit="1"/>
                </p:cNvSpPr>
                <p:nvPr/>
              </p:nvSpPr>
              <p:spPr>
                <a:xfrm>
                  <a:off x="1787396" y="5327630"/>
                  <a:ext cx="983411" cy="575479"/>
                </a:xfrm>
                <a:prstGeom prst="rect">
                  <a:avLst/>
                </a:prstGeom>
                <a:blipFill rotWithShape="1">
                  <a:blip r:embed="rId13"/>
                  <a:stretch>
                    <a:fillRect l="-13043" b="-30851"/>
                  </a:stretch>
                </a:blipFill>
                <a:ln>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1" name="ZoneTexte 30"/>
              <p:cNvSpPr txBox="1"/>
              <p:nvPr/>
            </p:nvSpPr>
            <p:spPr>
              <a:xfrm>
                <a:off x="107793" y="4947993"/>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107793" y="4947993"/>
                <a:ext cx="688009" cy="646331"/>
              </a:xfrm>
              <a:prstGeom prst="rect">
                <a:avLst/>
              </a:prstGeom>
              <a:blipFill rotWithShape="1">
                <a:blip r:embed="rId14"/>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359540" y="4983156"/>
                <a:ext cx="8665280" cy="623761"/>
              </a:xfrm>
              <a:prstGeom prst="rect">
                <a:avLst/>
              </a:prstGeom>
              <a:noFill/>
              <a:ln>
                <a:no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i="1" smtClean="0">
                              <a:solidFill>
                                <a:schemeClr val="tx1"/>
                              </a:solidFill>
                              <a:latin typeface="Cambria Math"/>
                            </a:rPr>
                          </m:ctrlPr>
                        </m:accPr>
                        <m:e>
                          <m:r>
                            <a:rPr lang="fr-FR" sz="2800" b="0" i="1" smtClean="0">
                              <a:solidFill>
                                <a:schemeClr val="tx1"/>
                              </a:solidFill>
                              <a:latin typeface="Cambria Math"/>
                            </a:rPr>
                            <m:t>𝑎</m:t>
                          </m:r>
                        </m:e>
                      </m:acc>
                      <m:r>
                        <a:rPr lang="fr-FR" sz="2800" i="1" smtClean="0">
                          <a:solidFill>
                            <a:schemeClr val="tx1"/>
                          </a:solidFill>
                          <a:latin typeface="Cambria Math"/>
                          <a:ea typeface="Cambria Math"/>
                        </a:rPr>
                        <m:t>=</m:t>
                      </m:r>
                      <m:acc>
                        <m:accPr>
                          <m:chr m:val="̈"/>
                          <m:ctrlPr>
                            <a:rPr lang="fr-FR" sz="2800" i="1" smtClean="0">
                              <a:solidFill>
                                <a:schemeClr val="tx1"/>
                              </a:solidFill>
                              <a:latin typeface="Cambria Math"/>
                              <a:ea typeface="Cambria Math"/>
                            </a:rPr>
                          </m:ctrlPr>
                        </m:accPr>
                        <m:e>
                          <m:r>
                            <a:rPr lang="fr-FR" sz="2800" b="0" i="1" smtClean="0">
                              <a:solidFill>
                                <a:schemeClr val="tx1"/>
                              </a:solidFill>
                              <a:latin typeface="Cambria Math"/>
                              <a:ea typeface="Cambria Math"/>
                            </a:rPr>
                            <m:t>𝑟</m:t>
                          </m:r>
                        </m:e>
                      </m:acc>
                      <m:acc>
                        <m:accPr>
                          <m:chr m:val="⃗"/>
                          <m:ctrlPr>
                            <a:rPr lang="fr-FR" sz="2800" i="1" smtClean="0">
                              <a:solidFill>
                                <a:schemeClr val="tx1"/>
                              </a:solidFill>
                              <a:latin typeface="Cambria Math"/>
                              <a:ea typeface="Cambria Math"/>
                            </a:rPr>
                          </m:ctrlPr>
                        </m:accPr>
                        <m:e>
                          <m:sSub>
                            <m:sSubPr>
                              <m:ctrlPr>
                                <a:rPr lang="fr-FR" sz="2800" i="1" smtClean="0">
                                  <a:solidFill>
                                    <a:schemeClr val="tx1"/>
                                  </a:solidFill>
                                  <a:latin typeface="Cambria Math"/>
                                  <a:ea typeface="Cambria Math"/>
                                </a:rPr>
                              </m:ctrlPr>
                            </m:sSubPr>
                            <m:e>
                              <m:r>
                                <a:rPr lang="fr-FR" sz="2800" b="0" i="1" smtClean="0">
                                  <a:solidFill>
                                    <a:schemeClr val="tx1"/>
                                  </a:solidFill>
                                  <a:latin typeface="Cambria Math"/>
                                  <a:ea typeface="Cambria Math"/>
                                </a:rPr>
                                <m:t>𝑈</m:t>
                              </m:r>
                            </m:e>
                            <m:sub>
                              <m:r>
                                <a:rPr lang="fr-FR" sz="2800" b="0" i="1" smtClean="0">
                                  <a:solidFill>
                                    <a:schemeClr val="tx1"/>
                                  </a:solidFill>
                                  <a:latin typeface="Cambria Math"/>
                                  <a:ea typeface="Cambria Math"/>
                                </a:rPr>
                                <m:t>𝑟</m:t>
                              </m:r>
                            </m:sub>
                          </m:sSub>
                        </m:e>
                      </m:acc>
                      <m:r>
                        <a:rPr lang="fr-FR" sz="2800" i="1" smtClean="0">
                          <a:solidFill>
                            <a:schemeClr val="tx1"/>
                          </a:solidFill>
                          <a:latin typeface="Cambria Math"/>
                          <a:ea typeface="Cambria Math"/>
                        </a:rPr>
                        <m:t>+</m:t>
                      </m:r>
                      <m:acc>
                        <m:accPr>
                          <m:chr m:val="̇"/>
                          <m:ctrlPr>
                            <a:rPr lang="fr-FR" sz="2800" i="1" smtClean="0">
                              <a:solidFill>
                                <a:srgbClr val="C00000"/>
                              </a:solidFill>
                              <a:latin typeface="Cambria Math"/>
                              <a:ea typeface="Cambria Math"/>
                            </a:rPr>
                          </m:ctrlPr>
                        </m:accPr>
                        <m:e>
                          <m:r>
                            <a:rPr lang="fr-FR" sz="2800" b="0" i="1" smtClean="0">
                              <a:solidFill>
                                <a:srgbClr val="C00000"/>
                              </a:solidFill>
                              <a:latin typeface="Cambria Math"/>
                              <a:ea typeface="Cambria Math"/>
                            </a:rPr>
                            <m:t>𝑟</m:t>
                          </m:r>
                        </m:e>
                      </m:acc>
                      <m:acc>
                        <m:accPr>
                          <m:chr m:val="̇"/>
                          <m:ctrlPr>
                            <a:rPr lang="fr-FR" sz="2800" i="1" smtClean="0">
                              <a:solidFill>
                                <a:srgbClr val="C00000"/>
                              </a:solidFill>
                              <a:latin typeface="Cambria Math"/>
                            </a:rPr>
                          </m:ctrlPr>
                        </m:accPr>
                        <m:e>
                          <m:r>
                            <a:rPr lang="fr-FR" sz="2800" i="1" smtClean="0">
                              <a:solidFill>
                                <a:srgbClr val="C00000"/>
                              </a:solidFill>
                              <a:latin typeface="Cambria Math"/>
                              <a:ea typeface="Cambria Math"/>
                            </a:rPr>
                            <m:t>𝜑</m:t>
                          </m:r>
                        </m:e>
                      </m:acc>
                      <m:acc>
                        <m:accPr>
                          <m:chr m:val="⃗"/>
                          <m:ctrlPr>
                            <a:rPr lang="fr-FR" sz="2800" i="1">
                              <a:solidFill>
                                <a:srgbClr val="C00000"/>
                              </a:solidFill>
                              <a:latin typeface="Cambria Math"/>
                            </a:rPr>
                          </m:ctrlPr>
                        </m:accPr>
                        <m:e>
                          <m:sSub>
                            <m:sSubPr>
                              <m:ctrlPr>
                                <a:rPr lang="fr-FR" sz="2800" i="1">
                                  <a:solidFill>
                                    <a:srgbClr val="C00000"/>
                                  </a:solidFill>
                                  <a:latin typeface="Cambria Math"/>
                                </a:rPr>
                              </m:ctrlPr>
                            </m:sSubPr>
                            <m:e>
                              <m:r>
                                <a:rPr lang="fr-FR" sz="2800" i="1">
                                  <a:solidFill>
                                    <a:srgbClr val="C00000"/>
                                  </a:solidFill>
                                  <a:latin typeface="Cambria Math"/>
                                </a:rPr>
                                <m:t>𝑈</m:t>
                              </m:r>
                            </m:e>
                            <m:sub>
                              <m:r>
                                <a:rPr lang="fr-FR" sz="2800" i="1" smtClean="0">
                                  <a:solidFill>
                                    <a:srgbClr val="C00000"/>
                                  </a:solidFill>
                                  <a:latin typeface="Cambria Math"/>
                                  <a:ea typeface="Cambria Math"/>
                                </a:rPr>
                                <m:t>𝜑</m:t>
                              </m:r>
                            </m:sub>
                          </m:sSub>
                        </m:e>
                      </m:acc>
                      <m:r>
                        <a:rPr lang="fr-FR" sz="2800" b="0" i="0" smtClean="0">
                          <a:solidFill>
                            <a:schemeClr val="tx1"/>
                          </a:solidFill>
                          <a:latin typeface="Cambria Math"/>
                        </a:rPr>
                        <m:t>+</m:t>
                      </m:r>
                      <m:acc>
                        <m:accPr>
                          <m:chr m:val="̇"/>
                          <m:ctrlPr>
                            <a:rPr lang="fr-FR" sz="2800" b="0" i="1" smtClean="0">
                              <a:solidFill>
                                <a:srgbClr val="C00000"/>
                              </a:solidFill>
                              <a:latin typeface="Cambria Math"/>
                            </a:rPr>
                          </m:ctrlPr>
                        </m:accPr>
                        <m:e>
                          <m:r>
                            <a:rPr lang="fr-FR" sz="2800" b="0" i="1" smtClean="0">
                              <a:solidFill>
                                <a:srgbClr val="C00000"/>
                              </a:solidFill>
                              <a:latin typeface="Cambria Math"/>
                            </a:rPr>
                            <m:t>𝑟</m:t>
                          </m:r>
                        </m:e>
                      </m:acc>
                      <m:acc>
                        <m:accPr>
                          <m:chr m:val="̇"/>
                          <m:ctrlPr>
                            <a:rPr lang="fr-FR" sz="2800" b="0" i="1" smtClean="0">
                              <a:solidFill>
                                <a:srgbClr val="C00000"/>
                              </a:solidFill>
                              <a:latin typeface="Cambria Math"/>
                            </a:rPr>
                          </m:ctrlPr>
                        </m:accPr>
                        <m:e>
                          <m:r>
                            <a:rPr lang="fr-FR" sz="2800" b="0" i="1" smtClean="0">
                              <a:solidFill>
                                <a:srgbClr val="C00000"/>
                              </a:solidFill>
                              <a:latin typeface="Cambria Math"/>
                              <a:ea typeface="Cambria Math"/>
                            </a:rPr>
                            <m:t>𝜑</m:t>
                          </m:r>
                        </m:e>
                      </m:acc>
                      <m:acc>
                        <m:accPr>
                          <m:chr m:val="⃗"/>
                          <m:ctrlPr>
                            <a:rPr lang="fr-FR" sz="2800" i="1" smtClean="0">
                              <a:solidFill>
                                <a:srgbClr val="C00000"/>
                              </a:solidFill>
                              <a:latin typeface="Cambria Math"/>
                            </a:rPr>
                          </m:ctrlPr>
                        </m:accPr>
                        <m:e>
                          <m:sSub>
                            <m:sSubPr>
                              <m:ctrlPr>
                                <a:rPr lang="fr-FR" sz="2800" i="1" smtClean="0">
                                  <a:solidFill>
                                    <a:srgbClr val="C00000"/>
                                  </a:solidFill>
                                  <a:latin typeface="Cambria Math"/>
                                </a:rPr>
                              </m:ctrlPr>
                            </m:sSubPr>
                            <m:e>
                              <m:r>
                                <a:rPr lang="fr-FR" sz="2800" b="0" i="1" smtClean="0">
                                  <a:solidFill>
                                    <a:srgbClr val="C00000"/>
                                  </a:solidFill>
                                  <a:latin typeface="Cambria Math"/>
                                </a:rPr>
                                <m:t>𝑈</m:t>
                              </m:r>
                            </m:e>
                            <m:sub>
                              <m:r>
                                <a:rPr lang="fr-FR" sz="2800" i="1" smtClean="0">
                                  <a:solidFill>
                                    <a:srgbClr val="C00000"/>
                                  </a:solidFill>
                                  <a:latin typeface="Cambria Math"/>
                                  <a:ea typeface="Cambria Math"/>
                                </a:rPr>
                                <m:t>𝜑</m:t>
                              </m:r>
                            </m:sub>
                          </m:sSub>
                        </m:e>
                      </m:acc>
                      <m:r>
                        <a:rPr lang="fr-FR" sz="2800" b="0" i="1" smtClean="0">
                          <a:solidFill>
                            <a:schemeClr val="tx1"/>
                          </a:solidFill>
                          <a:latin typeface="Cambria Math"/>
                        </a:rPr>
                        <m:t>+</m:t>
                      </m:r>
                      <m:r>
                        <a:rPr lang="fr-FR" sz="2800" b="0" i="1" smtClean="0">
                          <a:solidFill>
                            <a:srgbClr val="C00000"/>
                          </a:solidFill>
                          <a:latin typeface="Cambria Math"/>
                        </a:rPr>
                        <m:t>𝑟</m:t>
                      </m:r>
                      <m:acc>
                        <m:accPr>
                          <m:chr m:val="̈"/>
                          <m:ctrlPr>
                            <a:rPr lang="fr-FR" sz="2800" b="0" i="1" smtClean="0">
                              <a:solidFill>
                                <a:srgbClr val="C00000"/>
                              </a:solidFill>
                              <a:latin typeface="Cambria Math"/>
                            </a:rPr>
                          </m:ctrlPr>
                        </m:accPr>
                        <m:e>
                          <m:r>
                            <a:rPr lang="fr-FR" sz="2800" b="0" i="1" smtClean="0">
                              <a:solidFill>
                                <a:srgbClr val="C00000"/>
                              </a:solidFill>
                              <a:latin typeface="Cambria Math"/>
                              <a:ea typeface="Cambria Math"/>
                            </a:rPr>
                            <m:t>𝜑</m:t>
                          </m:r>
                        </m:e>
                      </m:acc>
                      <m:acc>
                        <m:accPr>
                          <m:chr m:val="⃗"/>
                          <m:ctrlPr>
                            <a:rPr lang="fr-FR" sz="2800" b="0" i="1" smtClean="0">
                              <a:solidFill>
                                <a:srgbClr val="C00000"/>
                              </a:solidFill>
                              <a:latin typeface="Cambria Math"/>
                            </a:rPr>
                          </m:ctrlPr>
                        </m:accPr>
                        <m:e>
                          <m:sSub>
                            <m:sSubPr>
                              <m:ctrlPr>
                                <a:rPr lang="fr-FR" sz="2800" b="0" i="1" smtClean="0">
                                  <a:solidFill>
                                    <a:srgbClr val="C00000"/>
                                  </a:solidFill>
                                  <a:latin typeface="Cambria Math"/>
                                </a:rPr>
                              </m:ctrlPr>
                            </m:sSubPr>
                            <m:e>
                              <m:r>
                                <a:rPr lang="fr-FR" sz="2800" b="0" i="1" smtClean="0">
                                  <a:solidFill>
                                    <a:srgbClr val="C00000"/>
                                  </a:solidFill>
                                  <a:latin typeface="Cambria Math"/>
                                </a:rPr>
                                <m:t>𝑈</m:t>
                              </m:r>
                            </m:e>
                            <m:sub>
                              <m:r>
                                <a:rPr lang="fr-FR" sz="2800" b="0" i="1" smtClean="0">
                                  <a:solidFill>
                                    <a:srgbClr val="C00000"/>
                                  </a:solidFill>
                                  <a:latin typeface="Cambria Math"/>
                                  <a:ea typeface="Cambria Math"/>
                                </a:rPr>
                                <m:t>𝜑</m:t>
                              </m:r>
                            </m:sub>
                          </m:sSub>
                        </m:e>
                      </m:acc>
                      <m:r>
                        <a:rPr lang="fr-FR" sz="2800" i="1">
                          <a:solidFill>
                            <a:schemeClr val="tx1"/>
                          </a:solidFill>
                          <a:latin typeface="Cambria Math"/>
                          <a:ea typeface="Cambria Math"/>
                        </a:rPr>
                        <m:t>+</m:t>
                      </m:r>
                      <m:r>
                        <a:rPr lang="fr-FR" sz="2800" b="0" i="1" smtClean="0">
                          <a:solidFill>
                            <a:schemeClr val="tx1"/>
                          </a:solidFill>
                          <a:latin typeface="Cambria Math"/>
                          <a:ea typeface="Cambria Math"/>
                        </a:rPr>
                        <m:t>𝑟</m:t>
                      </m:r>
                      <m:acc>
                        <m:accPr>
                          <m:chr m:val="̇"/>
                          <m:ctrlPr>
                            <a:rPr lang="fr-FR" sz="2800" b="0" i="1" smtClean="0">
                              <a:solidFill>
                                <a:schemeClr val="tx1"/>
                              </a:solidFill>
                              <a:latin typeface="Cambria Math"/>
                              <a:ea typeface="Cambria Math"/>
                            </a:rPr>
                          </m:ctrlPr>
                        </m:accPr>
                        <m:e>
                          <m:r>
                            <a:rPr lang="fr-FR" sz="2800" b="0" i="1" smtClean="0">
                              <a:solidFill>
                                <a:schemeClr val="tx1"/>
                              </a:solidFill>
                              <a:latin typeface="Cambria Math"/>
                              <a:ea typeface="Cambria Math"/>
                            </a:rPr>
                            <m:t>𝜑</m:t>
                          </m:r>
                        </m:e>
                      </m:acc>
                      <m:d>
                        <m:dPr>
                          <m:ctrlPr>
                            <a:rPr lang="fr-FR" sz="2800" i="1" smtClean="0">
                              <a:solidFill>
                                <a:schemeClr val="tx1"/>
                              </a:solidFill>
                              <a:latin typeface="Cambria Math"/>
                            </a:rPr>
                          </m:ctrlPr>
                        </m:dPr>
                        <m:e>
                          <m:r>
                            <a:rPr lang="fr-FR" sz="2800" b="0" i="1" smtClean="0">
                              <a:solidFill>
                                <a:schemeClr val="tx1"/>
                              </a:solidFill>
                              <a:latin typeface="Cambria Math"/>
                            </a:rPr>
                            <m:t>−</m:t>
                          </m:r>
                          <m:acc>
                            <m:accPr>
                              <m:chr m:val="̇"/>
                              <m:ctrlPr>
                                <a:rPr lang="fr-FR" sz="2800" b="0" i="1" smtClean="0">
                                  <a:solidFill>
                                    <a:schemeClr val="tx1"/>
                                  </a:solidFill>
                                  <a:latin typeface="Cambria Math"/>
                                </a:rPr>
                              </m:ctrlPr>
                            </m:accPr>
                            <m:e>
                              <m:r>
                                <a:rPr lang="fr-FR" sz="2800" b="0" i="1" smtClean="0">
                                  <a:solidFill>
                                    <a:schemeClr val="tx1"/>
                                  </a:solidFill>
                                  <a:latin typeface="Cambria Math"/>
                                  <a:ea typeface="Cambria Math"/>
                                </a:rPr>
                                <m:t>𝜑</m:t>
                              </m:r>
                            </m:e>
                          </m:acc>
                          <m:acc>
                            <m:accPr>
                              <m:chr m:val="⃗"/>
                              <m:ctrlPr>
                                <a:rPr lang="fr-FR" sz="2800" i="1" smtClean="0">
                                  <a:solidFill>
                                    <a:schemeClr val="tx1"/>
                                  </a:solidFill>
                                  <a:latin typeface="Cambria Math"/>
                                </a:rPr>
                              </m:ctrlPr>
                            </m:accPr>
                            <m:e>
                              <m:sSub>
                                <m:sSubPr>
                                  <m:ctrlPr>
                                    <a:rPr lang="fr-FR" sz="2800" i="1" smtClean="0">
                                      <a:solidFill>
                                        <a:schemeClr val="tx1"/>
                                      </a:solidFill>
                                      <a:latin typeface="Cambria Math"/>
                                    </a:rPr>
                                  </m:ctrlPr>
                                </m:sSubPr>
                                <m:e>
                                  <m:r>
                                    <a:rPr lang="fr-FR" sz="2800" b="0" i="1" smtClean="0">
                                      <a:solidFill>
                                        <a:schemeClr val="tx1"/>
                                      </a:solidFill>
                                      <a:latin typeface="Cambria Math"/>
                                    </a:rPr>
                                    <m:t>𝑈</m:t>
                                  </m:r>
                                </m:e>
                                <m:sub>
                                  <m:r>
                                    <a:rPr lang="fr-FR" sz="2800" b="0" i="1" smtClean="0">
                                      <a:solidFill>
                                        <a:schemeClr val="tx1"/>
                                      </a:solidFill>
                                      <a:latin typeface="Cambria Math"/>
                                    </a:rPr>
                                    <m:t>𝑟</m:t>
                                  </m:r>
                                </m:sub>
                              </m:sSub>
                            </m:e>
                          </m:acc>
                        </m:e>
                      </m:d>
                    </m:oMath>
                  </m:oMathPara>
                </a14:m>
                <a:endParaRPr lang="fr-FR" sz="2800" dirty="0">
                  <a:solidFill>
                    <a:schemeClr val="tx1"/>
                  </a:solidFill>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359540" y="4983156"/>
                <a:ext cx="8665280" cy="623761"/>
              </a:xfrm>
              <a:prstGeom prst="rect">
                <a:avLst/>
              </a:prstGeom>
              <a:blipFill rotWithShape="1">
                <a:blip r:embed="rId15"/>
                <a:stretch>
                  <a:fillRect/>
                </a:stretch>
              </a:blipFill>
              <a:ln>
                <a:noFill/>
              </a:ln>
              <a:effectLst>
                <a:glow rad="63500">
                  <a:schemeClr val="accent2">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909239" y="5805264"/>
                <a:ext cx="7167469" cy="699872"/>
              </a:xfrm>
              <a:prstGeom prst="rect">
                <a:avLst/>
              </a:prstGeom>
              <a:noFill/>
              <a:ln w="19050">
                <a:solidFill>
                  <a:srgbClr val="FFC000"/>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acc>
                            <m:accPr>
                              <m:chr m:val="̈"/>
                              <m:ctrlPr>
                                <a:rPr lang="fr-FR" sz="3200" i="1" smtClean="0">
                                  <a:solidFill>
                                    <a:schemeClr val="tx1"/>
                                  </a:solidFill>
                                  <a:latin typeface="Cambria Math"/>
                                  <a:ea typeface="Cambria Math"/>
                                </a:rPr>
                              </m:ctrlPr>
                            </m:accPr>
                            <m:e>
                              <m:r>
                                <a:rPr lang="fr-FR" sz="3200" b="0" i="1" smtClean="0">
                                  <a:solidFill>
                                    <a:schemeClr val="tx1"/>
                                  </a:solidFill>
                                  <a:latin typeface="Cambria Math"/>
                                  <a:ea typeface="Cambria Math"/>
                                </a:rPr>
                                <m:t>𝑟</m:t>
                              </m:r>
                            </m:e>
                          </m:acc>
                          <m:r>
                            <a:rPr lang="fr-FR" sz="3200" b="0" i="1" smtClean="0">
                              <a:solidFill>
                                <a:schemeClr val="tx1"/>
                              </a:solidFill>
                              <a:latin typeface="Cambria Math"/>
                            </a:rPr>
                            <m:t>−</m:t>
                          </m:r>
                          <m:r>
                            <a:rPr lang="fr-FR" sz="3200" b="0" i="1" smtClean="0">
                              <a:solidFill>
                                <a:schemeClr val="tx1"/>
                              </a:solidFill>
                              <a:latin typeface="Cambria Math"/>
                            </a:rPr>
                            <m:t>𝑟</m:t>
                          </m:r>
                          <m:sSup>
                            <m:sSupPr>
                              <m:ctrlPr>
                                <a:rPr lang="fr-FR" sz="3200" b="0" i="1" smtClean="0">
                                  <a:solidFill>
                                    <a:schemeClr val="tx1"/>
                                  </a:solidFill>
                                  <a:latin typeface="Cambria Math"/>
                                </a:rPr>
                              </m:ctrlPr>
                            </m:sSupPr>
                            <m:e>
                              <m:acc>
                                <m:accPr>
                                  <m:chr m:val="̇"/>
                                  <m:ctrlPr>
                                    <a:rPr lang="fr-FR" sz="3200" b="0" i="1" smtClean="0">
                                      <a:solidFill>
                                        <a:schemeClr val="tx1"/>
                                      </a:solidFill>
                                      <a:latin typeface="Cambria Math"/>
                                    </a:rPr>
                                  </m:ctrlPr>
                                </m:accPr>
                                <m:e>
                                  <m:r>
                                    <a:rPr lang="fr-FR" sz="3200" b="0" i="1" smtClean="0">
                                      <a:solidFill>
                                        <a:schemeClr val="tx1"/>
                                      </a:solidFill>
                                      <a:latin typeface="Cambria Math"/>
                                      <a:ea typeface="Cambria Math"/>
                                    </a:rPr>
                                    <m:t>𝜑</m:t>
                                  </m:r>
                                </m:e>
                              </m:acc>
                            </m:e>
                            <m:sup>
                              <m:r>
                                <a:rPr lang="fr-FR" sz="3200" b="0" i="1" smtClean="0">
                                  <a:solidFill>
                                    <a:schemeClr val="tx1"/>
                                  </a:solidFill>
                                  <a:latin typeface="Cambria Math"/>
                                </a:rPr>
                                <m:t>2</m:t>
                              </m:r>
                            </m:sup>
                          </m:sSup>
                        </m:e>
                      </m:d>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r>
                            <a:rPr lang="fr-FR" sz="3200" b="0" i="1" smtClean="0">
                              <a:solidFill>
                                <a:schemeClr val="tx1"/>
                              </a:solidFill>
                              <a:latin typeface="Cambria Math"/>
                              <a:ea typeface="Cambria Math"/>
                            </a:rPr>
                            <m:t>2</m:t>
                          </m:r>
                          <m:acc>
                            <m:accPr>
                              <m:chr m:val="̇"/>
                              <m:ctrlPr>
                                <a:rPr lang="fr-FR" sz="3200" i="1">
                                  <a:solidFill>
                                    <a:schemeClr val="tx1"/>
                                  </a:solidFill>
                                  <a:latin typeface="Cambria Math"/>
                                  <a:ea typeface="Cambria Math"/>
                                </a:rPr>
                              </m:ctrlPr>
                            </m:accPr>
                            <m:e>
                              <m:r>
                                <a:rPr lang="fr-FR" sz="3200" i="1">
                                  <a:solidFill>
                                    <a:schemeClr val="tx1"/>
                                  </a:solidFill>
                                  <a:latin typeface="Cambria Math"/>
                                  <a:ea typeface="Cambria Math"/>
                                </a:rPr>
                                <m:t>𝑟</m:t>
                              </m:r>
                            </m:e>
                          </m:acc>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r>
                            <a:rPr lang="fr-FR" sz="3200" b="0" i="1" smtClean="0">
                              <a:solidFill>
                                <a:schemeClr val="tx1"/>
                              </a:solidFill>
                              <a:latin typeface="Cambria Math"/>
                              <a:ea typeface="Cambria Math"/>
                            </a:rPr>
                            <m:t>+</m:t>
                          </m:r>
                          <m:r>
                            <a:rPr lang="fr-FR" sz="3200" i="1">
                              <a:solidFill>
                                <a:schemeClr val="tx1"/>
                              </a:solidFill>
                              <a:latin typeface="Cambria Math"/>
                            </a:rPr>
                            <m:t>𝑟</m:t>
                          </m:r>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e>
                      </m:d>
                      <m:acc>
                        <m:accPr>
                          <m:chr m:val="⃗"/>
                          <m:ctrlPr>
                            <a:rPr lang="fr-FR" sz="3200" i="1">
                              <a:solidFill>
                                <a:schemeClr val="tx1"/>
                              </a:solidFill>
                              <a:latin typeface="Cambria Math"/>
                            </a:rPr>
                          </m:ctrlPr>
                        </m:accPr>
                        <m:e>
                          <m:sSub>
                            <m:sSubPr>
                              <m:ctrlPr>
                                <a:rPr lang="fr-FR" sz="3200" i="1">
                                  <a:solidFill>
                                    <a:schemeClr val="tx1"/>
                                  </a:solidFill>
                                  <a:latin typeface="Cambria Math"/>
                                </a:rPr>
                              </m:ctrlPr>
                            </m:sSubPr>
                            <m:e>
                              <m:r>
                                <a:rPr lang="fr-FR" sz="3200" i="1">
                                  <a:solidFill>
                                    <a:schemeClr val="tx1"/>
                                  </a:solidFill>
                                  <a:latin typeface="Cambria Math"/>
                                </a:rPr>
                                <m:t>𝑈</m:t>
                              </m:r>
                            </m:e>
                            <m:sub>
                              <m:r>
                                <a:rPr lang="fr-FR" sz="3200" i="1" smtClean="0">
                                  <a:solidFill>
                                    <a:schemeClr val="tx1"/>
                                  </a:solidFill>
                                  <a:latin typeface="Cambria Math"/>
                                  <a:ea typeface="Cambria Math"/>
                                </a:rPr>
                                <m:t>𝜑</m:t>
                              </m:r>
                            </m:sub>
                          </m:sSub>
                        </m:e>
                      </m:acc>
                    </m:oMath>
                  </m:oMathPara>
                </a14:m>
                <a:endParaRPr lang="fr-FR" sz="3200" dirty="0">
                  <a:solidFill>
                    <a:schemeClr val="tx1"/>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909239" y="5805264"/>
                <a:ext cx="7167469" cy="699872"/>
              </a:xfrm>
              <a:prstGeom prst="rect">
                <a:avLst/>
              </a:prstGeom>
              <a:blipFill rotWithShape="1">
                <a:blip r:embed="rId16"/>
                <a:stretch>
                  <a:fillRect/>
                </a:stretch>
              </a:blipFill>
              <a:ln w="19050">
                <a:solidFill>
                  <a:srgbClr val="FFC000"/>
                </a:solidFill>
              </a:ln>
              <a:effectLst>
                <a:glow rad="101600">
                  <a:srgbClr val="FFFF00">
                    <a:alpha val="60000"/>
                  </a:srgbClr>
                </a:glow>
                <a:outerShdw blurRad="40000" dist="20000" dir="5400000" rotWithShape="0">
                  <a:srgbClr val="000000">
                    <a:alpha val="38000"/>
                  </a:srgbClr>
                </a:outerShdw>
              </a:effectLst>
            </p:spPr>
            <p:txBody>
              <a:bodyPr/>
              <a:lstStyle/>
              <a:p>
                <a:r>
                  <a:rPr lang="fr-FR">
                    <a:noFill/>
                  </a:rPr>
                  <a:t> </a:t>
                </a:r>
              </a:p>
            </p:txBody>
          </p:sp>
        </mc:Fallback>
      </mc:AlternateContent>
    </p:spTree>
    <p:extLst>
      <p:ext uri="{BB962C8B-B14F-4D97-AF65-F5344CB8AC3E}">
        <p14:creationId xmlns:p14="http://schemas.microsoft.com/office/powerpoint/2010/main" val="607461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grpId="0" nodeType="clickEffect">
                                  <p:stCondLst>
                                    <p:cond delay="0"/>
                                  </p:stCondLst>
                                  <p:iterate type="lt">
                                    <p:tmPct val="50000"/>
                                  </p:iterate>
                                  <p:childTnLst>
                                    <p:set>
                                      <p:cBhvr>
                                        <p:cTn id="61" dur="1" fill="hold">
                                          <p:stCondLst>
                                            <p:cond delay="0"/>
                                          </p:stCondLst>
                                        </p:cTn>
                                        <p:tgtEl>
                                          <p:spTgt spid="38"/>
                                        </p:tgtEl>
                                        <p:attrNameLst>
                                          <p:attrName>style.visibility</p:attrName>
                                        </p:attrNameLst>
                                      </p:cBhvr>
                                      <p:to>
                                        <p:strVal val="visible"/>
                                      </p:to>
                                    </p:set>
                                    <p:set>
                                      <p:cBhvr>
                                        <p:cTn id="62" dur="455" fill="hold">
                                          <p:stCondLst>
                                            <p:cond delay="0"/>
                                          </p:stCondLst>
                                        </p:cTn>
                                        <p:tgtEl>
                                          <p:spTgt spid="38"/>
                                        </p:tgtEl>
                                        <p:attrNameLst>
                                          <p:attrName>style.rotation</p:attrName>
                                        </p:attrNameLst>
                                      </p:cBhvr>
                                      <p:to>
                                        <p:strVal val="-45.0"/>
                                      </p:to>
                                    </p:set>
                                    <p:anim calcmode="lin" valueType="num">
                                      <p:cBhvr>
                                        <p:cTn id="63" dur="455" fill="hold">
                                          <p:stCondLst>
                                            <p:cond delay="455"/>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38"/>
                                        </p:tgtEl>
                                        <p:attrNameLst>
                                          <p:attrName>ppt_y</p:attrName>
                                        </p:attrNameLst>
                                      </p:cBhvr>
                                      <p:tavLst>
                                        <p:tav tm="0">
                                          <p:val>
                                            <p:strVal val="#ppt_y-(0.354*#ppt_w-0.172*#ppt_h)"/>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courbée vers la gauche 14"/>
          <p:cNvSpPr/>
          <p:nvPr/>
        </p:nvSpPr>
        <p:spPr>
          <a:xfrm rot="815418">
            <a:off x="7057884" y="949228"/>
            <a:ext cx="1384521" cy="2323786"/>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14</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grpSp>
        <p:nvGrpSpPr>
          <p:cNvPr id="13" name="Groupe 12"/>
          <p:cNvGrpSpPr/>
          <p:nvPr/>
        </p:nvGrpSpPr>
        <p:grpSpPr>
          <a:xfrm>
            <a:off x="2462510" y="948561"/>
            <a:ext cx="4445459" cy="838304"/>
            <a:chOff x="2865307" y="925584"/>
            <a:chExt cx="4445459" cy="838304"/>
          </a:xfrm>
        </p:grpSpPr>
        <p:grpSp>
          <p:nvGrpSpPr>
            <p:cNvPr id="6" name="Groupe 5"/>
            <p:cNvGrpSpPr/>
            <p:nvPr/>
          </p:nvGrpSpPr>
          <p:grpSpPr>
            <a:xfrm>
              <a:off x="2865307" y="1013857"/>
              <a:ext cx="1512000" cy="703245"/>
              <a:chOff x="1846104" y="4805462"/>
              <a:chExt cx="1773083" cy="703245"/>
            </a:xfrm>
          </p:grpSpPr>
          <p:sp>
            <p:nvSpPr>
              <p:cNvPr id="7" name="Accolade fermante 6"/>
              <p:cNvSpPr/>
              <p:nvPr/>
            </p:nvSpPr>
            <p:spPr>
              <a:xfrm rot="16200000" flipH="1">
                <a:off x="2588646" y="4062920"/>
                <a:ext cx="288000" cy="177308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ZoneTexte 7"/>
                  <p:cNvSpPr txBox="1"/>
                  <p:nvPr/>
                </p:nvSpPr>
                <p:spPr>
                  <a:xfrm>
                    <a:off x="1989776" y="4985487"/>
                    <a:ext cx="75658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FF0000"/>
                                  </a:solidFill>
                                  <a:latin typeface="Cambria Math"/>
                                </a:rPr>
                              </m:ctrlPr>
                            </m:sSubPr>
                            <m:e>
                              <m:r>
                                <a:rPr lang="fr-FR" sz="2800" b="1" i="1" smtClean="0">
                                  <a:solidFill>
                                    <a:srgbClr val="FF0000"/>
                                  </a:solidFill>
                                  <a:latin typeface="Cambria Math"/>
                                </a:rPr>
                                <m:t>𝒂</m:t>
                              </m:r>
                            </m:e>
                            <m:sub>
                              <m:r>
                                <a:rPr lang="fr-FR" sz="2800" b="1" i="1" smtClean="0">
                                  <a:solidFill>
                                    <a:srgbClr val="FF0000"/>
                                  </a:solidFill>
                                  <a:latin typeface="Cambria Math"/>
                                </a:rPr>
                                <m:t>𝒓</m:t>
                              </m:r>
                            </m:sub>
                          </m:sSub>
                        </m:oMath>
                      </m:oMathPara>
                    </a14:m>
                    <a:endParaRPr lang="fr-FR" sz="2800" b="1" dirty="0">
                      <a:solidFill>
                        <a:srgbClr val="FF000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989776" y="4985487"/>
                    <a:ext cx="756583" cy="523220"/>
                  </a:xfrm>
                  <a:prstGeom prst="rect">
                    <a:avLst/>
                  </a:prstGeom>
                  <a:blipFill rotWithShape="1">
                    <a:blip r:embed="rId4"/>
                    <a:stretch>
                      <a:fillRect/>
                    </a:stretch>
                  </a:blipFill>
                </p:spPr>
                <p:txBody>
                  <a:bodyPr/>
                  <a:lstStyle/>
                  <a:p>
                    <a:r>
                      <a:rPr lang="fr-FR">
                        <a:noFill/>
                      </a:rPr>
                      <a:t> </a:t>
                    </a:r>
                  </a:p>
                </p:txBody>
              </p:sp>
            </mc:Fallback>
          </mc:AlternateContent>
        </p:grpSp>
        <p:grpSp>
          <p:nvGrpSpPr>
            <p:cNvPr id="9" name="Groupe 8"/>
            <p:cNvGrpSpPr/>
            <p:nvPr/>
          </p:nvGrpSpPr>
          <p:grpSpPr>
            <a:xfrm>
              <a:off x="5510765" y="925584"/>
              <a:ext cx="1800001" cy="838304"/>
              <a:chOff x="1941174" y="4704178"/>
              <a:chExt cx="803063" cy="748443"/>
            </a:xfrm>
          </p:grpSpPr>
          <p:sp>
            <p:nvSpPr>
              <p:cNvPr id="10" name="Accolade fermante 9"/>
              <p:cNvSpPr/>
              <p:nvPr/>
            </p:nvSpPr>
            <p:spPr>
              <a:xfrm rot="16200000" flipH="1">
                <a:off x="2149860" y="4495492"/>
                <a:ext cx="385692" cy="803063"/>
              </a:xfrm>
              <a:prstGeom prst="rightBrace">
                <a:avLst/>
              </a:pr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p:cNvSpPr txBox="1"/>
                  <p:nvPr/>
                </p:nvSpPr>
                <p:spPr>
                  <a:xfrm>
                    <a:off x="2098040" y="4985487"/>
                    <a:ext cx="297855" cy="4671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FF00"/>
                                  </a:solidFill>
                                  <a:latin typeface="Cambria Math"/>
                                </a:rPr>
                              </m:ctrlPr>
                            </m:sSubPr>
                            <m:e>
                              <m:r>
                                <a:rPr lang="fr-FR" sz="2800" b="1" i="1" smtClean="0">
                                  <a:solidFill>
                                    <a:srgbClr val="00FF00"/>
                                  </a:solidFill>
                                  <a:latin typeface="Cambria Math"/>
                                </a:rPr>
                                <m:t>𝒂</m:t>
                              </m:r>
                            </m:e>
                            <m:sub>
                              <m:r>
                                <a:rPr lang="fr-FR" sz="2800" b="1" i="1" smtClean="0">
                                  <a:solidFill>
                                    <a:srgbClr val="00FF00"/>
                                  </a:solidFill>
                                  <a:latin typeface="Cambria Math"/>
                                  <a:ea typeface="Cambria Math"/>
                                </a:rPr>
                                <m:t>𝜽</m:t>
                              </m:r>
                            </m:sub>
                          </m:sSub>
                        </m:oMath>
                      </m:oMathPara>
                    </a14:m>
                    <a:endParaRPr lang="fr-FR" sz="2800" b="1" dirty="0">
                      <a:solidFill>
                        <a:srgbClr val="FF0000"/>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2098040" y="4985487"/>
                    <a:ext cx="297855" cy="467134"/>
                  </a:xfrm>
                  <a:prstGeom prst="rect">
                    <a:avLst/>
                  </a:prstGeom>
                  <a:blipFill rotWithShape="1">
                    <a:blip r:embed="rId5"/>
                    <a:stretch>
                      <a:fillRect/>
                    </a:stretch>
                  </a:blipFill>
                </p:spPr>
                <p:txBody>
                  <a:bodyPr/>
                  <a:lstStyle/>
                  <a:p>
                    <a:r>
                      <a:rPr lang="fr-FR">
                        <a:noFill/>
                      </a:rPr>
                      <a:t> </a:t>
                    </a:r>
                  </a:p>
                </p:txBody>
              </p:sp>
            </mc:Fallback>
          </mc:AlternateContent>
        </p:grpSp>
      </p:grpSp>
      <p:sp>
        <p:nvSpPr>
          <p:cNvPr id="14" name="Rectangle 13"/>
          <p:cNvSpPr/>
          <p:nvPr/>
        </p:nvSpPr>
        <p:spPr>
          <a:xfrm>
            <a:off x="1525174" y="2651720"/>
            <a:ext cx="5840849" cy="461665"/>
          </a:xfrm>
          <a:prstGeom prst="rect">
            <a:avLst/>
          </a:prstGeom>
        </p:spPr>
        <p:txBody>
          <a:bodyPr wrap="square">
            <a:spAutoFit/>
          </a:bodyPr>
          <a:lstStyle/>
          <a:p>
            <a:r>
              <a:rPr lang="fr-FR" sz="2400" b="1" dirty="0" smtClean="0">
                <a:solidFill>
                  <a:srgbClr val="FF0000"/>
                </a:solidFill>
              </a:rPr>
              <a:t> </a:t>
            </a:r>
            <a:r>
              <a:rPr lang="fr-FR" sz="2400" b="1" dirty="0" err="1">
                <a:solidFill>
                  <a:srgbClr val="FF0000"/>
                </a:solidFill>
              </a:rPr>
              <a:t>Acceleration</a:t>
            </a:r>
            <a:r>
              <a:rPr lang="fr-FR" sz="2400" b="1" dirty="0">
                <a:solidFill>
                  <a:srgbClr val="FF0000"/>
                </a:solidFill>
              </a:rPr>
              <a:t> </a:t>
            </a:r>
            <a:r>
              <a:rPr lang="fr-FR" sz="2400" b="1" dirty="0" err="1">
                <a:solidFill>
                  <a:srgbClr val="FF0000"/>
                </a:solidFill>
              </a:rPr>
              <a:t>Vector</a:t>
            </a:r>
            <a:r>
              <a:rPr lang="fr-FR" sz="2400" b="1" dirty="0">
                <a:solidFill>
                  <a:srgbClr val="FF0000"/>
                </a:solidFill>
              </a:rPr>
              <a:t> in Polar </a:t>
            </a:r>
            <a:r>
              <a:rPr lang="fr-FR" sz="2400" b="1" dirty="0" err="1">
                <a:solidFill>
                  <a:srgbClr val="FF0000"/>
                </a:solidFill>
              </a:rPr>
              <a:t>Coordinates</a:t>
            </a:r>
            <a:endParaRPr lang="fr-FR" sz="2400" b="1" dirty="0">
              <a:solidFill>
                <a:srgbClr val="FF0000"/>
              </a:solidFill>
            </a:endParaRPr>
          </a:p>
        </p:txBody>
      </p:sp>
      <mc:AlternateContent xmlns:mc="http://schemas.openxmlformats.org/markup-compatibility/2006" xmlns:a14="http://schemas.microsoft.com/office/drawing/2010/main">
        <mc:Choice Requires="a14">
          <p:sp>
            <p:nvSpPr>
              <p:cNvPr id="16" name="Rectangle 15"/>
              <p:cNvSpPr/>
              <p:nvPr/>
            </p:nvSpPr>
            <p:spPr>
              <a:xfrm>
                <a:off x="248486" y="3455991"/>
                <a:ext cx="5549981" cy="461665"/>
              </a:xfrm>
              <a:prstGeom prst="rect">
                <a:avLst/>
              </a:prstGeom>
            </p:spPr>
            <p:txBody>
              <a:bodyPr wrap="none">
                <a:spAutoFit/>
              </a:bodyPr>
              <a:lstStyle/>
              <a:p>
                <a14:m>
                  <m:oMath xmlns:m="http://schemas.openxmlformats.org/officeDocument/2006/math">
                    <m:sSub>
                      <m:sSubPr>
                        <m:ctrlPr>
                          <a:rPr lang="en-US" sz="2400" b="1" i="1" smtClean="0">
                            <a:solidFill>
                              <a:srgbClr val="FF0000"/>
                            </a:solidFill>
                            <a:latin typeface="Cambria Math"/>
                          </a:rPr>
                        </m:ctrlPr>
                      </m:sSubPr>
                      <m:e>
                        <m:r>
                          <a:rPr lang="fr-FR" sz="2400" b="1" i="1" smtClean="0">
                            <a:solidFill>
                              <a:srgbClr val="FF0000"/>
                            </a:solidFill>
                            <a:latin typeface="Cambria Math"/>
                          </a:rPr>
                          <m:t>𝒂</m:t>
                        </m:r>
                      </m:e>
                      <m:sub>
                        <m:r>
                          <a:rPr lang="fr-FR" sz="2400" b="1" i="1" smtClean="0">
                            <a:solidFill>
                              <a:srgbClr val="FF0000"/>
                            </a:solidFill>
                            <a:latin typeface="Cambria Math"/>
                          </a:rPr>
                          <m:t>𝒓</m:t>
                        </m:r>
                        <m:r>
                          <a:rPr lang="fr-FR" sz="2400" b="1" i="1" smtClean="0">
                            <a:solidFill>
                              <a:srgbClr val="FF0000"/>
                            </a:solidFill>
                            <a:latin typeface="Cambria Math"/>
                          </a:rPr>
                          <m:t> </m:t>
                        </m:r>
                      </m:sub>
                    </m:sSub>
                    <m:r>
                      <a:rPr lang="fr-FR" sz="2400" b="0" i="0" smtClean="0">
                        <a:latin typeface="Cambria Math"/>
                      </a:rPr>
                      <m:t>:</m:t>
                    </m:r>
                  </m:oMath>
                </a14:m>
                <a:r>
                  <a:rPr lang="en-US" sz="2400" b="1" dirty="0"/>
                  <a:t>The </a:t>
                </a:r>
                <a:r>
                  <a:rPr lang="en-US" sz="2400" b="1" dirty="0">
                    <a:solidFill>
                      <a:srgbClr val="FF0000"/>
                    </a:solidFill>
                  </a:rPr>
                  <a:t>radial</a:t>
                </a:r>
                <a:r>
                  <a:rPr lang="en-US" sz="2400" b="1" dirty="0"/>
                  <a:t> component of </a:t>
                </a:r>
                <a:r>
                  <a:rPr lang="en-US" sz="2400" b="1" dirty="0" smtClean="0"/>
                  <a:t>acceleration.</a:t>
                </a:r>
                <a:r>
                  <a:rPr lang="en-US" sz="2400" dirty="0"/>
                  <a:t> </a:t>
                </a:r>
                <a:endParaRPr lang="fr-FR"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8486" y="3455991"/>
                <a:ext cx="5549981" cy="461665"/>
              </a:xfrm>
              <a:prstGeom prst="rect">
                <a:avLst/>
              </a:prstGeom>
              <a:blipFill rotWithShape="1">
                <a:blip r:embed="rId6"/>
                <a:stretch>
                  <a:fillRect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2766" y="4053837"/>
                <a:ext cx="6315319" cy="461665"/>
              </a:xfrm>
              <a:prstGeom prst="rect">
                <a:avLst/>
              </a:prstGeom>
            </p:spPr>
            <p:txBody>
              <a:bodyPr wrap="none">
                <a:spAutoFit/>
              </a:bodyPr>
              <a:lstStyle/>
              <a:p>
                <a14:m>
                  <m:oMath xmlns:m="http://schemas.openxmlformats.org/officeDocument/2006/math">
                    <m:sSub>
                      <m:sSubPr>
                        <m:ctrlPr>
                          <a:rPr lang="en-US" sz="2400" b="1" i="1" smtClean="0">
                            <a:solidFill>
                              <a:srgbClr val="00FF00"/>
                            </a:solidFill>
                            <a:latin typeface="Cambria Math"/>
                          </a:rPr>
                        </m:ctrlPr>
                      </m:sSubPr>
                      <m:e>
                        <m:r>
                          <a:rPr lang="fr-FR" sz="2400" b="1" i="1" smtClean="0">
                            <a:solidFill>
                              <a:srgbClr val="00FF00"/>
                            </a:solidFill>
                            <a:latin typeface="Cambria Math"/>
                          </a:rPr>
                          <m:t>𝒂</m:t>
                        </m:r>
                      </m:e>
                      <m:sub>
                        <m:r>
                          <a:rPr lang="fr-FR" sz="2400" b="1" i="1" smtClean="0">
                            <a:solidFill>
                              <a:srgbClr val="00FF00"/>
                            </a:solidFill>
                            <a:latin typeface="Cambria Math"/>
                            <a:ea typeface="Cambria Math"/>
                          </a:rPr>
                          <m:t>𝝎</m:t>
                        </m:r>
                        <m:r>
                          <a:rPr lang="fr-FR" sz="2400" b="1" i="1" smtClean="0">
                            <a:solidFill>
                              <a:srgbClr val="00FF00"/>
                            </a:solidFill>
                            <a:latin typeface="Cambria Math"/>
                          </a:rPr>
                          <m:t> </m:t>
                        </m:r>
                      </m:sub>
                    </m:sSub>
                    <m:r>
                      <a:rPr lang="fr-FR" sz="2400" b="0" i="0" smtClean="0">
                        <a:latin typeface="Cambria Math"/>
                      </a:rPr>
                      <m:t>:</m:t>
                    </m:r>
                  </m:oMath>
                </a14:m>
                <a:r>
                  <a:rPr lang="en-US" sz="2400" b="1" dirty="0"/>
                  <a:t>The </a:t>
                </a:r>
                <a:r>
                  <a:rPr lang="en-US" sz="2400" b="1" dirty="0">
                    <a:solidFill>
                      <a:srgbClr val="00FF00"/>
                    </a:solidFill>
                  </a:rPr>
                  <a:t>tangential </a:t>
                </a:r>
                <a:r>
                  <a:rPr lang="en-US" sz="2400" b="1" dirty="0" smtClean="0"/>
                  <a:t>component </a:t>
                </a:r>
                <a:r>
                  <a:rPr lang="en-US" sz="2400" b="1" dirty="0"/>
                  <a:t>of </a:t>
                </a:r>
                <a:r>
                  <a:rPr lang="en-US" sz="2400" b="1" dirty="0" smtClean="0"/>
                  <a:t>acceleration.</a:t>
                </a:r>
                <a:r>
                  <a:rPr lang="en-US" sz="2400" dirty="0"/>
                  <a:t> </a:t>
                </a:r>
                <a:endParaRPr lang="fr-FR" sz="2400" dirty="0"/>
              </a:p>
            </p:txBody>
          </p:sp>
        </mc:Choice>
        <mc:Fallback xmlns="">
          <p:sp>
            <p:nvSpPr>
              <p:cNvPr id="18" name="Rectangle 17"/>
              <p:cNvSpPr>
                <a:spLocks noRot="1" noChangeAspect="1" noMove="1" noResize="1" noEditPoints="1" noAdjustHandles="1" noChangeArrowheads="1" noChangeShapeType="1" noTextEdit="1"/>
              </p:cNvSpPr>
              <p:nvPr/>
            </p:nvSpPr>
            <p:spPr>
              <a:xfrm>
                <a:off x="212766" y="4053837"/>
                <a:ext cx="6315319" cy="461665"/>
              </a:xfrm>
              <a:prstGeom prst="rect">
                <a:avLst/>
              </a:prstGeom>
              <a:blipFill rotWithShape="1">
                <a:blip r:embed="rId7"/>
                <a:stretch>
                  <a:fillRect t="-10526" b="-28947"/>
                </a:stretch>
              </a:blipFill>
            </p:spPr>
            <p:txBody>
              <a:bodyPr/>
              <a:lstStyle/>
              <a:p>
                <a:r>
                  <a:rPr lang="fr-FR">
                    <a:noFill/>
                  </a:rPr>
                  <a:t> </a:t>
                </a:r>
              </a:p>
            </p:txBody>
          </p:sp>
        </mc:Fallback>
      </mc:AlternateContent>
      <p:sp>
        <p:nvSpPr>
          <p:cNvPr id="19" name="Rectangle 18"/>
          <p:cNvSpPr/>
          <p:nvPr/>
        </p:nvSpPr>
        <p:spPr>
          <a:xfrm>
            <a:off x="149637" y="5056742"/>
            <a:ext cx="4895443" cy="430887"/>
          </a:xfrm>
          <a:prstGeom prst="rect">
            <a:avLst/>
          </a:prstGeom>
          <a:solidFill>
            <a:srgbClr val="CCFFFF"/>
          </a:solidFill>
          <a:ln>
            <a:solidFill>
              <a:srgbClr val="CCFFFF"/>
            </a:solidFill>
          </a:ln>
        </p:spPr>
        <p:txBody>
          <a:bodyPr wrap="none">
            <a:spAutoFit/>
          </a:bodyPr>
          <a:lstStyle/>
          <a:p>
            <a:pPr marL="342900" indent="-342900">
              <a:buFont typeface="Wingdings" pitchFamily="2" charset="2"/>
              <a:buChar char="Ø"/>
            </a:pPr>
            <a:r>
              <a:rPr lang="en-US" sz="2200" b="1" u="sng" dirty="0">
                <a:solidFill>
                  <a:srgbClr val="7030A0"/>
                </a:solidFill>
              </a:rPr>
              <a:t>Magnitude of the acceleration Vector</a:t>
            </a:r>
          </a:p>
        </p:txBody>
      </p:sp>
      <p:grpSp>
        <p:nvGrpSpPr>
          <p:cNvPr id="20" name="Groupe 19"/>
          <p:cNvGrpSpPr/>
          <p:nvPr/>
        </p:nvGrpSpPr>
        <p:grpSpPr>
          <a:xfrm>
            <a:off x="473011" y="5534668"/>
            <a:ext cx="7967847" cy="852926"/>
            <a:chOff x="397564" y="2526277"/>
            <a:chExt cx="7967847" cy="852926"/>
          </a:xfrm>
        </p:grpSpPr>
        <mc:AlternateContent xmlns:mc="http://schemas.openxmlformats.org/markup-compatibility/2006" xmlns:a14="http://schemas.microsoft.com/office/drawing/2010/main">
          <mc:Choice Requires="a14">
            <p:sp>
              <p:nvSpPr>
                <p:cNvPr id="21" name="ZoneTexte 20"/>
                <p:cNvSpPr txBox="1"/>
                <p:nvPr/>
              </p:nvSpPr>
              <p:spPr>
                <a:xfrm>
                  <a:off x="397564" y="2535318"/>
                  <a:ext cx="2240678" cy="843885"/>
                </a:xfrm>
                <a:prstGeom prst="rect">
                  <a:avLst/>
                </a:prstGeom>
                <a:noFill/>
              </p:spPr>
              <p:txBody>
                <a:bodyPr wrap="none" rtlCol="0">
                  <a:spAutoFit/>
                </a:bodyPr>
                <a:lstStyle/>
                <a:p>
                  <a:r>
                    <a:rPr lang="fr-FR" sz="2400" b="1" dirty="0" smtClean="0">
                      <a:ea typeface="Cambria Math"/>
                    </a:rPr>
                    <a:t>a</a:t>
                  </a:r>
                  <a14:m>
                    <m:oMath xmlns:m="http://schemas.openxmlformats.org/officeDocument/2006/math">
                      <m:r>
                        <a:rPr lang="fr-FR" sz="2400" b="1" i="1" smtClean="0">
                          <a:latin typeface="Cambria Math"/>
                          <a:ea typeface="Cambria Math"/>
                        </a:rPr>
                        <m:t>=</m:t>
                      </m:r>
                      <m:rad>
                        <m:radPr>
                          <m:degHide m:val="on"/>
                          <m:ctrlPr>
                            <a:rPr lang="fr-FR" sz="2400" b="1" i="1" smtClean="0">
                              <a:latin typeface="Cambria Math"/>
                              <a:ea typeface="Cambria Math"/>
                            </a:rPr>
                          </m:ctrlPr>
                        </m:radPr>
                        <m:deg/>
                        <m:e>
                          <m:sSup>
                            <m:sSupPr>
                              <m:ctrlPr>
                                <a:rPr lang="fr-FR" sz="2400" b="1" i="1" smtClean="0">
                                  <a:latin typeface="Cambria Math"/>
                                  <a:ea typeface="Cambria Math"/>
                                </a:rPr>
                              </m:ctrlPr>
                            </m:sSupPr>
                            <m:e>
                              <m:sSub>
                                <m:sSubPr>
                                  <m:ctrlPr>
                                    <a:rPr lang="fr-FR" sz="2400" b="1" i="1" smtClean="0">
                                      <a:latin typeface="Cambria Math"/>
                                      <a:ea typeface="Cambria Math"/>
                                    </a:rPr>
                                  </m:ctrlPr>
                                </m:sSubPr>
                                <m:e>
                                  <m:r>
                                    <a:rPr lang="fr-FR" sz="2400" b="1" i="1" smtClean="0">
                                      <a:latin typeface="Cambria Math"/>
                                      <a:ea typeface="Cambria Math"/>
                                    </a:rPr>
                                    <m:t>𝒂</m:t>
                                  </m:r>
                                </m:e>
                                <m:sub>
                                  <m:r>
                                    <a:rPr lang="fr-FR" sz="2400" b="1" i="1" smtClean="0">
                                      <a:latin typeface="Cambria Math"/>
                                      <a:ea typeface="Cambria Math"/>
                                    </a:rPr>
                                    <m:t>𝒓</m:t>
                                  </m:r>
                                </m:sub>
                              </m:sSub>
                            </m:e>
                            <m:sup>
                              <m:r>
                                <a:rPr lang="fr-FR" sz="2400" b="1" i="1" smtClean="0">
                                  <a:latin typeface="Cambria Math"/>
                                  <a:ea typeface="Cambria Math"/>
                                </a:rPr>
                                <m:t>𝟐</m:t>
                              </m:r>
                            </m:sup>
                          </m:sSup>
                          <m:r>
                            <a:rPr lang="fr-FR" sz="2400" b="1" i="1" smtClean="0">
                              <a:latin typeface="Cambria Math"/>
                              <a:ea typeface="Cambria Math"/>
                            </a:rPr>
                            <m:t>+</m:t>
                          </m:r>
                          <m:sSup>
                            <m:sSupPr>
                              <m:ctrlPr>
                                <a:rPr lang="fr-FR" sz="2400" b="1" i="1" smtClean="0">
                                  <a:latin typeface="Cambria Math"/>
                                  <a:ea typeface="Cambria Math"/>
                                </a:rPr>
                              </m:ctrlPr>
                            </m:sSupPr>
                            <m:e>
                              <m:sSub>
                                <m:sSubPr>
                                  <m:ctrlPr>
                                    <a:rPr lang="fr-FR" sz="2400" b="1" i="1" smtClean="0">
                                      <a:latin typeface="Cambria Math"/>
                                      <a:ea typeface="Cambria Math"/>
                                    </a:rPr>
                                  </m:ctrlPr>
                                </m:sSubPr>
                                <m:e>
                                  <m:r>
                                    <a:rPr lang="fr-FR" sz="2400" b="1" i="1" smtClean="0">
                                      <a:latin typeface="Cambria Math"/>
                                      <a:ea typeface="Cambria Math"/>
                                    </a:rPr>
                                    <m:t>𝒂</m:t>
                                  </m:r>
                                </m:e>
                                <m:sub>
                                  <m:r>
                                    <a:rPr lang="fr-FR" sz="2400" b="1" i="1" smtClean="0">
                                      <a:latin typeface="Cambria Math"/>
                                      <a:ea typeface="Cambria Math"/>
                                    </a:rPr>
                                    <m:t>𝝋</m:t>
                                  </m:r>
                                </m:sub>
                              </m:sSub>
                            </m:e>
                            <m:sup>
                              <m:r>
                                <a:rPr lang="fr-FR" sz="2400" b="1" i="1" smtClean="0">
                                  <a:latin typeface="Cambria Math"/>
                                  <a:ea typeface="Cambria Math"/>
                                </a:rPr>
                                <m:t>𝟐</m:t>
                              </m:r>
                            </m:sup>
                          </m:sSup>
                        </m:e>
                      </m:rad>
                    </m:oMath>
                  </a14:m>
                  <a:endParaRPr lang="fr-FR" sz="2400" b="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397564" y="2535318"/>
                  <a:ext cx="2240678" cy="843885"/>
                </a:xfrm>
                <a:prstGeom prst="rect">
                  <a:avLst/>
                </a:prstGeom>
                <a:blipFill rotWithShape="1">
                  <a:blip r:embed="rId8"/>
                  <a:stretch>
                    <a:fillRect l="-43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2888052" y="2526277"/>
                  <a:ext cx="4643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2888052" y="2526277"/>
                  <a:ext cx="464391" cy="646331"/>
                </a:xfrm>
                <a:prstGeom prst="rect">
                  <a:avLst/>
                </a:prstGeom>
                <a:blipFill rotWithShape="1">
                  <a:blip r:embed="rId9"/>
                  <a:stretch>
                    <a:fillRect l="-6579" r="-31579"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3698877" y="2687879"/>
                  <a:ext cx="4666534" cy="541559"/>
                </a:xfrm>
                <a:prstGeom prst="rect">
                  <a:avLst/>
                </a:prstGeom>
                <a:noFill/>
                <a:ln>
                  <a:solidFill>
                    <a:srgbClr val="FF0066"/>
                  </a:solidFill>
                </a:ln>
                <a:effectLst>
                  <a:glow rad="139700">
                    <a:schemeClr val="accent6">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a:rPr>
                          <m:t>𝒂</m:t>
                        </m:r>
                        <m:r>
                          <a:rPr lang="fr-FR" sz="2400" b="1" i="1" smtClean="0">
                            <a:latin typeface="Cambria Math"/>
                            <a:ea typeface="Cambria Math"/>
                          </a:rPr>
                          <m:t>=</m:t>
                        </m:r>
                        <m:rad>
                          <m:radPr>
                            <m:degHide m:val="on"/>
                            <m:ctrlPr>
                              <a:rPr lang="fr-FR" sz="2400" b="1" i="1" smtClean="0">
                                <a:latin typeface="Cambria Math"/>
                                <a:ea typeface="Cambria Math"/>
                              </a:rPr>
                            </m:ctrlPr>
                          </m:radPr>
                          <m:deg/>
                          <m:e>
                            <m:sSup>
                              <m:sSupPr>
                                <m:ctrlPr>
                                  <a:rPr lang="fr-FR" sz="2400" b="1" i="1" smtClean="0">
                                    <a:latin typeface="Cambria Math"/>
                                    <a:ea typeface="Cambria Math"/>
                                  </a:rPr>
                                </m:ctrlPr>
                              </m:sSupPr>
                              <m:e>
                                <m:d>
                                  <m:dPr>
                                    <m:ctrlPr>
                                      <a:rPr lang="fr-FR" sz="2400" b="1" i="1" smtClean="0">
                                        <a:latin typeface="Cambria Math"/>
                                        <a:ea typeface="Cambria Math"/>
                                      </a:rPr>
                                    </m:ctrlPr>
                                  </m:dPr>
                                  <m:e>
                                    <m:acc>
                                      <m:accPr>
                                        <m:chr m:val="̈"/>
                                        <m:ctrlPr>
                                          <a:rPr lang="fr-FR" sz="2400" b="1" i="1" smtClean="0">
                                            <a:latin typeface="Cambria Math"/>
                                            <a:ea typeface="Cambria Math"/>
                                          </a:rPr>
                                        </m:ctrlPr>
                                      </m:accPr>
                                      <m:e>
                                        <m:r>
                                          <a:rPr lang="fr-FR" sz="2400" b="1" i="1" smtClean="0">
                                            <a:latin typeface="Cambria Math"/>
                                            <a:ea typeface="Cambria Math"/>
                                          </a:rPr>
                                          <m:t>𝒓</m:t>
                                        </m:r>
                                      </m:e>
                                    </m:acc>
                                    <m:r>
                                      <a:rPr lang="fr-FR" sz="2400" b="1" i="1" smtClean="0">
                                        <a:latin typeface="Cambria Math"/>
                                        <a:ea typeface="Cambria Math"/>
                                      </a:rPr>
                                      <m:t>−</m:t>
                                    </m:r>
                                    <m:r>
                                      <a:rPr lang="fr-FR" sz="2400" b="1" i="1" smtClean="0">
                                        <a:latin typeface="Cambria Math"/>
                                        <a:ea typeface="Cambria Math"/>
                                      </a:rPr>
                                      <m:t>𝒓</m:t>
                                    </m:r>
                                    <m:sSup>
                                      <m:sSupPr>
                                        <m:ctrlPr>
                                          <a:rPr lang="fr-FR" sz="2400" b="1" i="1" smtClean="0">
                                            <a:latin typeface="Cambria Math"/>
                                            <a:ea typeface="Cambria Math"/>
                                          </a:rPr>
                                        </m:ctrlPr>
                                      </m:sSupPr>
                                      <m:e>
                                        <m:acc>
                                          <m:accPr>
                                            <m:chr m:val="̇"/>
                                            <m:ctrlPr>
                                              <a:rPr lang="fr-FR" sz="2400" b="1" i="1" smtClean="0">
                                                <a:latin typeface="Cambria Math"/>
                                                <a:ea typeface="Cambria Math"/>
                                              </a:rPr>
                                            </m:ctrlPr>
                                          </m:accPr>
                                          <m:e>
                                            <m:r>
                                              <a:rPr lang="fr-FR" sz="2400" b="1" i="1" smtClean="0">
                                                <a:latin typeface="Cambria Math"/>
                                                <a:ea typeface="Cambria Math"/>
                                              </a:rPr>
                                              <m:t>𝝋</m:t>
                                            </m:r>
                                          </m:e>
                                        </m:acc>
                                      </m:e>
                                      <m:sup>
                                        <m:r>
                                          <a:rPr lang="fr-FR" sz="2400" b="1" i="1" smtClean="0">
                                            <a:latin typeface="Cambria Math"/>
                                            <a:ea typeface="Cambria Math"/>
                                          </a:rPr>
                                          <m:t>𝟐</m:t>
                                        </m:r>
                                      </m:sup>
                                    </m:sSup>
                                  </m:e>
                                </m:d>
                              </m:e>
                              <m:sup>
                                <m:r>
                                  <a:rPr lang="fr-FR" sz="2400" b="1" i="1" smtClean="0">
                                    <a:latin typeface="Cambria Math"/>
                                    <a:ea typeface="Cambria Math"/>
                                  </a:rPr>
                                  <m:t>𝟐</m:t>
                                </m:r>
                              </m:sup>
                            </m:sSup>
                            <m:r>
                              <a:rPr lang="fr-FR" sz="2400" b="1" i="1" smtClean="0">
                                <a:latin typeface="Cambria Math"/>
                                <a:ea typeface="Cambria Math"/>
                              </a:rPr>
                              <m:t>+</m:t>
                            </m:r>
                            <m:sSup>
                              <m:sSupPr>
                                <m:ctrlPr>
                                  <a:rPr lang="fr-FR" sz="2400" b="1" i="1" smtClean="0">
                                    <a:latin typeface="Cambria Math"/>
                                    <a:ea typeface="Cambria Math"/>
                                  </a:rPr>
                                </m:ctrlPr>
                              </m:sSupPr>
                              <m:e>
                                <m:d>
                                  <m:dPr>
                                    <m:ctrlPr>
                                      <a:rPr lang="fr-FR" sz="2400" b="1" i="1" smtClean="0">
                                        <a:latin typeface="Cambria Math"/>
                                        <a:ea typeface="Cambria Math"/>
                                      </a:rPr>
                                    </m:ctrlPr>
                                  </m:dPr>
                                  <m:e>
                                    <m:r>
                                      <a:rPr lang="fr-FR" sz="2400" b="1" i="1" smtClean="0">
                                        <a:latin typeface="Cambria Math"/>
                                        <a:ea typeface="Cambria Math"/>
                                      </a:rPr>
                                      <m:t>𝟐</m:t>
                                    </m:r>
                                    <m:acc>
                                      <m:accPr>
                                        <m:chr m:val="̇"/>
                                        <m:ctrlPr>
                                          <a:rPr lang="fr-FR" sz="2400" b="1" i="1" smtClean="0">
                                            <a:latin typeface="Cambria Math"/>
                                            <a:ea typeface="Cambria Math"/>
                                          </a:rPr>
                                        </m:ctrlPr>
                                      </m:accPr>
                                      <m:e>
                                        <m:r>
                                          <a:rPr lang="fr-FR" sz="2400" b="1" i="1" smtClean="0">
                                            <a:latin typeface="Cambria Math"/>
                                            <a:ea typeface="Cambria Math"/>
                                          </a:rPr>
                                          <m:t>𝒓</m:t>
                                        </m:r>
                                      </m:e>
                                    </m:acc>
                                    <m:acc>
                                      <m:accPr>
                                        <m:chr m:val="̇"/>
                                        <m:ctrlPr>
                                          <a:rPr lang="fr-FR" sz="2400" b="1" i="1" smtClean="0">
                                            <a:latin typeface="Cambria Math"/>
                                          </a:rPr>
                                        </m:ctrlPr>
                                      </m:accPr>
                                      <m:e>
                                        <m:r>
                                          <a:rPr lang="fr-FR" sz="2400" b="1" i="1" smtClean="0">
                                            <a:latin typeface="Cambria Math"/>
                                            <a:ea typeface="Cambria Math"/>
                                          </a:rPr>
                                          <m:t>𝝋</m:t>
                                        </m:r>
                                      </m:e>
                                    </m:acc>
                                    <m:r>
                                      <a:rPr lang="fr-FR" sz="2400" b="1" i="1" smtClean="0">
                                        <a:latin typeface="Cambria Math"/>
                                        <a:ea typeface="Cambria Math"/>
                                      </a:rPr>
                                      <m:t>+</m:t>
                                    </m:r>
                                    <m:r>
                                      <a:rPr lang="fr-FR" sz="2400" b="1" i="1" smtClean="0">
                                        <a:latin typeface="Cambria Math"/>
                                        <a:ea typeface="Cambria Math"/>
                                      </a:rPr>
                                      <m:t>𝒓</m:t>
                                    </m:r>
                                    <m:acc>
                                      <m:accPr>
                                        <m:chr m:val="̈"/>
                                        <m:ctrlPr>
                                          <a:rPr lang="fr-FR" sz="2400" b="1" i="1" smtClean="0">
                                            <a:latin typeface="Cambria Math"/>
                                            <a:ea typeface="Cambria Math"/>
                                          </a:rPr>
                                        </m:ctrlPr>
                                      </m:accPr>
                                      <m:e>
                                        <m:r>
                                          <a:rPr lang="fr-FR" sz="2400" b="1" i="1" smtClean="0">
                                            <a:latin typeface="Cambria Math"/>
                                            <a:ea typeface="Cambria Math"/>
                                          </a:rPr>
                                          <m:t>𝝋</m:t>
                                        </m:r>
                                      </m:e>
                                    </m:acc>
                                  </m:e>
                                </m:d>
                              </m:e>
                              <m:sup>
                                <m:r>
                                  <a:rPr lang="fr-FR" sz="2400" b="1" i="1" smtClean="0">
                                    <a:latin typeface="Cambria Math"/>
                                    <a:ea typeface="Cambria Math"/>
                                  </a:rPr>
                                  <m:t>𝟐</m:t>
                                </m:r>
                              </m:sup>
                            </m:sSup>
                          </m:e>
                        </m:rad>
                      </m:oMath>
                    </m:oMathPara>
                  </a14:m>
                  <a:endParaRPr lang="fr-FR" sz="2400" b="1" dirty="0"/>
                </a:p>
              </p:txBody>
            </p:sp>
          </mc:Choice>
          <mc:Fallback xmlns="">
            <p:sp>
              <p:nvSpPr>
                <p:cNvPr id="23" name="ZoneTexte 22"/>
                <p:cNvSpPr txBox="1">
                  <a:spLocks noRot="1" noChangeAspect="1" noMove="1" noResize="1" noEditPoints="1" noAdjustHandles="1" noChangeArrowheads="1" noChangeShapeType="1" noTextEdit="1"/>
                </p:cNvSpPr>
                <p:nvPr/>
              </p:nvSpPr>
              <p:spPr>
                <a:xfrm>
                  <a:off x="3698877" y="2687879"/>
                  <a:ext cx="4666534" cy="541559"/>
                </a:xfrm>
                <a:prstGeom prst="rect">
                  <a:avLst/>
                </a:prstGeom>
                <a:blipFill rotWithShape="1">
                  <a:blip r:embed="rId10"/>
                  <a:stretch>
                    <a:fillRect/>
                  </a:stretch>
                </a:blipFill>
                <a:ln>
                  <a:solidFill>
                    <a:srgbClr val="FF0066"/>
                  </a:solidFill>
                </a:ln>
                <a:effectLst>
                  <a:glow rad="139700">
                    <a:schemeClr val="accent6">
                      <a:satMod val="175000"/>
                      <a:alpha val="40000"/>
                    </a:schemeClr>
                  </a:glow>
                </a:effectLst>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4" name="ZoneTexte 23"/>
              <p:cNvSpPr txBox="1"/>
              <p:nvPr/>
            </p:nvSpPr>
            <p:spPr>
              <a:xfrm>
                <a:off x="2992174" y="1814146"/>
                <a:ext cx="2774990" cy="696281"/>
              </a:xfrm>
              <a:prstGeom prst="rect">
                <a:avLst/>
              </a:prstGeom>
              <a:noFill/>
              <a:ln>
                <a:solidFill>
                  <a:srgbClr val="FFC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latin typeface="Cambria Math"/>
                            </a:rPr>
                          </m:ctrlPr>
                        </m:accPr>
                        <m:e>
                          <m:r>
                            <a:rPr lang="fr-FR" sz="3600" b="1" i="1" smtClean="0">
                              <a:latin typeface="Cambria Math"/>
                            </a:rPr>
                            <m:t>𝒂</m:t>
                          </m:r>
                        </m:e>
                      </m:acc>
                      <m:r>
                        <a:rPr lang="fr-FR" sz="3600" b="1" i="1" smtClean="0">
                          <a:latin typeface="Cambria Math"/>
                          <a:ea typeface="Cambria Math"/>
                        </a:rPr>
                        <m:t>=</m:t>
                      </m:r>
                      <m:acc>
                        <m:accPr>
                          <m:chr m:val="⃗"/>
                          <m:ctrlPr>
                            <a:rPr lang="fr-FR" sz="3600" b="1" i="1" smtClean="0">
                              <a:latin typeface="Cambria Math"/>
                              <a:ea typeface="Cambria Math"/>
                            </a:rPr>
                          </m:ctrlPr>
                        </m:accPr>
                        <m:e>
                          <m:sSub>
                            <m:sSubPr>
                              <m:ctrlPr>
                                <a:rPr lang="fr-FR" sz="3600" b="1" i="1" smtClean="0">
                                  <a:latin typeface="Cambria Math"/>
                                  <a:ea typeface="Cambria Math"/>
                                </a:rPr>
                              </m:ctrlPr>
                            </m:sSubPr>
                            <m:e>
                              <m:r>
                                <a:rPr lang="fr-FR" sz="3600" b="1" i="1" smtClean="0">
                                  <a:latin typeface="Cambria Math"/>
                                  <a:ea typeface="Cambria Math"/>
                                </a:rPr>
                                <m:t>𝒂</m:t>
                              </m:r>
                            </m:e>
                            <m:sub>
                              <m:r>
                                <a:rPr lang="fr-FR" sz="3600" b="1" i="1" smtClean="0">
                                  <a:latin typeface="Cambria Math"/>
                                  <a:ea typeface="Cambria Math"/>
                                </a:rPr>
                                <m:t>𝒓</m:t>
                              </m:r>
                            </m:sub>
                          </m:sSub>
                        </m:e>
                      </m:acc>
                      <m:r>
                        <a:rPr lang="fr-FR" sz="3600" b="1" i="1" smtClean="0">
                          <a:latin typeface="Cambria Math"/>
                          <a:ea typeface="Cambria Math"/>
                        </a:rPr>
                        <m:t>+</m:t>
                      </m:r>
                      <m:acc>
                        <m:accPr>
                          <m:chr m:val="⃗"/>
                          <m:ctrlPr>
                            <a:rPr lang="fr-FR" sz="3600" b="1" i="1" smtClean="0">
                              <a:latin typeface="Cambria Math"/>
                              <a:ea typeface="Cambria Math"/>
                            </a:rPr>
                          </m:ctrlPr>
                        </m:accPr>
                        <m:e>
                          <m:sSub>
                            <m:sSubPr>
                              <m:ctrlPr>
                                <a:rPr lang="fr-FR" sz="3600" b="1" i="1" smtClean="0">
                                  <a:latin typeface="Cambria Math"/>
                                  <a:ea typeface="Cambria Math"/>
                                </a:rPr>
                              </m:ctrlPr>
                            </m:sSubPr>
                            <m:e>
                              <m:r>
                                <a:rPr lang="fr-FR" sz="3600" b="1" i="1" smtClean="0">
                                  <a:latin typeface="Cambria Math"/>
                                  <a:ea typeface="Cambria Math"/>
                                </a:rPr>
                                <m:t>𝒂</m:t>
                              </m:r>
                            </m:e>
                            <m:sub>
                              <m:r>
                                <a:rPr lang="fr-FR" sz="3600" b="1" i="1" smtClean="0">
                                  <a:latin typeface="Cambria Math"/>
                                  <a:ea typeface="Cambria Math"/>
                                </a:rPr>
                                <m:t>𝝋</m:t>
                              </m:r>
                            </m:sub>
                          </m:sSub>
                        </m:e>
                      </m:acc>
                    </m:oMath>
                  </m:oMathPara>
                </a14:m>
                <a:endParaRPr lang="fr-FR" sz="3600" b="1" dirty="0"/>
              </a:p>
            </p:txBody>
          </p:sp>
        </mc:Choice>
        <mc:Fallback xmlns="">
          <p:sp>
            <p:nvSpPr>
              <p:cNvPr id="24" name="ZoneTexte 23"/>
              <p:cNvSpPr txBox="1">
                <a:spLocks noRot="1" noChangeAspect="1" noMove="1" noResize="1" noEditPoints="1" noAdjustHandles="1" noChangeArrowheads="1" noChangeShapeType="1" noTextEdit="1"/>
              </p:cNvSpPr>
              <p:nvPr/>
            </p:nvSpPr>
            <p:spPr>
              <a:xfrm>
                <a:off x="2992174" y="1814146"/>
                <a:ext cx="2774990" cy="696281"/>
              </a:xfrm>
              <a:prstGeom prst="rect">
                <a:avLst/>
              </a:prstGeom>
              <a:blipFill rotWithShape="1">
                <a:blip r:embed="rId11"/>
                <a:stretch>
                  <a:fillRect/>
                </a:stretch>
              </a:blipFill>
              <a:ln>
                <a:solidFill>
                  <a:srgbClr val="FFC000"/>
                </a:solidFill>
              </a:ln>
            </p:spPr>
            <p:txBody>
              <a:bodyPr/>
              <a:lstStyle/>
              <a:p>
                <a:r>
                  <a:rPr lang="fr-FR">
                    <a:noFill/>
                  </a:rPr>
                  <a:t> </a:t>
                </a:r>
              </a:p>
            </p:txBody>
          </p:sp>
        </mc:Fallback>
      </mc:AlternateContent>
      <p:grpSp>
        <p:nvGrpSpPr>
          <p:cNvPr id="17" name="Groupe 16"/>
          <p:cNvGrpSpPr/>
          <p:nvPr/>
        </p:nvGrpSpPr>
        <p:grpSpPr>
          <a:xfrm>
            <a:off x="248486" y="188640"/>
            <a:ext cx="7909037" cy="699872"/>
            <a:chOff x="248486" y="188640"/>
            <a:chExt cx="7909037" cy="699872"/>
          </a:xfrm>
        </p:grpSpPr>
        <mc:AlternateContent xmlns:mc="http://schemas.openxmlformats.org/markup-compatibility/2006" xmlns:a14="http://schemas.microsoft.com/office/drawing/2010/main">
          <mc:Choice Requires="a14">
            <p:sp>
              <p:nvSpPr>
                <p:cNvPr id="25" name="ZoneTexte 24"/>
                <p:cNvSpPr txBox="1"/>
                <p:nvPr/>
              </p:nvSpPr>
              <p:spPr>
                <a:xfrm>
                  <a:off x="990054" y="188640"/>
                  <a:ext cx="7167469" cy="699872"/>
                </a:xfrm>
                <a:prstGeom prst="rect">
                  <a:avLst/>
                </a:prstGeom>
                <a:noFill/>
                <a:ln w="19050">
                  <a:solidFill>
                    <a:srgbClr val="FFC000"/>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acc>
                              <m:accPr>
                                <m:chr m:val="̈"/>
                                <m:ctrlPr>
                                  <a:rPr lang="fr-FR" sz="3200" i="1" smtClean="0">
                                    <a:solidFill>
                                      <a:schemeClr val="tx1"/>
                                    </a:solidFill>
                                    <a:latin typeface="Cambria Math"/>
                                    <a:ea typeface="Cambria Math"/>
                                  </a:rPr>
                                </m:ctrlPr>
                              </m:accPr>
                              <m:e>
                                <m:r>
                                  <a:rPr lang="fr-FR" sz="3200" b="0" i="1" smtClean="0">
                                    <a:solidFill>
                                      <a:schemeClr val="tx1"/>
                                    </a:solidFill>
                                    <a:latin typeface="Cambria Math"/>
                                    <a:ea typeface="Cambria Math"/>
                                  </a:rPr>
                                  <m:t>𝑟</m:t>
                                </m:r>
                              </m:e>
                            </m:acc>
                            <m:r>
                              <a:rPr lang="fr-FR" sz="3200" b="0" i="1" smtClean="0">
                                <a:solidFill>
                                  <a:schemeClr val="tx1"/>
                                </a:solidFill>
                                <a:latin typeface="Cambria Math"/>
                              </a:rPr>
                              <m:t>−</m:t>
                            </m:r>
                            <m:r>
                              <a:rPr lang="fr-FR" sz="3200" b="0" i="1" smtClean="0">
                                <a:solidFill>
                                  <a:schemeClr val="tx1"/>
                                </a:solidFill>
                                <a:latin typeface="Cambria Math"/>
                              </a:rPr>
                              <m:t>𝑟</m:t>
                            </m:r>
                            <m:sSup>
                              <m:sSupPr>
                                <m:ctrlPr>
                                  <a:rPr lang="fr-FR" sz="3200" b="0" i="1" smtClean="0">
                                    <a:solidFill>
                                      <a:schemeClr val="tx1"/>
                                    </a:solidFill>
                                    <a:latin typeface="Cambria Math"/>
                                  </a:rPr>
                                </m:ctrlPr>
                              </m:sSupPr>
                              <m:e>
                                <m:acc>
                                  <m:accPr>
                                    <m:chr m:val="̇"/>
                                    <m:ctrlPr>
                                      <a:rPr lang="fr-FR" sz="3200" b="0" i="1" smtClean="0">
                                        <a:solidFill>
                                          <a:schemeClr val="tx1"/>
                                        </a:solidFill>
                                        <a:latin typeface="Cambria Math"/>
                                      </a:rPr>
                                    </m:ctrlPr>
                                  </m:accPr>
                                  <m:e>
                                    <m:r>
                                      <a:rPr lang="fr-FR" sz="3200" b="0" i="1" smtClean="0">
                                        <a:solidFill>
                                          <a:schemeClr val="tx1"/>
                                        </a:solidFill>
                                        <a:latin typeface="Cambria Math"/>
                                        <a:ea typeface="Cambria Math"/>
                                      </a:rPr>
                                      <m:t>𝜑</m:t>
                                    </m:r>
                                  </m:e>
                                </m:acc>
                              </m:e>
                              <m:sup>
                                <m:r>
                                  <a:rPr lang="fr-FR" sz="3200" b="0" i="1" smtClean="0">
                                    <a:solidFill>
                                      <a:schemeClr val="tx1"/>
                                    </a:solidFill>
                                    <a:latin typeface="Cambria Math"/>
                                  </a:rPr>
                                  <m:t>2</m:t>
                                </m:r>
                              </m:sup>
                            </m:sSup>
                          </m:e>
                        </m:d>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r>
                              <a:rPr lang="fr-FR" sz="3200" b="0" i="1" smtClean="0">
                                <a:solidFill>
                                  <a:schemeClr val="tx1"/>
                                </a:solidFill>
                                <a:latin typeface="Cambria Math"/>
                                <a:ea typeface="Cambria Math"/>
                              </a:rPr>
                              <m:t>2</m:t>
                            </m:r>
                            <m:acc>
                              <m:accPr>
                                <m:chr m:val="̇"/>
                                <m:ctrlPr>
                                  <a:rPr lang="fr-FR" sz="3200" i="1">
                                    <a:solidFill>
                                      <a:schemeClr val="tx1"/>
                                    </a:solidFill>
                                    <a:latin typeface="Cambria Math"/>
                                    <a:ea typeface="Cambria Math"/>
                                  </a:rPr>
                                </m:ctrlPr>
                              </m:accPr>
                              <m:e>
                                <m:r>
                                  <a:rPr lang="fr-FR" sz="3200" i="1">
                                    <a:solidFill>
                                      <a:schemeClr val="tx1"/>
                                    </a:solidFill>
                                    <a:latin typeface="Cambria Math"/>
                                    <a:ea typeface="Cambria Math"/>
                                  </a:rPr>
                                  <m:t>𝑟</m:t>
                                </m:r>
                              </m:e>
                            </m:acc>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r>
                              <a:rPr lang="fr-FR" sz="3200" b="0" i="1" smtClean="0">
                                <a:solidFill>
                                  <a:schemeClr val="tx1"/>
                                </a:solidFill>
                                <a:latin typeface="Cambria Math"/>
                                <a:ea typeface="Cambria Math"/>
                              </a:rPr>
                              <m:t>+</m:t>
                            </m:r>
                            <m:r>
                              <a:rPr lang="fr-FR" sz="3200" i="1">
                                <a:solidFill>
                                  <a:schemeClr val="tx1"/>
                                </a:solidFill>
                                <a:latin typeface="Cambria Math"/>
                              </a:rPr>
                              <m:t>𝑟</m:t>
                            </m:r>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e>
                        </m:d>
                        <m:acc>
                          <m:accPr>
                            <m:chr m:val="⃗"/>
                            <m:ctrlPr>
                              <a:rPr lang="fr-FR" sz="3200" i="1">
                                <a:solidFill>
                                  <a:schemeClr val="tx1"/>
                                </a:solidFill>
                                <a:latin typeface="Cambria Math"/>
                              </a:rPr>
                            </m:ctrlPr>
                          </m:accPr>
                          <m:e>
                            <m:sSub>
                              <m:sSubPr>
                                <m:ctrlPr>
                                  <a:rPr lang="fr-FR" sz="3200" i="1">
                                    <a:solidFill>
                                      <a:schemeClr val="tx1"/>
                                    </a:solidFill>
                                    <a:latin typeface="Cambria Math"/>
                                  </a:rPr>
                                </m:ctrlPr>
                              </m:sSubPr>
                              <m:e>
                                <m:r>
                                  <a:rPr lang="fr-FR" sz="3200" i="1">
                                    <a:solidFill>
                                      <a:schemeClr val="tx1"/>
                                    </a:solidFill>
                                    <a:latin typeface="Cambria Math"/>
                                  </a:rPr>
                                  <m:t>𝑈</m:t>
                                </m:r>
                              </m:e>
                              <m:sub>
                                <m:r>
                                  <a:rPr lang="fr-FR" sz="3200" i="1" smtClean="0">
                                    <a:solidFill>
                                      <a:schemeClr val="tx1"/>
                                    </a:solidFill>
                                    <a:latin typeface="Cambria Math"/>
                                    <a:ea typeface="Cambria Math"/>
                                  </a:rPr>
                                  <m:t>𝜑</m:t>
                                </m:r>
                              </m:sub>
                            </m:sSub>
                          </m:e>
                        </m:acc>
                      </m:oMath>
                    </m:oMathPara>
                  </a14:m>
                  <a:endParaRPr lang="fr-FR" sz="3200" dirty="0">
                    <a:solidFill>
                      <a:schemeClr val="tx1"/>
                    </a:solidFill>
                  </a:endParaRPr>
                </a:p>
              </p:txBody>
            </p:sp>
          </mc:Choice>
          <mc:Fallback xmlns="">
            <p:sp>
              <p:nvSpPr>
                <p:cNvPr id="25" name="ZoneTexte 24"/>
                <p:cNvSpPr txBox="1">
                  <a:spLocks noRot="1" noChangeAspect="1" noMove="1" noResize="1" noEditPoints="1" noAdjustHandles="1" noChangeArrowheads="1" noChangeShapeType="1" noTextEdit="1"/>
                </p:cNvSpPr>
                <p:nvPr/>
              </p:nvSpPr>
              <p:spPr>
                <a:xfrm>
                  <a:off x="990054" y="188640"/>
                  <a:ext cx="7167469" cy="699872"/>
                </a:xfrm>
                <a:prstGeom prst="rect">
                  <a:avLst/>
                </a:prstGeom>
                <a:blipFill rotWithShape="1">
                  <a:blip r:embed="rId12"/>
                  <a:stretch>
                    <a:fillRect/>
                  </a:stretch>
                </a:blipFill>
                <a:ln w="19050">
                  <a:solidFill>
                    <a:srgbClr val="FFC000"/>
                  </a:solidFill>
                </a:ln>
                <a:effectLst>
                  <a:glow rad="101600">
                    <a:srgbClr val="FFFF00">
                      <a:alpha val="60000"/>
                    </a:srgbClr>
                  </a:glow>
                  <a:outerShdw blurRad="40000" dist="20000" dir="5400000" rotWithShape="0">
                    <a:srgbClr val="000000">
                      <a:alpha val="38000"/>
                    </a:srgbClr>
                  </a:outerShd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248486" y="242181"/>
                  <a:ext cx="46439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248486" y="242181"/>
                  <a:ext cx="464391" cy="646331"/>
                </a:xfrm>
                <a:prstGeom prst="rect">
                  <a:avLst/>
                </a:prstGeom>
                <a:blipFill rotWithShape="1">
                  <a:blip r:embed="rId13"/>
                  <a:stretch>
                    <a:fillRect l="-6579" r="-31579" b="-33962"/>
                  </a:stretch>
                </a:blipFill>
              </p:spPr>
              <p:txBody>
                <a:bodyPr/>
                <a:lstStyle/>
                <a:p>
                  <a:r>
                    <a:rPr lang="fr-FR">
                      <a:noFill/>
                    </a:rPr>
                    <a:t> </a:t>
                  </a:r>
                </a:p>
              </p:txBody>
            </p:sp>
          </mc:Fallback>
        </mc:AlternateContent>
      </p:grpSp>
    </p:spTree>
    <p:extLst>
      <p:ext uri="{BB962C8B-B14F-4D97-AF65-F5344CB8AC3E}">
        <p14:creationId xmlns:p14="http://schemas.microsoft.com/office/powerpoint/2010/main" val="45621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15</a:t>
            </a:fld>
            <a:endParaRPr lang="fr-FR" b="1" dirty="0">
              <a:solidFill>
                <a:schemeClr val="tx1"/>
              </a:solidFill>
            </a:endParaRPr>
          </a:p>
        </p:txBody>
      </p:sp>
      <p:sp>
        <p:nvSpPr>
          <p:cNvPr id="2" name="Rectangle 1"/>
          <p:cNvSpPr/>
          <p:nvPr/>
        </p:nvSpPr>
        <p:spPr>
          <a:xfrm>
            <a:off x="35496" y="76743"/>
            <a:ext cx="8928992" cy="461665"/>
          </a:xfrm>
          <a:prstGeom prst="rect">
            <a:avLst/>
          </a:prstGeom>
          <a:solidFill>
            <a:srgbClr val="FFFF66"/>
          </a:solidFill>
          <a:ln>
            <a:solidFill>
              <a:srgbClr val="FFC000"/>
            </a:solidFill>
          </a:ln>
          <a:effectLst>
            <a:glow rad="101600">
              <a:srgbClr val="FFC000">
                <a:alpha val="60000"/>
              </a:srgbClr>
            </a:glow>
          </a:effectLst>
        </p:spPr>
        <p:txBody>
          <a:bodyPr wrap="square">
            <a:spAutoFit/>
          </a:bodyPr>
          <a:lstStyle/>
          <a:p>
            <a:pPr lvl="0" algn="ctr"/>
            <a:r>
              <a:rPr lang="fr-FR" sz="2400" b="1" dirty="0" err="1">
                <a:solidFill>
                  <a:srgbClr val="FF0000"/>
                </a:solidFill>
              </a:rPr>
              <a:t>Special</a:t>
            </a:r>
            <a:r>
              <a:rPr lang="fr-FR" sz="2400" b="1" dirty="0">
                <a:solidFill>
                  <a:srgbClr val="FF0000"/>
                </a:solidFill>
              </a:rPr>
              <a:t> </a:t>
            </a:r>
            <a:r>
              <a:rPr lang="fr-FR" sz="2400" b="1" dirty="0" smtClean="0">
                <a:solidFill>
                  <a:srgbClr val="FF0000"/>
                </a:solidFill>
              </a:rPr>
              <a:t>Cases 1: </a:t>
            </a:r>
            <a:r>
              <a:rPr lang="fr-FR" sz="2400" b="1" dirty="0" err="1" smtClean="0"/>
              <a:t>Circular</a:t>
            </a:r>
            <a:r>
              <a:rPr lang="fr-FR" sz="2400" b="1" dirty="0" smtClean="0"/>
              <a:t> Motion (</a:t>
            </a:r>
            <a:r>
              <a:rPr lang="fr-FR" sz="2400" b="1" dirty="0">
                <a:latin typeface="Arial Rounded MT Bold" pitchFamily="34" charset="0"/>
              </a:rPr>
              <a:t>Motion in a Plane (</a:t>
            </a:r>
            <a:r>
              <a:rPr lang="fr-FR" sz="2400" b="1" dirty="0" smtClean="0">
                <a:latin typeface="Arial Rounded MT Bold" pitchFamily="34" charset="0"/>
              </a:rPr>
              <a:t>2D)</a:t>
            </a:r>
            <a:r>
              <a:rPr lang="fr-FR" sz="2400" b="1" dirty="0"/>
              <a:t> </a:t>
            </a:r>
            <a:r>
              <a:rPr lang="fr-FR" sz="2400" b="1" dirty="0">
                <a:solidFill>
                  <a:srgbClr val="FF0000"/>
                </a:solidFill>
              </a:rPr>
              <a:t> </a:t>
            </a:r>
          </a:p>
        </p:txBody>
      </p:sp>
      <p:pic>
        <p:nvPicPr>
          <p:cNvPr id="5" name="Picture 2" descr="C:\Users\Hp\Desktop\mecanique point materiel\INAF_20220314231702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908720"/>
            <a:ext cx="3852144" cy="412731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627656" y="2636912"/>
            <a:ext cx="425116" cy="523220"/>
          </a:xfrm>
          <a:prstGeom prst="rect">
            <a:avLst/>
          </a:prstGeom>
          <a:noFill/>
        </p:spPr>
        <p:txBody>
          <a:bodyPr wrap="none" rtlCol="0">
            <a:spAutoFit/>
          </a:bodyPr>
          <a:lstStyle/>
          <a:p>
            <a:r>
              <a:rPr lang="fr-FR" sz="2800" b="1" i="1" dirty="0" smtClean="0"/>
              <a:t>O</a:t>
            </a:r>
            <a:endParaRPr lang="fr-FR" sz="2800" b="1" i="1" dirty="0"/>
          </a:p>
        </p:txBody>
      </p:sp>
      <p:sp>
        <p:nvSpPr>
          <p:cNvPr id="15" name="ZoneTexte 14"/>
          <p:cNvSpPr txBox="1"/>
          <p:nvPr/>
        </p:nvSpPr>
        <p:spPr>
          <a:xfrm>
            <a:off x="2831551" y="941819"/>
            <a:ext cx="504056" cy="461665"/>
          </a:xfrm>
          <a:prstGeom prst="rect">
            <a:avLst/>
          </a:prstGeom>
          <a:noFill/>
        </p:spPr>
        <p:txBody>
          <a:bodyPr wrap="square" rtlCol="0">
            <a:spAutoFit/>
          </a:bodyPr>
          <a:lstStyle/>
          <a:p>
            <a:r>
              <a:rPr lang="fr-FR" sz="2400" b="1" dirty="0" smtClean="0">
                <a:solidFill>
                  <a:srgbClr val="FF0000"/>
                </a:solidFill>
              </a:rPr>
              <a:t>M</a:t>
            </a:r>
            <a:endParaRPr lang="fr-FR" sz="2400" b="1" dirty="0">
              <a:solidFill>
                <a:srgbClr val="FF0000"/>
              </a:solidFill>
            </a:endParaRPr>
          </a:p>
        </p:txBody>
      </p:sp>
      <p:sp>
        <p:nvSpPr>
          <p:cNvPr id="10" name="Ellipse 9"/>
          <p:cNvSpPr/>
          <p:nvPr/>
        </p:nvSpPr>
        <p:spPr>
          <a:xfrm>
            <a:off x="2707776" y="1259468"/>
            <a:ext cx="123775" cy="144016"/>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1835696" y="1382394"/>
            <a:ext cx="890206" cy="1307363"/>
            <a:chOff x="1722948" y="1421511"/>
            <a:chExt cx="942585" cy="1254519"/>
          </a:xfrm>
        </p:grpSpPr>
        <p:cxnSp>
          <p:nvCxnSpPr>
            <p:cNvPr id="17" name="Connecteur droit avec flèche 16"/>
            <p:cNvCxnSpPr>
              <a:endCxn id="10" idx="3"/>
            </p:cNvCxnSpPr>
            <p:nvPr/>
          </p:nvCxnSpPr>
          <p:spPr>
            <a:xfrm flipV="1">
              <a:off x="1722948" y="1421511"/>
              <a:ext cx="942585" cy="125451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ZoneTexte 25"/>
                <p:cNvSpPr txBox="1"/>
                <p:nvPr/>
              </p:nvSpPr>
              <p:spPr>
                <a:xfrm>
                  <a:off x="1775327" y="1614938"/>
                  <a:ext cx="5373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rgbClr val="FFC000"/>
                                </a:solidFill>
                                <a:latin typeface="Cambria Math"/>
                              </a:rPr>
                            </m:ctrlPr>
                          </m:accPr>
                          <m:e>
                            <m:r>
                              <a:rPr lang="fr-FR" sz="3600" b="1" i="1" smtClean="0">
                                <a:solidFill>
                                  <a:srgbClr val="FFC000"/>
                                </a:solidFill>
                                <a:latin typeface="Cambria Math"/>
                              </a:rPr>
                              <m:t>𝒓</m:t>
                            </m:r>
                          </m:e>
                        </m:acc>
                      </m:oMath>
                    </m:oMathPara>
                  </a14:m>
                  <a:endParaRPr lang="fr-FR" sz="3600" b="1" dirty="0">
                    <a:solidFill>
                      <a:srgbClr val="FFC000"/>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1775327" y="1614938"/>
                  <a:ext cx="537327" cy="646331"/>
                </a:xfrm>
                <a:prstGeom prst="rect">
                  <a:avLst/>
                </a:prstGeom>
                <a:blipFill rotWithShape="1">
                  <a:blip r:embed="rId4"/>
                  <a:stretch>
                    <a:fillRect/>
                  </a:stretch>
                </a:blipFill>
              </p:spPr>
              <p:txBody>
                <a:bodyPr/>
                <a:lstStyle/>
                <a:p>
                  <a:r>
                    <a:rPr lang="fr-FR">
                      <a:noFill/>
                    </a:rPr>
                    <a:t> </a:t>
                  </a:r>
                </a:p>
              </p:txBody>
            </p:sp>
          </mc:Fallback>
        </mc:AlternateContent>
      </p:grpSp>
      <p:grpSp>
        <p:nvGrpSpPr>
          <p:cNvPr id="31" name="Groupe 30"/>
          <p:cNvGrpSpPr/>
          <p:nvPr/>
        </p:nvGrpSpPr>
        <p:grpSpPr>
          <a:xfrm>
            <a:off x="1907704" y="2095764"/>
            <a:ext cx="1184198" cy="613156"/>
            <a:chOff x="4644008" y="4371590"/>
            <a:chExt cx="1184198" cy="613156"/>
          </a:xfrm>
        </p:grpSpPr>
        <p:sp>
          <p:nvSpPr>
            <p:cNvPr id="29" name="Forme libre 28"/>
            <p:cNvSpPr/>
            <p:nvPr/>
          </p:nvSpPr>
          <p:spPr>
            <a:xfrm>
              <a:off x="4889055" y="4572011"/>
              <a:ext cx="174453" cy="412735"/>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30" name="ZoneTexte 29"/>
                <p:cNvSpPr txBox="1"/>
                <p:nvPr/>
              </p:nvSpPr>
              <p:spPr>
                <a:xfrm>
                  <a:off x="4644008" y="4371590"/>
                  <a:ext cx="1184198" cy="523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chemeClr val="tx1"/>
                            </a:solidFill>
                            <a:latin typeface="Cambria Math"/>
                            <a:ea typeface="Cambria Math"/>
                          </a:rPr>
                          <m:t>𝝋</m:t>
                        </m:r>
                      </m:oMath>
                    </m:oMathPara>
                  </a14:m>
                  <a:endParaRPr lang="fr-FR" sz="2800" b="1" dirty="0">
                    <a:solidFill>
                      <a:schemeClr val="tx1"/>
                    </a:solidFill>
                  </a:endParaRPr>
                </a:p>
              </p:txBody>
            </p:sp>
          </mc:Choice>
          <mc:Fallback xmlns="">
            <p:sp>
              <p:nvSpPr>
                <p:cNvPr id="30" name="ZoneTexte 29"/>
                <p:cNvSpPr txBox="1">
                  <a:spLocks noRot="1" noChangeAspect="1" noMove="1" noResize="1" noEditPoints="1" noAdjustHandles="1" noChangeArrowheads="1" noChangeShapeType="1" noTextEdit="1"/>
                </p:cNvSpPr>
                <p:nvPr/>
              </p:nvSpPr>
              <p:spPr>
                <a:xfrm>
                  <a:off x="4644008" y="4371590"/>
                  <a:ext cx="1184198" cy="523219"/>
                </a:xfrm>
                <a:prstGeom prst="rect">
                  <a:avLst/>
                </a:prstGeom>
                <a:blipFill rotWithShape="1">
                  <a:blip r:embed="rId5"/>
                  <a:stretch>
                    <a:fillRect/>
                  </a:stretch>
                </a:blipFill>
              </p:spPr>
              <p:txBody>
                <a:bodyPr/>
                <a:lstStyle/>
                <a:p>
                  <a:r>
                    <a:rPr lang="fr-FR">
                      <a:noFill/>
                    </a:rPr>
                    <a:t> </a:t>
                  </a:r>
                </a:p>
              </p:txBody>
            </p:sp>
          </mc:Fallback>
        </mc:AlternateContent>
      </p:grpSp>
      <p:sp>
        <p:nvSpPr>
          <p:cNvPr id="32" name="Rectangle 31"/>
          <p:cNvSpPr/>
          <p:nvPr/>
        </p:nvSpPr>
        <p:spPr>
          <a:xfrm>
            <a:off x="3941874" y="864131"/>
            <a:ext cx="5212088" cy="461665"/>
          </a:xfrm>
          <a:prstGeom prst="rect">
            <a:avLst/>
          </a:prstGeom>
          <a:noFill/>
        </p:spPr>
        <p:txBody>
          <a:bodyPr wrap="square">
            <a:spAutoFit/>
          </a:bodyPr>
          <a:lstStyle/>
          <a:p>
            <a:pPr algn="just"/>
            <a:r>
              <a:rPr lang="en-US" sz="2400" b="1" dirty="0"/>
              <a:t>We have </a:t>
            </a:r>
            <a:endParaRPr lang="fr-FR" sz="2400" b="1" dirty="0"/>
          </a:p>
        </p:txBody>
      </p:sp>
      <p:sp>
        <p:nvSpPr>
          <p:cNvPr id="34" name="Rectangle 33"/>
          <p:cNvSpPr/>
          <p:nvPr/>
        </p:nvSpPr>
        <p:spPr>
          <a:xfrm>
            <a:off x="3869879" y="1459082"/>
            <a:ext cx="4822748" cy="461665"/>
          </a:xfrm>
          <a:prstGeom prst="rect">
            <a:avLst/>
          </a:prstGeom>
        </p:spPr>
        <p:txBody>
          <a:bodyPr wrap="square">
            <a:spAutoFit/>
          </a:bodyPr>
          <a:lstStyle/>
          <a:p>
            <a:pPr algn="just"/>
            <a:r>
              <a:rPr lang="en-US" sz="2400" b="1" dirty="0" smtClean="0">
                <a:solidFill>
                  <a:prstClr val="black"/>
                </a:solidFill>
              </a:rPr>
              <a:t>The </a:t>
            </a:r>
            <a:r>
              <a:rPr lang="en-US" sz="2400" b="1" dirty="0">
                <a:solidFill>
                  <a:prstClr val="black"/>
                </a:solidFill>
              </a:rPr>
              <a:t>velocity vector is therefore:</a:t>
            </a:r>
            <a:endParaRPr lang="fr-FR" dirty="0"/>
          </a:p>
        </p:txBody>
      </p:sp>
      <p:sp>
        <p:nvSpPr>
          <p:cNvPr id="35" name="Rectangle 34"/>
          <p:cNvSpPr/>
          <p:nvPr/>
        </p:nvSpPr>
        <p:spPr>
          <a:xfrm>
            <a:off x="5580111" y="826582"/>
            <a:ext cx="1189749" cy="584775"/>
          </a:xfrm>
          <a:prstGeom prst="rect">
            <a:avLst/>
          </a:prstGeom>
          <a:ln>
            <a:solidFill>
              <a:srgbClr val="00FF00"/>
            </a:solidFill>
          </a:ln>
          <a:effectLst>
            <a:glow rad="63500">
              <a:schemeClr val="accent3">
                <a:satMod val="175000"/>
                <a:alpha val="40000"/>
              </a:schemeClr>
            </a:glow>
          </a:effectLst>
        </p:spPr>
        <p:txBody>
          <a:bodyPr wrap="none">
            <a:spAutoFit/>
          </a:bodyPr>
          <a:lstStyle/>
          <a:p>
            <a:pPr lvl="0" algn="just"/>
            <a:r>
              <a:rPr lang="en-US" sz="3200" b="1" dirty="0">
                <a:solidFill>
                  <a:srgbClr val="FF0000"/>
                </a:solidFill>
              </a:rPr>
              <a:t>r=R=C</a:t>
            </a:r>
            <a:endParaRPr lang="fr-FR" sz="3200" b="1" dirty="0">
              <a:solidFill>
                <a:prstClr val="black"/>
              </a:solidFill>
            </a:endParaRPr>
          </a:p>
        </p:txBody>
      </p:sp>
      <mc:AlternateContent xmlns:mc="http://schemas.openxmlformats.org/markup-compatibility/2006" xmlns:a14="http://schemas.microsoft.com/office/drawing/2010/main">
        <mc:Choice Requires="a14">
          <p:sp>
            <p:nvSpPr>
              <p:cNvPr id="36" name="ZoneTexte 35"/>
              <p:cNvSpPr txBox="1"/>
              <p:nvPr/>
            </p:nvSpPr>
            <p:spPr>
              <a:xfrm>
                <a:off x="4171025" y="2177623"/>
                <a:ext cx="3209288" cy="700385"/>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3200" b="1" i="1">
                              <a:solidFill>
                                <a:schemeClr val="tx1"/>
                              </a:solidFill>
                              <a:latin typeface="Cambria Math"/>
                              <a:ea typeface="Cambria Math"/>
                            </a:rPr>
                          </m:ctrlPr>
                        </m:accPr>
                        <m:e>
                          <m:r>
                            <m:rPr>
                              <m:sty m:val="p"/>
                            </m:rPr>
                            <a:rPr lang="fr-FR" sz="3200" b="1" i="1">
                              <a:solidFill>
                                <a:schemeClr val="tx1"/>
                              </a:solidFill>
                              <a:latin typeface="Cambria Math"/>
                              <a:ea typeface="Cambria Math"/>
                            </a:rPr>
                            <m:t>v</m:t>
                          </m:r>
                        </m:e>
                      </m:acc>
                      <m:r>
                        <a:rPr lang="fr-FR" sz="3200" b="1" i="1">
                          <a:solidFill>
                            <a:schemeClr val="tx1"/>
                          </a:solidFill>
                          <a:latin typeface="Cambria Math"/>
                          <a:ea typeface="Cambria Math"/>
                        </a:rPr>
                        <m:t>=</m:t>
                      </m:r>
                      <m:acc>
                        <m:accPr>
                          <m:chr m:val="̇"/>
                          <m:ctrlPr>
                            <a:rPr lang="fr-FR" sz="3200" b="1" i="1">
                              <a:solidFill>
                                <a:schemeClr val="tx1"/>
                              </a:solidFill>
                              <a:latin typeface="Cambria Math"/>
                              <a:ea typeface="Cambria Math"/>
                            </a:rPr>
                          </m:ctrlPr>
                        </m:accPr>
                        <m:e>
                          <m:r>
                            <a:rPr lang="fr-FR" sz="3200" b="1" i="1">
                              <a:solidFill>
                                <a:schemeClr val="tx1"/>
                              </a:solidFill>
                              <a:latin typeface="Cambria Math"/>
                              <a:ea typeface="Cambria Math"/>
                            </a:rPr>
                            <m:t>𝒓</m:t>
                          </m:r>
                        </m:e>
                      </m:acc>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m:rPr>
                                  <m:sty m:val="p"/>
                                </m:rPr>
                                <a:rPr lang="fr-FR" sz="3200" b="1" i="1">
                                  <a:solidFill>
                                    <a:schemeClr val="tx1"/>
                                  </a:solidFill>
                                  <a:latin typeface="Cambria Math"/>
                                  <a:ea typeface="Cambria Math"/>
                                </a:rPr>
                                <m:t>U</m:t>
                              </m:r>
                            </m:e>
                            <m:sub>
                              <m:r>
                                <m:rPr>
                                  <m:sty m:val="p"/>
                                </m:rPr>
                                <a:rPr lang="fr-FR" sz="3200" b="1" i="1">
                                  <a:solidFill>
                                    <a:schemeClr val="tx1"/>
                                  </a:solidFill>
                                  <a:latin typeface="Cambria Math"/>
                                  <a:ea typeface="Cambria Math"/>
                                </a:rPr>
                                <m:t>r</m:t>
                              </m:r>
                            </m:sub>
                          </m:sSub>
                        </m:e>
                      </m:acc>
                      <m:r>
                        <a:rPr lang="fr-FR" sz="3200" b="1" i="1">
                          <a:solidFill>
                            <a:schemeClr val="tx1"/>
                          </a:solidFill>
                          <a:latin typeface="Cambria Math"/>
                          <a:ea typeface="Cambria Math"/>
                        </a:rPr>
                        <m:t>+</m:t>
                      </m:r>
                      <m:r>
                        <a:rPr lang="fr-FR" sz="3200" b="1" i="1">
                          <a:solidFill>
                            <a:schemeClr val="tx1"/>
                          </a:solidFill>
                          <a:latin typeface="Cambria Math"/>
                          <a:ea typeface="Cambria Math"/>
                        </a:rPr>
                        <m:t>𝒓</m:t>
                      </m:r>
                      <m:acc>
                        <m:accPr>
                          <m:chr m:val="̇"/>
                          <m:ctrlPr>
                            <a:rPr lang="fr-FR" sz="3200" b="1" i="1" smtClean="0">
                              <a:solidFill>
                                <a:schemeClr val="tx1"/>
                              </a:solidFill>
                              <a:latin typeface="Cambria Math"/>
                              <a:ea typeface="Cambria Math"/>
                            </a:rPr>
                          </m:ctrlPr>
                        </m:accPr>
                        <m:e>
                          <m:r>
                            <a:rPr lang="fr-FR" sz="3200" b="1" i="1" smtClean="0">
                              <a:solidFill>
                                <a:schemeClr val="tx1"/>
                              </a:solidFill>
                              <a:latin typeface="Cambria Math"/>
                              <a:ea typeface="Cambria Math"/>
                            </a:rPr>
                            <m:t>𝝋</m:t>
                          </m:r>
                        </m:e>
                      </m:acc>
                      <m:r>
                        <a:rPr lang="fr-FR" sz="3200" b="1" i="1">
                          <a:solidFill>
                            <a:schemeClr val="tx1"/>
                          </a:solidFill>
                          <a:latin typeface="Cambria Math"/>
                          <a:ea typeface="Cambria Math"/>
                        </a:rPr>
                        <m:t> </m:t>
                      </m:r>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a:rPr lang="fr-FR" sz="3200" b="1" i="1">
                                  <a:solidFill>
                                    <a:schemeClr val="tx1"/>
                                  </a:solidFill>
                                  <a:latin typeface="Cambria Math"/>
                                  <a:ea typeface="Cambria Math"/>
                                </a:rPr>
                                <m:t>𝑼</m:t>
                              </m:r>
                            </m:e>
                            <m:sub>
                              <m:r>
                                <a:rPr lang="fr-FR" sz="3200" b="1" i="1" smtClean="0">
                                  <a:solidFill>
                                    <a:schemeClr val="tx1"/>
                                  </a:solidFill>
                                  <a:latin typeface="Cambria Math"/>
                                  <a:ea typeface="Cambria Math"/>
                                </a:rPr>
                                <m:t>𝝋</m:t>
                              </m:r>
                            </m:sub>
                          </m:sSub>
                        </m:e>
                      </m:acc>
                    </m:oMath>
                  </m:oMathPara>
                </a14:m>
                <a:endParaRPr lang="fr-FR" sz="3200" b="1" i="1" dirty="0">
                  <a:solidFill>
                    <a:schemeClr val="tx1"/>
                  </a:solidFill>
                  <a:latin typeface="Cambria Math"/>
                  <a:ea typeface="Cambria Math"/>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4171025" y="2177623"/>
                <a:ext cx="3209288" cy="700385"/>
              </a:xfrm>
              <a:prstGeom prst="rect">
                <a:avLst/>
              </a:prstGeom>
              <a:blipFill rotWithShape="1">
                <a:blip r:embed="rId6"/>
                <a:stretch>
                  <a:fillRect/>
                </a:stretch>
              </a:blipFill>
              <a:ln>
                <a:noFill/>
              </a:ln>
              <a:effectLst>
                <a:glow rad="101600">
                  <a:schemeClr val="accent1">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3941874" y="3241239"/>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chemeClr val="tx1"/>
                    </a:solidFill>
                    <a:prstDash val="solid"/>
                  </a:ln>
                  <a:solidFill>
                    <a:schemeClr val="tx1"/>
                  </a:solidFill>
                  <a:effectLst>
                    <a:glow rad="228600">
                      <a:srgbClr val="FF0000">
                        <a:alpha val="40000"/>
                      </a:srgbClr>
                    </a:glow>
                    <a:reflection blurRad="12700" stA="28000" endPos="45000" dist="1000" dir="5400000" sy="-100000" algn="bl" rotWithShape="0"/>
                  </a:effectLst>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3941874" y="3241239"/>
                <a:ext cx="688009" cy="646331"/>
              </a:xfrm>
              <a:prstGeom prst="rect">
                <a:avLst/>
              </a:prstGeom>
              <a:blipFill rotWithShape="1">
                <a:blip r:embed="rId7"/>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4788024" y="3241778"/>
                <a:ext cx="2592290" cy="700385"/>
              </a:xfrm>
              <a:prstGeom prst="rect">
                <a:avLst/>
              </a:prstGeom>
              <a:noFill/>
              <a:ln>
                <a:solidFill>
                  <a:srgbClr val="FF0066"/>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3200" b="1" i="1" smtClean="0">
                              <a:solidFill>
                                <a:schemeClr val="tx1"/>
                              </a:solidFill>
                              <a:latin typeface="Cambria Math"/>
                              <a:ea typeface="Cambria Math"/>
                            </a:rPr>
                          </m:ctrlPr>
                        </m:accPr>
                        <m:e>
                          <m:r>
                            <m:rPr>
                              <m:sty m:val="p"/>
                            </m:rPr>
                            <a:rPr lang="fr-FR" sz="3200" b="1" i="1">
                              <a:solidFill>
                                <a:schemeClr val="tx1"/>
                              </a:solidFill>
                              <a:latin typeface="Cambria Math"/>
                              <a:ea typeface="Cambria Math"/>
                            </a:rPr>
                            <m:t>v</m:t>
                          </m:r>
                        </m:e>
                      </m:acc>
                      <m:r>
                        <a:rPr lang="fr-FR" sz="3200" b="1" i="1">
                          <a:solidFill>
                            <a:schemeClr val="tx1"/>
                          </a:solidFill>
                          <a:latin typeface="Cambria Math"/>
                          <a:ea typeface="Cambria Math"/>
                        </a:rPr>
                        <m:t>=</m:t>
                      </m:r>
                      <m:r>
                        <a:rPr lang="fr-FR" sz="3200" b="1" i="1" smtClean="0">
                          <a:solidFill>
                            <a:schemeClr val="tx1"/>
                          </a:solidFill>
                          <a:latin typeface="Cambria Math"/>
                          <a:ea typeface="Cambria Math"/>
                        </a:rPr>
                        <m:t>𝑹</m:t>
                      </m:r>
                      <m:acc>
                        <m:accPr>
                          <m:chr m:val="̇"/>
                          <m:ctrlPr>
                            <a:rPr lang="fr-FR" sz="3200" b="1" i="1">
                              <a:solidFill>
                                <a:schemeClr val="tx1"/>
                              </a:solidFill>
                              <a:latin typeface="Cambria Math"/>
                              <a:ea typeface="Cambria Math"/>
                            </a:rPr>
                          </m:ctrlPr>
                        </m:accPr>
                        <m:e>
                          <m:r>
                            <a:rPr lang="fr-FR" sz="3200" b="1" i="1" smtClean="0">
                              <a:solidFill>
                                <a:schemeClr val="tx1"/>
                              </a:solidFill>
                              <a:latin typeface="Cambria Math"/>
                              <a:ea typeface="Cambria Math"/>
                            </a:rPr>
                            <m:t>𝝋</m:t>
                          </m:r>
                        </m:e>
                      </m:acc>
                      <m:r>
                        <a:rPr lang="fr-FR" sz="3200" b="1" i="1">
                          <a:solidFill>
                            <a:schemeClr val="tx1"/>
                          </a:solidFill>
                          <a:latin typeface="Cambria Math"/>
                          <a:ea typeface="Cambria Math"/>
                        </a:rPr>
                        <m:t> </m:t>
                      </m:r>
                      <m:acc>
                        <m:accPr>
                          <m:chr m:val="⃗"/>
                          <m:ctrlPr>
                            <a:rPr lang="fr-FR" sz="3200" b="1" i="1">
                              <a:solidFill>
                                <a:schemeClr val="tx1"/>
                              </a:solidFill>
                              <a:latin typeface="Cambria Math"/>
                              <a:ea typeface="Cambria Math"/>
                            </a:rPr>
                          </m:ctrlPr>
                        </m:accPr>
                        <m:e>
                          <m:sSub>
                            <m:sSubPr>
                              <m:ctrlPr>
                                <a:rPr lang="fr-FR" sz="3200" b="1" i="1">
                                  <a:solidFill>
                                    <a:schemeClr val="tx1"/>
                                  </a:solidFill>
                                  <a:latin typeface="Cambria Math"/>
                                  <a:ea typeface="Cambria Math"/>
                                </a:rPr>
                              </m:ctrlPr>
                            </m:sSubPr>
                            <m:e>
                              <m:r>
                                <a:rPr lang="fr-FR" sz="3200" b="1" i="1">
                                  <a:solidFill>
                                    <a:schemeClr val="tx1"/>
                                  </a:solidFill>
                                  <a:latin typeface="Cambria Math"/>
                                  <a:ea typeface="Cambria Math"/>
                                </a:rPr>
                                <m:t>𝑼</m:t>
                              </m:r>
                            </m:e>
                            <m:sub>
                              <m:r>
                                <a:rPr lang="fr-FR" sz="3200" b="1" i="1" smtClean="0">
                                  <a:solidFill>
                                    <a:schemeClr val="tx1"/>
                                  </a:solidFill>
                                  <a:latin typeface="Cambria Math"/>
                                  <a:ea typeface="Cambria Math"/>
                                </a:rPr>
                                <m:t>𝝋</m:t>
                              </m:r>
                            </m:sub>
                          </m:sSub>
                        </m:e>
                      </m:acc>
                    </m:oMath>
                  </m:oMathPara>
                </a14:m>
                <a:endParaRPr lang="fr-FR" sz="3200" b="1" i="1" dirty="0">
                  <a:solidFill>
                    <a:schemeClr val="tx1"/>
                  </a:solidFill>
                  <a:latin typeface="Cambria Math"/>
                  <a:ea typeface="Cambria Math"/>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4788024" y="3241778"/>
                <a:ext cx="2592290" cy="700385"/>
              </a:xfrm>
              <a:prstGeom prst="rect">
                <a:avLst/>
              </a:prstGeom>
              <a:blipFill rotWithShape="1">
                <a:blip r:embed="rId8"/>
                <a:stretch>
                  <a:fillRect/>
                </a:stretch>
              </a:blipFill>
              <a:ln>
                <a:solidFill>
                  <a:srgbClr val="FF0066"/>
                </a:solidFill>
              </a:ln>
              <a:effectLst>
                <a:glow rad="228600">
                  <a:schemeClr val="accent6">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cxnSp>
        <p:nvCxnSpPr>
          <p:cNvPr id="6" name="Connecteur droit avec flèche 5"/>
          <p:cNvCxnSpPr/>
          <p:nvPr/>
        </p:nvCxnSpPr>
        <p:spPr>
          <a:xfrm flipV="1">
            <a:off x="4932040" y="2095764"/>
            <a:ext cx="900100" cy="8027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784920" y="1743687"/>
            <a:ext cx="393056" cy="584775"/>
          </a:xfrm>
          <a:prstGeom prst="rect">
            <a:avLst/>
          </a:prstGeom>
          <a:noFill/>
        </p:spPr>
        <p:txBody>
          <a:bodyPr wrap="none" rtlCol="0">
            <a:spAutoFit/>
          </a:bodyPr>
          <a:lstStyle/>
          <a:p>
            <a:r>
              <a:rPr lang="fr-FR" sz="3200" dirty="0" smtClean="0">
                <a:solidFill>
                  <a:srgbClr val="FF0000"/>
                </a:solidFill>
              </a:rPr>
              <a:t>0</a:t>
            </a:r>
            <a:endParaRPr lang="fr-FR" sz="3200" dirty="0">
              <a:solidFill>
                <a:srgbClr val="FF0000"/>
              </a:solidFill>
            </a:endParaRPr>
          </a:p>
        </p:txBody>
      </p:sp>
      <p:sp>
        <p:nvSpPr>
          <p:cNvPr id="18" name="Rectangle 17"/>
          <p:cNvSpPr/>
          <p:nvPr/>
        </p:nvSpPr>
        <p:spPr>
          <a:xfrm>
            <a:off x="1577812" y="5275810"/>
            <a:ext cx="7838752" cy="461665"/>
          </a:xfrm>
          <a:prstGeom prst="rect">
            <a:avLst/>
          </a:prstGeom>
        </p:spPr>
        <p:txBody>
          <a:bodyPr wrap="square">
            <a:spAutoFit/>
          </a:bodyPr>
          <a:lstStyle/>
          <a:p>
            <a:r>
              <a:rPr lang="en-US" sz="2400" b="1" dirty="0" smtClean="0">
                <a:solidFill>
                  <a:prstClr val="black"/>
                </a:solidFill>
              </a:rPr>
              <a:t>And the expression for the acceleration </a:t>
            </a:r>
            <a:r>
              <a:rPr lang="en-US" sz="2400" b="1" dirty="0">
                <a:solidFill>
                  <a:prstClr val="black"/>
                </a:solidFill>
              </a:rPr>
              <a:t>vector </a:t>
            </a:r>
            <a:r>
              <a:rPr lang="en-US" sz="2400" b="1" dirty="0" smtClean="0">
                <a:solidFill>
                  <a:prstClr val="black"/>
                </a:solidFill>
              </a:rPr>
              <a:t>is:</a:t>
            </a:r>
            <a:endParaRPr lang="fr-FR" sz="2400" b="1" dirty="0">
              <a:solidFill>
                <a:prstClr val="black"/>
              </a:solidFill>
            </a:endParaRPr>
          </a:p>
        </p:txBody>
      </p:sp>
      <mc:AlternateContent xmlns:mc="http://schemas.openxmlformats.org/markup-compatibility/2006" xmlns:a14="http://schemas.microsoft.com/office/drawing/2010/main">
        <mc:Choice Requires="a14">
          <p:sp>
            <p:nvSpPr>
              <p:cNvPr id="38" name="ZoneTexte 37"/>
              <p:cNvSpPr txBox="1"/>
              <p:nvPr/>
            </p:nvSpPr>
            <p:spPr>
              <a:xfrm>
                <a:off x="899593" y="5918018"/>
                <a:ext cx="6918868" cy="699872"/>
              </a:xfrm>
              <a:prstGeom prst="rect">
                <a:avLst/>
              </a:prstGeom>
              <a:noFill/>
              <a:ln w="19050">
                <a:no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acc>
                            <m:accPr>
                              <m:chr m:val="̈"/>
                              <m:ctrlPr>
                                <a:rPr lang="fr-FR" sz="3200" i="1" smtClean="0">
                                  <a:solidFill>
                                    <a:schemeClr val="tx1"/>
                                  </a:solidFill>
                                  <a:latin typeface="Cambria Math"/>
                                  <a:ea typeface="Cambria Math"/>
                                </a:rPr>
                              </m:ctrlPr>
                            </m:accPr>
                            <m:e>
                              <m:r>
                                <a:rPr lang="fr-FR" sz="3200" b="0" i="1" smtClean="0">
                                  <a:solidFill>
                                    <a:schemeClr val="tx1"/>
                                  </a:solidFill>
                                  <a:latin typeface="Cambria Math"/>
                                  <a:ea typeface="Cambria Math"/>
                                </a:rPr>
                                <m:t>𝑟</m:t>
                              </m:r>
                            </m:e>
                          </m:acc>
                          <m:r>
                            <a:rPr lang="fr-FR" sz="3200" b="0" i="1" smtClean="0">
                              <a:solidFill>
                                <a:schemeClr val="tx1"/>
                              </a:solidFill>
                              <a:latin typeface="Cambria Math"/>
                            </a:rPr>
                            <m:t>−</m:t>
                          </m:r>
                          <m:r>
                            <a:rPr lang="fr-FR" sz="3200" b="0" i="1" smtClean="0">
                              <a:solidFill>
                                <a:schemeClr val="tx1"/>
                              </a:solidFill>
                              <a:latin typeface="Cambria Math"/>
                            </a:rPr>
                            <m:t>𝑟</m:t>
                          </m:r>
                          <m:sSup>
                            <m:sSupPr>
                              <m:ctrlPr>
                                <a:rPr lang="fr-FR" sz="3200" b="0" i="1" smtClean="0">
                                  <a:solidFill>
                                    <a:schemeClr val="tx1"/>
                                  </a:solidFill>
                                  <a:latin typeface="Cambria Math"/>
                                </a:rPr>
                              </m:ctrlPr>
                            </m:sSupPr>
                            <m:e>
                              <m:acc>
                                <m:accPr>
                                  <m:chr m:val="̇"/>
                                  <m:ctrlPr>
                                    <a:rPr lang="fr-FR" sz="3200" b="0" i="1" smtClean="0">
                                      <a:solidFill>
                                        <a:schemeClr val="tx1"/>
                                      </a:solidFill>
                                      <a:latin typeface="Cambria Math"/>
                                    </a:rPr>
                                  </m:ctrlPr>
                                </m:accPr>
                                <m:e>
                                  <m:r>
                                    <a:rPr lang="fr-FR" sz="3200" b="0" i="1" smtClean="0">
                                      <a:solidFill>
                                        <a:schemeClr val="tx1"/>
                                      </a:solidFill>
                                      <a:latin typeface="Cambria Math"/>
                                      <a:ea typeface="Cambria Math"/>
                                    </a:rPr>
                                    <m:t>𝜑</m:t>
                                  </m:r>
                                </m:e>
                              </m:acc>
                            </m:e>
                            <m:sup>
                              <m:r>
                                <a:rPr lang="fr-FR" sz="3200" b="0" i="1" smtClean="0">
                                  <a:solidFill>
                                    <a:schemeClr val="tx1"/>
                                  </a:solidFill>
                                  <a:latin typeface="Cambria Math"/>
                                </a:rPr>
                                <m:t>2</m:t>
                              </m:r>
                            </m:sup>
                          </m:sSup>
                        </m:e>
                      </m:d>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r>
                        <a:rPr lang="fr-FR" sz="3200" i="1" smtClean="0">
                          <a:solidFill>
                            <a:schemeClr val="tx1"/>
                          </a:solidFill>
                          <a:latin typeface="Cambria Math"/>
                          <a:ea typeface="Cambria Math"/>
                        </a:rPr>
                        <m:t>+</m:t>
                      </m:r>
                      <m:d>
                        <m:dPr>
                          <m:ctrlPr>
                            <a:rPr lang="fr-FR" sz="3200" i="1" smtClean="0">
                              <a:solidFill>
                                <a:schemeClr val="tx1"/>
                              </a:solidFill>
                              <a:latin typeface="Cambria Math"/>
                              <a:ea typeface="Cambria Math"/>
                            </a:rPr>
                          </m:ctrlPr>
                        </m:dPr>
                        <m:e>
                          <m:r>
                            <a:rPr lang="fr-FR" sz="3200" b="0" i="1" smtClean="0">
                              <a:solidFill>
                                <a:schemeClr val="tx1"/>
                              </a:solidFill>
                              <a:latin typeface="Cambria Math"/>
                              <a:ea typeface="Cambria Math"/>
                            </a:rPr>
                            <m:t>2</m:t>
                          </m:r>
                          <m:acc>
                            <m:accPr>
                              <m:chr m:val="̇"/>
                              <m:ctrlPr>
                                <a:rPr lang="fr-FR" sz="3200" i="1">
                                  <a:solidFill>
                                    <a:schemeClr val="tx1"/>
                                  </a:solidFill>
                                  <a:latin typeface="Cambria Math"/>
                                  <a:ea typeface="Cambria Math"/>
                                </a:rPr>
                              </m:ctrlPr>
                            </m:accPr>
                            <m:e>
                              <m:r>
                                <a:rPr lang="fr-FR" sz="3200" i="1">
                                  <a:solidFill>
                                    <a:schemeClr val="tx1"/>
                                  </a:solidFill>
                                  <a:latin typeface="Cambria Math"/>
                                  <a:ea typeface="Cambria Math"/>
                                </a:rPr>
                                <m:t>𝑟</m:t>
                              </m:r>
                            </m:e>
                          </m:acc>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r>
                            <a:rPr lang="fr-FR" sz="3200" b="0" i="1" smtClean="0">
                              <a:solidFill>
                                <a:schemeClr val="tx1"/>
                              </a:solidFill>
                              <a:latin typeface="Cambria Math"/>
                              <a:ea typeface="Cambria Math"/>
                            </a:rPr>
                            <m:t>+</m:t>
                          </m:r>
                          <m:r>
                            <a:rPr lang="fr-FR" sz="3200" i="1">
                              <a:solidFill>
                                <a:schemeClr val="tx1"/>
                              </a:solidFill>
                              <a:latin typeface="Cambria Math"/>
                            </a:rPr>
                            <m:t>𝑟</m:t>
                          </m:r>
                          <m:acc>
                            <m:accPr>
                              <m:chr m:val="̈"/>
                              <m:ctrlPr>
                                <a:rPr lang="fr-FR" sz="3200" i="1" smtClean="0">
                                  <a:solidFill>
                                    <a:schemeClr val="tx1"/>
                                  </a:solidFill>
                                  <a:latin typeface="Cambria Math"/>
                                </a:rPr>
                              </m:ctrlPr>
                            </m:accPr>
                            <m:e>
                              <m:r>
                                <a:rPr lang="fr-FR" sz="3200" i="1" smtClean="0">
                                  <a:solidFill>
                                    <a:schemeClr val="tx1"/>
                                  </a:solidFill>
                                  <a:latin typeface="Cambria Math"/>
                                  <a:ea typeface="Cambria Math"/>
                                </a:rPr>
                                <m:t>𝜑</m:t>
                              </m:r>
                            </m:e>
                          </m:acc>
                        </m:e>
                      </m:d>
                      <m:acc>
                        <m:accPr>
                          <m:chr m:val="⃗"/>
                          <m:ctrlPr>
                            <a:rPr lang="fr-FR" sz="3200" i="1">
                              <a:solidFill>
                                <a:schemeClr val="tx1"/>
                              </a:solidFill>
                              <a:latin typeface="Cambria Math"/>
                            </a:rPr>
                          </m:ctrlPr>
                        </m:accPr>
                        <m:e>
                          <m:sSub>
                            <m:sSubPr>
                              <m:ctrlPr>
                                <a:rPr lang="fr-FR" sz="3200" i="1">
                                  <a:solidFill>
                                    <a:schemeClr val="tx1"/>
                                  </a:solidFill>
                                  <a:latin typeface="Cambria Math"/>
                                </a:rPr>
                              </m:ctrlPr>
                            </m:sSubPr>
                            <m:e>
                              <m:r>
                                <a:rPr lang="fr-FR" sz="3200" i="1">
                                  <a:solidFill>
                                    <a:schemeClr val="tx1"/>
                                  </a:solidFill>
                                  <a:latin typeface="Cambria Math"/>
                                </a:rPr>
                                <m:t>𝑈</m:t>
                              </m:r>
                            </m:e>
                            <m:sub>
                              <m:r>
                                <a:rPr lang="fr-FR" sz="3200" i="1" smtClean="0">
                                  <a:solidFill>
                                    <a:schemeClr val="tx1"/>
                                  </a:solidFill>
                                  <a:latin typeface="Cambria Math"/>
                                  <a:ea typeface="Cambria Math"/>
                                </a:rPr>
                                <m:t>𝜑</m:t>
                              </m:r>
                            </m:sub>
                          </m:sSub>
                        </m:e>
                      </m:acc>
                    </m:oMath>
                  </m:oMathPara>
                </a14:m>
                <a:endParaRPr lang="fr-FR" sz="3200" dirty="0">
                  <a:solidFill>
                    <a:schemeClr val="tx1"/>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899593" y="5918018"/>
                <a:ext cx="6918868" cy="699872"/>
              </a:xfrm>
              <a:prstGeom prst="rect">
                <a:avLst/>
              </a:prstGeom>
              <a:blipFill rotWithShape="1">
                <a:blip r:embed="rId9"/>
                <a:stretch>
                  <a:fillRect/>
                </a:stretch>
              </a:blipFill>
              <a:ln w="19050">
                <a:noFill/>
              </a:ln>
              <a:effectLst>
                <a:glow rad="101600">
                  <a:srgbClr val="FFFF00">
                    <a:alpha val="60000"/>
                  </a:srgbClr>
                </a:glow>
                <a:outerShdw blurRad="40000" dist="20000" dir="5400000" rotWithShape="0">
                  <a:srgbClr val="000000">
                    <a:alpha val="38000"/>
                  </a:srgbClr>
                </a:outerShdw>
              </a:effectLst>
            </p:spPr>
            <p:txBody>
              <a:bodyPr/>
              <a:lstStyle/>
              <a:p>
                <a:r>
                  <a:rPr lang="fr-FR">
                    <a:noFill/>
                  </a:rPr>
                  <a:t> </a:t>
                </a:r>
              </a:p>
            </p:txBody>
          </p:sp>
        </mc:Fallback>
      </mc:AlternateContent>
      <p:cxnSp>
        <p:nvCxnSpPr>
          <p:cNvPr id="40" name="Connecteur droit avec flèche 39"/>
          <p:cNvCxnSpPr/>
          <p:nvPr/>
        </p:nvCxnSpPr>
        <p:spPr>
          <a:xfrm flipV="1">
            <a:off x="2489649" y="5858720"/>
            <a:ext cx="900100" cy="8027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342529" y="5506643"/>
            <a:ext cx="393056" cy="584775"/>
          </a:xfrm>
          <a:prstGeom prst="rect">
            <a:avLst/>
          </a:prstGeom>
          <a:noFill/>
        </p:spPr>
        <p:txBody>
          <a:bodyPr wrap="none" rtlCol="0">
            <a:spAutoFit/>
          </a:bodyPr>
          <a:lstStyle/>
          <a:p>
            <a:r>
              <a:rPr lang="fr-FR" sz="3200" dirty="0" smtClean="0">
                <a:solidFill>
                  <a:srgbClr val="FF0000"/>
                </a:solidFill>
              </a:rPr>
              <a:t>0</a:t>
            </a:r>
            <a:endParaRPr lang="fr-FR" sz="3200" dirty="0">
              <a:solidFill>
                <a:srgbClr val="FF0000"/>
              </a:solidFill>
            </a:endParaRPr>
          </a:p>
        </p:txBody>
      </p:sp>
      <p:cxnSp>
        <p:nvCxnSpPr>
          <p:cNvPr id="42" name="Connecteur droit avec flèche 41"/>
          <p:cNvCxnSpPr/>
          <p:nvPr/>
        </p:nvCxnSpPr>
        <p:spPr>
          <a:xfrm flipV="1">
            <a:off x="5333719" y="5918018"/>
            <a:ext cx="900100" cy="8027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186599" y="5565941"/>
            <a:ext cx="393056" cy="584775"/>
          </a:xfrm>
          <a:prstGeom prst="rect">
            <a:avLst/>
          </a:prstGeom>
          <a:noFill/>
        </p:spPr>
        <p:txBody>
          <a:bodyPr wrap="none" rtlCol="0">
            <a:spAutoFit/>
          </a:bodyPr>
          <a:lstStyle/>
          <a:p>
            <a:r>
              <a:rPr lang="fr-FR" sz="3200" dirty="0" smtClean="0">
                <a:solidFill>
                  <a:srgbClr val="FF0000"/>
                </a:solidFill>
              </a:rPr>
              <a:t>0</a:t>
            </a:r>
            <a:endParaRPr lang="fr-FR" sz="3200" dirty="0">
              <a:solidFill>
                <a:srgbClr val="FF0000"/>
              </a:solidFill>
            </a:endParaRPr>
          </a:p>
        </p:txBody>
      </p:sp>
      <p:sp>
        <p:nvSpPr>
          <p:cNvPr id="4" name="Rectangle 3"/>
          <p:cNvSpPr/>
          <p:nvPr/>
        </p:nvSpPr>
        <p:spPr>
          <a:xfrm>
            <a:off x="4240392" y="4505491"/>
            <a:ext cx="4285469" cy="400110"/>
          </a:xfrm>
          <a:prstGeom prst="rect">
            <a:avLst/>
          </a:prstGeom>
        </p:spPr>
        <p:txBody>
          <a:bodyPr wrap="none">
            <a:spAutoFit/>
          </a:bodyPr>
          <a:lstStyle/>
          <a:p>
            <a:r>
              <a:rPr lang="en-US" sz="2000" b="1" dirty="0">
                <a:solidFill>
                  <a:srgbClr val="FF0000"/>
                </a:solidFill>
              </a:rPr>
              <a:t>The velocity </a:t>
            </a:r>
            <a:r>
              <a:rPr lang="en-US" sz="2000" b="1" dirty="0" smtClean="0">
                <a:solidFill>
                  <a:srgbClr val="FF0000"/>
                </a:solidFill>
              </a:rPr>
              <a:t>vector in</a:t>
            </a:r>
            <a:r>
              <a:rPr lang="fr-FR" sz="2000" b="1" dirty="0" smtClean="0">
                <a:solidFill>
                  <a:srgbClr val="FF0000"/>
                </a:solidFill>
              </a:rPr>
              <a:t> </a:t>
            </a:r>
            <a:r>
              <a:rPr lang="fr-FR" sz="2000" b="1" dirty="0" err="1">
                <a:solidFill>
                  <a:srgbClr val="FF0000"/>
                </a:solidFill>
              </a:rPr>
              <a:t>Circular</a:t>
            </a:r>
            <a:r>
              <a:rPr lang="fr-FR" sz="2000" b="1" dirty="0">
                <a:solidFill>
                  <a:srgbClr val="FF0000"/>
                </a:solidFill>
              </a:rPr>
              <a:t> Motion</a:t>
            </a:r>
            <a:r>
              <a:rPr lang="en-US" sz="2000" b="1" dirty="0" smtClean="0">
                <a:solidFill>
                  <a:srgbClr val="FF0000"/>
                </a:solidFill>
              </a:rPr>
              <a:t>  </a:t>
            </a:r>
            <a:endParaRPr lang="fr-FR" sz="2000" dirty="0">
              <a:solidFill>
                <a:srgbClr val="FF0000"/>
              </a:solidFill>
            </a:endParaRPr>
          </a:p>
        </p:txBody>
      </p:sp>
      <p:sp>
        <p:nvSpPr>
          <p:cNvPr id="19" name="Double flèche verticale 18"/>
          <p:cNvSpPr/>
          <p:nvPr/>
        </p:nvSpPr>
        <p:spPr>
          <a:xfrm>
            <a:off x="5853661" y="3960015"/>
            <a:ext cx="342845" cy="545476"/>
          </a:xfrm>
          <a:prstGeom prst="upDown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1413912" y="692696"/>
            <a:ext cx="2518000" cy="2520280"/>
            <a:chOff x="1413912" y="692696"/>
            <a:chExt cx="2518000" cy="2520280"/>
          </a:xfrm>
        </p:grpSpPr>
        <p:cxnSp>
          <p:nvCxnSpPr>
            <p:cNvPr id="7" name="Connecteur droit avec flèche 6"/>
            <p:cNvCxnSpPr/>
            <p:nvPr/>
          </p:nvCxnSpPr>
          <p:spPr>
            <a:xfrm>
              <a:off x="1835936" y="2685170"/>
              <a:ext cx="190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582136" y="2689756"/>
              <a:ext cx="349776" cy="523220"/>
            </a:xfrm>
            <a:prstGeom prst="rect">
              <a:avLst/>
            </a:prstGeom>
            <a:noFill/>
          </p:spPr>
          <p:txBody>
            <a:bodyPr wrap="none" rtlCol="0">
              <a:spAutoFit/>
            </a:bodyPr>
            <a:lstStyle/>
            <a:p>
              <a:r>
                <a:rPr lang="fr-FR" sz="2800" b="1" i="1" dirty="0" smtClean="0"/>
                <a:t>x</a:t>
              </a:r>
              <a:endParaRPr lang="fr-FR" sz="2800" b="1" i="1" dirty="0"/>
            </a:p>
          </p:txBody>
        </p:sp>
        <p:cxnSp>
          <p:nvCxnSpPr>
            <p:cNvPr id="33" name="Connecteur droit avec flèche 32"/>
            <p:cNvCxnSpPr/>
            <p:nvPr/>
          </p:nvCxnSpPr>
          <p:spPr>
            <a:xfrm rot="16200000">
              <a:off x="916471" y="1790920"/>
              <a:ext cx="1836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413912" y="692696"/>
              <a:ext cx="349776" cy="523220"/>
            </a:xfrm>
            <a:prstGeom prst="rect">
              <a:avLst/>
            </a:prstGeom>
            <a:noFill/>
          </p:spPr>
          <p:txBody>
            <a:bodyPr wrap="none" rtlCol="0">
              <a:spAutoFit/>
            </a:bodyPr>
            <a:lstStyle/>
            <a:p>
              <a:r>
                <a:rPr lang="fr-FR" sz="2800" b="1" i="1" dirty="0" smtClean="0"/>
                <a:t>y</a:t>
              </a:r>
              <a:endParaRPr lang="fr-FR" sz="2800" b="1" i="1" dirty="0"/>
            </a:p>
          </p:txBody>
        </p:sp>
      </p:grpSp>
      <mc:AlternateContent xmlns:mc="http://schemas.openxmlformats.org/markup-compatibility/2006" xmlns:a14="http://schemas.microsoft.com/office/drawing/2010/main">
        <mc:Choice Requires="a14">
          <p:sp>
            <p:nvSpPr>
              <p:cNvPr id="8" name="ZoneTexte 7"/>
              <p:cNvSpPr txBox="1"/>
              <p:nvPr/>
            </p:nvSpPr>
            <p:spPr>
              <a:xfrm>
                <a:off x="7521271" y="235724"/>
                <a:ext cx="1371209" cy="1249060"/>
              </a:xfrm>
              <a:prstGeom prst="rect">
                <a:avLst/>
              </a:prstGeom>
              <a:noFill/>
            </p:spPr>
            <p:txBody>
              <a:bodyPr wrap="none" rtlCol="0">
                <a:spAutoFit/>
              </a:bodyPr>
              <a:lstStyle/>
              <a:p>
                <a:endParaRPr lang="fr-FR" sz="2800" b="1" dirty="0" smtClean="0">
                  <a:solidFill>
                    <a:srgbClr val="7030A0"/>
                  </a:solidFill>
                  <a:ea typeface="Cambria Math"/>
                </a:endParaRPr>
              </a:p>
              <a:p>
                <a:pPr/>
                <a14:m>
                  <m:oMathPara xmlns:m="http://schemas.openxmlformats.org/officeDocument/2006/math">
                    <m:oMathParaPr>
                      <m:jc m:val="centerGroup"/>
                    </m:oMathParaPr>
                    <m:oMath xmlns:m="http://schemas.openxmlformats.org/officeDocument/2006/math">
                      <m:d>
                        <m:dPr>
                          <m:begChr m:val="{"/>
                          <m:endChr m:val=""/>
                          <m:ctrlPr>
                            <a:rPr lang="fr-FR" sz="2800" b="1" i="1" smtClean="0">
                              <a:solidFill>
                                <a:srgbClr val="7030A0"/>
                              </a:solidFill>
                              <a:latin typeface="Cambria Math"/>
                            </a:rPr>
                          </m:ctrlPr>
                        </m:dPr>
                        <m:e>
                          <m:eqArr>
                            <m:eqArrPr>
                              <m:ctrlPr>
                                <a:rPr lang="fr-FR" sz="2800" b="1" i="1" smtClean="0">
                                  <a:solidFill>
                                    <a:srgbClr val="7030A0"/>
                                  </a:solidFill>
                                  <a:latin typeface="Cambria Math"/>
                                </a:rPr>
                              </m:ctrlPr>
                            </m:eqArrPr>
                            <m:e>
                              <m:acc>
                                <m:accPr>
                                  <m:chr m:val="̇"/>
                                  <m:ctrlPr>
                                    <a:rPr lang="fr-FR" sz="2800" b="1" i="1">
                                      <a:solidFill>
                                        <a:srgbClr val="7030A0"/>
                                      </a:solidFill>
                                      <a:latin typeface="Cambria Math"/>
                                    </a:rPr>
                                  </m:ctrlPr>
                                </m:accPr>
                                <m:e>
                                  <m:r>
                                    <a:rPr lang="fr-FR" sz="2800" b="1" i="1">
                                      <a:solidFill>
                                        <a:srgbClr val="7030A0"/>
                                      </a:solidFill>
                                      <a:latin typeface="Cambria Math"/>
                                    </a:rPr>
                                    <m:t>𝒓</m:t>
                                  </m:r>
                                </m:e>
                              </m:acc>
                              <m:r>
                                <a:rPr lang="fr-FR" sz="2800" b="1" i="1">
                                  <a:solidFill>
                                    <a:srgbClr val="7030A0"/>
                                  </a:solidFill>
                                  <a:latin typeface="Cambria Math"/>
                                  <a:ea typeface="Cambria Math"/>
                                </a:rPr>
                                <m:t>=</m:t>
                              </m:r>
                              <m:r>
                                <a:rPr lang="fr-FR" sz="2800" b="1" i="1">
                                  <a:solidFill>
                                    <a:srgbClr val="7030A0"/>
                                  </a:solidFill>
                                  <a:latin typeface="Cambria Math"/>
                                  <a:ea typeface="Cambria Math"/>
                                </a:rPr>
                                <m:t>𝟎</m:t>
                              </m:r>
                            </m:e>
                            <m:e>
                              <m:acc>
                                <m:accPr>
                                  <m:chr m:val="̈"/>
                                  <m:ctrlPr>
                                    <a:rPr lang="fr-FR" sz="2800" b="1" i="1" smtClean="0">
                                      <a:solidFill>
                                        <a:srgbClr val="7030A0"/>
                                      </a:solidFill>
                                      <a:latin typeface="Cambria Math"/>
                                    </a:rPr>
                                  </m:ctrlPr>
                                </m:accPr>
                                <m:e>
                                  <m:r>
                                    <a:rPr lang="fr-FR" sz="2800" b="1" i="1" smtClean="0">
                                      <a:solidFill>
                                        <a:srgbClr val="7030A0"/>
                                      </a:solidFill>
                                      <a:latin typeface="Cambria Math"/>
                                    </a:rPr>
                                    <m:t>𝒓</m:t>
                                  </m:r>
                                </m:e>
                              </m:acc>
                              <m:r>
                                <a:rPr lang="fr-FR" sz="2800" b="1" i="1" smtClean="0">
                                  <a:solidFill>
                                    <a:srgbClr val="7030A0"/>
                                  </a:solidFill>
                                  <a:latin typeface="Cambria Math"/>
                                </a:rPr>
                                <m:t>=</m:t>
                              </m:r>
                              <m:r>
                                <a:rPr lang="fr-FR" sz="2800" b="1" i="1" smtClean="0">
                                  <a:solidFill>
                                    <a:srgbClr val="7030A0"/>
                                  </a:solidFill>
                                  <a:latin typeface="Cambria Math"/>
                                </a:rPr>
                                <m:t>𝟎</m:t>
                              </m:r>
                            </m:e>
                          </m:eqArr>
                        </m:e>
                      </m:d>
                    </m:oMath>
                  </m:oMathPara>
                </a14:m>
                <a:endParaRPr lang="fr-FR" sz="2800" b="1" dirty="0">
                  <a:solidFill>
                    <a:srgbClr val="7030A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7521271" y="235724"/>
                <a:ext cx="1371209" cy="1249060"/>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0755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down)">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ppt_w</p:attrName>
                                        </p:attrNameLst>
                                      </p:cBhvr>
                                      <p:tavLst>
                                        <p:tav tm="0">
                                          <p:val>
                                            <p:fltVal val="0"/>
                                          </p:val>
                                        </p:tav>
                                        <p:tav tm="100000">
                                          <p:val>
                                            <p:strVal val="#ppt_w"/>
                                          </p:val>
                                        </p:tav>
                                      </p:tavLst>
                                    </p:anim>
                                    <p:anim calcmode="lin" valueType="num">
                                      <p:cBhvr>
                                        <p:cTn id="87" dur="500" fill="hold"/>
                                        <p:tgtEl>
                                          <p:spTgt spid="43"/>
                                        </p:tgtEl>
                                        <p:attrNameLst>
                                          <p:attrName>ppt_h</p:attrName>
                                        </p:attrNameLst>
                                      </p:cBhvr>
                                      <p:tavLst>
                                        <p:tav tm="0">
                                          <p:val>
                                            <p:fltVal val="0"/>
                                          </p:val>
                                        </p:tav>
                                        <p:tav tm="100000">
                                          <p:val>
                                            <p:strVal val="#ppt_h"/>
                                          </p:val>
                                        </p:tav>
                                      </p:tavLst>
                                    </p:anim>
                                    <p:animEffect transition="in" filter="fade">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animBg="1"/>
      <p:bldP spid="13" grpId="0"/>
      <p:bldP spid="18" grpId="0"/>
      <p:bldP spid="38" grpId="0"/>
      <p:bldP spid="41"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16</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grpSp>
        <p:nvGrpSpPr>
          <p:cNvPr id="4" name="Groupe 3"/>
          <p:cNvGrpSpPr/>
          <p:nvPr/>
        </p:nvGrpSpPr>
        <p:grpSpPr>
          <a:xfrm>
            <a:off x="3484312" y="427099"/>
            <a:ext cx="5332072" cy="699872"/>
            <a:chOff x="2143542" y="5860007"/>
            <a:chExt cx="5332072" cy="700813"/>
          </a:xfrm>
        </p:grpSpPr>
        <mc:AlternateContent xmlns:mc="http://schemas.openxmlformats.org/markup-compatibility/2006" xmlns:a14="http://schemas.microsoft.com/office/drawing/2010/main">
          <mc:Choice Requires="a14">
            <p:sp>
              <p:nvSpPr>
                <p:cNvPr id="5" name="ZoneTexte 4"/>
                <p:cNvSpPr txBox="1"/>
                <p:nvPr/>
              </p:nvSpPr>
              <p:spPr>
                <a:xfrm>
                  <a:off x="2143542" y="5912257"/>
                  <a:ext cx="688009" cy="646331"/>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2143542" y="5912257"/>
                  <a:ext cx="688009" cy="646331"/>
                </a:xfrm>
                <a:prstGeom prst="rect">
                  <a:avLst/>
                </a:prstGeom>
                <a:blipFill rotWithShape="1">
                  <a:blip r:embed="rId2"/>
                  <a:stretch>
                    <a:fillRect b="-13571"/>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2935448" y="5860007"/>
                  <a:ext cx="4540166" cy="700813"/>
                </a:xfrm>
                <a:prstGeom prst="rect">
                  <a:avLst/>
                </a:prstGeom>
                <a:noFill/>
                <a:ln w="19050">
                  <a:solidFill>
                    <a:srgbClr val="7030A0"/>
                  </a:solidFill>
                </a:ln>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r>
                          <a:rPr lang="fr-FR" sz="3200" b="0" i="1" smtClean="0">
                            <a:solidFill>
                              <a:schemeClr val="tx1"/>
                            </a:solidFill>
                            <a:latin typeface="Cambria Math"/>
                            <a:ea typeface="Cambria Math"/>
                          </a:rPr>
                          <m:t>−</m:t>
                        </m:r>
                        <m:r>
                          <a:rPr lang="fr-FR" sz="3200" b="0" i="1" smtClean="0">
                            <a:solidFill>
                              <a:schemeClr val="tx1"/>
                            </a:solidFill>
                            <a:latin typeface="Cambria Math"/>
                          </a:rPr>
                          <m:t>𝑅</m:t>
                        </m:r>
                        <m:sSup>
                          <m:sSupPr>
                            <m:ctrlPr>
                              <a:rPr lang="fr-FR" sz="3200" i="1" smtClean="0">
                                <a:solidFill>
                                  <a:schemeClr val="tx1"/>
                                </a:solidFill>
                                <a:latin typeface="Cambria Math"/>
                              </a:rPr>
                            </m:ctrlPr>
                          </m:sSupPr>
                          <m:e>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e>
                          <m:sup>
                            <m:r>
                              <a:rPr lang="fr-FR" sz="3200" i="1">
                                <a:solidFill>
                                  <a:schemeClr val="tx1"/>
                                </a:solidFill>
                                <a:latin typeface="Cambria Math"/>
                              </a:rPr>
                              <m:t>2</m:t>
                            </m:r>
                          </m:sup>
                        </m:sSup>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r>
                          <a:rPr lang="fr-FR" sz="3200" i="1" smtClean="0">
                            <a:solidFill>
                              <a:schemeClr val="tx1"/>
                            </a:solidFill>
                            <a:latin typeface="Cambria Math"/>
                            <a:ea typeface="Cambria Math"/>
                          </a:rPr>
                          <m:t>+</m:t>
                        </m:r>
                        <m:r>
                          <a:rPr lang="fr-FR" sz="3200" b="0" i="1" smtClean="0">
                            <a:solidFill>
                              <a:schemeClr val="tx1"/>
                            </a:solidFill>
                            <a:latin typeface="Cambria Math"/>
                          </a:rPr>
                          <m:t>𝑅</m:t>
                        </m:r>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acc>
                          <m:accPr>
                            <m:chr m:val="⃗"/>
                            <m:ctrlPr>
                              <a:rPr lang="fr-FR" sz="3200" i="1">
                                <a:solidFill>
                                  <a:schemeClr val="tx1"/>
                                </a:solidFill>
                                <a:latin typeface="Cambria Math"/>
                              </a:rPr>
                            </m:ctrlPr>
                          </m:accPr>
                          <m:e>
                            <m:sSub>
                              <m:sSubPr>
                                <m:ctrlPr>
                                  <a:rPr lang="fr-FR" sz="3200" i="1">
                                    <a:solidFill>
                                      <a:schemeClr val="tx1"/>
                                    </a:solidFill>
                                    <a:latin typeface="Cambria Math"/>
                                  </a:rPr>
                                </m:ctrlPr>
                              </m:sSubPr>
                              <m:e>
                                <m:r>
                                  <a:rPr lang="fr-FR" sz="3200" i="1">
                                    <a:solidFill>
                                      <a:schemeClr val="tx1"/>
                                    </a:solidFill>
                                    <a:latin typeface="Cambria Math"/>
                                  </a:rPr>
                                  <m:t>𝑈</m:t>
                                </m:r>
                              </m:e>
                              <m:sub>
                                <m:r>
                                  <a:rPr lang="fr-FR" sz="3200" i="1" smtClean="0">
                                    <a:solidFill>
                                      <a:schemeClr val="tx1"/>
                                    </a:solidFill>
                                    <a:latin typeface="Cambria Math"/>
                                    <a:ea typeface="Cambria Math"/>
                                  </a:rPr>
                                  <m:t>𝜑</m:t>
                                </m:r>
                              </m:sub>
                            </m:sSub>
                          </m:e>
                        </m:acc>
                      </m:oMath>
                    </m:oMathPara>
                  </a14:m>
                  <a:endParaRPr lang="fr-FR" sz="3200" dirty="0">
                    <a:solidFill>
                      <a:schemeClr val="tx1"/>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2935448" y="5860007"/>
                  <a:ext cx="4540166" cy="700813"/>
                </a:xfrm>
                <a:prstGeom prst="rect">
                  <a:avLst/>
                </a:prstGeom>
                <a:blipFill rotWithShape="1">
                  <a:blip r:embed="rId3"/>
                  <a:stretch>
                    <a:fillRect/>
                  </a:stretch>
                </a:blipFill>
                <a:ln w="19050">
                  <a:solidFill>
                    <a:srgbClr val="7030A0"/>
                  </a:solidFill>
                </a:ln>
                <a:effectLst>
                  <a:glow rad="228600">
                    <a:schemeClr val="accent4">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grpSp>
      <p:grpSp>
        <p:nvGrpSpPr>
          <p:cNvPr id="7" name="Groupe 6"/>
          <p:cNvGrpSpPr/>
          <p:nvPr/>
        </p:nvGrpSpPr>
        <p:grpSpPr>
          <a:xfrm>
            <a:off x="5700576" y="891025"/>
            <a:ext cx="2320155" cy="999978"/>
            <a:chOff x="3351509" y="817914"/>
            <a:chExt cx="2320155" cy="999978"/>
          </a:xfrm>
        </p:grpSpPr>
        <p:grpSp>
          <p:nvGrpSpPr>
            <p:cNvPr id="8" name="Groupe 7"/>
            <p:cNvGrpSpPr/>
            <p:nvPr/>
          </p:nvGrpSpPr>
          <p:grpSpPr>
            <a:xfrm>
              <a:off x="3351509" y="817914"/>
              <a:ext cx="702885" cy="999978"/>
              <a:chOff x="2416282" y="4609519"/>
              <a:chExt cx="824259" cy="999978"/>
            </a:xfrm>
          </p:grpSpPr>
          <p:sp>
            <p:nvSpPr>
              <p:cNvPr id="13" name="Accolade fermante 12"/>
              <p:cNvSpPr/>
              <p:nvPr/>
            </p:nvSpPr>
            <p:spPr>
              <a:xfrm rot="16200000" flipH="1">
                <a:off x="2504032" y="4602003"/>
                <a:ext cx="576000" cy="59103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4" name="ZoneTexte 13"/>
                  <p:cNvSpPr txBox="1"/>
                  <p:nvPr/>
                </p:nvSpPr>
                <p:spPr>
                  <a:xfrm>
                    <a:off x="2416282" y="5086277"/>
                    <a:ext cx="82425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FF0000"/>
                                  </a:solidFill>
                                  <a:latin typeface="Cambria Math"/>
                                </a:rPr>
                              </m:ctrlPr>
                            </m:sSubPr>
                            <m:e>
                              <m:r>
                                <a:rPr lang="fr-FR" sz="2800" b="1" i="1" smtClean="0">
                                  <a:solidFill>
                                    <a:srgbClr val="FF0000"/>
                                  </a:solidFill>
                                  <a:latin typeface="Cambria Math"/>
                                </a:rPr>
                                <m:t>𝒂</m:t>
                              </m:r>
                            </m:e>
                            <m:sub>
                              <m:r>
                                <a:rPr lang="fr-FR" sz="2800" b="1" i="1" smtClean="0">
                                  <a:solidFill>
                                    <a:srgbClr val="FF0000"/>
                                  </a:solidFill>
                                  <a:latin typeface="Cambria Math"/>
                                </a:rPr>
                                <m:t>𝑵</m:t>
                              </m:r>
                            </m:sub>
                          </m:sSub>
                        </m:oMath>
                      </m:oMathPara>
                    </a14:m>
                    <a:endParaRPr lang="fr-FR" sz="2800" b="1" dirty="0">
                      <a:solidFill>
                        <a:srgbClr val="FF0000"/>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2416282" y="5086277"/>
                    <a:ext cx="824259" cy="523220"/>
                  </a:xfrm>
                  <a:prstGeom prst="rect">
                    <a:avLst/>
                  </a:prstGeom>
                  <a:blipFill rotWithShape="1">
                    <a:blip r:embed="rId4"/>
                    <a:stretch>
                      <a:fillRect/>
                    </a:stretch>
                  </a:blipFill>
                </p:spPr>
                <p:txBody>
                  <a:bodyPr/>
                  <a:lstStyle/>
                  <a:p>
                    <a:r>
                      <a:rPr lang="fr-FR">
                        <a:noFill/>
                      </a:rPr>
                      <a:t> </a:t>
                    </a:r>
                  </a:p>
                </p:txBody>
              </p:sp>
            </mc:Fallback>
          </mc:AlternateContent>
        </p:grpSp>
        <p:grpSp>
          <p:nvGrpSpPr>
            <p:cNvPr id="9" name="Groupe 8"/>
            <p:cNvGrpSpPr/>
            <p:nvPr/>
          </p:nvGrpSpPr>
          <p:grpSpPr>
            <a:xfrm>
              <a:off x="5004042" y="826672"/>
              <a:ext cx="667622" cy="946443"/>
              <a:chOff x="1715103" y="4615876"/>
              <a:chExt cx="297857" cy="844991"/>
            </a:xfrm>
          </p:grpSpPr>
          <p:sp>
            <p:nvSpPr>
              <p:cNvPr id="10" name="Accolade fermante 9"/>
              <p:cNvSpPr/>
              <p:nvPr/>
            </p:nvSpPr>
            <p:spPr>
              <a:xfrm rot="16200000" flipH="1">
                <a:off x="1626645" y="4704334"/>
                <a:ext cx="417834" cy="240918"/>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p:cNvSpPr txBox="1"/>
                  <p:nvPr/>
                </p:nvSpPr>
                <p:spPr>
                  <a:xfrm>
                    <a:off x="1715105" y="4993733"/>
                    <a:ext cx="297855" cy="4671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70C0"/>
                                  </a:solidFill>
                                  <a:latin typeface="Cambria Math"/>
                                </a:rPr>
                              </m:ctrlPr>
                            </m:sSubPr>
                            <m:e>
                              <m:r>
                                <a:rPr lang="fr-FR" sz="2800" b="1" i="1" smtClean="0">
                                  <a:solidFill>
                                    <a:srgbClr val="0070C0"/>
                                  </a:solidFill>
                                  <a:latin typeface="Cambria Math"/>
                                </a:rPr>
                                <m:t>𝒂</m:t>
                              </m:r>
                            </m:e>
                            <m:sub>
                              <m:r>
                                <a:rPr lang="fr-FR" sz="2800" b="1" i="1" smtClean="0">
                                  <a:solidFill>
                                    <a:srgbClr val="0070C0"/>
                                  </a:solidFill>
                                  <a:latin typeface="Cambria Math"/>
                                  <a:ea typeface="Cambria Math"/>
                                </a:rPr>
                                <m:t>𝑻</m:t>
                              </m:r>
                            </m:sub>
                          </m:sSub>
                        </m:oMath>
                      </m:oMathPara>
                    </a14:m>
                    <a:endParaRPr lang="fr-FR" sz="2800" b="1" dirty="0">
                      <a:solidFill>
                        <a:srgbClr val="0070C0"/>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715105" y="4993733"/>
                    <a:ext cx="297855" cy="467134"/>
                  </a:xfrm>
                  <a:prstGeom prst="rect">
                    <a:avLst/>
                  </a:prstGeom>
                  <a:blipFill rotWithShape="1">
                    <a:blip r:embed="rId5"/>
                    <a:stretch>
                      <a:fillRect/>
                    </a:stretch>
                  </a:blipFill>
                </p:spPr>
                <p:txBody>
                  <a:bodyPr/>
                  <a:lstStyle/>
                  <a:p>
                    <a:r>
                      <a:rPr lang="fr-FR">
                        <a:noFill/>
                      </a:rPr>
                      <a:t> </a:t>
                    </a:r>
                  </a:p>
                </p:txBody>
              </p:sp>
            </mc:Fallback>
          </mc:AlternateContent>
        </p:grpSp>
      </p:grpSp>
      <mc:AlternateContent xmlns:mc="http://schemas.openxmlformats.org/markup-compatibility/2006" xmlns:a14="http://schemas.microsoft.com/office/drawing/2010/main">
        <mc:Choice Requires="a14">
          <p:sp>
            <p:nvSpPr>
              <p:cNvPr id="2" name="Rectangle 1"/>
              <p:cNvSpPr/>
              <p:nvPr/>
            </p:nvSpPr>
            <p:spPr>
              <a:xfrm>
                <a:off x="196792" y="2060848"/>
                <a:ext cx="8496944" cy="1586781"/>
              </a:xfrm>
              <a:prstGeom prst="rect">
                <a:avLst/>
              </a:prstGeom>
            </p:spPr>
            <p:txBody>
              <a:bodyPr wrap="square">
                <a:spAutoFit/>
              </a:bodyPr>
              <a:lstStyle/>
              <a:p>
                <a:pPr algn="just"/>
                <a:r>
                  <a:rPr lang="en-US" sz="2400" b="1" dirty="0" smtClean="0">
                    <a:solidFill>
                      <a:srgbClr val="FF0000"/>
                    </a:solidFill>
                  </a:rPr>
                  <a:t> </a:t>
                </a:r>
                <a14:m>
                  <m:oMath xmlns:m="http://schemas.openxmlformats.org/officeDocument/2006/math">
                    <m:sSub>
                      <m:sSubPr>
                        <m:ctrlPr>
                          <a:rPr lang="en-US" sz="2400" b="1" i="1">
                            <a:solidFill>
                              <a:srgbClr val="FF0000"/>
                            </a:solidFill>
                            <a:latin typeface="Cambria Math"/>
                          </a:rPr>
                        </m:ctrlPr>
                      </m:sSubPr>
                      <m:e>
                        <m:r>
                          <a:rPr lang="fr-FR" sz="2400" b="1">
                            <a:solidFill>
                              <a:srgbClr val="FF0000"/>
                            </a:solidFill>
                            <a:latin typeface="Cambria Math"/>
                          </a:rPr>
                          <m:t>𝑎</m:t>
                        </m:r>
                      </m:e>
                      <m:sub>
                        <m:r>
                          <a:rPr lang="fr-FR" sz="2400" b="1">
                            <a:solidFill>
                              <a:srgbClr val="FF0000"/>
                            </a:solidFill>
                            <a:latin typeface="Cambria Math"/>
                          </a:rPr>
                          <m:t>𝑁</m:t>
                        </m:r>
                        <m:r>
                          <a:rPr lang="fr-FR" sz="2400" b="1">
                            <a:solidFill>
                              <a:srgbClr val="FF0000"/>
                            </a:solidFill>
                            <a:latin typeface="Cambria Math"/>
                          </a:rPr>
                          <m:t> </m:t>
                        </m:r>
                      </m:sub>
                    </m:sSub>
                  </m:oMath>
                </a14:m>
                <a:r>
                  <a:rPr lang="en-US" sz="2400" b="1" dirty="0" smtClean="0">
                    <a:solidFill>
                      <a:prstClr val="black"/>
                    </a:solidFill>
                  </a:rPr>
                  <a:t> : The normal </a:t>
                </a:r>
                <a:r>
                  <a:rPr lang="en-US" sz="2400" b="1" dirty="0">
                    <a:solidFill>
                      <a:prstClr val="black"/>
                    </a:solidFill>
                  </a:rPr>
                  <a:t>acceleration always points towards the center of the circular path, which means it is directed radially </a:t>
                </a:r>
                <a:r>
                  <a:rPr lang="en-US" sz="2400" b="1" dirty="0" smtClean="0">
                    <a:solidFill>
                      <a:prstClr val="black"/>
                    </a:solidFill>
                  </a:rPr>
                  <a:t>inward </a:t>
                </a:r>
                <a14:m>
                  <m:oMath xmlns:m="http://schemas.openxmlformats.org/officeDocument/2006/math">
                    <m:sSub>
                      <m:sSubPr>
                        <m:ctrlPr>
                          <a:rPr lang="en-US" sz="2400" b="1" i="1" smtClean="0">
                            <a:solidFill>
                              <a:srgbClr val="FF0000"/>
                            </a:solidFill>
                            <a:latin typeface="Cambria Math"/>
                          </a:rPr>
                        </m:ctrlPr>
                      </m:sSubPr>
                      <m:e>
                        <m:r>
                          <a:rPr lang="fr-FR" sz="2400" b="1" i="1" smtClean="0">
                            <a:solidFill>
                              <a:srgbClr val="FF0000"/>
                            </a:solidFill>
                            <a:latin typeface="Cambria Math"/>
                          </a:rPr>
                          <m:t>(</m:t>
                        </m:r>
                        <m:r>
                          <a:rPr lang="fr-FR" sz="2400" b="1" i="1" smtClean="0">
                            <a:solidFill>
                              <a:srgbClr val="FF0000"/>
                            </a:solidFill>
                            <a:latin typeface="Cambria Math"/>
                          </a:rPr>
                          <m:t>𝒂</m:t>
                        </m:r>
                      </m:e>
                      <m:sub>
                        <m:r>
                          <a:rPr lang="fr-FR" sz="2400" b="1" i="1" smtClean="0">
                            <a:solidFill>
                              <a:srgbClr val="FF0000"/>
                            </a:solidFill>
                            <a:latin typeface="Cambria Math"/>
                          </a:rPr>
                          <m:t>𝑵</m:t>
                        </m:r>
                      </m:sub>
                    </m:sSub>
                    <m:r>
                      <a:rPr lang="en-US" sz="2400" b="1" i="1" smtClean="0">
                        <a:solidFill>
                          <a:srgbClr val="FF0000"/>
                        </a:solidFill>
                        <a:latin typeface="Cambria Math"/>
                        <a:ea typeface="Cambria Math"/>
                      </a:rPr>
                      <m:t>=</m:t>
                    </m:r>
                    <m:sSub>
                      <m:sSubPr>
                        <m:ctrlPr>
                          <a:rPr lang="en-US" sz="2400" b="1" i="1" smtClean="0">
                            <a:solidFill>
                              <a:srgbClr val="FF0000"/>
                            </a:solidFill>
                            <a:latin typeface="Cambria Math"/>
                            <a:ea typeface="Cambria Math"/>
                          </a:rPr>
                        </m:ctrlPr>
                      </m:sSubPr>
                      <m:e>
                        <m:r>
                          <a:rPr lang="fr-FR" sz="2400" b="1" i="1" smtClean="0">
                            <a:solidFill>
                              <a:srgbClr val="FF0000"/>
                            </a:solidFill>
                            <a:latin typeface="Cambria Math"/>
                            <a:ea typeface="Cambria Math"/>
                          </a:rPr>
                          <m:t>𝒂</m:t>
                        </m:r>
                      </m:e>
                      <m:sub>
                        <m:r>
                          <a:rPr lang="fr-FR" sz="2400" b="1" i="1" smtClean="0">
                            <a:solidFill>
                              <a:srgbClr val="FF0000"/>
                            </a:solidFill>
                            <a:latin typeface="Cambria Math"/>
                            <a:ea typeface="Cambria Math"/>
                          </a:rPr>
                          <m:t>𝒓</m:t>
                        </m:r>
                      </m:sub>
                    </m:sSub>
                    <m:r>
                      <a:rPr lang="en-US" sz="2400" b="1" i="1" smtClean="0">
                        <a:solidFill>
                          <a:srgbClr val="FF0000"/>
                        </a:solidFill>
                        <a:latin typeface="Cambria Math"/>
                        <a:ea typeface="Cambria Math"/>
                      </a:rPr>
                      <m:t>=</m:t>
                    </m:r>
                    <m:r>
                      <a:rPr lang="fr-FR" sz="2400" b="1" i="1" smtClean="0">
                        <a:solidFill>
                          <a:srgbClr val="FF0000"/>
                        </a:solidFill>
                        <a:latin typeface="Cambria Math"/>
                        <a:ea typeface="Cambria Math"/>
                      </a:rPr>
                      <m:t>𝑹</m:t>
                    </m:r>
                    <m:sSup>
                      <m:sSupPr>
                        <m:ctrlPr>
                          <a:rPr lang="fr-FR" sz="2400" b="1" i="1" smtClean="0">
                            <a:solidFill>
                              <a:srgbClr val="FF0000"/>
                            </a:solidFill>
                            <a:latin typeface="Cambria Math"/>
                            <a:ea typeface="Cambria Math"/>
                          </a:rPr>
                        </m:ctrlPr>
                      </m:sSupPr>
                      <m:e>
                        <m:acc>
                          <m:accPr>
                            <m:chr m:val="̇"/>
                            <m:ctrlPr>
                              <a:rPr lang="fr-FR" sz="2400" b="1" i="1" smtClean="0">
                                <a:solidFill>
                                  <a:srgbClr val="FF0000"/>
                                </a:solidFill>
                                <a:latin typeface="Cambria Math"/>
                                <a:ea typeface="Cambria Math"/>
                              </a:rPr>
                            </m:ctrlPr>
                          </m:accPr>
                          <m:e>
                            <m:r>
                              <a:rPr lang="fr-FR" sz="2400" b="1" i="1" smtClean="0">
                                <a:solidFill>
                                  <a:srgbClr val="FF0000"/>
                                </a:solidFill>
                                <a:latin typeface="Cambria Math"/>
                                <a:ea typeface="Cambria Math"/>
                              </a:rPr>
                              <m:t>𝝋</m:t>
                            </m:r>
                          </m:e>
                        </m:acc>
                      </m:e>
                      <m:sup>
                        <m:r>
                          <a:rPr lang="fr-FR" sz="2400" b="1" i="1" smtClean="0">
                            <a:solidFill>
                              <a:srgbClr val="FF0000"/>
                            </a:solidFill>
                            <a:latin typeface="Cambria Math"/>
                            <a:ea typeface="Cambria Math"/>
                          </a:rPr>
                          <m:t>𝟐</m:t>
                        </m:r>
                      </m:sup>
                    </m:sSup>
                    <m:r>
                      <a:rPr lang="fr-FR" sz="2400" b="1" i="0" smtClean="0">
                        <a:solidFill>
                          <a:srgbClr val="FF0000"/>
                        </a:solidFill>
                        <a:latin typeface="Cambria Math"/>
                        <a:ea typeface="Cambria Math"/>
                      </a:rPr>
                      <m:t>)</m:t>
                    </m:r>
                  </m:oMath>
                </a14:m>
                <a:r>
                  <a:rPr lang="en-US" sz="2400" b="1" dirty="0">
                    <a:solidFill>
                      <a:prstClr val="black"/>
                    </a:solidFill>
                  </a:rPr>
                  <a:t>. </a:t>
                </a:r>
                <a:r>
                  <a:rPr lang="en-US" sz="2400" b="1" dirty="0" smtClean="0">
                    <a:solidFill>
                      <a:prstClr val="black"/>
                    </a:solidFill>
                  </a:rPr>
                  <a:t>It </a:t>
                </a:r>
                <a:r>
                  <a:rPr lang="en-US" sz="2400" b="1" dirty="0">
                    <a:solidFill>
                      <a:prstClr val="black"/>
                    </a:solidFill>
                  </a:rPr>
                  <a:t>is responsible for changing the direction of the velocity vector without altering its magnitude.</a:t>
                </a:r>
                <a:endParaRPr lang="fr-FR" sz="2400" b="1"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6792" y="2060848"/>
                <a:ext cx="8496944" cy="1586781"/>
              </a:xfrm>
              <a:prstGeom prst="rect">
                <a:avLst/>
              </a:prstGeom>
              <a:blipFill rotWithShape="1">
                <a:blip r:embed="rId6"/>
                <a:stretch>
                  <a:fillRect l="-1076" t="-3077" r="-1148" b="-7308"/>
                </a:stretch>
              </a:blipFill>
            </p:spPr>
            <p:txBody>
              <a:bodyPr/>
              <a:lstStyle/>
              <a:p>
                <a:r>
                  <a:rPr lang="fr-FR">
                    <a:noFill/>
                  </a:rPr>
                  <a:t> </a:t>
                </a:r>
              </a:p>
            </p:txBody>
          </p:sp>
        </mc:Fallback>
      </mc:AlternateContent>
      <p:sp>
        <p:nvSpPr>
          <p:cNvPr id="15" name="Rectangle 14"/>
          <p:cNvSpPr/>
          <p:nvPr/>
        </p:nvSpPr>
        <p:spPr>
          <a:xfrm>
            <a:off x="199634" y="427105"/>
            <a:ext cx="3459765" cy="830997"/>
          </a:xfrm>
          <a:prstGeom prst="rect">
            <a:avLst/>
          </a:prstGeom>
        </p:spPr>
        <p:txBody>
          <a:bodyPr wrap="square">
            <a:spAutoFit/>
          </a:bodyPr>
          <a:lstStyle/>
          <a:p>
            <a:pPr algn="ctr"/>
            <a:r>
              <a:rPr lang="en-US" sz="2400" b="1" dirty="0" smtClean="0">
                <a:solidFill>
                  <a:srgbClr val="0070C0"/>
                </a:solidFill>
              </a:rPr>
              <a:t>Acceleration vector </a:t>
            </a:r>
            <a:r>
              <a:rPr lang="en-US" sz="2400" b="1" dirty="0">
                <a:solidFill>
                  <a:srgbClr val="0070C0"/>
                </a:solidFill>
              </a:rPr>
              <a:t>in</a:t>
            </a:r>
            <a:r>
              <a:rPr lang="fr-FR" sz="2400" b="1" dirty="0">
                <a:solidFill>
                  <a:srgbClr val="0070C0"/>
                </a:solidFill>
              </a:rPr>
              <a:t> </a:t>
            </a:r>
            <a:r>
              <a:rPr lang="fr-FR" sz="2400" b="1" dirty="0" err="1">
                <a:solidFill>
                  <a:srgbClr val="0070C0"/>
                </a:solidFill>
              </a:rPr>
              <a:t>Circular</a:t>
            </a:r>
            <a:r>
              <a:rPr lang="fr-FR" sz="2400" b="1" dirty="0">
                <a:solidFill>
                  <a:srgbClr val="0070C0"/>
                </a:solidFill>
              </a:rPr>
              <a:t> Motion</a:t>
            </a:r>
            <a:r>
              <a:rPr lang="en-US" sz="2400" b="1" dirty="0" smtClean="0">
                <a:solidFill>
                  <a:srgbClr val="0070C0"/>
                </a:solidFill>
              </a:rPr>
              <a:t> </a:t>
            </a:r>
            <a:endParaRPr lang="fr-FR" dirty="0">
              <a:solidFill>
                <a:srgbClr val="0070C0"/>
              </a:solidFill>
            </a:endParaRPr>
          </a:p>
        </p:txBody>
      </p:sp>
      <mc:AlternateContent xmlns:mc="http://schemas.openxmlformats.org/markup-compatibility/2006" xmlns:a14="http://schemas.microsoft.com/office/drawing/2010/main">
        <mc:Choice Requires="a14">
          <p:sp>
            <p:nvSpPr>
              <p:cNvPr id="16" name="Rectangle 15"/>
              <p:cNvSpPr/>
              <p:nvPr/>
            </p:nvSpPr>
            <p:spPr>
              <a:xfrm>
                <a:off x="262984" y="3861048"/>
                <a:ext cx="8430751" cy="2354171"/>
              </a:xfrm>
              <a:prstGeom prst="rect">
                <a:avLst/>
              </a:prstGeom>
            </p:spPr>
            <p:txBody>
              <a:bodyPr wrap="square">
                <a:spAutoFit/>
              </a:bodyPr>
              <a:lstStyle/>
              <a:p>
                <a:pPr algn="just"/>
                <a14:m>
                  <m:oMath xmlns:m="http://schemas.openxmlformats.org/officeDocument/2006/math">
                    <m:sSub>
                      <m:sSubPr>
                        <m:ctrlPr>
                          <a:rPr lang="en-US" sz="2400" b="1" i="1" smtClean="0">
                            <a:solidFill>
                              <a:srgbClr val="0070C0"/>
                            </a:solidFill>
                            <a:latin typeface="Cambria Math"/>
                          </a:rPr>
                        </m:ctrlPr>
                      </m:sSubPr>
                      <m:e>
                        <m:r>
                          <a:rPr lang="fr-FR" sz="2400" b="1" i="1" smtClean="0">
                            <a:solidFill>
                              <a:srgbClr val="0070C0"/>
                            </a:solidFill>
                            <a:latin typeface="Cambria Math"/>
                          </a:rPr>
                          <m:t>𝒂</m:t>
                        </m:r>
                      </m:e>
                      <m:sub>
                        <m:r>
                          <a:rPr lang="fr-FR" sz="2400" b="1" i="1" smtClean="0">
                            <a:solidFill>
                              <a:srgbClr val="0070C0"/>
                            </a:solidFill>
                            <a:latin typeface="Cambria Math"/>
                          </a:rPr>
                          <m:t>𝑻</m:t>
                        </m:r>
                      </m:sub>
                    </m:sSub>
                    <m:r>
                      <a:rPr lang="fr-FR" sz="2400" b="1" i="0" smtClean="0">
                        <a:solidFill>
                          <a:srgbClr val="0070C0"/>
                        </a:solidFill>
                        <a:latin typeface="Cambria Math"/>
                      </a:rPr>
                      <m:t>:</m:t>
                    </m:r>
                  </m:oMath>
                </a14:m>
                <a:r>
                  <a:rPr lang="en-US" sz="2400" b="1" dirty="0" smtClean="0">
                    <a:solidFill>
                      <a:prstClr val="black"/>
                    </a:solidFill>
                  </a:rPr>
                  <a:t>Tangential </a:t>
                </a:r>
                <a:r>
                  <a:rPr lang="en-US" sz="2400" b="1" dirty="0">
                    <a:solidFill>
                      <a:prstClr val="black"/>
                    </a:solidFill>
                  </a:rPr>
                  <a:t>acceleration is the component of acceleration that acts along the direction of motion, affecting the speed (magnitude) of the velocity vector. It measures how quickly an object's speed changes as it moves along its path. It can either be in the same direction as the velocity (increasing speed) or opposite to it (decreasing speed</a:t>
                </a:r>
                <a:r>
                  <a:rPr lang="en-US" sz="2400" b="1" dirty="0" smtClean="0">
                    <a:solidFill>
                      <a:prstClr val="black"/>
                    </a:solidFill>
                  </a:rPr>
                  <a:t>) </a:t>
                </a:r>
                <a:r>
                  <a:rPr lang="en-US" sz="2400" b="1" dirty="0" smtClean="0">
                    <a:solidFill>
                      <a:srgbClr val="0070C0"/>
                    </a:solidFill>
                  </a:rPr>
                  <a:t>(</a:t>
                </a:r>
                <a14:m>
                  <m:oMath xmlns:m="http://schemas.openxmlformats.org/officeDocument/2006/math">
                    <m:sSub>
                      <m:sSubPr>
                        <m:ctrlPr>
                          <a:rPr lang="en-US" sz="2400" b="1" i="1" smtClean="0">
                            <a:solidFill>
                              <a:srgbClr val="0070C0"/>
                            </a:solidFill>
                            <a:latin typeface="Cambria Math"/>
                          </a:rPr>
                        </m:ctrlPr>
                      </m:sSubPr>
                      <m:e>
                        <m:r>
                          <a:rPr lang="fr-FR" sz="2400" b="1" i="1" smtClean="0">
                            <a:solidFill>
                              <a:srgbClr val="0070C0"/>
                            </a:solidFill>
                            <a:latin typeface="Cambria Math"/>
                          </a:rPr>
                          <m:t>𝒂</m:t>
                        </m:r>
                      </m:e>
                      <m:sub>
                        <m:r>
                          <a:rPr lang="en-US" sz="2400" b="1" i="1" smtClean="0">
                            <a:solidFill>
                              <a:srgbClr val="0070C0"/>
                            </a:solidFill>
                            <a:latin typeface="Cambria Math"/>
                            <a:ea typeface="Cambria Math"/>
                          </a:rPr>
                          <m:t>𝜽</m:t>
                        </m:r>
                      </m:sub>
                    </m:sSub>
                    <m:r>
                      <a:rPr lang="en-US" sz="2400" b="1" i="1" smtClean="0">
                        <a:solidFill>
                          <a:srgbClr val="0070C0"/>
                        </a:solidFill>
                        <a:latin typeface="Cambria Math"/>
                        <a:ea typeface="Cambria Math"/>
                      </a:rPr>
                      <m:t>=</m:t>
                    </m:r>
                    <m:sSub>
                      <m:sSubPr>
                        <m:ctrlPr>
                          <a:rPr lang="en-US" sz="2400" b="1" i="1" smtClean="0">
                            <a:solidFill>
                              <a:srgbClr val="0070C0"/>
                            </a:solidFill>
                            <a:latin typeface="Cambria Math"/>
                            <a:ea typeface="Cambria Math"/>
                          </a:rPr>
                        </m:ctrlPr>
                      </m:sSubPr>
                      <m:e>
                        <m:r>
                          <a:rPr lang="fr-FR" sz="2400" b="1" i="1" smtClean="0">
                            <a:solidFill>
                              <a:srgbClr val="0070C0"/>
                            </a:solidFill>
                            <a:latin typeface="Cambria Math"/>
                            <a:ea typeface="Cambria Math"/>
                          </a:rPr>
                          <m:t>𝒂</m:t>
                        </m:r>
                      </m:e>
                      <m:sub>
                        <m:r>
                          <a:rPr lang="fr-FR" sz="2400" b="1" i="1" smtClean="0">
                            <a:solidFill>
                              <a:srgbClr val="0070C0"/>
                            </a:solidFill>
                            <a:latin typeface="Cambria Math"/>
                            <a:ea typeface="Cambria Math"/>
                          </a:rPr>
                          <m:t>𝑻</m:t>
                        </m:r>
                      </m:sub>
                    </m:sSub>
                    <m:r>
                      <a:rPr lang="en-US" sz="2400" b="1" i="1" smtClean="0">
                        <a:solidFill>
                          <a:srgbClr val="0070C0"/>
                        </a:solidFill>
                        <a:latin typeface="Cambria Math"/>
                        <a:ea typeface="Cambria Math"/>
                      </a:rPr>
                      <m:t>=</m:t>
                    </m:r>
                    <m:r>
                      <a:rPr lang="fr-FR" sz="2400" b="1" i="1" smtClean="0">
                        <a:solidFill>
                          <a:srgbClr val="0070C0"/>
                        </a:solidFill>
                        <a:latin typeface="Cambria Math"/>
                        <a:ea typeface="Cambria Math"/>
                      </a:rPr>
                      <m:t>𝑹</m:t>
                    </m:r>
                    <m:acc>
                      <m:accPr>
                        <m:chr m:val="̈"/>
                        <m:ctrlPr>
                          <a:rPr lang="fr-FR" sz="2400" b="1" i="1" smtClean="0">
                            <a:solidFill>
                              <a:srgbClr val="0070C0"/>
                            </a:solidFill>
                            <a:latin typeface="Cambria Math"/>
                            <a:ea typeface="Cambria Math"/>
                          </a:rPr>
                        </m:ctrlPr>
                      </m:accPr>
                      <m:e>
                        <m:r>
                          <a:rPr lang="fr-FR" sz="2400" b="1" i="1" smtClean="0">
                            <a:solidFill>
                              <a:srgbClr val="0070C0"/>
                            </a:solidFill>
                            <a:latin typeface="Cambria Math"/>
                            <a:ea typeface="Cambria Math"/>
                          </a:rPr>
                          <m:t>𝝋</m:t>
                        </m:r>
                      </m:e>
                    </m:acc>
                    <m:r>
                      <a:rPr lang="fr-FR" sz="2400" b="1" i="1" smtClean="0">
                        <a:solidFill>
                          <a:srgbClr val="0070C0"/>
                        </a:solidFill>
                        <a:latin typeface="Cambria Math"/>
                      </a:rPr>
                      <m:t>)</m:t>
                    </m:r>
                  </m:oMath>
                </a14:m>
                <a:r>
                  <a:rPr lang="en-US" sz="2400" b="1" dirty="0" smtClean="0">
                    <a:solidFill>
                      <a:prstClr val="black"/>
                    </a:solidFill>
                  </a:rPr>
                  <a:t>.</a:t>
                </a:r>
                <a:endParaRPr lang="fr-FR" sz="2400" b="1"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62984" y="3861048"/>
                <a:ext cx="8430751" cy="2354171"/>
              </a:xfrm>
              <a:prstGeom prst="rect">
                <a:avLst/>
              </a:prstGeom>
              <a:blipFill rotWithShape="1">
                <a:blip r:embed="rId7"/>
                <a:stretch>
                  <a:fillRect l="-1085" t="-2067" r="-1157" b="-2842"/>
                </a:stretch>
              </a:blipFill>
            </p:spPr>
            <p:txBody>
              <a:bodyPr/>
              <a:lstStyle/>
              <a:p>
                <a:r>
                  <a:rPr lang="fr-FR">
                    <a:noFill/>
                  </a:rPr>
                  <a:t> </a:t>
                </a:r>
              </a:p>
            </p:txBody>
          </p:sp>
        </mc:Fallback>
      </mc:AlternateContent>
    </p:spTree>
    <p:extLst>
      <p:ext uri="{BB962C8B-B14F-4D97-AF65-F5344CB8AC3E}">
        <p14:creationId xmlns:p14="http://schemas.microsoft.com/office/powerpoint/2010/main" val="35909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17</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
        <p:nvSpPr>
          <p:cNvPr id="4" name="Rectangle 3"/>
          <p:cNvSpPr/>
          <p:nvPr/>
        </p:nvSpPr>
        <p:spPr>
          <a:xfrm>
            <a:off x="35496" y="76743"/>
            <a:ext cx="8928992" cy="461665"/>
          </a:xfrm>
          <a:prstGeom prst="rect">
            <a:avLst/>
          </a:prstGeom>
          <a:solidFill>
            <a:srgbClr val="FFFF66"/>
          </a:solidFill>
          <a:ln>
            <a:solidFill>
              <a:srgbClr val="FFC000"/>
            </a:solidFill>
          </a:ln>
          <a:effectLst>
            <a:glow rad="101600">
              <a:srgbClr val="FFC000">
                <a:alpha val="60000"/>
              </a:srgbClr>
            </a:glow>
          </a:effectLst>
        </p:spPr>
        <p:txBody>
          <a:bodyPr wrap="square">
            <a:spAutoFit/>
          </a:bodyPr>
          <a:lstStyle/>
          <a:p>
            <a:pPr lvl="0" algn="ctr"/>
            <a:r>
              <a:rPr lang="en-US" sz="2400" b="1" dirty="0">
                <a:solidFill>
                  <a:srgbClr val="FF0000"/>
                </a:solidFill>
              </a:rPr>
              <a:t>Another special case, </a:t>
            </a:r>
            <a:r>
              <a:rPr lang="en-US" sz="2400" b="1" dirty="0"/>
              <a:t>uniform circular motion</a:t>
            </a:r>
            <a:r>
              <a:rPr lang="fr-FR" sz="2400" b="1" dirty="0"/>
              <a:t> </a:t>
            </a:r>
          </a:p>
        </p:txBody>
      </p:sp>
      <mc:AlternateContent xmlns:mc="http://schemas.openxmlformats.org/markup-compatibility/2006" xmlns:a14="http://schemas.microsoft.com/office/drawing/2010/main">
        <mc:Choice Requires="a14">
          <p:sp>
            <p:nvSpPr>
              <p:cNvPr id="6" name="ZoneTexte 5"/>
              <p:cNvSpPr txBox="1"/>
              <p:nvPr/>
            </p:nvSpPr>
            <p:spPr>
              <a:xfrm>
                <a:off x="1919940" y="2073654"/>
                <a:ext cx="2088232" cy="624273"/>
              </a:xfrm>
              <a:prstGeom prst="rect">
                <a:avLst/>
              </a:prstGeom>
              <a:noFill/>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2800" b="1" i="1">
                              <a:solidFill>
                                <a:prstClr val="black"/>
                              </a:solidFill>
                              <a:latin typeface="Cambria Math"/>
                              <a:ea typeface="Cambria Math"/>
                            </a:rPr>
                          </m:ctrlPr>
                        </m:accPr>
                        <m:e>
                          <m:r>
                            <m:rPr>
                              <m:sty m:val="p"/>
                            </m:rPr>
                            <a:rPr lang="fr-FR" sz="2800" b="1" i="1">
                              <a:solidFill>
                                <a:prstClr val="black"/>
                              </a:solidFill>
                              <a:latin typeface="Cambria Math"/>
                              <a:ea typeface="Cambria Math"/>
                            </a:rPr>
                            <m:t>v</m:t>
                          </m:r>
                        </m:e>
                      </m:acc>
                      <m:r>
                        <a:rPr lang="fr-FR" sz="2800" b="1" i="1">
                          <a:solidFill>
                            <a:prstClr val="black"/>
                          </a:solidFill>
                          <a:latin typeface="Cambria Math"/>
                          <a:ea typeface="Cambria Math"/>
                        </a:rPr>
                        <m:t>=</m:t>
                      </m:r>
                      <m:r>
                        <a:rPr lang="fr-FR" sz="2800" b="1" i="1">
                          <a:solidFill>
                            <a:prstClr val="black"/>
                          </a:solidFill>
                          <a:latin typeface="Cambria Math"/>
                          <a:ea typeface="Cambria Math"/>
                        </a:rPr>
                        <m:t>𝑹</m:t>
                      </m:r>
                      <m:acc>
                        <m:accPr>
                          <m:chr m:val="̇"/>
                          <m:ctrlPr>
                            <a:rPr lang="fr-FR" sz="2800" b="1" i="1">
                              <a:solidFill>
                                <a:prstClr val="black"/>
                              </a:solidFill>
                              <a:latin typeface="Cambria Math"/>
                              <a:ea typeface="Cambria Math"/>
                            </a:rPr>
                          </m:ctrlPr>
                        </m:accPr>
                        <m:e>
                          <m:r>
                            <a:rPr lang="fr-FR" sz="2800" b="1" i="1" smtClean="0">
                              <a:solidFill>
                                <a:prstClr val="black"/>
                              </a:solidFill>
                              <a:latin typeface="Cambria Math"/>
                              <a:ea typeface="Cambria Math"/>
                            </a:rPr>
                            <m:t>𝝋</m:t>
                          </m:r>
                        </m:e>
                      </m:acc>
                      <m:r>
                        <a:rPr lang="fr-FR" sz="2800" b="1" i="1">
                          <a:solidFill>
                            <a:prstClr val="black"/>
                          </a:solidFill>
                          <a:latin typeface="Cambria Math"/>
                          <a:ea typeface="Cambria Math"/>
                        </a:rPr>
                        <m:t> </m:t>
                      </m:r>
                      <m:acc>
                        <m:accPr>
                          <m:chr m:val="⃗"/>
                          <m:ctrlPr>
                            <a:rPr lang="fr-FR" sz="2800" b="1" i="1">
                              <a:solidFill>
                                <a:prstClr val="black"/>
                              </a:solidFill>
                              <a:latin typeface="Cambria Math"/>
                              <a:ea typeface="Cambria Math"/>
                            </a:rPr>
                          </m:ctrlPr>
                        </m:accPr>
                        <m:e>
                          <m:sSub>
                            <m:sSubPr>
                              <m:ctrlPr>
                                <a:rPr lang="fr-FR" sz="2800" b="1" i="1">
                                  <a:solidFill>
                                    <a:prstClr val="black"/>
                                  </a:solidFill>
                                  <a:latin typeface="Cambria Math"/>
                                  <a:ea typeface="Cambria Math"/>
                                </a:rPr>
                              </m:ctrlPr>
                            </m:sSubPr>
                            <m:e>
                              <m:r>
                                <a:rPr lang="fr-FR" sz="2800" b="1" i="1">
                                  <a:solidFill>
                                    <a:prstClr val="black"/>
                                  </a:solidFill>
                                  <a:latin typeface="Cambria Math"/>
                                  <a:ea typeface="Cambria Math"/>
                                </a:rPr>
                                <m:t>𝑼</m:t>
                              </m:r>
                            </m:e>
                            <m:sub>
                              <m:r>
                                <a:rPr lang="fr-FR" sz="2800" b="1" i="1" smtClean="0">
                                  <a:solidFill>
                                    <a:prstClr val="black"/>
                                  </a:solidFill>
                                  <a:latin typeface="Cambria Math"/>
                                  <a:ea typeface="Cambria Math"/>
                                </a:rPr>
                                <m:t>𝝋</m:t>
                              </m:r>
                            </m:sub>
                          </m:sSub>
                        </m:e>
                      </m:acc>
                    </m:oMath>
                  </m:oMathPara>
                </a14:m>
                <a:endParaRPr lang="fr-FR" sz="2800" b="1" i="1" dirty="0">
                  <a:solidFill>
                    <a:prstClr val="black"/>
                  </a:solidFill>
                  <a:latin typeface="Cambria Math"/>
                  <a:ea typeface="Cambria Math"/>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1919940" y="2073654"/>
                <a:ext cx="2088232" cy="624273"/>
              </a:xfrm>
              <a:prstGeom prst="rect">
                <a:avLst/>
              </a:prstGeom>
              <a:blipFill rotWithShape="1">
                <a:blip r:embed="rId2"/>
                <a:stretch>
                  <a:fillRect/>
                </a:stretch>
              </a:blipFill>
              <a:ln>
                <a:noFill/>
              </a:ln>
              <a:effectLst>
                <a:glow rad="228600">
                  <a:schemeClr val="accent6">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p:sp>
        <p:nvSpPr>
          <p:cNvPr id="8" name="Rectangle 7"/>
          <p:cNvSpPr/>
          <p:nvPr/>
        </p:nvSpPr>
        <p:spPr>
          <a:xfrm>
            <a:off x="276203" y="2199217"/>
            <a:ext cx="1507114" cy="461665"/>
          </a:xfrm>
          <a:prstGeom prst="rect">
            <a:avLst/>
          </a:prstGeom>
          <a:noFill/>
        </p:spPr>
        <p:txBody>
          <a:bodyPr wrap="square">
            <a:spAutoFit/>
          </a:bodyPr>
          <a:lstStyle/>
          <a:p>
            <a:pPr algn="just"/>
            <a:r>
              <a:rPr lang="en-US" sz="2400" b="1" dirty="0"/>
              <a:t>We have </a:t>
            </a:r>
            <a:endParaRPr lang="fr-FR" sz="2400" b="1" dirty="0"/>
          </a:p>
        </p:txBody>
      </p:sp>
      <mc:AlternateContent xmlns:mc="http://schemas.openxmlformats.org/markup-compatibility/2006" xmlns:a14="http://schemas.microsoft.com/office/drawing/2010/main">
        <mc:Choice Requires="a14">
          <p:sp>
            <p:nvSpPr>
              <p:cNvPr id="7" name="ZoneTexte 6"/>
              <p:cNvSpPr txBox="1"/>
              <p:nvPr/>
            </p:nvSpPr>
            <p:spPr>
              <a:xfrm>
                <a:off x="5508104" y="2202298"/>
                <a:ext cx="1133067" cy="461665"/>
              </a:xfrm>
              <a:prstGeom prst="rect">
                <a:avLst/>
              </a:prstGeom>
              <a:noFill/>
              <a:ln w="38100">
                <a:solidFill>
                  <a:srgbClr val="FF0066"/>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latin typeface="Cambria Math"/>
                            </a:rPr>
                          </m:ctrlPr>
                        </m:accPr>
                        <m:e>
                          <m:r>
                            <a:rPr lang="fr-FR" sz="2400" b="1" i="1" smtClean="0">
                              <a:latin typeface="Cambria Math"/>
                              <a:ea typeface="Cambria Math"/>
                            </a:rPr>
                            <m:t>𝝋</m:t>
                          </m:r>
                        </m:e>
                      </m:acc>
                      <m:r>
                        <a:rPr lang="fr-FR" sz="2400" b="1" i="1" smtClean="0">
                          <a:latin typeface="Cambria Math"/>
                          <a:ea typeface="Cambria Math"/>
                        </a:rPr>
                        <m:t>=</m:t>
                      </m:r>
                      <m:r>
                        <a:rPr lang="fr-FR" sz="2400" b="1" i="1" smtClean="0">
                          <a:latin typeface="Cambria Math"/>
                          <a:ea typeface="Cambria Math"/>
                        </a:rPr>
                        <m:t>𝝎</m:t>
                      </m:r>
                    </m:oMath>
                  </m:oMathPara>
                </a14:m>
                <a:endParaRPr lang="fr-FR" sz="2400" b="1" dirty="0"/>
              </a:p>
            </p:txBody>
          </p:sp>
        </mc:Choice>
        <mc:Fallback xmlns="">
          <p:sp>
            <p:nvSpPr>
              <p:cNvPr id="7" name="ZoneTexte 6"/>
              <p:cNvSpPr txBox="1">
                <a:spLocks noRot="1" noChangeAspect="1" noMove="1" noResize="1" noEditPoints="1" noAdjustHandles="1" noChangeArrowheads="1" noChangeShapeType="1" noTextEdit="1"/>
              </p:cNvSpPr>
              <p:nvPr/>
            </p:nvSpPr>
            <p:spPr>
              <a:xfrm>
                <a:off x="5508104" y="2202298"/>
                <a:ext cx="1133067" cy="461665"/>
              </a:xfrm>
              <a:prstGeom prst="rect">
                <a:avLst/>
              </a:prstGeom>
              <a:blipFill rotWithShape="1">
                <a:blip r:embed="rId3"/>
                <a:stretch>
                  <a:fillRect b="-6098"/>
                </a:stretch>
              </a:blipFill>
              <a:ln w="38100">
                <a:solidFill>
                  <a:srgbClr val="FF0066"/>
                </a:solidFill>
              </a:ln>
            </p:spPr>
            <p:txBody>
              <a:bodyPr/>
              <a:lstStyle/>
              <a:p>
                <a:r>
                  <a:rPr lang="fr-FR">
                    <a:noFill/>
                  </a:rPr>
                  <a:t> </a:t>
                </a:r>
              </a:p>
            </p:txBody>
          </p:sp>
        </mc:Fallback>
      </mc:AlternateContent>
      <p:sp>
        <p:nvSpPr>
          <p:cNvPr id="9" name="Rectangle 8"/>
          <p:cNvSpPr/>
          <p:nvPr/>
        </p:nvSpPr>
        <p:spPr>
          <a:xfrm>
            <a:off x="196792" y="692696"/>
            <a:ext cx="8767696" cy="1200329"/>
          </a:xfrm>
          <a:prstGeom prst="rect">
            <a:avLst/>
          </a:prstGeom>
        </p:spPr>
        <p:txBody>
          <a:bodyPr wrap="square">
            <a:spAutoFit/>
          </a:bodyPr>
          <a:lstStyle/>
          <a:p>
            <a:pPr algn="just"/>
            <a:r>
              <a:rPr lang="en-US" sz="2400" b="1" dirty="0">
                <a:solidFill>
                  <a:prstClr val="black"/>
                </a:solidFill>
              </a:rPr>
              <a:t>the uniform circular motion is characterized by the constant velocity (constant in </a:t>
            </a:r>
            <a:r>
              <a:rPr lang="en-US" sz="2400" b="1" dirty="0" smtClean="0">
                <a:solidFill>
                  <a:prstClr val="black"/>
                </a:solidFill>
              </a:rPr>
              <a:t>module </a:t>
            </a:r>
            <a:r>
              <a:rPr lang="en-US" sz="2400" b="1" dirty="0" smtClean="0">
                <a:solidFill>
                  <a:srgbClr val="FF0000"/>
                </a:solidFill>
              </a:rPr>
              <a:t>V=C</a:t>
            </a:r>
            <a:r>
              <a:rPr lang="en-US" sz="2400" b="1" dirty="0" smtClean="0">
                <a:solidFill>
                  <a:prstClr val="black"/>
                </a:solidFill>
              </a:rPr>
              <a:t>) </a:t>
            </a:r>
            <a:r>
              <a:rPr lang="en-US" sz="2400" b="1" dirty="0">
                <a:solidFill>
                  <a:prstClr val="black"/>
                </a:solidFill>
              </a:rPr>
              <a:t>while its direction continuously changes. </a:t>
            </a:r>
            <a:endParaRPr lang="fr-FR" sz="2400" b="1" dirty="0">
              <a:solidFill>
                <a:prstClr val="black"/>
              </a:solidFill>
            </a:endParaRPr>
          </a:p>
        </p:txBody>
      </p:sp>
      <p:sp>
        <p:nvSpPr>
          <p:cNvPr id="10" name="ZoneTexte 9"/>
          <p:cNvSpPr txBox="1"/>
          <p:nvPr/>
        </p:nvSpPr>
        <p:spPr>
          <a:xfrm>
            <a:off x="4432112" y="2219418"/>
            <a:ext cx="667170" cy="461665"/>
          </a:xfrm>
          <a:prstGeom prst="rect">
            <a:avLst/>
          </a:prstGeom>
          <a:noFill/>
        </p:spPr>
        <p:txBody>
          <a:bodyPr wrap="none" rtlCol="0">
            <a:spAutoFit/>
          </a:bodyPr>
          <a:lstStyle/>
          <a:p>
            <a:r>
              <a:rPr lang="fr-FR" sz="2400" b="1" dirty="0">
                <a:solidFill>
                  <a:prstClr val="black"/>
                </a:solidFill>
              </a:rPr>
              <a:t>and</a:t>
            </a:r>
          </a:p>
        </p:txBody>
      </p:sp>
      <mc:AlternateContent xmlns:mc="http://schemas.openxmlformats.org/markup-compatibility/2006" xmlns:a14="http://schemas.microsoft.com/office/drawing/2010/main">
        <mc:Choice Requires="a14">
          <p:sp>
            <p:nvSpPr>
              <p:cNvPr id="13" name="ZoneTexte 12"/>
              <p:cNvSpPr txBox="1"/>
              <p:nvPr/>
            </p:nvSpPr>
            <p:spPr>
              <a:xfrm>
                <a:off x="685755" y="2905052"/>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685755" y="2905052"/>
                <a:ext cx="688009" cy="645463"/>
              </a:xfrm>
              <a:prstGeom prst="rect">
                <a:avLst/>
              </a:prstGeom>
              <a:blipFill rotWithShape="1">
                <a:blip r:embed="rId4"/>
                <a:stretch>
                  <a:fillRect b="-14388"/>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454181" y="3020289"/>
                <a:ext cx="3174972" cy="523220"/>
              </a:xfrm>
              <a:prstGeom prst="rect">
                <a:avLst/>
              </a:prstGeom>
              <a:solidFill>
                <a:srgbClr val="FFFF66"/>
              </a:solidFill>
              <a:ln>
                <a:solidFill>
                  <a:srgbClr val="FFC000"/>
                </a:solidFill>
              </a:ln>
              <a:effectLst>
                <a:glow rad="228600">
                  <a:schemeClr val="accent3">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prstClr val="black"/>
                          </a:solidFill>
                          <a:latin typeface="Cambria Math"/>
                          <a:ea typeface="Cambria Math"/>
                        </a:rPr>
                        <m:t>𝐕</m:t>
                      </m:r>
                      <m:r>
                        <a:rPr lang="fr-FR" sz="2800" b="1" i="1" smtClean="0">
                          <a:solidFill>
                            <a:prstClr val="black"/>
                          </a:solidFill>
                          <a:latin typeface="Cambria Math"/>
                          <a:ea typeface="Cambria Math"/>
                        </a:rPr>
                        <m:t>=</m:t>
                      </m:r>
                      <m:r>
                        <a:rPr lang="fr-FR" sz="2800" b="1" i="1">
                          <a:solidFill>
                            <a:prstClr val="black"/>
                          </a:solidFill>
                          <a:latin typeface="Cambria Math"/>
                          <a:ea typeface="Cambria Math"/>
                        </a:rPr>
                        <m:t>𝑹</m:t>
                      </m:r>
                      <m:acc>
                        <m:accPr>
                          <m:chr m:val="̇"/>
                          <m:ctrlPr>
                            <a:rPr lang="fr-FR" sz="2800" b="1" i="1">
                              <a:solidFill>
                                <a:prstClr val="black"/>
                              </a:solidFill>
                              <a:latin typeface="Cambria Math"/>
                              <a:ea typeface="Cambria Math"/>
                            </a:rPr>
                          </m:ctrlPr>
                        </m:accPr>
                        <m:e>
                          <m:r>
                            <a:rPr lang="fr-FR" sz="2800" b="1" i="1" smtClean="0">
                              <a:solidFill>
                                <a:prstClr val="black"/>
                              </a:solidFill>
                              <a:latin typeface="Cambria Math"/>
                              <a:ea typeface="Cambria Math"/>
                            </a:rPr>
                            <m:t>𝝋</m:t>
                          </m:r>
                        </m:e>
                      </m:acc>
                      <m:r>
                        <a:rPr lang="fr-FR" sz="2800" b="1" i="1">
                          <a:solidFill>
                            <a:prstClr val="black"/>
                          </a:solidFill>
                          <a:latin typeface="Cambria Math"/>
                          <a:ea typeface="Cambria Math"/>
                        </a:rPr>
                        <m:t>=</m:t>
                      </m:r>
                      <m:r>
                        <a:rPr lang="fr-FR" sz="2800" b="1" i="1">
                          <a:solidFill>
                            <a:prstClr val="black"/>
                          </a:solidFill>
                          <a:latin typeface="Cambria Math"/>
                          <a:ea typeface="Cambria Math"/>
                        </a:rPr>
                        <m:t>𝐑</m:t>
                      </m:r>
                      <m:r>
                        <a:rPr lang="fr-FR" sz="2800" b="1" i="1">
                          <a:solidFill>
                            <a:prstClr val="black"/>
                          </a:solidFill>
                          <a:latin typeface="Cambria Math"/>
                          <a:ea typeface="Cambria Math"/>
                        </a:rPr>
                        <m:t>𝛚</m:t>
                      </m:r>
                      <m:r>
                        <a:rPr lang="fr-FR" sz="2800" b="1" i="1">
                          <a:solidFill>
                            <a:prstClr val="black"/>
                          </a:solidFill>
                          <a:latin typeface="Cambria Math"/>
                          <a:ea typeface="Cambria Math"/>
                        </a:rPr>
                        <m:t>=</m:t>
                      </m:r>
                      <m:r>
                        <a:rPr lang="fr-FR" sz="2800" b="1" i="1" smtClean="0">
                          <a:solidFill>
                            <a:prstClr val="black"/>
                          </a:solidFill>
                          <a:latin typeface="Cambria Math"/>
                          <a:ea typeface="Cambria Math"/>
                        </a:rPr>
                        <m:t>𝑪</m:t>
                      </m:r>
                    </m:oMath>
                  </m:oMathPara>
                </a14:m>
                <a:endParaRPr lang="fr-FR" sz="2800" b="1" i="1" dirty="0">
                  <a:solidFill>
                    <a:prstClr val="black"/>
                  </a:solidFill>
                  <a:latin typeface="Cambria Math"/>
                  <a:ea typeface="Cambria Math"/>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454181" y="3020289"/>
                <a:ext cx="3174972" cy="523220"/>
              </a:xfrm>
              <a:prstGeom prst="rect">
                <a:avLst/>
              </a:prstGeom>
              <a:blipFill rotWithShape="1">
                <a:blip r:embed="rId5"/>
                <a:stretch>
                  <a:fillRect/>
                </a:stretch>
              </a:blipFill>
              <a:ln>
                <a:solidFill>
                  <a:srgbClr val="FFC000"/>
                </a:solidFill>
              </a:ln>
              <a:effectLst>
                <a:glow rad="228600">
                  <a:schemeClr val="accent3">
                    <a:satMod val="175000"/>
                    <a:alpha val="40000"/>
                  </a:scheme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4593709" y="2937187"/>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593709" y="2937187"/>
                <a:ext cx="688009" cy="645463"/>
              </a:xfrm>
              <a:prstGeom prst="rect">
                <a:avLst/>
              </a:prstGeom>
              <a:blipFill rotWithShape="1">
                <a:blip r:embed="rId6"/>
                <a:stretch>
                  <a:fillRect b="-13571"/>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5247853" y="3074036"/>
                <a:ext cx="3792641" cy="400944"/>
              </a:xfrm>
              <a:prstGeom prst="rect">
                <a:avLst/>
              </a:prstGeom>
              <a:noFill/>
              <a:ln w="38100">
                <a:solidFill>
                  <a:srgbClr val="FF0066"/>
                </a:solidFill>
              </a:ln>
            </p:spPr>
            <p:txBody>
              <a:bodyPr wrap="none" rtlCol="0">
                <a:spAutoFit/>
              </a:bodyPr>
              <a:lstStyle/>
              <a:p>
                <a14:m>
                  <m:oMath xmlns:m="http://schemas.openxmlformats.org/officeDocument/2006/math">
                    <m:r>
                      <a:rPr lang="fr-FR" sz="2000" b="1" i="1" smtClean="0">
                        <a:latin typeface="Cambria Math"/>
                        <a:ea typeface="Cambria Math"/>
                      </a:rPr>
                      <m:t>𝑨𝒏𝒈𝒖𝒍𝒂𝒓</m:t>
                    </m:r>
                    <m:r>
                      <a:rPr lang="fr-FR" sz="2000" b="1" i="1" smtClean="0">
                        <a:latin typeface="Cambria Math"/>
                        <a:ea typeface="Cambria Math"/>
                      </a:rPr>
                      <m:t> </m:t>
                    </m:r>
                    <m:r>
                      <a:rPr lang="fr-FR" sz="2000" b="1" i="1" smtClean="0">
                        <a:latin typeface="Cambria Math"/>
                        <a:ea typeface="Cambria Math"/>
                      </a:rPr>
                      <m:t>𝒗𝒆𝒍𝒐𝒄𝒊𝒕𝒚</m:t>
                    </m:r>
                    <m:r>
                      <a:rPr lang="fr-FR" sz="2000" b="1" i="1" smtClean="0">
                        <a:latin typeface="Cambria Math"/>
                        <a:ea typeface="Cambria Math"/>
                      </a:rPr>
                      <m:t> </m:t>
                    </m:r>
                    <m:r>
                      <a:rPr lang="fr-FR" sz="2000" b="1" i="1">
                        <a:latin typeface="Cambria Math"/>
                        <a:ea typeface="Cambria Math"/>
                      </a:rPr>
                      <m:t>𝝎</m:t>
                    </m:r>
                    <m:r>
                      <a:rPr lang="fr-FR" sz="2000" b="1" i="1" smtClean="0">
                        <a:latin typeface="Cambria Math"/>
                        <a:ea typeface="Cambria Math"/>
                      </a:rPr>
                      <m:t> </m:t>
                    </m:r>
                    <m:d>
                      <m:dPr>
                        <m:ctrlPr>
                          <a:rPr lang="fr-FR" sz="2000" b="1" i="1" smtClean="0">
                            <a:latin typeface="Cambria Math"/>
                            <a:ea typeface="Cambria Math"/>
                          </a:rPr>
                        </m:ctrlPr>
                      </m:dPr>
                      <m:e>
                        <m:f>
                          <m:fPr>
                            <m:type m:val="skw"/>
                            <m:ctrlPr>
                              <a:rPr lang="fr-FR" sz="2000" b="1" i="1" smtClean="0">
                                <a:latin typeface="Cambria Math"/>
                                <a:ea typeface="Cambria Math"/>
                              </a:rPr>
                            </m:ctrlPr>
                          </m:fPr>
                          <m:num>
                            <m:r>
                              <a:rPr lang="fr-FR" sz="2000" b="1" i="1" smtClean="0">
                                <a:latin typeface="Cambria Math"/>
                                <a:ea typeface="Cambria Math"/>
                              </a:rPr>
                              <m:t>𝒓𝒂𝒅</m:t>
                            </m:r>
                          </m:num>
                          <m:den>
                            <m:r>
                              <a:rPr lang="fr-FR" sz="2000" b="1" i="1" smtClean="0">
                                <a:latin typeface="Cambria Math"/>
                                <a:ea typeface="Cambria Math"/>
                              </a:rPr>
                              <m:t>𝒔</m:t>
                            </m:r>
                          </m:den>
                        </m:f>
                      </m:e>
                    </m:d>
                    <m:r>
                      <a:rPr lang="fr-FR" sz="2000" b="1" i="1">
                        <a:latin typeface="Cambria Math"/>
                        <a:ea typeface="Cambria Math"/>
                      </a:rPr>
                      <m:t>=</m:t>
                    </m:r>
                  </m:oMath>
                </a14:m>
                <a:r>
                  <a:rPr lang="fr-FR" sz="2000" b="1" dirty="0" smtClean="0"/>
                  <a:t>C</a:t>
                </a:r>
                <a:endParaRPr lang="fr-FR" sz="2000" b="1" dirty="0"/>
              </a:p>
            </p:txBody>
          </p:sp>
        </mc:Choice>
        <mc:Fallback xmlns="">
          <p:sp>
            <p:nvSpPr>
              <p:cNvPr id="15" name="ZoneTexte 14"/>
              <p:cNvSpPr txBox="1">
                <a:spLocks noRot="1" noChangeAspect="1" noMove="1" noResize="1" noEditPoints="1" noAdjustHandles="1" noChangeArrowheads="1" noChangeShapeType="1" noTextEdit="1"/>
              </p:cNvSpPr>
              <p:nvPr/>
            </p:nvSpPr>
            <p:spPr>
              <a:xfrm>
                <a:off x="5247853" y="3074036"/>
                <a:ext cx="3792641" cy="400944"/>
              </a:xfrm>
              <a:prstGeom prst="rect">
                <a:avLst/>
              </a:prstGeom>
              <a:blipFill rotWithShape="1">
                <a:blip r:embed="rId7"/>
                <a:stretch>
                  <a:fillRect l="-318" t="-104167" r="-2229" b="-156944"/>
                </a:stretch>
              </a:blipFill>
              <a:ln w="38100">
                <a:solidFill>
                  <a:srgbClr val="FF0066"/>
                </a:solidFill>
              </a:ln>
            </p:spPr>
            <p:txBody>
              <a:bodyPr/>
              <a:lstStyle/>
              <a:p>
                <a:r>
                  <a:rPr lang="fr-FR">
                    <a:noFill/>
                  </a:rPr>
                  <a:t> </a:t>
                </a:r>
              </a:p>
            </p:txBody>
          </p:sp>
        </mc:Fallback>
      </mc:AlternateContent>
      <p:sp>
        <p:nvSpPr>
          <p:cNvPr id="16" name="Rectangle 15"/>
          <p:cNvSpPr/>
          <p:nvPr/>
        </p:nvSpPr>
        <p:spPr>
          <a:xfrm>
            <a:off x="44613" y="3805395"/>
            <a:ext cx="2375394" cy="461665"/>
          </a:xfrm>
          <a:prstGeom prst="rect">
            <a:avLst/>
          </a:prstGeom>
        </p:spPr>
        <p:txBody>
          <a:bodyPr wrap="none">
            <a:spAutoFit/>
          </a:bodyPr>
          <a:lstStyle/>
          <a:p>
            <a:r>
              <a:rPr lang="fr-FR" sz="2400" b="1" dirty="0" smtClean="0"/>
              <a:t>For </a:t>
            </a:r>
            <a:r>
              <a:rPr lang="fr-FR" sz="2400" b="1" dirty="0" err="1" smtClean="0"/>
              <a:t>acceleration</a:t>
            </a:r>
            <a:r>
              <a:rPr lang="fr-FR" sz="2400" b="1" dirty="0" smtClean="0"/>
              <a:t> :</a:t>
            </a:r>
            <a:endParaRPr lang="fr-FR" sz="2400" b="1" dirty="0"/>
          </a:p>
        </p:txBody>
      </p:sp>
      <p:sp>
        <p:nvSpPr>
          <p:cNvPr id="17" name="Rectangle 16"/>
          <p:cNvSpPr/>
          <p:nvPr/>
        </p:nvSpPr>
        <p:spPr>
          <a:xfrm>
            <a:off x="68522" y="4453467"/>
            <a:ext cx="1507114" cy="461665"/>
          </a:xfrm>
          <a:prstGeom prst="rect">
            <a:avLst/>
          </a:prstGeom>
          <a:noFill/>
        </p:spPr>
        <p:txBody>
          <a:bodyPr wrap="square">
            <a:spAutoFit/>
          </a:bodyPr>
          <a:lstStyle/>
          <a:p>
            <a:pPr algn="just"/>
            <a:r>
              <a:rPr lang="en-US" sz="2400" b="1" dirty="0"/>
              <a:t>We have </a:t>
            </a:r>
            <a:endParaRPr lang="fr-FR" sz="2400" b="1" dirty="0"/>
          </a:p>
        </p:txBody>
      </p:sp>
      <mc:AlternateContent xmlns:mc="http://schemas.openxmlformats.org/markup-compatibility/2006" xmlns:a14="http://schemas.microsoft.com/office/drawing/2010/main">
        <mc:Choice Requires="a14">
          <p:sp>
            <p:nvSpPr>
              <p:cNvPr id="19" name="ZoneTexte 18"/>
              <p:cNvSpPr txBox="1"/>
              <p:nvPr/>
            </p:nvSpPr>
            <p:spPr>
              <a:xfrm>
                <a:off x="1371275" y="5289858"/>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1371275" y="5289858"/>
                <a:ext cx="688009" cy="645463"/>
              </a:xfrm>
              <a:prstGeom prst="rect">
                <a:avLst/>
              </a:prstGeom>
              <a:blipFill rotWithShape="1">
                <a:blip r:embed="rId8"/>
                <a:stretch>
                  <a:fillRect b="-13571"/>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1348733" y="4271334"/>
                <a:ext cx="4540166" cy="699872"/>
              </a:xfrm>
              <a:prstGeom prst="rect">
                <a:avLst/>
              </a:prstGeom>
              <a:noFill/>
              <a:ln w="19050">
                <a:noFill/>
              </a:ln>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r>
                        <a:rPr lang="fr-FR" sz="3200" b="0" i="1" smtClean="0">
                          <a:solidFill>
                            <a:schemeClr val="tx1"/>
                          </a:solidFill>
                          <a:latin typeface="Cambria Math"/>
                          <a:ea typeface="Cambria Math"/>
                        </a:rPr>
                        <m:t>−</m:t>
                      </m:r>
                      <m:r>
                        <a:rPr lang="fr-FR" sz="3200" b="0" i="1" smtClean="0">
                          <a:solidFill>
                            <a:schemeClr val="tx1"/>
                          </a:solidFill>
                          <a:latin typeface="Cambria Math"/>
                        </a:rPr>
                        <m:t>𝑅</m:t>
                      </m:r>
                      <m:sSup>
                        <m:sSupPr>
                          <m:ctrlPr>
                            <a:rPr lang="fr-FR" sz="3200" i="1">
                              <a:solidFill>
                                <a:schemeClr val="tx1"/>
                              </a:solidFill>
                              <a:latin typeface="Cambria Math"/>
                            </a:rPr>
                          </m:ctrlPr>
                        </m:sSupPr>
                        <m:e>
                          <m:acc>
                            <m:accPr>
                              <m:chr m:val="̇"/>
                              <m:ctrlPr>
                                <a:rPr lang="fr-FR" sz="3200" i="1">
                                  <a:solidFill>
                                    <a:schemeClr val="tx1"/>
                                  </a:solidFill>
                                  <a:latin typeface="Cambria Math"/>
                                </a:rPr>
                              </m:ctrlPr>
                            </m:accPr>
                            <m:e>
                              <m:r>
                                <a:rPr lang="fr-FR" sz="3200" i="1" smtClean="0">
                                  <a:solidFill>
                                    <a:schemeClr val="tx1"/>
                                  </a:solidFill>
                                  <a:latin typeface="Cambria Math"/>
                                  <a:ea typeface="Cambria Math"/>
                                </a:rPr>
                                <m:t>𝜑</m:t>
                              </m:r>
                            </m:e>
                          </m:acc>
                        </m:e>
                        <m:sup>
                          <m:r>
                            <a:rPr lang="fr-FR" sz="3200" i="1">
                              <a:solidFill>
                                <a:schemeClr val="tx1"/>
                              </a:solidFill>
                              <a:latin typeface="Cambria Math"/>
                            </a:rPr>
                            <m:t>2</m:t>
                          </m:r>
                        </m:sup>
                      </m:sSup>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r>
                        <a:rPr lang="fr-FR" sz="3200" i="1" smtClean="0">
                          <a:solidFill>
                            <a:schemeClr val="tx1"/>
                          </a:solidFill>
                          <a:latin typeface="Cambria Math"/>
                          <a:ea typeface="Cambria Math"/>
                        </a:rPr>
                        <m:t>+</m:t>
                      </m:r>
                      <m:r>
                        <a:rPr lang="fr-FR" sz="3200" b="0" i="1" smtClean="0">
                          <a:solidFill>
                            <a:schemeClr val="tx1"/>
                          </a:solidFill>
                          <a:latin typeface="Cambria Math"/>
                        </a:rPr>
                        <m:t>𝑅</m:t>
                      </m:r>
                      <m:acc>
                        <m:accPr>
                          <m:chr m:val="̈"/>
                          <m:ctrlPr>
                            <a:rPr lang="fr-FR" sz="3200" i="1" smtClean="0">
                              <a:solidFill>
                                <a:schemeClr val="tx1"/>
                              </a:solidFill>
                              <a:latin typeface="Cambria Math"/>
                            </a:rPr>
                          </m:ctrlPr>
                        </m:accPr>
                        <m:e>
                          <m:r>
                            <a:rPr lang="fr-FR" sz="3200" i="1" smtClean="0">
                              <a:solidFill>
                                <a:schemeClr val="tx1"/>
                              </a:solidFill>
                              <a:latin typeface="Cambria Math"/>
                              <a:ea typeface="Cambria Math"/>
                            </a:rPr>
                            <m:t>𝜑</m:t>
                          </m:r>
                        </m:e>
                      </m:acc>
                      <m:acc>
                        <m:accPr>
                          <m:chr m:val="⃗"/>
                          <m:ctrlPr>
                            <a:rPr lang="fr-FR" sz="3200" i="1">
                              <a:solidFill>
                                <a:schemeClr val="tx1"/>
                              </a:solidFill>
                              <a:latin typeface="Cambria Math"/>
                            </a:rPr>
                          </m:ctrlPr>
                        </m:accPr>
                        <m:e>
                          <m:sSub>
                            <m:sSubPr>
                              <m:ctrlPr>
                                <a:rPr lang="fr-FR" sz="3200" i="1">
                                  <a:solidFill>
                                    <a:schemeClr val="tx1"/>
                                  </a:solidFill>
                                  <a:latin typeface="Cambria Math"/>
                                </a:rPr>
                              </m:ctrlPr>
                            </m:sSubPr>
                            <m:e>
                              <m:r>
                                <a:rPr lang="fr-FR" sz="3200" i="1">
                                  <a:solidFill>
                                    <a:schemeClr val="tx1"/>
                                  </a:solidFill>
                                  <a:latin typeface="Cambria Math"/>
                                </a:rPr>
                                <m:t>𝑈</m:t>
                              </m:r>
                            </m:e>
                            <m:sub>
                              <m:r>
                                <a:rPr lang="fr-FR" sz="3200" i="1" smtClean="0">
                                  <a:solidFill>
                                    <a:schemeClr val="tx1"/>
                                  </a:solidFill>
                                  <a:latin typeface="Cambria Math"/>
                                  <a:ea typeface="Cambria Math"/>
                                </a:rPr>
                                <m:t>𝜑</m:t>
                              </m:r>
                            </m:sub>
                          </m:sSub>
                        </m:e>
                      </m:acc>
                    </m:oMath>
                  </m:oMathPara>
                </a14:m>
                <a:endParaRPr lang="fr-FR" sz="3200" dirty="0">
                  <a:solidFill>
                    <a:schemeClr val="tx1"/>
                  </a:solidFill>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1348733" y="4271334"/>
                <a:ext cx="4540166" cy="699872"/>
              </a:xfrm>
              <a:prstGeom prst="rect">
                <a:avLst/>
              </a:prstGeom>
              <a:blipFill rotWithShape="1">
                <a:blip r:embed="rId9"/>
                <a:stretch>
                  <a:fillRect/>
                </a:stretch>
              </a:blipFill>
              <a:ln w="19050">
                <a:noFill/>
              </a:ln>
              <a:effectLst>
                <a:glow rad="228600">
                  <a:schemeClr val="accent4">
                    <a:satMod val="175000"/>
                    <a:alpha val="40000"/>
                  </a:schemeClr>
                </a:glow>
                <a:outerShdw blurRad="40000" dist="20000" dir="5400000" rotWithShape="0">
                  <a:srgbClr val="000000">
                    <a:alpha val="38000"/>
                  </a:srgbClr>
                </a:outerShd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20"/>
              <p:cNvSpPr txBox="1"/>
              <p:nvPr/>
            </p:nvSpPr>
            <p:spPr>
              <a:xfrm>
                <a:off x="6601096" y="2127518"/>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6601096" y="2127518"/>
                <a:ext cx="688009" cy="645463"/>
              </a:xfrm>
              <a:prstGeom prst="rect">
                <a:avLst/>
              </a:prstGeom>
              <a:blipFill rotWithShape="1">
                <a:blip r:embed="rId10"/>
                <a:stretch>
                  <a:fillRect b="-14286"/>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7289105" y="2141601"/>
                <a:ext cx="1450462" cy="631391"/>
              </a:xfrm>
              <a:prstGeom prst="rect">
                <a:avLst/>
              </a:prstGeom>
              <a:noFill/>
              <a:ln w="28575">
                <a:solidFill>
                  <a:srgbClr val="66FF66"/>
                </a:solidFill>
              </a:ln>
            </p:spPr>
            <p:txBody>
              <a:bodyPr wrap="none" rtlCol="0">
                <a:spAutoFit/>
              </a:bodyPr>
              <a:lstStyle/>
              <a:p>
                <a14:m>
                  <m:oMath xmlns:m="http://schemas.openxmlformats.org/officeDocument/2006/math">
                    <m:acc>
                      <m:accPr>
                        <m:chr m:val="̈"/>
                        <m:ctrlPr>
                          <a:rPr lang="fr-FR" sz="2400" b="1" i="1" smtClean="0">
                            <a:latin typeface="Cambria Math"/>
                          </a:rPr>
                        </m:ctrlPr>
                      </m:accPr>
                      <m:e>
                        <m:r>
                          <a:rPr lang="fr-FR" sz="2400" b="1" i="1" smtClean="0">
                            <a:latin typeface="Cambria Math"/>
                            <a:ea typeface="Cambria Math"/>
                          </a:rPr>
                          <m:t>𝝋</m:t>
                        </m:r>
                      </m:e>
                    </m:acc>
                    <m:r>
                      <a:rPr lang="fr-FR" sz="2400" b="1" i="1" smtClean="0">
                        <a:latin typeface="Cambria Math"/>
                        <a:ea typeface="Cambria Math"/>
                      </a:rPr>
                      <m:t>=</m:t>
                    </m:r>
                    <m:f>
                      <m:fPr>
                        <m:ctrlPr>
                          <a:rPr lang="fr-FR" sz="2400" b="1" i="1" smtClean="0">
                            <a:latin typeface="Cambria Math"/>
                            <a:ea typeface="Cambria Math"/>
                          </a:rPr>
                        </m:ctrlPr>
                      </m:fPr>
                      <m:num>
                        <m:r>
                          <a:rPr lang="fr-FR" sz="2400" b="1" i="1" smtClean="0">
                            <a:latin typeface="Cambria Math"/>
                            <a:ea typeface="Cambria Math"/>
                          </a:rPr>
                          <m:t>𝒅</m:t>
                        </m:r>
                        <m:r>
                          <a:rPr lang="fr-FR" sz="2400" b="1" i="1" smtClean="0">
                            <a:latin typeface="Cambria Math"/>
                            <a:ea typeface="Cambria Math"/>
                          </a:rPr>
                          <m:t>𝝎</m:t>
                        </m:r>
                      </m:num>
                      <m:den>
                        <m:r>
                          <a:rPr lang="fr-FR" sz="2400" b="1" i="1" smtClean="0">
                            <a:latin typeface="Cambria Math"/>
                            <a:ea typeface="Cambria Math"/>
                          </a:rPr>
                          <m:t>𝒅𝒕</m:t>
                        </m:r>
                      </m:den>
                    </m:f>
                  </m:oMath>
                </a14:m>
                <a:r>
                  <a:rPr lang="fr-FR" sz="2400" b="1" dirty="0" smtClean="0"/>
                  <a:t>=0</a:t>
                </a:r>
                <a:endParaRPr lang="fr-FR" sz="2400" b="1" dirty="0"/>
              </a:p>
            </p:txBody>
          </p:sp>
        </mc:Choice>
        <mc:Fallback xmlns="">
          <p:sp>
            <p:nvSpPr>
              <p:cNvPr id="22" name="ZoneTexte 21"/>
              <p:cNvSpPr txBox="1">
                <a:spLocks noRot="1" noChangeAspect="1" noMove="1" noResize="1" noEditPoints="1" noAdjustHandles="1" noChangeArrowheads="1" noChangeShapeType="1" noTextEdit="1"/>
              </p:cNvSpPr>
              <p:nvPr/>
            </p:nvSpPr>
            <p:spPr>
              <a:xfrm>
                <a:off x="7289105" y="2141601"/>
                <a:ext cx="1450462" cy="631391"/>
              </a:xfrm>
              <a:prstGeom prst="rect">
                <a:avLst/>
              </a:prstGeom>
              <a:blipFill rotWithShape="1">
                <a:blip r:embed="rId11"/>
                <a:stretch>
                  <a:fillRect r="-3704" b="-5505"/>
                </a:stretch>
              </a:blipFill>
              <a:ln w="28575">
                <a:solidFill>
                  <a:srgbClr val="66FF66"/>
                </a:solidFill>
              </a:ln>
            </p:spPr>
            <p:txBody>
              <a:bodyPr/>
              <a:lstStyle/>
              <a:p>
                <a:r>
                  <a:rPr lang="fr-FR">
                    <a:noFill/>
                  </a:rPr>
                  <a:t> </a:t>
                </a:r>
              </a:p>
            </p:txBody>
          </p:sp>
        </mc:Fallback>
      </mc:AlternateContent>
      <p:sp>
        <p:nvSpPr>
          <p:cNvPr id="23" name="Flèche courbée vers le haut 22"/>
          <p:cNvSpPr/>
          <p:nvPr/>
        </p:nvSpPr>
        <p:spPr>
          <a:xfrm rot="14776122">
            <a:off x="8460432" y="2660882"/>
            <a:ext cx="504056" cy="359407"/>
          </a:xfrm>
          <a:prstGeom prst="curvedUpArrow">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4" name="Groupe 23"/>
          <p:cNvGrpSpPr/>
          <p:nvPr/>
        </p:nvGrpSpPr>
        <p:grpSpPr>
          <a:xfrm>
            <a:off x="3070366" y="4794803"/>
            <a:ext cx="447558" cy="472133"/>
            <a:chOff x="1989776" y="4913464"/>
            <a:chExt cx="524843" cy="472133"/>
          </a:xfrm>
        </p:grpSpPr>
        <p:sp>
          <p:nvSpPr>
            <p:cNvPr id="25" name="Accolade fermante 24"/>
            <p:cNvSpPr/>
            <p:nvPr/>
          </p:nvSpPr>
          <p:spPr>
            <a:xfrm rot="16200000" flipH="1">
              <a:off x="2083106" y="4834597"/>
              <a:ext cx="180000" cy="33773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6" name="ZoneTexte 25"/>
                <p:cNvSpPr txBox="1"/>
                <p:nvPr/>
              </p:nvSpPr>
              <p:spPr>
                <a:xfrm>
                  <a:off x="1989776" y="4985487"/>
                  <a:ext cx="5248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rgbClr val="FF0000"/>
                            </a:solidFill>
                            <a:latin typeface="Cambria Math"/>
                            <a:ea typeface="Cambria Math"/>
                          </a:rPr>
                          <m:t>𝝎</m:t>
                        </m:r>
                      </m:oMath>
                    </m:oMathPara>
                  </a14:m>
                  <a:endParaRPr lang="fr-FR" sz="2000" b="1" dirty="0">
                    <a:solidFill>
                      <a:srgbClr val="FF0000"/>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1989776" y="4985487"/>
                  <a:ext cx="524843" cy="400110"/>
                </a:xfrm>
                <a:prstGeom prst="rect">
                  <a:avLst/>
                </a:prstGeom>
                <a:blipFill rotWithShape="1">
                  <a:blip r:embed="rId12"/>
                  <a:stretch>
                    <a:fillRect/>
                  </a:stretch>
                </a:blipFill>
              </p:spPr>
              <p:txBody>
                <a:bodyPr/>
                <a:lstStyle/>
                <a:p>
                  <a:r>
                    <a:rPr lang="fr-FR">
                      <a:noFill/>
                    </a:rPr>
                    <a:t> </a:t>
                  </a:r>
                </a:p>
              </p:txBody>
            </p:sp>
          </mc:Fallback>
        </mc:AlternateContent>
      </p:grpSp>
      <p:cxnSp>
        <p:nvCxnSpPr>
          <p:cNvPr id="27" name="Connecteur droit avec flèche 26"/>
          <p:cNvCxnSpPr/>
          <p:nvPr/>
        </p:nvCxnSpPr>
        <p:spPr>
          <a:xfrm flipV="1">
            <a:off x="4315647" y="4232310"/>
            <a:ext cx="900100" cy="8027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168527" y="3880233"/>
            <a:ext cx="393056" cy="584775"/>
          </a:xfrm>
          <a:prstGeom prst="rect">
            <a:avLst/>
          </a:prstGeom>
          <a:noFill/>
        </p:spPr>
        <p:txBody>
          <a:bodyPr wrap="none" rtlCol="0">
            <a:spAutoFit/>
          </a:bodyPr>
          <a:lstStyle/>
          <a:p>
            <a:r>
              <a:rPr lang="fr-FR" sz="3200" dirty="0" smtClean="0">
                <a:solidFill>
                  <a:srgbClr val="FF0000"/>
                </a:solidFill>
              </a:rPr>
              <a:t>0</a:t>
            </a:r>
            <a:endParaRPr lang="fr-FR" sz="3200" dirty="0">
              <a:solidFill>
                <a:srgbClr val="FF0000"/>
              </a:solidFill>
            </a:endParaRPr>
          </a:p>
        </p:txBody>
      </p:sp>
      <mc:AlternateContent xmlns:mc="http://schemas.openxmlformats.org/markup-compatibility/2006" xmlns:a14="http://schemas.microsoft.com/office/drawing/2010/main">
        <mc:Choice Requires="a14">
          <p:sp>
            <p:nvSpPr>
              <p:cNvPr id="29" name="ZoneTexte 28"/>
              <p:cNvSpPr txBox="1"/>
              <p:nvPr/>
            </p:nvSpPr>
            <p:spPr>
              <a:xfrm>
                <a:off x="2059284" y="5266936"/>
                <a:ext cx="3483253" cy="644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i="1" smtClean="0">
                              <a:solidFill>
                                <a:schemeClr val="tx1"/>
                              </a:solidFill>
                              <a:latin typeface="Cambria Math"/>
                            </a:rPr>
                          </m:ctrlPr>
                        </m:accPr>
                        <m:e>
                          <m:r>
                            <a:rPr lang="fr-FR" sz="3200" b="0" i="1" smtClean="0">
                              <a:solidFill>
                                <a:schemeClr val="tx1"/>
                              </a:solidFill>
                              <a:latin typeface="Cambria Math"/>
                            </a:rPr>
                            <m:t>𝑎</m:t>
                          </m:r>
                        </m:e>
                      </m:acc>
                      <m:r>
                        <a:rPr lang="fr-FR" sz="3200" i="1" smtClean="0">
                          <a:solidFill>
                            <a:schemeClr val="tx1"/>
                          </a:solidFill>
                          <a:latin typeface="Cambria Math"/>
                          <a:ea typeface="Cambria Math"/>
                        </a:rPr>
                        <m:t>=</m:t>
                      </m:r>
                      <m:r>
                        <a:rPr lang="fr-FR" sz="3200" b="0" i="1" smtClean="0">
                          <a:solidFill>
                            <a:schemeClr val="tx1"/>
                          </a:solidFill>
                          <a:latin typeface="Cambria Math"/>
                          <a:ea typeface="Cambria Math"/>
                        </a:rPr>
                        <m:t>−</m:t>
                      </m:r>
                      <m:r>
                        <a:rPr lang="fr-FR" sz="3200" b="0" i="1" smtClean="0">
                          <a:solidFill>
                            <a:schemeClr val="tx1"/>
                          </a:solidFill>
                          <a:latin typeface="Cambria Math"/>
                        </a:rPr>
                        <m:t>𝑅</m:t>
                      </m:r>
                      <m:sSup>
                        <m:sSupPr>
                          <m:ctrlPr>
                            <a:rPr lang="fr-FR" sz="3200" b="0" i="1" smtClean="0">
                              <a:solidFill>
                                <a:schemeClr val="tx1"/>
                              </a:solidFill>
                              <a:latin typeface="Cambria Math"/>
                            </a:rPr>
                          </m:ctrlPr>
                        </m:sSupPr>
                        <m:e>
                          <m:r>
                            <a:rPr lang="fr-FR" sz="3200" b="0" i="1" smtClean="0">
                              <a:solidFill>
                                <a:schemeClr val="tx1"/>
                              </a:solidFill>
                              <a:latin typeface="Cambria Math"/>
                              <a:ea typeface="Cambria Math"/>
                            </a:rPr>
                            <m:t>𝜔</m:t>
                          </m:r>
                        </m:e>
                        <m:sup>
                          <m:r>
                            <a:rPr lang="fr-FR" sz="3200" b="0" i="1" smtClean="0">
                              <a:solidFill>
                                <a:schemeClr val="tx1"/>
                              </a:solidFill>
                              <a:latin typeface="Cambria Math"/>
                            </a:rPr>
                            <m:t>2</m:t>
                          </m:r>
                        </m:sup>
                      </m:sSup>
                      <m:acc>
                        <m:accPr>
                          <m:chr m:val="⃗"/>
                          <m:ctrlPr>
                            <a:rPr lang="fr-FR" sz="3200" i="1" smtClean="0">
                              <a:solidFill>
                                <a:schemeClr val="tx1"/>
                              </a:solidFill>
                              <a:latin typeface="Cambria Math"/>
                              <a:ea typeface="Cambria Math"/>
                            </a:rPr>
                          </m:ctrlPr>
                        </m:accPr>
                        <m:e>
                          <m:sSub>
                            <m:sSubPr>
                              <m:ctrlPr>
                                <a:rPr lang="fr-FR" sz="3200" i="1" smtClean="0">
                                  <a:solidFill>
                                    <a:schemeClr val="tx1"/>
                                  </a:solidFill>
                                  <a:latin typeface="Cambria Math"/>
                                  <a:ea typeface="Cambria Math"/>
                                </a:rPr>
                              </m:ctrlPr>
                            </m:sSubPr>
                            <m:e>
                              <m:r>
                                <a:rPr lang="fr-FR" sz="3200" b="0" i="1" smtClean="0">
                                  <a:solidFill>
                                    <a:schemeClr val="tx1"/>
                                  </a:solidFill>
                                  <a:latin typeface="Cambria Math"/>
                                  <a:ea typeface="Cambria Math"/>
                                </a:rPr>
                                <m:t>𝑈</m:t>
                              </m:r>
                            </m:e>
                            <m:sub>
                              <m:r>
                                <a:rPr lang="fr-FR" sz="3200" b="0" i="1" smtClean="0">
                                  <a:solidFill>
                                    <a:schemeClr val="tx1"/>
                                  </a:solidFill>
                                  <a:latin typeface="Cambria Math"/>
                                  <a:ea typeface="Cambria Math"/>
                                </a:rPr>
                                <m:t>𝑟</m:t>
                              </m:r>
                            </m:sub>
                          </m:sSub>
                        </m:e>
                      </m:acc>
                    </m:oMath>
                  </m:oMathPara>
                </a14:m>
                <a:endParaRPr lang="fr-FR" sz="3200" dirty="0">
                  <a:solidFill>
                    <a:schemeClr val="tx1"/>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2059284" y="5266936"/>
                <a:ext cx="3483253" cy="644664"/>
              </a:xfrm>
              <a:prstGeom prst="rect">
                <a:avLst/>
              </a:prstGeom>
              <a:blipFill rotWithShape="1">
                <a:blip r:embed="rId13"/>
                <a:stretch>
                  <a:fillRect/>
                </a:stretch>
              </a:blipFill>
              <a:ln/>
            </p:spPr>
            <p:txBody>
              <a:bodyPr/>
              <a:lstStyle/>
              <a:p>
                <a:r>
                  <a:rPr lang="fr-FR">
                    <a:noFill/>
                  </a:rPr>
                  <a:t> </a:t>
                </a:r>
              </a:p>
            </p:txBody>
          </p:sp>
        </mc:Fallback>
      </mc:AlternateContent>
      <p:sp>
        <p:nvSpPr>
          <p:cNvPr id="31" name="Rectangle 30"/>
          <p:cNvSpPr/>
          <p:nvPr/>
        </p:nvSpPr>
        <p:spPr>
          <a:xfrm>
            <a:off x="0" y="3043117"/>
            <a:ext cx="914033" cy="369332"/>
          </a:xfrm>
          <a:prstGeom prst="rect">
            <a:avLst/>
          </a:prstGeom>
        </p:spPr>
        <p:txBody>
          <a:bodyPr wrap="none">
            <a:spAutoFit/>
          </a:bodyPr>
          <a:lstStyle/>
          <a:p>
            <a:r>
              <a:rPr lang="en-US" b="1" dirty="0">
                <a:solidFill>
                  <a:prstClr val="black"/>
                </a:solidFill>
              </a:rPr>
              <a:t>module</a:t>
            </a:r>
            <a:endParaRPr lang="fr-FR" dirty="0"/>
          </a:p>
        </p:txBody>
      </p:sp>
      <p:grpSp>
        <p:nvGrpSpPr>
          <p:cNvPr id="37" name="Groupe 36"/>
          <p:cNvGrpSpPr/>
          <p:nvPr/>
        </p:nvGrpSpPr>
        <p:grpSpPr>
          <a:xfrm>
            <a:off x="5699878" y="5301308"/>
            <a:ext cx="3205507" cy="688463"/>
            <a:chOff x="4788791" y="6098232"/>
            <a:chExt cx="3205507" cy="688463"/>
          </a:xfrm>
        </p:grpSpPr>
        <mc:AlternateContent xmlns:mc="http://schemas.openxmlformats.org/markup-compatibility/2006" xmlns:a14="http://schemas.microsoft.com/office/drawing/2010/main">
          <mc:Choice Requires="a14">
            <p:sp>
              <p:nvSpPr>
                <p:cNvPr id="30" name="ZoneTexte 29"/>
                <p:cNvSpPr txBox="1"/>
                <p:nvPr/>
              </p:nvSpPr>
              <p:spPr>
                <a:xfrm>
                  <a:off x="6405072" y="6098232"/>
                  <a:ext cx="1589226" cy="584775"/>
                </a:xfrm>
                <a:prstGeom prst="rect">
                  <a:avLst/>
                </a:prstGeom>
                <a:solidFill>
                  <a:srgbClr val="99FF9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3200" dirty="0" smtClean="0">
                      <a:solidFill>
                        <a:schemeClr val="tx1"/>
                      </a:solidFill>
                      <a:ea typeface="Cambria Math"/>
                    </a:rPr>
                    <a:t>a</a:t>
                  </a:r>
                  <a14:m>
                    <m:oMath xmlns:m="http://schemas.openxmlformats.org/officeDocument/2006/math">
                      <m:r>
                        <a:rPr lang="fr-FR" sz="3200" i="1" smtClean="0">
                          <a:solidFill>
                            <a:schemeClr val="tx1"/>
                          </a:solidFill>
                          <a:latin typeface="Cambria Math"/>
                          <a:ea typeface="Cambria Math"/>
                        </a:rPr>
                        <m:t>=</m:t>
                      </m:r>
                      <m:r>
                        <a:rPr lang="fr-FR" sz="3200" b="0" i="1" smtClean="0">
                          <a:solidFill>
                            <a:schemeClr val="tx1"/>
                          </a:solidFill>
                          <a:latin typeface="Cambria Math"/>
                        </a:rPr>
                        <m:t>𝑅</m:t>
                      </m:r>
                      <m:sSup>
                        <m:sSupPr>
                          <m:ctrlPr>
                            <a:rPr lang="fr-FR" sz="3200" b="0" i="1" smtClean="0">
                              <a:solidFill>
                                <a:schemeClr val="tx1"/>
                              </a:solidFill>
                              <a:latin typeface="Cambria Math"/>
                            </a:rPr>
                          </m:ctrlPr>
                        </m:sSupPr>
                        <m:e>
                          <m:r>
                            <a:rPr lang="fr-FR" sz="3200" b="0" i="1" smtClean="0">
                              <a:solidFill>
                                <a:schemeClr val="tx1"/>
                              </a:solidFill>
                              <a:latin typeface="Cambria Math"/>
                              <a:ea typeface="Cambria Math"/>
                            </a:rPr>
                            <m:t>𝜔</m:t>
                          </m:r>
                        </m:e>
                        <m:sup>
                          <m:r>
                            <a:rPr lang="fr-FR" sz="3200" b="0" i="1" smtClean="0">
                              <a:solidFill>
                                <a:schemeClr val="tx1"/>
                              </a:solidFill>
                              <a:latin typeface="Cambria Math"/>
                            </a:rPr>
                            <m:t>2</m:t>
                          </m:r>
                        </m:sup>
                      </m:sSup>
                    </m:oMath>
                  </a14:m>
                  <a:endParaRPr lang="fr-FR" sz="3200" dirty="0">
                    <a:solidFill>
                      <a:schemeClr val="tx1"/>
                    </a:solidFill>
                  </a:endParaRPr>
                </a:p>
              </p:txBody>
            </p:sp>
          </mc:Choice>
          <mc:Fallback xmlns="">
            <p:sp>
              <p:nvSpPr>
                <p:cNvPr id="30" name="ZoneTexte 29"/>
                <p:cNvSpPr txBox="1">
                  <a:spLocks noRot="1" noChangeAspect="1" noMove="1" noResize="1" noEditPoints="1" noAdjustHandles="1" noChangeArrowheads="1" noChangeShapeType="1" noTextEdit="1"/>
                </p:cNvSpPr>
                <p:nvPr/>
              </p:nvSpPr>
              <p:spPr>
                <a:xfrm>
                  <a:off x="6405072" y="6098232"/>
                  <a:ext cx="1589226" cy="584775"/>
                </a:xfrm>
                <a:prstGeom prst="rect">
                  <a:avLst/>
                </a:prstGeom>
                <a:blipFill rotWithShape="1">
                  <a:blip r:embed="rId14"/>
                  <a:stretch>
                    <a:fillRect l="-8679" t="-10000" b="-31000"/>
                  </a:stretch>
                </a:blipFill>
                <a:ln/>
              </p:spPr>
              <p:txBody>
                <a:bodyPr/>
                <a:lstStyle/>
                <a:p>
                  <a:r>
                    <a:rPr lang="fr-FR">
                      <a:noFill/>
                    </a:rPr>
                    <a:t> </a:t>
                  </a:r>
                </a:p>
              </p:txBody>
            </p:sp>
          </mc:Fallback>
        </mc:AlternateContent>
        <p:sp>
          <p:nvSpPr>
            <p:cNvPr id="32" name="Rectangle 31"/>
            <p:cNvSpPr/>
            <p:nvPr/>
          </p:nvSpPr>
          <p:spPr>
            <a:xfrm>
              <a:off x="5399013" y="6237738"/>
              <a:ext cx="914033" cy="369332"/>
            </a:xfrm>
            <a:prstGeom prst="rect">
              <a:avLst/>
            </a:prstGeom>
          </p:spPr>
          <p:txBody>
            <a:bodyPr wrap="none">
              <a:spAutoFit/>
            </a:bodyPr>
            <a:lstStyle/>
            <a:p>
              <a:r>
                <a:rPr lang="en-US" b="1" dirty="0">
                  <a:solidFill>
                    <a:prstClr val="black"/>
                  </a:solidFill>
                </a:rPr>
                <a:t>module</a:t>
              </a:r>
              <a:endParaRPr lang="fr-FR" dirty="0"/>
            </a:p>
          </p:txBody>
        </p:sp>
        <mc:AlternateContent xmlns:mc="http://schemas.openxmlformats.org/markup-compatibility/2006" xmlns:a14="http://schemas.microsoft.com/office/drawing/2010/main">
          <mc:Choice Requires="a14">
            <p:sp>
              <p:nvSpPr>
                <p:cNvPr id="33" name="ZoneTexte 32"/>
                <p:cNvSpPr txBox="1"/>
                <p:nvPr/>
              </p:nvSpPr>
              <p:spPr>
                <a:xfrm>
                  <a:off x="4788791" y="6141232"/>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33" name="ZoneTexte 32"/>
                <p:cNvSpPr txBox="1">
                  <a:spLocks noRot="1" noChangeAspect="1" noMove="1" noResize="1" noEditPoints="1" noAdjustHandles="1" noChangeArrowheads="1" noChangeShapeType="1" noTextEdit="1"/>
                </p:cNvSpPr>
                <p:nvPr/>
              </p:nvSpPr>
              <p:spPr>
                <a:xfrm>
                  <a:off x="4788791" y="6141232"/>
                  <a:ext cx="688009" cy="645463"/>
                </a:xfrm>
                <a:prstGeom prst="rect">
                  <a:avLst/>
                </a:prstGeom>
                <a:blipFill rotWithShape="1">
                  <a:blip r:embed="rId15"/>
                  <a:stretch>
                    <a:fillRect b="-13571"/>
                  </a:stretch>
                </a:blipFill>
                <a:ln>
                  <a:noFill/>
                </a:ln>
                <a:effectLst>
                  <a:glow rad="101600">
                    <a:srgbClr val="FF0000">
                      <a:alpha val="60000"/>
                    </a:srgbClr>
                  </a:glow>
                </a:effectLst>
              </p:spPr>
              <p:txBody>
                <a:bodyPr/>
                <a:lstStyle/>
                <a:p>
                  <a:r>
                    <a:rPr lang="fr-FR">
                      <a:noFill/>
                    </a:rPr>
                    <a:t> </a:t>
                  </a:r>
                </a:p>
              </p:txBody>
            </p:sp>
          </mc:Fallback>
        </mc:AlternateContent>
      </p:grpSp>
      <p:grpSp>
        <p:nvGrpSpPr>
          <p:cNvPr id="34" name="Groupe 33"/>
          <p:cNvGrpSpPr/>
          <p:nvPr/>
        </p:nvGrpSpPr>
        <p:grpSpPr>
          <a:xfrm>
            <a:off x="3347865" y="5697447"/>
            <a:ext cx="1008121" cy="1011961"/>
            <a:chOff x="1689850" y="4886533"/>
            <a:chExt cx="667387" cy="342171"/>
          </a:xfrm>
        </p:grpSpPr>
        <p:sp>
          <p:nvSpPr>
            <p:cNvPr id="35" name="Accolade fermante 34"/>
            <p:cNvSpPr/>
            <p:nvPr/>
          </p:nvSpPr>
          <p:spPr>
            <a:xfrm rot="16200000" flipH="1">
              <a:off x="1920037" y="4656346"/>
              <a:ext cx="206933" cy="66730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6" name="ZoneTexte 35"/>
                <p:cNvSpPr txBox="1"/>
                <p:nvPr/>
              </p:nvSpPr>
              <p:spPr>
                <a:xfrm>
                  <a:off x="1990228" y="5093416"/>
                  <a:ext cx="367009" cy="135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000" b="1" i="1" smtClean="0">
                                <a:solidFill>
                                  <a:srgbClr val="FF0000"/>
                                </a:solidFill>
                                <a:latin typeface="Cambria Math"/>
                                <a:ea typeface="Cambria Math"/>
                              </a:rPr>
                            </m:ctrlPr>
                          </m:sSubPr>
                          <m:e>
                            <m:r>
                              <a:rPr lang="fr-FR" sz="2000" b="1" i="1" smtClean="0">
                                <a:solidFill>
                                  <a:srgbClr val="FF0000"/>
                                </a:solidFill>
                                <a:latin typeface="Cambria Math"/>
                                <a:ea typeface="Cambria Math"/>
                              </a:rPr>
                              <m:t>𝒂</m:t>
                            </m:r>
                          </m:e>
                          <m:sub>
                            <m:r>
                              <a:rPr lang="fr-FR" sz="2000" b="1" i="1" smtClean="0">
                                <a:solidFill>
                                  <a:srgbClr val="FF0000"/>
                                </a:solidFill>
                                <a:latin typeface="Cambria Math"/>
                                <a:ea typeface="Cambria Math"/>
                              </a:rPr>
                              <m:t>𝑵</m:t>
                            </m:r>
                          </m:sub>
                        </m:sSub>
                      </m:oMath>
                    </m:oMathPara>
                  </a14:m>
                  <a:endParaRPr lang="fr-FR" sz="2000" b="1" dirty="0">
                    <a:solidFill>
                      <a:srgbClr val="FF0000"/>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1990228" y="5093416"/>
                  <a:ext cx="367009" cy="135288"/>
                </a:xfrm>
                <a:prstGeom prst="rect">
                  <a:avLst/>
                </a:prstGeom>
                <a:blipFill rotWithShape="1">
                  <a:blip r:embed="rId16"/>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42745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18</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mc:AlternateContent xmlns:mc="http://schemas.openxmlformats.org/markup-compatibility/2006" xmlns:a14="http://schemas.microsoft.com/office/drawing/2010/main">
        <mc:Choice Requires="a14">
          <p:sp>
            <p:nvSpPr>
              <p:cNvPr id="4" name="ZoneTexte 3"/>
              <p:cNvSpPr txBox="1"/>
              <p:nvPr/>
            </p:nvSpPr>
            <p:spPr>
              <a:xfrm>
                <a:off x="1578538" y="457841"/>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578538" y="457841"/>
                <a:ext cx="688009" cy="645463"/>
              </a:xfrm>
              <a:prstGeom prst="rect">
                <a:avLst/>
              </a:prstGeom>
              <a:blipFill rotWithShape="1">
                <a:blip r:embed="rId2"/>
                <a:stretch>
                  <a:fillRect b="-14286"/>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ZoneTexte 1"/>
              <p:cNvSpPr txBox="1"/>
              <p:nvPr/>
            </p:nvSpPr>
            <p:spPr>
              <a:xfrm>
                <a:off x="2386914" y="229121"/>
                <a:ext cx="4370171" cy="992259"/>
              </a:xfrm>
              <a:prstGeom prst="rect">
                <a:avLst/>
              </a:prstGeom>
              <a:noFill/>
              <a:ln w="38100">
                <a:solidFill>
                  <a:schemeClr val="tx1"/>
                </a:solidFill>
              </a:ln>
              <a:effectLst>
                <a:glow rad="228600">
                  <a:schemeClr val="accent5">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800" b="1" i="1" smtClean="0">
                          <a:latin typeface="Cambria Math"/>
                        </a:rPr>
                        <m:t>𝒂</m:t>
                      </m:r>
                      <m:r>
                        <a:rPr lang="fr-FR" sz="2800" b="1" i="1" smtClean="0">
                          <a:latin typeface="Cambria Math"/>
                          <a:ea typeface="Cambria Math"/>
                        </a:rPr>
                        <m:t>=</m:t>
                      </m:r>
                      <m:sSub>
                        <m:sSubPr>
                          <m:ctrlPr>
                            <a:rPr lang="fr-FR" sz="2800" b="1" i="1" smtClean="0">
                              <a:latin typeface="Cambria Math"/>
                              <a:ea typeface="Cambria Math"/>
                            </a:rPr>
                          </m:ctrlPr>
                        </m:sSubPr>
                        <m:e>
                          <m:r>
                            <a:rPr lang="fr-FR" sz="2800" b="1" i="1" smtClean="0">
                              <a:latin typeface="Cambria Math"/>
                              <a:ea typeface="Cambria Math"/>
                            </a:rPr>
                            <m:t>𝒂</m:t>
                          </m:r>
                        </m:e>
                        <m:sub>
                          <m:r>
                            <a:rPr lang="fr-FR" sz="2800" b="1" i="1" smtClean="0">
                              <a:latin typeface="Cambria Math"/>
                              <a:ea typeface="Cambria Math"/>
                            </a:rPr>
                            <m:t>𝒓</m:t>
                          </m:r>
                        </m:sub>
                      </m:sSub>
                      <m:r>
                        <a:rPr lang="fr-FR" sz="2800" b="1" i="1" smtClean="0">
                          <a:latin typeface="Cambria Math"/>
                          <a:ea typeface="Cambria Math"/>
                        </a:rPr>
                        <m:t>=</m:t>
                      </m:r>
                      <m:sSub>
                        <m:sSubPr>
                          <m:ctrlPr>
                            <a:rPr lang="fr-FR" sz="2800" b="1" i="1" smtClean="0">
                              <a:latin typeface="Cambria Math"/>
                              <a:ea typeface="Cambria Math"/>
                            </a:rPr>
                          </m:ctrlPr>
                        </m:sSubPr>
                        <m:e>
                          <m:r>
                            <a:rPr lang="fr-FR" sz="2800" b="1" i="1" smtClean="0">
                              <a:latin typeface="Cambria Math"/>
                              <a:ea typeface="Cambria Math"/>
                            </a:rPr>
                            <m:t>𝒂</m:t>
                          </m:r>
                        </m:e>
                        <m:sub>
                          <m:r>
                            <a:rPr lang="fr-FR" sz="2800" b="1" i="1" smtClean="0">
                              <a:latin typeface="Cambria Math"/>
                              <a:ea typeface="Cambria Math"/>
                            </a:rPr>
                            <m:t>𝑵</m:t>
                          </m:r>
                        </m:sub>
                      </m:sSub>
                      <m:r>
                        <a:rPr lang="fr-FR" sz="2800" b="1" i="1" smtClean="0">
                          <a:latin typeface="Cambria Math"/>
                          <a:ea typeface="Cambria Math"/>
                        </a:rPr>
                        <m:t>=</m:t>
                      </m:r>
                      <m:r>
                        <a:rPr lang="fr-FR" sz="2800" b="1" i="1" smtClean="0">
                          <a:latin typeface="Cambria Math"/>
                          <a:ea typeface="Cambria Math"/>
                        </a:rPr>
                        <m:t>𝑹</m:t>
                      </m:r>
                      <m:sSup>
                        <m:sSupPr>
                          <m:ctrlPr>
                            <a:rPr lang="fr-FR" sz="2800" b="1" i="1" smtClean="0">
                              <a:latin typeface="Cambria Math"/>
                              <a:ea typeface="Cambria Math"/>
                            </a:rPr>
                          </m:ctrlPr>
                        </m:sSupPr>
                        <m:e>
                          <m:r>
                            <a:rPr lang="fr-FR" sz="2800" b="1" i="1" smtClean="0">
                              <a:latin typeface="Cambria Math"/>
                              <a:ea typeface="Cambria Math"/>
                            </a:rPr>
                            <m:t>𝝎</m:t>
                          </m:r>
                        </m:e>
                        <m:sup>
                          <m:r>
                            <a:rPr lang="fr-FR" sz="2800" b="1" i="1" smtClean="0">
                              <a:latin typeface="Cambria Math"/>
                              <a:ea typeface="Cambria Math"/>
                            </a:rPr>
                            <m:t>𝟐</m:t>
                          </m:r>
                        </m:sup>
                      </m:sSup>
                      <m:r>
                        <a:rPr lang="fr-FR" sz="2800" b="1" i="1">
                          <a:latin typeface="Cambria Math"/>
                          <a:ea typeface="Cambria Math"/>
                        </a:rPr>
                        <m:t>=</m:t>
                      </m:r>
                      <m:f>
                        <m:fPr>
                          <m:ctrlPr>
                            <a:rPr lang="fr-FR" sz="2800" b="1" i="1" smtClean="0">
                              <a:latin typeface="Cambria Math"/>
                              <a:ea typeface="Cambria Math"/>
                            </a:rPr>
                          </m:ctrlPr>
                        </m:fPr>
                        <m:num>
                          <m:sSup>
                            <m:sSupPr>
                              <m:ctrlPr>
                                <a:rPr lang="fr-FR" sz="2800" b="1" i="1" smtClean="0">
                                  <a:latin typeface="Cambria Math"/>
                                  <a:ea typeface="Cambria Math"/>
                                </a:rPr>
                              </m:ctrlPr>
                            </m:sSupPr>
                            <m:e>
                              <m:r>
                                <a:rPr lang="fr-FR" sz="2800" b="1" i="1" smtClean="0">
                                  <a:latin typeface="Cambria Math"/>
                                  <a:ea typeface="Cambria Math"/>
                                </a:rPr>
                                <m:t>𝑽</m:t>
                              </m:r>
                            </m:e>
                            <m:sup>
                              <m:r>
                                <a:rPr lang="fr-FR" sz="2800" b="1" i="1" smtClean="0">
                                  <a:latin typeface="Cambria Math"/>
                                  <a:ea typeface="Cambria Math"/>
                                </a:rPr>
                                <m:t>𝟐</m:t>
                              </m:r>
                            </m:sup>
                          </m:sSup>
                        </m:num>
                        <m:den>
                          <m:r>
                            <a:rPr lang="fr-FR" sz="2800" b="1" i="1" smtClean="0">
                              <a:latin typeface="Cambria Math"/>
                              <a:ea typeface="Cambria Math"/>
                            </a:rPr>
                            <m:t>𝑹</m:t>
                          </m:r>
                        </m:den>
                      </m:f>
                    </m:oMath>
                  </m:oMathPara>
                </a14:m>
                <a:endParaRPr lang="fr-FR" sz="2800" b="1" dirty="0"/>
              </a:p>
            </p:txBody>
          </p:sp>
        </mc:Choice>
        <mc:Fallback xmlns="">
          <p:sp>
            <p:nvSpPr>
              <p:cNvPr id="2" name="ZoneTexte 1"/>
              <p:cNvSpPr txBox="1">
                <a:spLocks noRot="1" noChangeAspect="1" noMove="1" noResize="1" noEditPoints="1" noAdjustHandles="1" noChangeArrowheads="1" noChangeShapeType="1" noTextEdit="1"/>
              </p:cNvSpPr>
              <p:nvPr/>
            </p:nvSpPr>
            <p:spPr>
              <a:xfrm>
                <a:off x="2386914" y="229121"/>
                <a:ext cx="4370171" cy="992259"/>
              </a:xfrm>
              <a:prstGeom prst="rect">
                <a:avLst/>
              </a:prstGeom>
              <a:blipFill rotWithShape="1">
                <a:blip r:embed="rId3"/>
                <a:stretch>
                  <a:fillRect/>
                </a:stretch>
              </a:blipFill>
              <a:ln w="38100">
                <a:solidFill>
                  <a:schemeClr val="tx1"/>
                </a:solidFill>
              </a:ln>
              <a:effectLst>
                <a:glow rad="228600">
                  <a:schemeClr val="accent5">
                    <a:satMod val="175000"/>
                    <a:alpha val="40000"/>
                  </a:schemeClr>
                </a:glow>
              </a:effectLst>
            </p:spPr>
            <p:txBody>
              <a:bodyPr/>
              <a:lstStyle/>
              <a:p>
                <a:r>
                  <a:rPr lang="fr-FR">
                    <a:noFill/>
                  </a:rPr>
                  <a:t> </a:t>
                </a:r>
              </a:p>
            </p:txBody>
          </p:sp>
        </mc:Fallback>
      </mc:AlternateContent>
      <p:sp>
        <p:nvSpPr>
          <p:cNvPr id="5" name="Rectangle 4"/>
          <p:cNvSpPr/>
          <p:nvPr/>
        </p:nvSpPr>
        <p:spPr>
          <a:xfrm>
            <a:off x="0" y="1768345"/>
            <a:ext cx="9144000" cy="830997"/>
          </a:xfrm>
          <a:prstGeom prst="rect">
            <a:avLst/>
          </a:prstGeom>
          <a:solidFill>
            <a:schemeClr val="accent2">
              <a:lumMod val="40000"/>
              <a:lumOff val="60000"/>
            </a:schemeClr>
          </a:solidFill>
        </p:spPr>
        <p:txBody>
          <a:bodyPr wrap="square">
            <a:spAutoFit/>
          </a:bodyPr>
          <a:lstStyle/>
          <a:p>
            <a:pPr algn="ctr"/>
            <a:r>
              <a:rPr lang="en-US" sz="2400" b="1" dirty="0">
                <a:solidFill>
                  <a:prstClr val="black"/>
                </a:solidFill>
              </a:rPr>
              <a:t>Normal and Tangential Components of Velocity and Acceleration </a:t>
            </a:r>
            <a:endParaRPr lang="en-US" sz="2400" b="1" dirty="0" smtClean="0">
              <a:solidFill>
                <a:prstClr val="black"/>
              </a:solidFill>
            </a:endParaRPr>
          </a:p>
          <a:p>
            <a:pPr algn="ctr"/>
            <a:r>
              <a:rPr lang="en-US" sz="2400" b="1" dirty="0" smtClean="0">
                <a:solidFill>
                  <a:prstClr val="black"/>
                </a:solidFill>
              </a:rPr>
              <a:t>in </a:t>
            </a:r>
            <a:r>
              <a:rPr lang="en-US" sz="2400" b="1" dirty="0">
                <a:solidFill>
                  <a:prstClr val="black"/>
                </a:solidFill>
              </a:rPr>
              <a:t>the </a:t>
            </a:r>
            <a:r>
              <a:rPr lang="en-US" sz="2400" b="1" dirty="0" err="1">
                <a:solidFill>
                  <a:prstClr val="black"/>
                </a:solidFill>
              </a:rPr>
              <a:t>Frenet</a:t>
            </a:r>
            <a:r>
              <a:rPr lang="en-US" sz="2400" b="1" dirty="0">
                <a:solidFill>
                  <a:prstClr val="black"/>
                </a:solidFill>
              </a:rPr>
              <a:t> Frame </a:t>
            </a:r>
            <a:endParaRPr lang="fr-FR" sz="2400" b="1" dirty="0">
              <a:solidFill>
                <a:prstClr val="black"/>
              </a:solidFill>
            </a:endParaRPr>
          </a:p>
        </p:txBody>
      </p:sp>
      <p:sp>
        <p:nvSpPr>
          <p:cNvPr id="6" name="Rectangle 5"/>
          <p:cNvSpPr/>
          <p:nvPr/>
        </p:nvSpPr>
        <p:spPr>
          <a:xfrm>
            <a:off x="152148" y="2996952"/>
            <a:ext cx="8839703" cy="1200329"/>
          </a:xfrm>
          <a:prstGeom prst="rect">
            <a:avLst/>
          </a:prstGeom>
        </p:spPr>
        <p:txBody>
          <a:bodyPr wrap="square">
            <a:spAutoFit/>
          </a:bodyPr>
          <a:lstStyle/>
          <a:p>
            <a:pPr algn="just"/>
            <a:r>
              <a:rPr lang="en-US" sz="2400" b="1" dirty="0">
                <a:solidFill>
                  <a:prstClr val="black"/>
                </a:solidFill>
              </a:rPr>
              <a:t>In the study of motion along a curved path, the </a:t>
            </a:r>
            <a:r>
              <a:rPr lang="en-US" sz="2400" b="1" dirty="0" err="1">
                <a:solidFill>
                  <a:prstClr val="black"/>
                </a:solidFill>
              </a:rPr>
              <a:t>Frenet</a:t>
            </a:r>
            <a:r>
              <a:rPr lang="en-US" sz="2400" b="1" dirty="0">
                <a:solidFill>
                  <a:prstClr val="black"/>
                </a:solidFill>
              </a:rPr>
              <a:t> frame provides a systematic way to analyze the motion by breaking down velocity and acceleration into tangential and normal components. </a:t>
            </a:r>
            <a:endParaRPr lang="fr-FR" sz="2400" b="1" dirty="0">
              <a:solidFill>
                <a:prstClr val="black"/>
              </a:solidFill>
            </a:endParaRPr>
          </a:p>
        </p:txBody>
      </p:sp>
      <p:sp>
        <p:nvSpPr>
          <p:cNvPr id="7" name="Rectangle 6"/>
          <p:cNvSpPr/>
          <p:nvPr/>
        </p:nvSpPr>
        <p:spPr>
          <a:xfrm>
            <a:off x="125228" y="4283804"/>
            <a:ext cx="8119180" cy="461665"/>
          </a:xfrm>
          <a:prstGeom prst="rect">
            <a:avLst/>
          </a:prstGeom>
        </p:spPr>
        <p:txBody>
          <a:bodyPr wrap="square">
            <a:spAutoFit/>
          </a:bodyPr>
          <a:lstStyle/>
          <a:p>
            <a:r>
              <a:rPr lang="en-US" sz="2400" b="1" dirty="0">
                <a:solidFill>
                  <a:srgbClr val="FF0000"/>
                </a:solidFill>
              </a:rPr>
              <a:t>The </a:t>
            </a:r>
            <a:r>
              <a:rPr lang="en-US" sz="2400" b="1" dirty="0" err="1">
                <a:solidFill>
                  <a:srgbClr val="FF0000"/>
                </a:solidFill>
              </a:rPr>
              <a:t>Frenet</a:t>
            </a:r>
            <a:r>
              <a:rPr lang="en-US" sz="2400" b="1" dirty="0">
                <a:solidFill>
                  <a:srgbClr val="FF0000"/>
                </a:solidFill>
              </a:rPr>
              <a:t> frame consists of two orthogonal unit </a:t>
            </a:r>
            <a:r>
              <a:rPr lang="en-US" sz="2400" b="1" dirty="0" smtClean="0">
                <a:solidFill>
                  <a:srgbClr val="FF0000"/>
                </a:solidFill>
              </a:rPr>
              <a:t>vectors:</a:t>
            </a:r>
            <a:endParaRPr lang="fr-FR" sz="2400" b="1" dirty="0">
              <a:solidFill>
                <a:srgbClr val="FF0000"/>
              </a:solidFill>
            </a:endParaRPr>
          </a:p>
        </p:txBody>
      </p:sp>
      <p:sp>
        <p:nvSpPr>
          <p:cNvPr id="8" name="Rectangle 7"/>
          <p:cNvSpPr/>
          <p:nvPr/>
        </p:nvSpPr>
        <p:spPr>
          <a:xfrm>
            <a:off x="635687" y="4813916"/>
            <a:ext cx="6782001" cy="461665"/>
          </a:xfrm>
          <a:prstGeom prst="rect">
            <a:avLst/>
          </a:prstGeom>
        </p:spPr>
        <p:txBody>
          <a:bodyPr wrap="square">
            <a:spAutoFit/>
          </a:bodyPr>
          <a:lstStyle/>
          <a:p>
            <a:pPr marL="342900" indent="-342900">
              <a:buFont typeface="Wingdings" pitchFamily="2" charset="2"/>
              <a:buChar char="§"/>
            </a:pPr>
            <a:r>
              <a:rPr lang="en-US" sz="2400" b="1" dirty="0">
                <a:solidFill>
                  <a:prstClr val="black"/>
                </a:solidFill>
              </a:rPr>
              <a:t>Tangent vector (T): in the direction of motion.</a:t>
            </a:r>
            <a:endParaRPr lang="fr-FR" sz="2400" b="1" dirty="0">
              <a:solidFill>
                <a:prstClr val="black"/>
              </a:solidFill>
            </a:endParaRPr>
          </a:p>
        </p:txBody>
      </p:sp>
      <p:sp>
        <p:nvSpPr>
          <p:cNvPr id="9" name="Rectangle 8"/>
          <p:cNvSpPr/>
          <p:nvPr/>
        </p:nvSpPr>
        <p:spPr>
          <a:xfrm>
            <a:off x="611560" y="5275581"/>
            <a:ext cx="7848872" cy="461665"/>
          </a:xfrm>
          <a:prstGeom prst="rect">
            <a:avLst/>
          </a:prstGeom>
        </p:spPr>
        <p:txBody>
          <a:bodyPr wrap="square">
            <a:spAutoFit/>
          </a:bodyPr>
          <a:lstStyle/>
          <a:p>
            <a:pPr marL="342900" indent="-342900">
              <a:buFont typeface="Wingdings" pitchFamily="2" charset="2"/>
              <a:buChar char="§"/>
            </a:pPr>
            <a:r>
              <a:rPr lang="en-US" sz="2400" b="1" dirty="0">
                <a:solidFill>
                  <a:prstClr val="black"/>
                </a:solidFill>
              </a:rPr>
              <a:t>Normal vector (N): in towards the center of </a:t>
            </a:r>
            <a:r>
              <a:rPr lang="en-US" sz="2400" b="1" dirty="0" smtClean="0">
                <a:solidFill>
                  <a:prstClr val="black"/>
                </a:solidFill>
              </a:rPr>
              <a:t>curvature.</a:t>
            </a:r>
            <a:endParaRPr lang="fr-FR" sz="2400" b="1" dirty="0">
              <a:solidFill>
                <a:prstClr val="black"/>
              </a:solidFill>
            </a:endParaRPr>
          </a:p>
        </p:txBody>
      </p:sp>
    </p:spTree>
    <p:extLst>
      <p:ext uri="{BB962C8B-B14F-4D97-AF65-F5344CB8AC3E}">
        <p14:creationId xmlns:p14="http://schemas.microsoft.com/office/powerpoint/2010/main" val="18824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648072" cy="365125"/>
          </a:xfrm>
          <a:solidFill>
            <a:srgbClr val="92D050"/>
          </a:solidFill>
        </p:spPr>
        <p:txBody>
          <a:bodyPr/>
          <a:lstStyle/>
          <a:p>
            <a:fld id="{A48E7C90-24B6-4F12-A20C-633E31BB8BA1}" type="slidenum">
              <a:rPr lang="fr-FR" sz="2400" b="1" smtClean="0">
                <a:solidFill>
                  <a:schemeClr val="tx1"/>
                </a:solidFill>
              </a:rPr>
              <a:t>19</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grpSp>
        <p:nvGrpSpPr>
          <p:cNvPr id="5" name="Groupe 4"/>
          <p:cNvGrpSpPr/>
          <p:nvPr/>
        </p:nvGrpSpPr>
        <p:grpSpPr>
          <a:xfrm>
            <a:off x="2224747" y="1916832"/>
            <a:ext cx="3744416" cy="4248472"/>
            <a:chOff x="2411760" y="836712"/>
            <a:chExt cx="3744416" cy="4248472"/>
          </a:xfrm>
        </p:grpSpPr>
        <p:sp>
          <p:nvSpPr>
            <p:cNvPr id="2" name="Ellipse 1"/>
            <p:cNvSpPr/>
            <p:nvPr/>
          </p:nvSpPr>
          <p:spPr>
            <a:xfrm>
              <a:off x="3203848" y="1340768"/>
              <a:ext cx="2952328" cy="280831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20301750">
              <a:off x="2411760" y="836712"/>
              <a:ext cx="2376264"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 name="ZoneTexte 5"/>
          <p:cNvSpPr txBox="1"/>
          <p:nvPr/>
        </p:nvSpPr>
        <p:spPr>
          <a:xfrm>
            <a:off x="6073630" y="3624989"/>
            <a:ext cx="288032" cy="400110"/>
          </a:xfrm>
          <a:prstGeom prst="rect">
            <a:avLst/>
          </a:prstGeom>
          <a:noFill/>
        </p:spPr>
        <p:txBody>
          <a:bodyPr wrap="square" rtlCol="0">
            <a:spAutoFit/>
          </a:bodyPr>
          <a:lstStyle/>
          <a:p>
            <a:r>
              <a:rPr lang="fr-FR" sz="2000" b="1" dirty="0" smtClean="0"/>
              <a:t>M</a:t>
            </a:r>
            <a:endParaRPr lang="fr-FR" sz="2000" b="1" dirty="0"/>
          </a:p>
        </p:txBody>
      </p:sp>
      <p:grpSp>
        <p:nvGrpSpPr>
          <p:cNvPr id="10" name="Groupe 9"/>
          <p:cNvGrpSpPr/>
          <p:nvPr/>
        </p:nvGrpSpPr>
        <p:grpSpPr>
          <a:xfrm>
            <a:off x="2872819" y="764704"/>
            <a:ext cx="3211349" cy="4857651"/>
            <a:chOff x="2872819" y="764704"/>
            <a:chExt cx="3211349" cy="4857651"/>
          </a:xfrm>
        </p:grpSpPr>
        <p:cxnSp>
          <p:nvCxnSpPr>
            <p:cNvPr id="8" name="Connecteur droit avec flèche 7"/>
            <p:cNvCxnSpPr/>
            <p:nvPr/>
          </p:nvCxnSpPr>
          <p:spPr>
            <a:xfrm flipH="1" flipV="1">
              <a:off x="5940152" y="1230355"/>
              <a:ext cx="72008" cy="439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6200000" flipH="1" flipV="1">
              <a:off x="4583159" y="2475043"/>
              <a:ext cx="72008" cy="2700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796136" y="764704"/>
              <a:ext cx="288032" cy="523220"/>
            </a:xfrm>
            <a:prstGeom prst="rect">
              <a:avLst/>
            </a:prstGeom>
            <a:noFill/>
          </p:spPr>
          <p:txBody>
            <a:bodyPr wrap="square" rtlCol="0">
              <a:spAutoFit/>
            </a:bodyPr>
            <a:lstStyle/>
            <a:p>
              <a:r>
                <a:rPr lang="fr-FR" sz="2800" b="1" dirty="0" smtClean="0"/>
                <a:t>T</a:t>
              </a:r>
              <a:endParaRPr lang="fr-FR" sz="2800" b="1" dirty="0"/>
            </a:p>
          </p:txBody>
        </p:sp>
        <p:sp>
          <p:nvSpPr>
            <p:cNvPr id="14" name="ZoneTexte 13"/>
            <p:cNvSpPr txBox="1"/>
            <p:nvPr/>
          </p:nvSpPr>
          <p:spPr>
            <a:xfrm>
              <a:off x="2872819" y="3553852"/>
              <a:ext cx="288032" cy="523220"/>
            </a:xfrm>
            <a:prstGeom prst="rect">
              <a:avLst/>
            </a:prstGeom>
            <a:noFill/>
          </p:spPr>
          <p:txBody>
            <a:bodyPr wrap="square" rtlCol="0">
              <a:spAutoFit/>
            </a:bodyPr>
            <a:lstStyle/>
            <a:p>
              <a:r>
                <a:rPr lang="fr-FR" sz="2800" b="1" dirty="0"/>
                <a:t>N</a:t>
              </a:r>
            </a:p>
          </p:txBody>
        </p:sp>
      </p:grpSp>
      <p:grpSp>
        <p:nvGrpSpPr>
          <p:cNvPr id="28" name="Groupe 27"/>
          <p:cNvGrpSpPr/>
          <p:nvPr/>
        </p:nvGrpSpPr>
        <p:grpSpPr>
          <a:xfrm>
            <a:off x="5954658" y="1988840"/>
            <a:ext cx="559955" cy="1836204"/>
            <a:chOff x="5954658" y="1988840"/>
            <a:chExt cx="559955" cy="1836204"/>
          </a:xfrm>
        </p:grpSpPr>
        <p:cxnSp>
          <p:nvCxnSpPr>
            <p:cNvPr id="26" name="Connecteur droit avec flèche 25"/>
            <p:cNvCxnSpPr>
              <a:stCxn id="2" idx="6"/>
            </p:cNvCxnSpPr>
            <p:nvPr/>
          </p:nvCxnSpPr>
          <p:spPr>
            <a:xfrm flipH="1" flipV="1">
              <a:off x="5954658" y="1988840"/>
              <a:ext cx="14505" cy="18362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ZoneTexte 26"/>
                <p:cNvSpPr txBox="1"/>
                <p:nvPr/>
              </p:nvSpPr>
              <p:spPr>
                <a:xfrm>
                  <a:off x="6033391" y="1988840"/>
                  <a:ext cx="4812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chemeClr val="accent4">
                                    <a:lumMod val="75000"/>
                                  </a:schemeClr>
                                </a:solidFill>
                                <a:latin typeface="Cambria Math"/>
                              </a:rPr>
                            </m:ctrlPr>
                          </m:accPr>
                          <m:e>
                            <m:r>
                              <a:rPr lang="fr-FR" sz="2800" b="1" i="1" smtClean="0">
                                <a:solidFill>
                                  <a:schemeClr val="accent4">
                                    <a:lumMod val="75000"/>
                                  </a:schemeClr>
                                </a:solidFill>
                                <a:latin typeface="Cambria Math"/>
                              </a:rPr>
                              <m:t>𝒗</m:t>
                            </m:r>
                          </m:e>
                        </m:acc>
                      </m:oMath>
                    </m:oMathPara>
                  </a14:m>
                  <a:endParaRPr lang="fr-FR" sz="2800" b="1" dirty="0">
                    <a:solidFill>
                      <a:schemeClr val="accent4">
                        <a:lumMod val="75000"/>
                      </a:schemeClr>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6033391" y="1988840"/>
                  <a:ext cx="481222" cy="523220"/>
                </a:xfrm>
                <a:prstGeom prst="rect">
                  <a:avLst/>
                </a:prstGeom>
                <a:blipFill rotWithShape="1">
                  <a:blip r:embed="rId2"/>
                  <a:stretch>
                    <a:fillRect/>
                  </a:stretch>
                </a:blipFill>
              </p:spPr>
              <p:txBody>
                <a:bodyPr/>
                <a:lstStyle/>
                <a:p>
                  <a:r>
                    <a:rPr lang="fr-FR">
                      <a:noFill/>
                    </a:rPr>
                    <a:t> </a:t>
                  </a:r>
                </a:p>
              </p:txBody>
            </p:sp>
          </mc:Fallback>
        </mc:AlternateContent>
      </p:grpSp>
      <p:grpSp>
        <p:nvGrpSpPr>
          <p:cNvPr id="24" name="Groupe 23"/>
          <p:cNvGrpSpPr/>
          <p:nvPr/>
        </p:nvGrpSpPr>
        <p:grpSpPr>
          <a:xfrm>
            <a:off x="4961946" y="3138615"/>
            <a:ext cx="1727451" cy="1317661"/>
            <a:chOff x="4961946" y="3138615"/>
            <a:chExt cx="1727451" cy="1317661"/>
          </a:xfrm>
        </p:grpSpPr>
        <p:grpSp>
          <p:nvGrpSpPr>
            <p:cNvPr id="18" name="Groupe 17"/>
            <p:cNvGrpSpPr/>
            <p:nvPr/>
          </p:nvGrpSpPr>
          <p:grpSpPr>
            <a:xfrm>
              <a:off x="5940152" y="3138615"/>
              <a:ext cx="749245" cy="650425"/>
              <a:chOff x="5940152" y="3138615"/>
              <a:chExt cx="749245" cy="650425"/>
            </a:xfrm>
          </p:grpSpPr>
          <p:cxnSp>
            <p:nvCxnSpPr>
              <p:cNvPr id="16" name="Connecteur droit avec flèche 15"/>
              <p:cNvCxnSpPr/>
              <p:nvPr/>
            </p:nvCxnSpPr>
            <p:spPr>
              <a:xfrm flipH="1" flipV="1">
                <a:off x="5940152" y="3138615"/>
                <a:ext cx="29012" cy="6504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ZoneTexte 16"/>
                  <p:cNvSpPr txBox="1"/>
                  <p:nvPr/>
                </p:nvSpPr>
                <p:spPr>
                  <a:xfrm>
                    <a:off x="6012160" y="3193812"/>
                    <a:ext cx="6772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B050"/>
                                  </a:solidFill>
                                  <a:latin typeface="Cambria Math"/>
                                </a:rPr>
                              </m:ctrlPr>
                            </m:sSubPr>
                            <m:e>
                              <m:acc>
                                <m:accPr>
                                  <m:chr m:val="⃗"/>
                                  <m:ctrlPr>
                                    <a:rPr lang="fr-FR" sz="2800" b="1" i="1" smtClean="0">
                                      <a:solidFill>
                                        <a:srgbClr val="00B050"/>
                                      </a:solidFill>
                                      <a:latin typeface="Cambria Math"/>
                                    </a:rPr>
                                  </m:ctrlPr>
                                </m:accPr>
                                <m:e>
                                  <m:r>
                                    <a:rPr lang="fr-FR" sz="2800" b="1" i="1" smtClean="0">
                                      <a:solidFill>
                                        <a:srgbClr val="00B050"/>
                                      </a:solidFill>
                                      <a:latin typeface="Cambria Math"/>
                                    </a:rPr>
                                    <m:t>𝒖</m:t>
                                  </m:r>
                                </m:e>
                              </m:acc>
                            </m:e>
                            <m:sub>
                              <m:r>
                                <a:rPr lang="fr-FR" sz="2800" b="1" i="1" smtClean="0">
                                  <a:solidFill>
                                    <a:srgbClr val="00B050"/>
                                  </a:solidFill>
                                  <a:latin typeface="Cambria Math"/>
                                </a:rPr>
                                <m:t>𝑻</m:t>
                              </m:r>
                            </m:sub>
                          </m:sSub>
                        </m:oMath>
                      </m:oMathPara>
                    </a14:m>
                    <a:endParaRPr lang="fr-FR" sz="2800" b="1" dirty="0">
                      <a:solidFill>
                        <a:srgbClr val="00B050"/>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6012160" y="3193812"/>
                    <a:ext cx="677237" cy="523220"/>
                  </a:xfrm>
                  <a:prstGeom prst="rect">
                    <a:avLst/>
                  </a:prstGeom>
                  <a:blipFill rotWithShape="1">
                    <a:blip r:embed="rId3"/>
                    <a:stretch>
                      <a:fillRect/>
                    </a:stretch>
                  </a:blipFill>
                </p:spPr>
                <p:txBody>
                  <a:bodyPr/>
                  <a:lstStyle/>
                  <a:p>
                    <a:r>
                      <a:rPr lang="fr-FR">
                        <a:noFill/>
                      </a:rPr>
                      <a:t> </a:t>
                    </a:r>
                  </a:p>
                </p:txBody>
              </p:sp>
            </mc:Fallback>
          </mc:AlternateContent>
        </p:grpSp>
        <p:cxnSp>
          <p:nvCxnSpPr>
            <p:cNvPr id="22" name="Connecteur droit avec flèche 21"/>
            <p:cNvCxnSpPr/>
            <p:nvPr/>
          </p:nvCxnSpPr>
          <p:spPr>
            <a:xfrm rot="16200000" flipH="1" flipV="1">
              <a:off x="5647059" y="3475744"/>
              <a:ext cx="29012" cy="6504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ZoneTexte 22"/>
                <p:cNvSpPr txBox="1"/>
                <p:nvPr/>
              </p:nvSpPr>
              <p:spPr>
                <a:xfrm>
                  <a:off x="4961946" y="3933056"/>
                  <a:ext cx="7125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B050"/>
                                </a:solidFill>
                                <a:latin typeface="Cambria Math"/>
                              </a:rPr>
                            </m:ctrlPr>
                          </m:sSubPr>
                          <m:e>
                            <m:acc>
                              <m:accPr>
                                <m:chr m:val="⃗"/>
                                <m:ctrlPr>
                                  <a:rPr lang="fr-FR" sz="2800" b="1" i="1" smtClean="0">
                                    <a:solidFill>
                                      <a:srgbClr val="00B050"/>
                                    </a:solidFill>
                                    <a:latin typeface="Cambria Math"/>
                                  </a:rPr>
                                </m:ctrlPr>
                              </m:accPr>
                              <m:e>
                                <m:r>
                                  <a:rPr lang="fr-FR" sz="2800" b="1" i="1" smtClean="0">
                                    <a:solidFill>
                                      <a:srgbClr val="00B050"/>
                                    </a:solidFill>
                                    <a:latin typeface="Cambria Math"/>
                                  </a:rPr>
                                  <m:t>𝒖</m:t>
                                </m:r>
                              </m:e>
                            </m:acc>
                          </m:e>
                          <m:sub>
                            <m:r>
                              <a:rPr lang="fr-FR" sz="2800" b="1" i="1" smtClean="0">
                                <a:solidFill>
                                  <a:srgbClr val="00B050"/>
                                </a:solidFill>
                                <a:latin typeface="Cambria Math"/>
                              </a:rPr>
                              <m:t>𝑵</m:t>
                            </m:r>
                          </m:sub>
                        </m:sSub>
                      </m:oMath>
                    </m:oMathPara>
                  </a14:m>
                  <a:endParaRPr lang="fr-FR" sz="2800" b="1" dirty="0">
                    <a:solidFill>
                      <a:srgbClr val="00B050"/>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4961946" y="3933056"/>
                  <a:ext cx="712503" cy="523220"/>
                </a:xfrm>
                <a:prstGeom prst="rect">
                  <a:avLst/>
                </a:prstGeom>
                <a:blipFill rotWithShape="1">
                  <a:blip r:embed="rId4"/>
                  <a:stretch>
                    <a:fillRect/>
                  </a:stretch>
                </a:blipFill>
              </p:spPr>
              <p:txBody>
                <a:bodyPr/>
                <a:lstStyle/>
                <a:p>
                  <a:r>
                    <a:rPr lang="fr-FR">
                      <a:noFill/>
                    </a:rPr>
                    <a:t> </a:t>
                  </a:r>
                </a:p>
              </p:txBody>
            </p:sp>
          </mc:Fallback>
        </mc:AlternateContent>
      </p:grpSp>
      <p:grpSp>
        <p:nvGrpSpPr>
          <p:cNvPr id="30" name="Groupe 29"/>
          <p:cNvGrpSpPr/>
          <p:nvPr/>
        </p:nvGrpSpPr>
        <p:grpSpPr>
          <a:xfrm>
            <a:off x="3751450" y="2422311"/>
            <a:ext cx="2217713" cy="1332785"/>
            <a:chOff x="3751450" y="2422311"/>
            <a:chExt cx="2217713" cy="1332785"/>
          </a:xfrm>
        </p:grpSpPr>
        <p:cxnSp>
          <p:nvCxnSpPr>
            <p:cNvPr id="20" name="Connecteur droit avec flèche 19"/>
            <p:cNvCxnSpPr/>
            <p:nvPr/>
          </p:nvCxnSpPr>
          <p:spPr>
            <a:xfrm flipH="1" flipV="1">
              <a:off x="4283968" y="2780928"/>
              <a:ext cx="1685195" cy="974168"/>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3751450" y="2422311"/>
                  <a:ext cx="5325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rgbClr val="0070C0"/>
                                </a:solidFill>
                                <a:latin typeface="Cambria Math"/>
                              </a:rPr>
                            </m:ctrlPr>
                          </m:accPr>
                          <m:e>
                            <m:r>
                              <a:rPr lang="fr-FR" sz="3200" b="1" i="1" smtClean="0">
                                <a:solidFill>
                                  <a:srgbClr val="0070C0"/>
                                </a:solidFill>
                                <a:latin typeface="Cambria Math"/>
                              </a:rPr>
                              <m:t>𝒂</m:t>
                            </m:r>
                          </m:e>
                        </m:acc>
                      </m:oMath>
                    </m:oMathPara>
                  </a14:m>
                  <a:endParaRPr lang="fr-FR" sz="3200" b="1" dirty="0">
                    <a:solidFill>
                      <a:srgbClr val="0070C0"/>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3751450" y="2422311"/>
                  <a:ext cx="532517" cy="584775"/>
                </a:xfrm>
                <a:prstGeom prst="rect">
                  <a:avLst/>
                </a:prstGeom>
                <a:blipFill rotWithShape="1">
                  <a:blip r:embed="rId5"/>
                  <a:stretch>
                    <a:fillRect/>
                  </a:stretch>
                </a:blipFill>
              </p:spPr>
              <p:txBody>
                <a:bodyPr/>
                <a:lstStyle/>
                <a:p>
                  <a:r>
                    <a:rPr lang="fr-FR">
                      <a:noFill/>
                    </a:rPr>
                    <a:t> </a:t>
                  </a:r>
                </a:p>
              </p:txBody>
            </p:sp>
          </mc:Fallback>
        </mc:AlternateContent>
      </p:grpSp>
      <p:cxnSp>
        <p:nvCxnSpPr>
          <p:cNvPr id="34" name="Connecteur droit 33"/>
          <p:cNvCxnSpPr/>
          <p:nvPr/>
        </p:nvCxnSpPr>
        <p:spPr>
          <a:xfrm>
            <a:off x="4312493" y="2853048"/>
            <a:ext cx="0" cy="100800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35" name="Groupe 34"/>
          <p:cNvGrpSpPr/>
          <p:nvPr/>
        </p:nvGrpSpPr>
        <p:grpSpPr>
          <a:xfrm rot="19200592">
            <a:off x="3603023" y="3500735"/>
            <a:ext cx="2203378" cy="584775"/>
            <a:chOff x="3862770" y="2699275"/>
            <a:chExt cx="2203378" cy="584775"/>
          </a:xfrm>
        </p:grpSpPr>
        <p:cxnSp>
          <p:nvCxnSpPr>
            <p:cNvPr id="36" name="Connecteur droit avec flèche 35"/>
            <p:cNvCxnSpPr/>
            <p:nvPr/>
          </p:nvCxnSpPr>
          <p:spPr>
            <a:xfrm rot="2399408" flipH="1">
              <a:off x="4380952" y="3209157"/>
              <a:ext cx="1685196" cy="36003"/>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ZoneTexte 36"/>
                <p:cNvSpPr txBox="1"/>
                <p:nvPr/>
              </p:nvSpPr>
              <p:spPr>
                <a:xfrm rot="2399408">
                  <a:off x="3862770" y="2699275"/>
                  <a:ext cx="77720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rgbClr val="0070C0"/>
                                </a:solidFill>
                                <a:latin typeface="Cambria Math"/>
                              </a:rPr>
                            </m:ctrlPr>
                          </m:accPr>
                          <m:e>
                            <m:sSub>
                              <m:sSubPr>
                                <m:ctrlPr>
                                  <a:rPr lang="fr-FR" sz="3200" b="1" i="1" smtClean="0">
                                    <a:solidFill>
                                      <a:srgbClr val="0070C0"/>
                                    </a:solidFill>
                                    <a:latin typeface="Cambria Math"/>
                                  </a:rPr>
                                </m:ctrlPr>
                              </m:sSubPr>
                              <m:e>
                                <m:r>
                                  <a:rPr lang="fr-FR" sz="3200" b="1" i="1">
                                    <a:solidFill>
                                      <a:srgbClr val="0070C0"/>
                                    </a:solidFill>
                                    <a:latin typeface="Cambria Math"/>
                                  </a:rPr>
                                  <m:t>𝒂</m:t>
                                </m:r>
                              </m:e>
                              <m:sub>
                                <m:r>
                                  <a:rPr lang="fr-FR" sz="3200" b="1" i="1" smtClean="0">
                                    <a:solidFill>
                                      <a:srgbClr val="0070C0"/>
                                    </a:solidFill>
                                    <a:latin typeface="Cambria Math"/>
                                  </a:rPr>
                                  <m:t>𝑵</m:t>
                                </m:r>
                              </m:sub>
                            </m:sSub>
                          </m:e>
                        </m:acc>
                      </m:oMath>
                    </m:oMathPara>
                  </a14:m>
                  <a:endParaRPr lang="fr-FR" sz="3200" b="1" dirty="0">
                    <a:solidFill>
                      <a:srgbClr val="0070C0"/>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rot="2399408">
                  <a:off x="3862770" y="2699275"/>
                  <a:ext cx="777200" cy="584775"/>
                </a:xfrm>
                <a:prstGeom prst="rect">
                  <a:avLst/>
                </a:prstGeom>
                <a:blipFill rotWithShape="1">
                  <a:blip r:embed="rId6"/>
                  <a:stretch>
                    <a:fillRect/>
                  </a:stretch>
                </a:blipFill>
              </p:spPr>
              <p:txBody>
                <a:bodyPr/>
                <a:lstStyle/>
                <a:p>
                  <a:r>
                    <a:rPr lang="fr-FR">
                      <a:noFill/>
                    </a:rPr>
                    <a:t> </a:t>
                  </a:r>
                </a:p>
              </p:txBody>
            </p:sp>
          </mc:Fallback>
        </mc:AlternateContent>
      </p:grpSp>
      <p:cxnSp>
        <p:nvCxnSpPr>
          <p:cNvPr id="40" name="Connecteur droit 39"/>
          <p:cNvCxnSpPr/>
          <p:nvPr/>
        </p:nvCxnSpPr>
        <p:spPr>
          <a:xfrm rot="5400000">
            <a:off x="5148152" y="1988928"/>
            <a:ext cx="0" cy="158400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ZoneTexte 40"/>
              <p:cNvSpPr txBox="1"/>
              <p:nvPr/>
            </p:nvSpPr>
            <p:spPr>
              <a:xfrm>
                <a:off x="273888" y="332656"/>
                <a:ext cx="1591718" cy="523220"/>
              </a:xfrm>
              <a:prstGeom prst="rect">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5400000" scaled="1"/>
                <a:tileRect/>
              </a:gradFill>
              <a:ln>
                <a:solidFill>
                  <a:srgbClr val="FF0066"/>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latin typeface="Cambria Math"/>
                            </a:rPr>
                          </m:ctrlPr>
                        </m:accPr>
                        <m:e>
                          <m:r>
                            <a:rPr lang="fr-FR" sz="2800" b="1" i="1" smtClean="0">
                              <a:latin typeface="Cambria Math"/>
                            </a:rPr>
                            <m:t>𝒗</m:t>
                          </m:r>
                        </m:e>
                      </m:acc>
                      <m:r>
                        <a:rPr lang="fr-FR" sz="2800" b="1" i="1" smtClean="0">
                          <a:latin typeface="Cambria Math"/>
                          <a:ea typeface="Cambria Math"/>
                        </a:rPr>
                        <m:t>=</m:t>
                      </m:r>
                      <m:r>
                        <a:rPr lang="fr-FR" sz="2800" b="1" i="1" smtClean="0">
                          <a:latin typeface="Cambria Math"/>
                          <a:ea typeface="Cambria Math"/>
                        </a:rPr>
                        <m:t>𝒗</m:t>
                      </m:r>
                      <m:sSub>
                        <m:sSubPr>
                          <m:ctrlPr>
                            <a:rPr lang="fr-FR" sz="2800" b="1" i="1" smtClean="0">
                              <a:latin typeface="Cambria Math"/>
                              <a:ea typeface="Cambria Math"/>
                            </a:rPr>
                          </m:ctrlPr>
                        </m:sSubPr>
                        <m:e>
                          <m:acc>
                            <m:accPr>
                              <m:chr m:val="⃗"/>
                              <m:ctrlPr>
                                <a:rPr lang="fr-FR" sz="2800" b="1" i="1" smtClean="0">
                                  <a:latin typeface="Cambria Math"/>
                                  <a:ea typeface="Cambria Math"/>
                                </a:rPr>
                              </m:ctrlPr>
                            </m:accPr>
                            <m:e>
                              <m:r>
                                <a:rPr lang="fr-FR" sz="2800" b="1" i="1" smtClean="0">
                                  <a:latin typeface="Cambria Math"/>
                                  <a:ea typeface="Cambria Math"/>
                                </a:rPr>
                                <m:t>𝒖</m:t>
                              </m:r>
                            </m:e>
                          </m:acc>
                        </m:e>
                        <m:sub>
                          <m:r>
                            <a:rPr lang="fr-FR" sz="2800" b="1" i="1" smtClean="0">
                              <a:latin typeface="Cambria Math"/>
                              <a:ea typeface="Cambria Math"/>
                            </a:rPr>
                            <m:t>𝑻</m:t>
                          </m:r>
                        </m:sub>
                      </m:sSub>
                    </m:oMath>
                  </m:oMathPara>
                </a14:m>
                <a:endParaRPr lang="fr-FR" sz="2800" b="1" dirty="0"/>
              </a:p>
            </p:txBody>
          </p:sp>
        </mc:Choice>
        <mc:Fallback xmlns="">
          <p:sp>
            <p:nvSpPr>
              <p:cNvPr id="41" name="ZoneTexte 40"/>
              <p:cNvSpPr txBox="1">
                <a:spLocks noRot="1" noChangeAspect="1" noMove="1" noResize="1" noEditPoints="1" noAdjustHandles="1" noChangeArrowheads="1" noChangeShapeType="1" noTextEdit="1"/>
              </p:cNvSpPr>
              <p:nvPr/>
            </p:nvSpPr>
            <p:spPr>
              <a:xfrm>
                <a:off x="273888" y="332656"/>
                <a:ext cx="1591718" cy="523220"/>
              </a:xfrm>
              <a:prstGeom prst="rect">
                <a:avLst/>
              </a:prstGeom>
              <a:blipFill rotWithShape="1">
                <a:blip r:embed="rId7"/>
                <a:stretch>
                  <a:fillRect/>
                </a:stretch>
              </a:blipFill>
              <a:ln>
                <a:solidFill>
                  <a:srgbClr val="FF0066"/>
                </a:solidFill>
              </a:ln>
            </p:spPr>
            <p:txBody>
              <a:bodyPr/>
              <a:lstStyle/>
              <a:p>
                <a:r>
                  <a:rPr lang="fr-FR">
                    <a:noFill/>
                  </a:rPr>
                  <a:t> </a:t>
                </a:r>
              </a:p>
            </p:txBody>
          </p:sp>
        </mc:Fallback>
      </mc:AlternateContent>
      <p:grpSp>
        <p:nvGrpSpPr>
          <p:cNvPr id="42" name="Groupe 41"/>
          <p:cNvGrpSpPr/>
          <p:nvPr/>
        </p:nvGrpSpPr>
        <p:grpSpPr>
          <a:xfrm>
            <a:off x="5940152" y="2484185"/>
            <a:ext cx="863233" cy="1304855"/>
            <a:chOff x="4223383" y="2619916"/>
            <a:chExt cx="863233" cy="1304855"/>
          </a:xfrm>
        </p:grpSpPr>
        <p:cxnSp>
          <p:nvCxnSpPr>
            <p:cNvPr id="43" name="Connecteur droit avec flèche 42"/>
            <p:cNvCxnSpPr/>
            <p:nvPr/>
          </p:nvCxnSpPr>
          <p:spPr>
            <a:xfrm flipV="1">
              <a:off x="4223383" y="2844771"/>
              <a:ext cx="1" cy="10800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ZoneTexte 43"/>
                <p:cNvSpPr txBox="1"/>
                <p:nvPr/>
              </p:nvSpPr>
              <p:spPr>
                <a:xfrm>
                  <a:off x="4349491" y="2619916"/>
                  <a:ext cx="7371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rgbClr val="0070C0"/>
                                </a:solidFill>
                                <a:latin typeface="Cambria Math"/>
                              </a:rPr>
                            </m:ctrlPr>
                          </m:accPr>
                          <m:e>
                            <m:sSub>
                              <m:sSubPr>
                                <m:ctrlPr>
                                  <a:rPr lang="fr-FR" sz="3200" b="1" i="1" smtClean="0">
                                    <a:solidFill>
                                      <a:srgbClr val="0070C0"/>
                                    </a:solidFill>
                                    <a:latin typeface="Cambria Math"/>
                                  </a:rPr>
                                </m:ctrlPr>
                              </m:sSubPr>
                              <m:e>
                                <m:r>
                                  <a:rPr lang="fr-FR" sz="3200" b="1" i="1">
                                    <a:solidFill>
                                      <a:srgbClr val="0070C0"/>
                                    </a:solidFill>
                                    <a:latin typeface="Cambria Math"/>
                                  </a:rPr>
                                  <m:t>𝒂</m:t>
                                </m:r>
                              </m:e>
                              <m:sub>
                                <m:r>
                                  <a:rPr lang="fr-FR" sz="3200" b="1" i="1" smtClean="0">
                                    <a:solidFill>
                                      <a:srgbClr val="0070C0"/>
                                    </a:solidFill>
                                    <a:latin typeface="Cambria Math"/>
                                  </a:rPr>
                                  <m:t>𝑻</m:t>
                                </m:r>
                              </m:sub>
                            </m:sSub>
                          </m:e>
                        </m:acc>
                      </m:oMath>
                    </m:oMathPara>
                  </a14:m>
                  <a:endParaRPr lang="fr-FR" sz="3200" b="1" dirty="0">
                    <a:solidFill>
                      <a:srgbClr val="0070C0"/>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4349491" y="2619916"/>
                  <a:ext cx="737125" cy="584775"/>
                </a:xfrm>
                <a:prstGeom prst="rect">
                  <a:avLst/>
                </a:prstGeom>
                <a:blipFill rotWithShape="1">
                  <a:blip r:embed="rId8"/>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6" name="ZoneTexte 45"/>
              <p:cNvSpPr txBox="1"/>
              <p:nvPr/>
            </p:nvSpPr>
            <p:spPr>
              <a:xfrm>
                <a:off x="445273" y="1897668"/>
                <a:ext cx="2830583" cy="523220"/>
              </a:xfrm>
              <a:prstGeom prst="rect">
                <a:avLst/>
              </a:prstGeom>
              <a:noFill/>
              <a:ln>
                <a:solidFill>
                  <a:srgbClr val="FF0066"/>
                </a:solidFill>
              </a:ln>
            </p:spPr>
            <p:txBody>
              <a:bodyPr wrap="none" rtlCol="0">
                <a:spAutoFit/>
              </a:bodyPr>
              <a:lstStyle/>
              <a:p>
                <a14:m>
                  <m:oMath xmlns:m="http://schemas.openxmlformats.org/officeDocument/2006/math">
                    <m:acc>
                      <m:accPr>
                        <m:chr m:val="⃗"/>
                        <m:ctrlPr>
                          <a:rPr lang="fr-FR" sz="2800" b="1" i="1" smtClean="0">
                            <a:latin typeface="Cambria Math"/>
                          </a:rPr>
                        </m:ctrlPr>
                      </m:accPr>
                      <m:e>
                        <m:r>
                          <a:rPr lang="fr-FR" sz="2800" b="1" i="1" smtClean="0">
                            <a:latin typeface="Cambria Math"/>
                          </a:rPr>
                          <m:t>𝒂</m:t>
                        </m:r>
                      </m:e>
                    </m:acc>
                    <m:r>
                      <a:rPr lang="fr-FR" sz="2800" b="1" i="1" smtClean="0">
                        <a:latin typeface="Cambria Math"/>
                        <a:ea typeface="Cambria Math"/>
                      </a:rPr>
                      <m:t>=</m:t>
                    </m:r>
                    <m:sSub>
                      <m:sSubPr>
                        <m:ctrlPr>
                          <a:rPr lang="fr-FR" sz="2800" b="1" i="1" smtClean="0">
                            <a:latin typeface="Cambria Math"/>
                            <a:ea typeface="Cambria Math"/>
                          </a:rPr>
                        </m:ctrlPr>
                      </m:sSubPr>
                      <m:e>
                        <m:r>
                          <a:rPr lang="fr-FR" sz="2800" b="1" i="1" smtClean="0">
                            <a:latin typeface="Cambria Math"/>
                            <a:ea typeface="Cambria Math"/>
                          </a:rPr>
                          <m:t>𝒂</m:t>
                        </m:r>
                      </m:e>
                      <m:sub>
                        <m:r>
                          <a:rPr lang="fr-FR" sz="2800" b="1" i="1" smtClean="0">
                            <a:latin typeface="Cambria Math"/>
                            <a:ea typeface="Cambria Math"/>
                          </a:rPr>
                          <m:t>𝑻</m:t>
                        </m:r>
                      </m:sub>
                    </m:sSub>
                    <m:sSub>
                      <m:sSubPr>
                        <m:ctrlPr>
                          <a:rPr lang="fr-FR" sz="2800" b="1" i="1" smtClean="0">
                            <a:latin typeface="Cambria Math"/>
                            <a:ea typeface="Cambria Math"/>
                          </a:rPr>
                        </m:ctrlPr>
                      </m:sSubPr>
                      <m:e>
                        <m:acc>
                          <m:accPr>
                            <m:chr m:val="⃗"/>
                            <m:ctrlPr>
                              <a:rPr lang="fr-FR" sz="2800" b="1" i="1" smtClean="0">
                                <a:latin typeface="Cambria Math"/>
                                <a:ea typeface="Cambria Math"/>
                              </a:rPr>
                            </m:ctrlPr>
                          </m:accPr>
                          <m:e>
                            <m:r>
                              <a:rPr lang="fr-FR" sz="2800" b="1" i="1" smtClean="0">
                                <a:latin typeface="Cambria Math"/>
                                <a:ea typeface="Cambria Math"/>
                              </a:rPr>
                              <m:t>𝒖</m:t>
                            </m:r>
                          </m:e>
                        </m:acc>
                      </m:e>
                      <m:sub>
                        <m:r>
                          <a:rPr lang="fr-FR" sz="2800" b="1" i="1" smtClean="0">
                            <a:latin typeface="Cambria Math"/>
                            <a:ea typeface="Cambria Math"/>
                          </a:rPr>
                          <m:t>𝑻</m:t>
                        </m:r>
                      </m:sub>
                    </m:sSub>
                  </m:oMath>
                </a14:m>
                <a:r>
                  <a:rPr lang="fr-FR" sz="2800" b="1" dirty="0" smtClean="0"/>
                  <a:t>+ </a:t>
                </a:r>
                <a14:m>
                  <m:oMath xmlns:m="http://schemas.openxmlformats.org/officeDocument/2006/math">
                    <m:sSub>
                      <m:sSubPr>
                        <m:ctrlPr>
                          <a:rPr lang="fr-FR" sz="2800" b="1" i="1" smtClean="0">
                            <a:latin typeface="Cambria Math"/>
                            <a:ea typeface="Cambria Math"/>
                          </a:rPr>
                        </m:ctrlPr>
                      </m:sSubPr>
                      <m:e>
                        <m:r>
                          <a:rPr lang="fr-FR" sz="2800" b="1" i="1">
                            <a:latin typeface="Cambria Math"/>
                            <a:ea typeface="Cambria Math"/>
                          </a:rPr>
                          <m:t>𝒂</m:t>
                        </m:r>
                      </m:e>
                      <m:sub>
                        <m:r>
                          <a:rPr lang="fr-FR" sz="2800" b="1" i="1" smtClean="0">
                            <a:latin typeface="Cambria Math"/>
                            <a:ea typeface="Cambria Math"/>
                          </a:rPr>
                          <m:t>𝑵</m:t>
                        </m:r>
                      </m:sub>
                    </m:sSub>
                    <m:sSub>
                      <m:sSubPr>
                        <m:ctrlPr>
                          <a:rPr lang="fr-FR" sz="2800" b="1" i="1">
                            <a:latin typeface="Cambria Math"/>
                            <a:ea typeface="Cambria Math"/>
                          </a:rPr>
                        </m:ctrlPr>
                      </m:sSubPr>
                      <m:e>
                        <m:acc>
                          <m:accPr>
                            <m:chr m:val="⃗"/>
                            <m:ctrlPr>
                              <a:rPr lang="fr-FR" sz="2800" b="1" i="1">
                                <a:latin typeface="Cambria Math"/>
                                <a:ea typeface="Cambria Math"/>
                              </a:rPr>
                            </m:ctrlPr>
                          </m:accPr>
                          <m:e>
                            <m:r>
                              <a:rPr lang="fr-FR" sz="2800" b="1" i="1">
                                <a:latin typeface="Cambria Math"/>
                                <a:ea typeface="Cambria Math"/>
                              </a:rPr>
                              <m:t>𝒖</m:t>
                            </m:r>
                          </m:e>
                        </m:acc>
                      </m:e>
                      <m:sub>
                        <m:r>
                          <a:rPr lang="fr-FR" sz="2800" b="1" i="1" smtClean="0">
                            <a:latin typeface="Cambria Math"/>
                            <a:ea typeface="Cambria Math"/>
                          </a:rPr>
                          <m:t>𝑵</m:t>
                        </m:r>
                      </m:sub>
                    </m:sSub>
                  </m:oMath>
                </a14:m>
                <a:endParaRPr lang="fr-FR" sz="2800" b="1" dirty="0"/>
              </a:p>
            </p:txBody>
          </p:sp>
        </mc:Choice>
        <mc:Fallback xmlns="">
          <p:sp>
            <p:nvSpPr>
              <p:cNvPr id="46" name="ZoneTexte 45"/>
              <p:cNvSpPr txBox="1">
                <a:spLocks noRot="1" noChangeAspect="1" noMove="1" noResize="1" noEditPoints="1" noAdjustHandles="1" noChangeArrowheads="1" noChangeShapeType="1" noTextEdit="1"/>
              </p:cNvSpPr>
              <p:nvPr/>
            </p:nvSpPr>
            <p:spPr>
              <a:xfrm>
                <a:off x="445273" y="1897668"/>
                <a:ext cx="2830583" cy="523220"/>
              </a:xfrm>
              <a:prstGeom prst="rect">
                <a:avLst/>
              </a:prstGeom>
              <a:blipFill rotWithShape="1">
                <a:blip r:embed="rId9"/>
                <a:stretch>
                  <a:fillRect t="-9091" b="-30682"/>
                </a:stretch>
              </a:blipFill>
              <a:ln>
                <a:solidFill>
                  <a:srgbClr val="FF0066"/>
                </a:solidFill>
              </a:ln>
            </p:spPr>
            <p:txBody>
              <a:bodyPr/>
              <a:lstStyle/>
              <a:p>
                <a:r>
                  <a:rPr lang="fr-FR">
                    <a:noFill/>
                  </a:rPr>
                  <a:t> </a:t>
                </a:r>
              </a:p>
            </p:txBody>
          </p:sp>
        </mc:Fallback>
      </mc:AlternateContent>
      <p:sp>
        <p:nvSpPr>
          <p:cNvPr id="47" name="Rectangle 46"/>
          <p:cNvSpPr/>
          <p:nvPr/>
        </p:nvSpPr>
        <p:spPr>
          <a:xfrm>
            <a:off x="2712296" y="5815035"/>
            <a:ext cx="5898538" cy="461665"/>
          </a:xfrm>
          <a:prstGeom prst="rect">
            <a:avLst/>
          </a:prstGeom>
        </p:spPr>
        <p:txBody>
          <a:bodyPr wrap="none">
            <a:spAutoFit/>
          </a:bodyPr>
          <a:lstStyle/>
          <a:p>
            <a:r>
              <a:rPr lang="en-US" sz="2400" b="1" dirty="0">
                <a:solidFill>
                  <a:prstClr val="black"/>
                </a:solidFill>
              </a:rPr>
              <a:t>Velocity</a:t>
            </a:r>
            <a:r>
              <a:rPr lang="en-US" dirty="0" smtClean="0"/>
              <a:t> </a:t>
            </a:r>
            <a:r>
              <a:rPr lang="en-US" sz="2400" b="1" dirty="0">
                <a:solidFill>
                  <a:prstClr val="black"/>
                </a:solidFill>
              </a:rPr>
              <a:t>and acceleration in the </a:t>
            </a:r>
            <a:r>
              <a:rPr lang="en-US" sz="2400" b="1" dirty="0" err="1">
                <a:solidFill>
                  <a:prstClr val="black"/>
                </a:solidFill>
              </a:rPr>
              <a:t>Frenet</a:t>
            </a:r>
            <a:r>
              <a:rPr lang="en-US" sz="2400" b="1" dirty="0">
                <a:solidFill>
                  <a:prstClr val="black"/>
                </a:solidFill>
              </a:rPr>
              <a:t> frame</a:t>
            </a:r>
            <a:endParaRPr lang="fr-FR" sz="2400" b="1" dirty="0">
              <a:solidFill>
                <a:prstClr val="black"/>
              </a:solidFill>
            </a:endParaRPr>
          </a:p>
        </p:txBody>
      </p:sp>
      <mc:AlternateContent xmlns:mc="http://schemas.openxmlformats.org/markup-compatibility/2006" xmlns:a14="http://schemas.microsoft.com/office/drawing/2010/main">
        <mc:Choice Requires="a14">
          <p:sp>
            <p:nvSpPr>
              <p:cNvPr id="48" name="ZoneTexte 47"/>
              <p:cNvSpPr txBox="1"/>
              <p:nvPr/>
            </p:nvSpPr>
            <p:spPr>
              <a:xfrm>
                <a:off x="237190" y="2585895"/>
                <a:ext cx="3069623" cy="967957"/>
              </a:xfrm>
              <a:prstGeom prst="rect">
                <a:avLst/>
              </a:prstGeom>
              <a:noFill/>
              <a:ln>
                <a:solidFill>
                  <a:srgbClr val="FF0066"/>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latin typeface="Cambria Math"/>
                            </a:rPr>
                          </m:ctrlPr>
                        </m:accPr>
                        <m:e>
                          <m:r>
                            <a:rPr lang="fr-FR" sz="2800" b="1" i="1" smtClean="0">
                              <a:latin typeface="Cambria Math"/>
                            </a:rPr>
                            <m:t>𝒂</m:t>
                          </m:r>
                        </m:e>
                      </m:acc>
                      <m:r>
                        <a:rPr lang="fr-FR" sz="2800" b="1" i="1" smtClean="0">
                          <a:latin typeface="Cambria Math"/>
                          <a:ea typeface="Cambria Math"/>
                        </a:rPr>
                        <m:t>=</m:t>
                      </m:r>
                      <m:f>
                        <m:fPr>
                          <m:ctrlPr>
                            <a:rPr lang="fr-FR" sz="2800" b="1" i="1" smtClean="0">
                              <a:latin typeface="Cambria Math"/>
                              <a:ea typeface="Cambria Math"/>
                            </a:rPr>
                          </m:ctrlPr>
                        </m:fPr>
                        <m:num>
                          <m:r>
                            <a:rPr lang="fr-FR" sz="2800" b="1" i="1" smtClean="0">
                              <a:latin typeface="Cambria Math"/>
                              <a:ea typeface="Cambria Math"/>
                            </a:rPr>
                            <m:t>𝒅𝒗</m:t>
                          </m:r>
                        </m:num>
                        <m:den>
                          <m:r>
                            <a:rPr lang="fr-FR" sz="2800" b="1" i="1" smtClean="0">
                              <a:latin typeface="Cambria Math"/>
                              <a:ea typeface="Cambria Math"/>
                            </a:rPr>
                            <m:t>𝒅𝒕</m:t>
                          </m:r>
                        </m:den>
                      </m:f>
                      <m:sSub>
                        <m:sSubPr>
                          <m:ctrlPr>
                            <a:rPr lang="fr-FR" sz="2800" b="1" i="1" smtClean="0">
                              <a:latin typeface="Cambria Math"/>
                              <a:ea typeface="Cambria Math"/>
                            </a:rPr>
                          </m:ctrlPr>
                        </m:sSubPr>
                        <m:e>
                          <m:acc>
                            <m:accPr>
                              <m:chr m:val="⃗"/>
                              <m:ctrlPr>
                                <a:rPr lang="fr-FR" sz="2800" b="1" i="1" smtClean="0">
                                  <a:latin typeface="Cambria Math"/>
                                  <a:ea typeface="Cambria Math"/>
                                </a:rPr>
                              </m:ctrlPr>
                            </m:accPr>
                            <m:e>
                              <m:r>
                                <a:rPr lang="fr-FR" sz="2800" b="1" i="1" smtClean="0">
                                  <a:latin typeface="Cambria Math"/>
                                  <a:ea typeface="Cambria Math"/>
                                </a:rPr>
                                <m:t>𝒖</m:t>
                              </m:r>
                            </m:e>
                          </m:acc>
                        </m:e>
                        <m:sub>
                          <m:r>
                            <a:rPr lang="fr-FR" sz="2800" b="1" i="1" smtClean="0">
                              <a:latin typeface="Cambria Math"/>
                              <a:ea typeface="Cambria Math"/>
                            </a:rPr>
                            <m:t>𝑻</m:t>
                          </m:r>
                        </m:sub>
                      </m:sSub>
                      <m:r>
                        <a:rPr lang="fr-FR" i="1">
                          <a:latin typeface="Cambria Math"/>
                          <a:ea typeface="Cambria Math"/>
                        </a:rPr>
                        <m:t>+</m:t>
                      </m:r>
                      <m:f>
                        <m:fPr>
                          <m:ctrlPr>
                            <a:rPr lang="fr-FR" sz="2800" b="1" i="1" smtClean="0">
                              <a:latin typeface="Cambria Math"/>
                              <a:ea typeface="Cambria Math"/>
                            </a:rPr>
                          </m:ctrlPr>
                        </m:fPr>
                        <m:num>
                          <m:sSup>
                            <m:sSupPr>
                              <m:ctrlPr>
                                <a:rPr lang="fr-FR" sz="2800" b="1" i="1" smtClean="0">
                                  <a:latin typeface="Cambria Math"/>
                                  <a:ea typeface="Cambria Math"/>
                                </a:rPr>
                              </m:ctrlPr>
                            </m:sSupPr>
                            <m:e>
                              <m:r>
                                <a:rPr lang="fr-FR" sz="2800" b="1" i="1" smtClean="0">
                                  <a:latin typeface="Cambria Math"/>
                                  <a:ea typeface="Cambria Math"/>
                                </a:rPr>
                                <m:t>𝒗</m:t>
                              </m:r>
                            </m:e>
                            <m:sup>
                              <m:r>
                                <a:rPr lang="fr-FR" sz="2800" b="1" i="1" smtClean="0">
                                  <a:latin typeface="Cambria Math"/>
                                  <a:ea typeface="Cambria Math"/>
                                </a:rPr>
                                <m:t>𝟐</m:t>
                              </m:r>
                            </m:sup>
                          </m:sSup>
                        </m:num>
                        <m:den>
                          <m:r>
                            <a:rPr lang="fr-FR" sz="2800" b="1" i="1" smtClean="0">
                              <a:latin typeface="Cambria Math"/>
                              <a:ea typeface="Cambria Math"/>
                            </a:rPr>
                            <m:t>𝑹</m:t>
                          </m:r>
                        </m:den>
                      </m:f>
                      <m:sSub>
                        <m:sSubPr>
                          <m:ctrlPr>
                            <a:rPr lang="fr-FR" sz="2800" b="1" i="1">
                              <a:latin typeface="Cambria Math"/>
                              <a:ea typeface="Cambria Math"/>
                            </a:rPr>
                          </m:ctrlPr>
                        </m:sSubPr>
                        <m:e>
                          <m:acc>
                            <m:accPr>
                              <m:chr m:val="⃗"/>
                              <m:ctrlPr>
                                <a:rPr lang="fr-FR" sz="2800" b="1" i="1">
                                  <a:latin typeface="Cambria Math"/>
                                  <a:ea typeface="Cambria Math"/>
                                </a:rPr>
                              </m:ctrlPr>
                            </m:accPr>
                            <m:e>
                              <m:r>
                                <a:rPr lang="fr-FR" sz="2800" b="1" i="1">
                                  <a:latin typeface="Cambria Math"/>
                                  <a:ea typeface="Cambria Math"/>
                                </a:rPr>
                                <m:t>𝒖</m:t>
                              </m:r>
                            </m:e>
                          </m:acc>
                        </m:e>
                        <m:sub>
                          <m:r>
                            <a:rPr lang="fr-FR" sz="2800" b="1" i="1" smtClean="0">
                              <a:latin typeface="Cambria Math"/>
                              <a:ea typeface="Cambria Math"/>
                            </a:rPr>
                            <m:t>𝑵</m:t>
                          </m:r>
                        </m:sub>
                      </m:sSub>
                    </m:oMath>
                  </m:oMathPara>
                </a14:m>
                <a:endParaRPr lang="fr-FR" sz="2800" b="1" dirty="0"/>
              </a:p>
            </p:txBody>
          </p:sp>
        </mc:Choice>
        <mc:Fallback xmlns="">
          <p:sp>
            <p:nvSpPr>
              <p:cNvPr id="48" name="ZoneTexte 47"/>
              <p:cNvSpPr txBox="1">
                <a:spLocks noRot="1" noChangeAspect="1" noMove="1" noResize="1" noEditPoints="1" noAdjustHandles="1" noChangeArrowheads="1" noChangeShapeType="1" noTextEdit="1"/>
              </p:cNvSpPr>
              <p:nvPr/>
            </p:nvSpPr>
            <p:spPr>
              <a:xfrm>
                <a:off x="237190" y="2585895"/>
                <a:ext cx="3069623" cy="967957"/>
              </a:xfrm>
              <a:prstGeom prst="rect">
                <a:avLst/>
              </a:prstGeom>
              <a:blipFill rotWithShape="1">
                <a:blip r:embed="rId10"/>
                <a:stretch>
                  <a:fillRect/>
                </a:stretch>
              </a:blipFill>
              <a:ln>
                <a:solidFill>
                  <a:srgbClr val="FF0066"/>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ZoneTexte 48"/>
              <p:cNvSpPr txBox="1"/>
              <p:nvPr/>
            </p:nvSpPr>
            <p:spPr>
              <a:xfrm>
                <a:off x="238587" y="1101916"/>
                <a:ext cx="1927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latin typeface="Cambria Math"/>
                            </a:rPr>
                          </m:ctrlPr>
                        </m:accPr>
                        <m:e>
                          <m:r>
                            <a:rPr lang="fr-FR" sz="2400" b="1" i="1" smtClean="0">
                              <a:latin typeface="Cambria Math"/>
                            </a:rPr>
                            <m:t>𝒂</m:t>
                          </m:r>
                        </m:e>
                      </m:acc>
                      <m:r>
                        <a:rPr lang="fr-FR" sz="2400" b="1" i="1" smtClean="0">
                          <a:latin typeface="Cambria Math"/>
                          <a:ea typeface="Cambria Math"/>
                        </a:rPr>
                        <m:t>=</m:t>
                      </m:r>
                      <m:acc>
                        <m:accPr>
                          <m:chr m:val="⃗"/>
                          <m:ctrlPr>
                            <a:rPr lang="fr-FR" sz="2400" b="1" i="1" smtClean="0">
                              <a:latin typeface="Cambria Math"/>
                              <a:ea typeface="Cambria Math"/>
                            </a:rPr>
                          </m:ctrlPr>
                        </m:accPr>
                        <m:e>
                          <m:sSub>
                            <m:sSubPr>
                              <m:ctrlPr>
                                <a:rPr lang="fr-FR" sz="2400" b="1" i="1" smtClean="0">
                                  <a:latin typeface="Cambria Math"/>
                                  <a:ea typeface="Cambria Math"/>
                                </a:rPr>
                              </m:ctrlPr>
                            </m:sSubPr>
                            <m:e>
                              <m:r>
                                <a:rPr lang="fr-FR" sz="2400" b="1" i="1" smtClean="0">
                                  <a:latin typeface="Cambria Math"/>
                                  <a:ea typeface="Cambria Math"/>
                                </a:rPr>
                                <m:t>𝒂</m:t>
                              </m:r>
                            </m:e>
                            <m:sub>
                              <m:r>
                                <a:rPr lang="fr-FR" sz="2400" b="1" i="1" smtClean="0">
                                  <a:latin typeface="Cambria Math"/>
                                  <a:ea typeface="Cambria Math"/>
                                </a:rPr>
                                <m:t>𝑻</m:t>
                              </m:r>
                            </m:sub>
                          </m:sSub>
                        </m:e>
                      </m:acc>
                      <m:r>
                        <a:rPr lang="fr-FR" sz="2400" b="1" i="1" smtClean="0">
                          <a:latin typeface="Cambria Math"/>
                          <a:ea typeface="Cambria Math"/>
                        </a:rPr>
                        <m:t>+</m:t>
                      </m:r>
                      <m:acc>
                        <m:accPr>
                          <m:chr m:val="⃗"/>
                          <m:ctrlPr>
                            <a:rPr lang="fr-FR" sz="2400" b="1" i="1" smtClean="0">
                              <a:latin typeface="Cambria Math"/>
                              <a:ea typeface="Cambria Math"/>
                            </a:rPr>
                          </m:ctrlPr>
                        </m:accPr>
                        <m:e>
                          <m:sSub>
                            <m:sSubPr>
                              <m:ctrlPr>
                                <a:rPr lang="fr-FR" sz="2400" b="1" i="1" smtClean="0">
                                  <a:latin typeface="Cambria Math"/>
                                  <a:ea typeface="Cambria Math"/>
                                </a:rPr>
                              </m:ctrlPr>
                            </m:sSubPr>
                            <m:e>
                              <m:r>
                                <a:rPr lang="fr-FR" sz="2400" b="1" i="1" smtClean="0">
                                  <a:latin typeface="Cambria Math"/>
                                  <a:ea typeface="Cambria Math"/>
                                </a:rPr>
                                <m:t>𝒂</m:t>
                              </m:r>
                            </m:e>
                            <m:sub>
                              <m:r>
                                <a:rPr lang="fr-FR" sz="2400" b="1" i="1" smtClean="0">
                                  <a:latin typeface="Cambria Math"/>
                                  <a:ea typeface="Cambria Math"/>
                                </a:rPr>
                                <m:t>𝑵</m:t>
                              </m:r>
                            </m:sub>
                          </m:sSub>
                        </m:e>
                      </m:acc>
                    </m:oMath>
                  </m:oMathPara>
                </a14:m>
                <a:endParaRPr lang="fr-FR" sz="2400" b="1" dirty="0"/>
              </a:p>
            </p:txBody>
          </p:sp>
        </mc:Choice>
        <mc:Fallback xmlns="">
          <p:sp>
            <p:nvSpPr>
              <p:cNvPr id="49" name="ZoneTexte 48"/>
              <p:cNvSpPr txBox="1">
                <a:spLocks noRot="1" noChangeAspect="1" noMove="1" noResize="1" noEditPoints="1" noAdjustHandles="1" noChangeArrowheads="1" noChangeShapeType="1" noTextEdit="1"/>
              </p:cNvSpPr>
              <p:nvPr/>
            </p:nvSpPr>
            <p:spPr>
              <a:xfrm>
                <a:off x="238587" y="1101916"/>
                <a:ext cx="1927002" cy="461665"/>
              </a:xfrm>
              <a:prstGeom prst="rect">
                <a:avLst/>
              </a:prstGeom>
              <a:blipFill rotWithShape="1">
                <a:blip r:embed="rId11"/>
                <a:stretch>
                  <a:fillRect b="-2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ZoneTexte 49"/>
              <p:cNvSpPr txBox="1"/>
              <p:nvPr/>
            </p:nvSpPr>
            <p:spPr>
              <a:xfrm>
                <a:off x="2368291" y="1026314"/>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2368291" y="1026314"/>
                <a:ext cx="688009" cy="645463"/>
              </a:xfrm>
              <a:prstGeom prst="rect">
                <a:avLst/>
              </a:prstGeom>
              <a:blipFill rotWithShape="1">
                <a:blip r:embed="rId12"/>
                <a:stretch>
                  <a:fillRect b="-14286"/>
                </a:stretch>
              </a:blipFill>
              <a:ln>
                <a:noFill/>
              </a:ln>
              <a:effectLst>
                <a:glow rad="101600">
                  <a:srgbClr val="FF0000">
                    <a:alpha val="60000"/>
                  </a:srgbClr>
                </a:glow>
              </a:effectLst>
            </p:spPr>
            <p:txBody>
              <a:bodyPr/>
              <a:lstStyle/>
              <a:p>
                <a:r>
                  <a:rPr lang="fr-FR">
                    <a:noFill/>
                  </a:rPr>
                  <a:t> </a:t>
                </a:r>
              </a:p>
            </p:txBody>
          </p:sp>
        </mc:Fallback>
      </mc:AlternateContent>
      <p:sp>
        <p:nvSpPr>
          <p:cNvPr id="51" name="Rectangle 50"/>
          <p:cNvSpPr/>
          <p:nvPr/>
        </p:nvSpPr>
        <p:spPr>
          <a:xfrm>
            <a:off x="2100722" y="1664610"/>
            <a:ext cx="611574" cy="2232636"/>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1069747" y="1780812"/>
            <a:ext cx="549925" cy="2232636"/>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5" name="Groupe 54"/>
          <p:cNvGrpSpPr/>
          <p:nvPr/>
        </p:nvGrpSpPr>
        <p:grpSpPr>
          <a:xfrm>
            <a:off x="101268" y="4657219"/>
            <a:ext cx="3500454" cy="965136"/>
            <a:chOff x="101268" y="4657219"/>
            <a:chExt cx="3500454" cy="965136"/>
          </a:xfrm>
        </p:grpSpPr>
        <mc:AlternateContent xmlns:mc="http://schemas.openxmlformats.org/markup-compatibility/2006" xmlns:a14="http://schemas.microsoft.com/office/drawing/2010/main">
          <mc:Choice Requires="a14">
            <p:sp>
              <p:nvSpPr>
                <p:cNvPr id="53" name="ZoneTexte 52"/>
                <p:cNvSpPr txBox="1"/>
                <p:nvPr/>
              </p:nvSpPr>
              <p:spPr>
                <a:xfrm>
                  <a:off x="101268" y="4869160"/>
                  <a:ext cx="688009" cy="645463"/>
                </a:xfrm>
                <a:prstGeom prst="rect">
                  <a:avLst/>
                </a:prstGeom>
                <a:noFill/>
                <a:ln>
                  <a:noFill/>
                </a:ln>
                <a:effectLst>
                  <a:glow rad="101600">
                    <a:srgbClr val="FF0000">
                      <a:alpha val="60000"/>
                    </a:srgb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latin typeface="Cambria Math"/>
                          </a:rPr>
                          <m:t>⇒</m:t>
                        </m:r>
                      </m:oMath>
                    </m:oMathPara>
                  </a14:m>
                  <a:endParaRPr lang="fr-FR" sz="3600" b="1" cap="all" dirty="0">
                    <a:ln w="9000" cmpd="sng">
                      <a:solidFill>
                        <a:srgbClr val="7030A0"/>
                      </a:solidFill>
                      <a:prstDash val="solid"/>
                    </a:ln>
                    <a:solidFill>
                      <a:srgbClr val="7030A0"/>
                    </a:solidFill>
                    <a:effectLst>
                      <a:glow rad="228600">
                        <a:srgbClr val="FFFF00">
                          <a:alpha val="40000"/>
                        </a:srgbClr>
                      </a:glow>
                      <a:reflection blurRad="12700" stA="28000" endPos="45000" dist="1000" dir="5400000" sy="-100000" algn="bl" rotWithShape="0"/>
                    </a:effectLst>
                  </a:endParaRPr>
                </a:p>
              </p:txBody>
            </p:sp>
          </mc:Choice>
          <mc:Fallback xmlns="">
            <p:sp>
              <p:nvSpPr>
                <p:cNvPr id="53" name="ZoneTexte 52"/>
                <p:cNvSpPr txBox="1">
                  <a:spLocks noRot="1" noChangeAspect="1" noMove="1" noResize="1" noEditPoints="1" noAdjustHandles="1" noChangeArrowheads="1" noChangeShapeType="1" noTextEdit="1"/>
                </p:cNvSpPr>
                <p:nvPr/>
              </p:nvSpPr>
              <p:spPr>
                <a:xfrm>
                  <a:off x="101268" y="4869160"/>
                  <a:ext cx="688009" cy="645463"/>
                </a:xfrm>
                <a:prstGeom prst="rect">
                  <a:avLst/>
                </a:prstGeom>
                <a:blipFill rotWithShape="1">
                  <a:blip r:embed="rId13"/>
                  <a:stretch>
                    <a:fillRect b="-13571"/>
                  </a:stretch>
                </a:blipFill>
                <a:ln>
                  <a:no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ZoneTexte 53"/>
                <p:cNvSpPr txBox="1"/>
                <p:nvPr/>
              </p:nvSpPr>
              <p:spPr>
                <a:xfrm>
                  <a:off x="704519" y="4657219"/>
                  <a:ext cx="2897203" cy="96513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rgbClr val="FF0066"/>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latin typeface="Cambria Math"/>
                              </a:rPr>
                            </m:ctrlPr>
                          </m:accPr>
                          <m:e>
                            <m:r>
                              <a:rPr lang="fr-FR" sz="2800" b="1" i="1">
                                <a:latin typeface="Cambria Math"/>
                              </a:rPr>
                              <m:t>𝒂</m:t>
                            </m:r>
                          </m:e>
                        </m:acc>
                        <m:r>
                          <a:rPr lang="fr-FR" sz="2800" b="1" i="1">
                            <a:latin typeface="Cambria Math"/>
                          </a:rPr>
                          <m:t>=</m:t>
                        </m:r>
                        <m:acc>
                          <m:accPr>
                            <m:chr m:val="̇"/>
                            <m:ctrlPr>
                              <a:rPr lang="fr-FR" sz="2800" b="1" i="1">
                                <a:latin typeface="Cambria Math"/>
                              </a:rPr>
                            </m:ctrlPr>
                          </m:accPr>
                          <m:e>
                            <m:r>
                              <a:rPr lang="fr-FR" sz="2800" b="1" i="1">
                                <a:latin typeface="Cambria Math"/>
                              </a:rPr>
                              <m:t>𝒗</m:t>
                            </m:r>
                          </m:e>
                        </m:acc>
                        <m:sSub>
                          <m:sSubPr>
                            <m:ctrlPr>
                              <a:rPr lang="fr-FR" sz="2800" b="1" i="1">
                                <a:latin typeface="Cambria Math"/>
                              </a:rPr>
                            </m:ctrlPr>
                          </m:sSubPr>
                          <m:e>
                            <m:acc>
                              <m:accPr>
                                <m:chr m:val="⃗"/>
                                <m:ctrlPr>
                                  <a:rPr lang="fr-FR" sz="2800" b="1" i="1">
                                    <a:latin typeface="Cambria Math"/>
                                  </a:rPr>
                                </m:ctrlPr>
                              </m:accPr>
                              <m:e>
                                <m:r>
                                  <a:rPr lang="fr-FR" sz="2800" b="1" i="1">
                                    <a:latin typeface="Cambria Math"/>
                                  </a:rPr>
                                  <m:t>𝒖</m:t>
                                </m:r>
                              </m:e>
                            </m:acc>
                          </m:e>
                          <m:sub>
                            <m:r>
                              <a:rPr lang="fr-FR" sz="2800" b="1" i="1">
                                <a:latin typeface="Cambria Math"/>
                              </a:rPr>
                              <m:t>𝑻</m:t>
                            </m:r>
                          </m:sub>
                        </m:sSub>
                        <m:r>
                          <a:rPr lang="fr-FR" sz="2800" b="1" i="1">
                            <a:latin typeface="Cambria Math"/>
                          </a:rPr>
                          <m:t>+</m:t>
                        </m:r>
                        <m:f>
                          <m:fPr>
                            <m:ctrlPr>
                              <a:rPr lang="fr-FR" sz="2800" b="1" i="1" smtClean="0">
                                <a:latin typeface="Cambria Math"/>
                              </a:rPr>
                            </m:ctrlPr>
                          </m:fPr>
                          <m:num>
                            <m:sSup>
                              <m:sSupPr>
                                <m:ctrlPr>
                                  <a:rPr lang="fr-FR" sz="2800" b="1" i="1">
                                    <a:latin typeface="Cambria Math"/>
                                  </a:rPr>
                                </m:ctrlPr>
                              </m:sSupPr>
                              <m:e>
                                <m:r>
                                  <a:rPr lang="fr-FR" sz="2800" b="1" i="1" smtClean="0">
                                    <a:latin typeface="Cambria Math"/>
                                  </a:rPr>
                                  <m:t>𝒗</m:t>
                                </m:r>
                              </m:e>
                              <m:sup>
                                <m:r>
                                  <a:rPr lang="fr-FR" sz="2800" b="1" i="1">
                                    <a:latin typeface="Cambria Math"/>
                                  </a:rPr>
                                  <m:t>𝟐</m:t>
                                </m:r>
                              </m:sup>
                            </m:sSup>
                          </m:num>
                          <m:den>
                            <m:r>
                              <a:rPr lang="fr-FR" sz="2800" b="1" i="1">
                                <a:latin typeface="Cambria Math"/>
                              </a:rPr>
                              <m:t>𝑹</m:t>
                            </m:r>
                          </m:den>
                        </m:f>
                        <m:sSub>
                          <m:sSubPr>
                            <m:ctrlPr>
                              <a:rPr lang="fr-FR" sz="2800" b="1" i="1">
                                <a:latin typeface="Cambria Math"/>
                              </a:rPr>
                            </m:ctrlPr>
                          </m:sSubPr>
                          <m:e>
                            <m:acc>
                              <m:accPr>
                                <m:chr m:val="⃗"/>
                                <m:ctrlPr>
                                  <a:rPr lang="fr-FR" sz="2800" b="1" i="1">
                                    <a:latin typeface="Cambria Math"/>
                                  </a:rPr>
                                </m:ctrlPr>
                              </m:accPr>
                              <m:e>
                                <m:r>
                                  <a:rPr lang="fr-FR" sz="2800" b="1" i="1">
                                    <a:latin typeface="Cambria Math"/>
                                  </a:rPr>
                                  <m:t>𝒖</m:t>
                                </m:r>
                              </m:e>
                            </m:acc>
                          </m:e>
                          <m:sub>
                            <m:r>
                              <a:rPr lang="fr-FR" sz="2800" b="1" i="1">
                                <a:latin typeface="Cambria Math"/>
                              </a:rPr>
                              <m:t>𝑵</m:t>
                            </m:r>
                          </m:sub>
                        </m:sSub>
                      </m:oMath>
                    </m:oMathPara>
                  </a14:m>
                  <a:endParaRPr lang="fr-FR" sz="2800" b="1" i="1" dirty="0">
                    <a:latin typeface="Cambria Math"/>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704519" y="4657219"/>
                  <a:ext cx="2897203" cy="965136"/>
                </a:xfrm>
                <a:prstGeom prst="rect">
                  <a:avLst/>
                </a:prstGeom>
                <a:blipFill rotWithShape="1">
                  <a:blip r:embed="rId14"/>
                  <a:stretch>
                    <a:fillRect/>
                  </a:stretch>
                </a:blipFill>
                <a:ln>
                  <a:solidFill>
                    <a:srgbClr val="FF0066"/>
                  </a:solidFill>
                </a:ln>
              </p:spPr>
              <p:txBody>
                <a:bodyPr/>
                <a:lstStyle/>
                <a:p>
                  <a:r>
                    <a:rPr lang="fr-FR">
                      <a:noFill/>
                    </a:rPr>
                    <a:t> </a:t>
                  </a:r>
                </a:p>
              </p:txBody>
            </p:sp>
          </mc:Fallback>
        </mc:AlternateContent>
      </p:grpSp>
    </p:spTree>
    <p:extLst>
      <p:ext uri="{BB962C8B-B14F-4D97-AF65-F5344CB8AC3E}">
        <p14:creationId xmlns:p14="http://schemas.microsoft.com/office/powerpoint/2010/main" val="9161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checkerboard(across)">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arn(inVertical)">
                                      <p:cBhvr>
                                        <p:cTn id="58" dur="500"/>
                                        <p:tgtEl>
                                          <p:spTgt spid="4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arn(inVertical)">
                                      <p:cBhvr>
                                        <p:cTn id="61" dur="500"/>
                                        <p:tgtEl>
                                          <p:spTgt spid="4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inVertical)">
                                      <p:cBhvr>
                                        <p:cTn id="64" dur="500"/>
                                        <p:tgtEl>
                                          <p:spTgt spid="5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inVertic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edge">
                                      <p:cBhvr>
                                        <p:cTn id="72" dur="2000"/>
                                        <p:tgtEl>
                                          <p:spTgt spid="52"/>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edge">
                                      <p:cBhvr>
                                        <p:cTn id="75" dur="20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8" grpId="0" animBg="1"/>
      <p:bldP spid="49" grpId="0"/>
      <p:bldP spid="50" grpId="0"/>
      <p:bldP spid="51"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2</a:t>
            </a:fld>
            <a:endParaRPr lang="fr-FR" b="1" dirty="0">
              <a:solidFill>
                <a:schemeClr val="tx1"/>
              </a:solidFill>
            </a:endParaRPr>
          </a:p>
        </p:txBody>
      </p:sp>
      <p:sp>
        <p:nvSpPr>
          <p:cNvPr id="3" name="Rectangle 2"/>
          <p:cNvSpPr/>
          <p:nvPr/>
        </p:nvSpPr>
        <p:spPr>
          <a:xfrm>
            <a:off x="251520" y="248491"/>
            <a:ext cx="8622873" cy="769441"/>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dirty="0">
                <a:ln/>
                <a:solidFill>
                  <a:schemeClr val="tx1"/>
                </a:solidFill>
                <a:effectLst>
                  <a:glow rad="228600">
                    <a:srgbClr val="FFC000">
                      <a:alpha val="40000"/>
                    </a:srgbClr>
                  </a:glow>
                </a:effectLst>
                <a:latin typeface="-apple-system"/>
              </a:rPr>
              <a:t>Mechanics of the material point</a:t>
            </a:r>
            <a:endParaRPr lang="fr-FR" sz="4400" b="1" dirty="0">
              <a:ln/>
              <a:solidFill>
                <a:schemeClr val="tx1"/>
              </a:solidFill>
              <a:effectLst>
                <a:glow rad="228600">
                  <a:srgbClr val="FFC000">
                    <a:alpha val="40000"/>
                  </a:srgbClr>
                </a:glow>
              </a:effectLst>
            </a:endParaRPr>
          </a:p>
        </p:txBody>
      </p:sp>
      <p:sp>
        <p:nvSpPr>
          <p:cNvPr id="4" name="Rectangle 3"/>
          <p:cNvSpPr/>
          <p:nvPr/>
        </p:nvSpPr>
        <p:spPr>
          <a:xfrm>
            <a:off x="395536" y="1421755"/>
            <a:ext cx="9073008" cy="646331"/>
          </a:xfrm>
          <a:prstGeom prst="rect">
            <a:avLst/>
          </a:prstGeom>
        </p:spPr>
        <p:txBody>
          <a:bodyPr wrap="square">
            <a:spAutoFit/>
          </a:bodyPr>
          <a:lstStyle/>
          <a:p>
            <a:r>
              <a:rPr lang="fr-FR" sz="3600" b="1" dirty="0" err="1">
                <a:ln w="2450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latin typeface="Arial Rounded MT Bold" pitchFamily="34" charset="0"/>
              </a:rPr>
              <a:t>Chapter</a:t>
            </a:r>
            <a:r>
              <a:rPr lang="fr-FR" sz="3600" b="1" dirty="0">
                <a:ln w="2450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effectLst>
                <a:latin typeface="Arial Rounded MT Bold" pitchFamily="34" charset="0"/>
              </a:rPr>
              <a:t> 1: </a:t>
            </a:r>
            <a:r>
              <a:rPr lang="en-US" sz="3600" b="1" dirty="0">
                <a:solidFill>
                  <a:srgbClr val="FF0000"/>
                </a:solidFill>
                <a:effectLst>
                  <a:glow rad="101600">
                    <a:srgbClr val="FFC000">
                      <a:alpha val="40000"/>
                    </a:srgbClr>
                  </a:glow>
                </a:effectLst>
              </a:rPr>
              <a:t>Kinematics of a material point</a:t>
            </a:r>
            <a:endParaRPr lang="fr-FR" sz="1400" dirty="0">
              <a:solidFill>
                <a:srgbClr val="FF0000"/>
              </a:solidFill>
              <a:effectLst>
                <a:glow rad="101600">
                  <a:srgbClr val="FFC000">
                    <a:alpha val="40000"/>
                  </a:srgbClr>
                </a:glow>
              </a:effectLst>
            </a:endParaRPr>
          </a:p>
        </p:txBody>
      </p:sp>
      <p:sp>
        <p:nvSpPr>
          <p:cNvPr id="5" name="Rectangle 4"/>
          <p:cNvSpPr/>
          <p:nvPr/>
        </p:nvSpPr>
        <p:spPr>
          <a:xfrm>
            <a:off x="1351468" y="2348879"/>
            <a:ext cx="4412362" cy="461665"/>
          </a:xfrm>
          <a:prstGeom prst="rect">
            <a:avLst/>
          </a:prstGeom>
        </p:spPr>
        <p:txBody>
          <a:bodyPr wrap="none">
            <a:spAutoFit/>
          </a:bodyPr>
          <a:lstStyle/>
          <a:p>
            <a:pPr marL="342900" indent="-342900">
              <a:buFont typeface="Wingdings" pitchFamily="2" charset="2"/>
              <a:buChar char="Ø"/>
            </a:pPr>
            <a:r>
              <a:rPr lang="fr-FR" sz="2400" b="1" dirty="0" err="1" smtClean="0">
                <a:latin typeface="Arial Rounded MT Bold" pitchFamily="34" charset="0"/>
              </a:rPr>
              <a:t>Movement</a:t>
            </a:r>
            <a:r>
              <a:rPr lang="fr-FR" sz="2400" b="1" dirty="0" smtClean="0">
                <a:latin typeface="Arial Rounded MT Bold" pitchFamily="34" charset="0"/>
              </a:rPr>
              <a:t> </a:t>
            </a:r>
            <a:r>
              <a:rPr lang="fr-FR" sz="2400" b="1" dirty="0" err="1" smtClean="0">
                <a:latin typeface="Arial Rounded MT Bold" pitchFamily="34" charset="0"/>
              </a:rPr>
              <a:t>characteristics</a:t>
            </a:r>
            <a:endParaRPr lang="fr-FR" sz="2400" b="1" dirty="0">
              <a:latin typeface="Arial Rounded MT Bold" pitchFamily="34" charset="0"/>
            </a:endParaRPr>
          </a:p>
        </p:txBody>
      </p:sp>
      <p:sp>
        <p:nvSpPr>
          <p:cNvPr id="6" name="Rectangle 5"/>
          <p:cNvSpPr/>
          <p:nvPr/>
        </p:nvSpPr>
        <p:spPr>
          <a:xfrm>
            <a:off x="1367758" y="3011059"/>
            <a:ext cx="3254737" cy="461665"/>
          </a:xfrm>
          <a:prstGeom prst="rect">
            <a:avLst/>
          </a:prstGeom>
        </p:spPr>
        <p:txBody>
          <a:bodyPr wrap="none">
            <a:spAutoFit/>
          </a:bodyPr>
          <a:lstStyle/>
          <a:p>
            <a:pPr marL="342900" indent="-342900">
              <a:buFont typeface="Wingdings" pitchFamily="2" charset="2"/>
              <a:buChar char="Ø"/>
            </a:pPr>
            <a:r>
              <a:rPr lang="fr-FR" sz="2400" b="1" dirty="0" err="1">
                <a:latin typeface="Arial Rounded MT Bold" pitchFamily="34" charset="0"/>
              </a:rPr>
              <a:t>Rectilinear</a:t>
            </a:r>
            <a:r>
              <a:rPr lang="fr-FR" sz="2400" b="1" dirty="0">
                <a:latin typeface="Arial Rounded MT Bold" pitchFamily="34" charset="0"/>
              </a:rPr>
              <a:t> motion</a:t>
            </a:r>
          </a:p>
        </p:txBody>
      </p:sp>
      <p:sp>
        <p:nvSpPr>
          <p:cNvPr id="7" name="Rectangle 6"/>
          <p:cNvSpPr/>
          <p:nvPr/>
        </p:nvSpPr>
        <p:spPr>
          <a:xfrm>
            <a:off x="1351468" y="3654345"/>
            <a:ext cx="3060453" cy="461665"/>
          </a:xfrm>
          <a:prstGeom prst="rect">
            <a:avLst/>
          </a:prstGeom>
        </p:spPr>
        <p:txBody>
          <a:bodyPr wrap="none">
            <a:spAutoFit/>
          </a:bodyPr>
          <a:lstStyle/>
          <a:p>
            <a:pPr marL="342900" indent="-342900">
              <a:buFont typeface="Wingdings" pitchFamily="2" charset="2"/>
              <a:buChar char="Ø"/>
            </a:pPr>
            <a:r>
              <a:rPr lang="fr-FR" sz="2400" b="1" dirty="0">
                <a:solidFill>
                  <a:srgbClr val="00B050"/>
                </a:solidFill>
                <a:latin typeface="Arial Rounded MT Bold" pitchFamily="34" charset="0"/>
              </a:rPr>
              <a:t>Motion in a Plane</a:t>
            </a:r>
          </a:p>
        </p:txBody>
      </p:sp>
      <p:sp>
        <p:nvSpPr>
          <p:cNvPr id="8" name="Rectangle 7"/>
          <p:cNvSpPr/>
          <p:nvPr/>
        </p:nvSpPr>
        <p:spPr>
          <a:xfrm>
            <a:off x="1403648" y="4304577"/>
            <a:ext cx="3395417" cy="461665"/>
          </a:xfrm>
          <a:prstGeom prst="rect">
            <a:avLst/>
          </a:prstGeom>
        </p:spPr>
        <p:txBody>
          <a:bodyPr wrap="none">
            <a:spAutoFit/>
          </a:bodyPr>
          <a:lstStyle/>
          <a:p>
            <a:pPr marL="342900" indent="-342900" algn="ctr">
              <a:buFont typeface="Wingdings" pitchFamily="2" charset="2"/>
              <a:buChar char="Ø"/>
            </a:pPr>
            <a:r>
              <a:rPr lang="fr-FR" sz="2400" b="1" dirty="0" err="1">
                <a:latin typeface="Arial Rounded MT Bold" pitchFamily="34" charset="0"/>
              </a:rPr>
              <a:t>Movement</a:t>
            </a:r>
            <a:r>
              <a:rPr lang="fr-FR" sz="2400" b="1" dirty="0">
                <a:latin typeface="Arial Rounded MT Bold" pitchFamily="34" charset="0"/>
              </a:rPr>
              <a:t> in </a:t>
            </a:r>
            <a:r>
              <a:rPr lang="fr-FR" sz="2400" b="1" dirty="0" err="1">
                <a:latin typeface="Arial Rounded MT Bold" pitchFamily="34" charset="0"/>
              </a:rPr>
              <a:t>space</a:t>
            </a:r>
            <a:endParaRPr lang="fr-FR" sz="2400" b="1" dirty="0">
              <a:latin typeface="Arial Rounded MT Bold" pitchFamily="34" charset="0"/>
            </a:endParaRPr>
          </a:p>
        </p:txBody>
      </p:sp>
      <p:sp>
        <p:nvSpPr>
          <p:cNvPr id="10" name="Rectangle 9"/>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p:spTree>
    <p:extLst>
      <p:ext uri="{BB962C8B-B14F-4D97-AF65-F5344CB8AC3E}">
        <p14:creationId xmlns:p14="http://schemas.microsoft.com/office/powerpoint/2010/main" val="413158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3</a:t>
            </a:fld>
            <a:endParaRPr lang="fr-FR" b="1" dirty="0">
              <a:solidFill>
                <a:schemeClr val="tx1"/>
              </a:solidFill>
            </a:endParaRPr>
          </a:p>
        </p:txBody>
      </p:sp>
      <p:sp>
        <p:nvSpPr>
          <p:cNvPr id="2" name="Rectangle 1"/>
          <p:cNvSpPr/>
          <p:nvPr/>
        </p:nvSpPr>
        <p:spPr>
          <a:xfrm>
            <a:off x="2195736" y="118373"/>
            <a:ext cx="5036956" cy="646331"/>
          </a:xfrm>
          <a:prstGeom prst="rect">
            <a:avLst/>
          </a:prstGeom>
          <a:ln w="38100">
            <a:solidFill>
              <a:srgbClr val="66FF66"/>
            </a:solidFill>
          </a:ln>
          <a:effectLst>
            <a:glow rad="101600">
              <a:srgbClr val="66FF66">
                <a:alpha val="60000"/>
              </a:srgbClr>
            </a:glow>
          </a:effectLst>
        </p:spPr>
        <p:txBody>
          <a:bodyPr wrap="none">
            <a:spAutoFit/>
          </a:bodyPr>
          <a:lstStyle/>
          <a:p>
            <a:pPr lvl="0"/>
            <a:r>
              <a:rPr lang="fr-FR" sz="3600" b="1" dirty="0">
                <a:latin typeface="Arial Rounded MT Bold" pitchFamily="34" charset="0"/>
              </a:rPr>
              <a:t>Motion in a </a:t>
            </a:r>
            <a:r>
              <a:rPr lang="fr-FR" sz="3600" b="1" dirty="0" smtClean="0">
                <a:latin typeface="Arial Rounded MT Bold" pitchFamily="34" charset="0"/>
              </a:rPr>
              <a:t>Plane (2D)</a:t>
            </a:r>
            <a:endParaRPr lang="fr-FR" sz="3600" b="1" dirty="0">
              <a:latin typeface="Arial Rounded MT Bold"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14889" y="1052736"/>
                <a:ext cx="8623680" cy="1200329"/>
              </a:xfrm>
              <a:prstGeom prst="rect">
                <a:avLst/>
              </a:prstGeom>
            </p:spPr>
            <p:txBody>
              <a:bodyPr wrap="square">
                <a:spAutoFit/>
              </a:bodyPr>
              <a:lstStyle/>
              <a:p>
                <a:pPr algn="just"/>
                <a:r>
                  <a:rPr lang="en-US" sz="2400" b="1" dirty="0"/>
                  <a:t>If the trajectory of a moving point lies within a plane, we can describe its position using either </a:t>
                </a:r>
                <a:r>
                  <a:rPr lang="fr-FR" sz="2400" b="1" dirty="0" err="1">
                    <a:solidFill>
                      <a:srgbClr val="FF0000"/>
                    </a:solidFill>
                  </a:rPr>
                  <a:t>Cartesian</a:t>
                </a:r>
                <a:r>
                  <a:rPr lang="en-US" sz="2400" b="1" dirty="0">
                    <a:solidFill>
                      <a:srgbClr val="FF0000"/>
                    </a:solidFill>
                  </a:rPr>
                  <a:t> coordinates (𝑥</a:t>
                </a:r>
                <a:r>
                  <a:rPr lang="en-US" sz="2400" b="1" dirty="0" smtClean="0">
                    <a:solidFill>
                      <a:srgbClr val="FF0000"/>
                    </a:solidFill>
                  </a:rPr>
                  <a:t>, 𝑦)</a:t>
                </a:r>
                <a:r>
                  <a:rPr lang="en-US" sz="2400" b="1" dirty="0" smtClean="0"/>
                  <a:t>or </a:t>
                </a:r>
                <a:r>
                  <a:rPr lang="en-US" sz="2400" b="1" dirty="0">
                    <a:solidFill>
                      <a:srgbClr val="00B050"/>
                    </a:solidFill>
                  </a:rPr>
                  <a:t>polar coordinates (𝑟</a:t>
                </a:r>
                <a:r>
                  <a:rPr lang="en-US" sz="2400" b="1" dirty="0" smtClean="0">
                    <a:solidFill>
                      <a:srgbClr val="00B050"/>
                    </a:solidFill>
                  </a:rPr>
                  <a:t>, </a:t>
                </a:r>
                <a14:m>
                  <m:oMath xmlns:m="http://schemas.openxmlformats.org/officeDocument/2006/math">
                    <m:r>
                      <a:rPr lang="en-US" sz="2400" b="1" i="1" dirty="0" smtClean="0">
                        <a:solidFill>
                          <a:srgbClr val="00B050"/>
                        </a:solidFill>
                        <a:latin typeface="Cambria Math"/>
                        <a:ea typeface="Cambria Math"/>
                      </a:rPr>
                      <m:t>𝝋</m:t>
                    </m:r>
                  </m:oMath>
                </a14:m>
                <a:r>
                  <a:rPr lang="en-US" sz="2400" b="1" dirty="0" smtClean="0">
                    <a:solidFill>
                      <a:srgbClr val="00B050"/>
                    </a:solidFill>
                  </a:rPr>
                  <a:t>)</a:t>
                </a:r>
                <a:r>
                  <a:rPr lang="en-US" sz="2400" b="1" dirty="0" smtClean="0"/>
                  <a:t>.</a:t>
                </a:r>
                <a:endParaRPr lang="fr-FR"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214889" y="1052736"/>
                <a:ext cx="8623680" cy="1200329"/>
              </a:xfrm>
              <a:prstGeom prst="rect">
                <a:avLst/>
              </a:prstGeom>
              <a:blipFill rotWithShape="1">
                <a:blip r:embed="rId2"/>
                <a:stretch>
                  <a:fillRect l="-1060" t="-4061" r="-1131" b="-10660"/>
                </a:stretch>
              </a:blipFill>
            </p:spPr>
            <p:txBody>
              <a:bodyPr/>
              <a:lstStyle/>
              <a:p>
                <a:r>
                  <a:rPr lang="fr-FR">
                    <a:noFill/>
                  </a:rPr>
                  <a:t> </a:t>
                </a:r>
              </a:p>
            </p:txBody>
          </p:sp>
        </mc:Fallback>
      </mc:AlternateContent>
      <p:sp>
        <p:nvSpPr>
          <p:cNvPr id="5" name="Rectangle 4"/>
          <p:cNvSpPr/>
          <p:nvPr/>
        </p:nvSpPr>
        <p:spPr>
          <a:xfrm>
            <a:off x="284604" y="3759423"/>
            <a:ext cx="8227009" cy="461665"/>
          </a:xfrm>
          <a:prstGeom prst="rect">
            <a:avLst/>
          </a:prstGeom>
          <a:solidFill>
            <a:srgbClr val="FFFF66"/>
          </a:solidFill>
          <a:effectLst>
            <a:glow rad="228600">
              <a:schemeClr val="accent2">
                <a:satMod val="175000"/>
                <a:alpha val="40000"/>
              </a:schemeClr>
            </a:glow>
          </a:effectLst>
        </p:spPr>
        <p:txBody>
          <a:bodyPr wrap="square">
            <a:spAutoFit/>
          </a:bodyPr>
          <a:lstStyle/>
          <a:p>
            <a:pPr algn="ctr"/>
            <a:r>
              <a:rPr lang="en-US" sz="2400" b="1" dirty="0" smtClean="0">
                <a:solidFill>
                  <a:srgbClr val="FF0000"/>
                </a:solidFill>
              </a:rPr>
              <a:t>Study of movement in polar coordinates</a:t>
            </a:r>
            <a:endParaRPr lang="en-US" sz="2400" b="1" dirty="0">
              <a:solidFill>
                <a:srgbClr val="FF0000"/>
              </a:solidFill>
            </a:endParaRPr>
          </a:p>
        </p:txBody>
      </p:sp>
      <p:sp>
        <p:nvSpPr>
          <p:cNvPr id="8" name="Rectangle 7"/>
          <p:cNvSpPr/>
          <p:nvPr/>
        </p:nvSpPr>
        <p:spPr>
          <a:xfrm>
            <a:off x="157760" y="5110478"/>
            <a:ext cx="8680809" cy="830997"/>
          </a:xfrm>
          <a:prstGeom prst="rect">
            <a:avLst/>
          </a:prstGeom>
        </p:spPr>
        <p:txBody>
          <a:bodyPr wrap="square">
            <a:spAutoFit/>
          </a:bodyPr>
          <a:lstStyle/>
          <a:p>
            <a:r>
              <a:rPr lang="en-US" sz="2400" b="1" dirty="0"/>
              <a:t>The position of the mobile in Cartesian coordinates </a:t>
            </a:r>
            <a:r>
              <a:rPr lang="en-US" sz="2400" b="1" dirty="0">
                <a:solidFill>
                  <a:srgbClr val="FF0000"/>
                </a:solidFill>
              </a:rPr>
              <a:t>(𝑥, 𝑦) </a:t>
            </a:r>
            <a:r>
              <a:rPr lang="en-US" sz="2400" b="1" dirty="0" smtClean="0"/>
              <a:t>is </a:t>
            </a:r>
            <a:r>
              <a:rPr lang="en-US" sz="2400" b="1" dirty="0"/>
              <a:t>defined </a:t>
            </a:r>
            <a:r>
              <a:rPr lang="en-US" sz="2400" b="1" dirty="0" smtClean="0"/>
              <a:t>by :</a:t>
            </a:r>
            <a:endParaRPr lang="fr-FR" sz="2400" b="1" dirty="0"/>
          </a:p>
        </p:txBody>
      </p:sp>
      <mc:AlternateContent xmlns:mc="http://schemas.openxmlformats.org/markup-compatibility/2006" xmlns:a14="http://schemas.microsoft.com/office/drawing/2010/main">
        <mc:Choice Requires="a14">
          <p:sp>
            <p:nvSpPr>
              <p:cNvPr id="10" name="Rectangle 9"/>
              <p:cNvSpPr/>
              <p:nvPr/>
            </p:nvSpPr>
            <p:spPr>
              <a:xfrm>
                <a:off x="3297967" y="5833515"/>
                <a:ext cx="2232000" cy="468000"/>
              </a:xfrm>
              <a:prstGeom prst="rect">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tx1"/>
                              </a:solidFill>
                              <a:latin typeface="Cambria Math"/>
                              <a:ea typeface="Calibri"/>
                              <a:cs typeface="Times New Roman"/>
                            </a:rPr>
                          </m:ctrlPr>
                        </m:accPr>
                        <m:e>
                          <m:r>
                            <a:rPr lang="fr-FR" sz="2000" b="1" i="1">
                              <a:solidFill>
                                <a:schemeClr val="tx1"/>
                              </a:solidFill>
                              <a:effectLst/>
                              <a:latin typeface="Cambria Math"/>
                              <a:ea typeface="Calibri"/>
                              <a:cs typeface="Times New Roman"/>
                            </a:rPr>
                            <m:t>𝑶𝑴</m:t>
                          </m:r>
                        </m:e>
                      </m:acc>
                      <m:r>
                        <a:rPr lang="fr-FR" sz="2000" b="1" i="1">
                          <a:solidFill>
                            <a:schemeClr val="tx1"/>
                          </a:solidFill>
                          <a:effectLst/>
                          <a:latin typeface="Cambria Math"/>
                          <a:ea typeface="Calibri"/>
                          <a:cs typeface="Times New Roman"/>
                        </a:rPr>
                        <m:t>=</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𝒓</m:t>
                          </m:r>
                        </m:e>
                      </m:acc>
                      <m:r>
                        <a:rPr lang="fr-FR" sz="2000" b="1" i="1">
                          <a:solidFill>
                            <a:schemeClr val="tx1"/>
                          </a:solidFill>
                          <a:effectLst/>
                          <a:latin typeface="Cambria Math"/>
                          <a:ea typeface="Calibri"/>
                          <a:cs typeface="Times New Roman"/>
                        </a:rPr>
                        <m:t>=</m:t>
                      </m:r>
                      <m:r>
                        <a:rPr lang="fr-FR" sz="2000" b="1" i="1">
                          <a:solidFill>
                            <a:schemeClr val="tx1"/>
                          </a:solidFill>
                          <a:effectLst/>
                          <a:latin typeface="Cambria Math"/>
                          <a:ea typeface="Calibri"/>
                          <a:cs typeface="Times New Roman"/>
                        </a:rPr>
                        <m:t>𝒙</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𝒊</m:t>
                          </m:r>
                        </m:e>
                      </m:acc>
                      <m:r>
                        <a:rPr lang="fr-FR" sz="2000" b="1" i="1">
                          <a:solidFill>
                            <a:schemeClr val="tx1"/>
                          </a:solidFill>
                          <a:effectLst/>
                          <a:latin typeface="Cambria Math"/>
                          <a:ea typeface="Calibri"/>
                          <a:cs typeface="Times New Roman"/>
                        </a:rPr>
                        <m:t>+</m:t>
                      </m:r>
                      <m:r>
                        <a:rPr lang="fr-FR" sz="2000" b="1" i="1">
                          <a:solidFill>
                            <a:schemeClr val="tx1"/>
                          </a:solidFill>
                          <a:effectLst/>
                          <a:latin typeface="Cambria Math"/>
                          <a:ea typeface="Calibri"/>
                          <a:cs typeface="Times New Roman"/>
                        </a:rPr>
                        <m:t>𝒚</m:t>
                      </m:r>
                      <m:acc>
                        <m:accPr>
                          <m:chr m:val="⃗"/>
                          <m:ctrlPr>
                            <a:rPr lang="fr-FR" sz="2000" b="1" i="1">
                              <a:solidFill>
                                <a:schemeClr val="tx1"/>
                              </a:solidFill>
                              <a:effectLst/>
                              <a:latin typeface="Cambria Math"/>
                              <a:ea typeface="Calibri"/>
                              <a:cs typeface="Times New Roman"/>
                            </a:rPr>
                          </m:ctrlPr>
                        </m:accPr>
                        <m:e>
                          <m:r>
                            <a:rPr lang="fr-FR" sz="2000" b="1" i="1">
                              <a:solidFill>
                                <a:schemeClr val="tx1"/>
                              </a:solidFill>
                              <a:effectLst/>
                              <a:latin typeface="Cambria Math"/>
                              <a:ea typeface="Calibri"/>
                              <a:cs typeface="Times New Roman"/>
                            </a:rPr>
                            <m:t>𝒋</m:t>
                          </m:r>
                        </m:e>
                      </m:acc>
                    </m:oMath>
                  </m:oMathPara>
                </a14:m>
                <a:endParaRPr lang="fr-FR" sz="1600" dirty="0">
                  <a:solidFill>
                    <a:schemeClr val="tx1"/>
                  </a:solidFill>
                  <a:ea typeface="Calibri"/>
                  <a:cs typeface="Times New Roman"/>
                </a:endParaRPr>
              </a:p>
            </p:txBody>
          </p:sp>
        </mc:Choice>
        <mc:Fallback xmlns="">
          <p:sp>
            <p:nvSpPr>
              <p:cNvPr id="10" name="Rectangle 9"/>
              <p:cNvSpPr>
                <a:spLocks noRot="1" noChangeAspect="1" noMove="1" noResize="1" noEditPoints="1" noAdjustHandles="1" noChangeArrowheads="1" noChangeShapeType="1" noTextEdit="1"/>
              </p:cNvSpPr>
              <p:nvPr/>
            </p:nvSpPr>
            <p:spPr>
              <a:xfrm>
                <a:off x="3297967" y="5833515"/>
                <a:ext cx="2232000" cy="468000"/>
              </a:xfrm>
              <a:prstGeom prst="rect">
                <a:avLst/>
              </a:prstGeom>
              <a:blipFill rotWithShape="1">
                <a:blip r:embed="rId3"/>
                <a:stretch>
                  <a:fillRect/>
                </a:stretch>
              </a:blipFill>
              <a:ln w="38100">
                <a:solidFill>
                  <a:srgbClr val="7030A0"/>
                </a:solidFill>
              </a:ln>
            </p:spPr>
            <p:txBody>
              <a:bodyPr/>
              <a:lstStyle/>
              <a:p>
                <a:r>
                  <a:rPr lang="fr-FR">
                    <a:noFill/>
                  </a:rPr>
                  <a:t> </a:t>
                </a:r>
              </a:p>
            </p:txBody>
          </p:sp>
        </mc:Fallback>
      </mc:AlternateContent>
      <p:sp>
        <p:nvSpPr>
          <p:cNvPr id="11" name="Rectangle 10"/>
          <p:cNvSpPr/>
          <p:nvPr/>
        </p:nvSpPr>
        <p:spPr>
          <a:xfrm>
            <a:off x="173233" y="4581128"/>
            <a:ext cx="1875835" cy="369332"/>
          </a:xfrm>
          <a:prstGeom prst="rect">
            <a:avLst/>
          </a:prstGeom>
          <a:solidFill>
            <a:schemeClr val="accent6">
              <a:lumMod val="60000"/>
              <a:lumOff val="40000"/>
            </a:schemeClr>
          </a:solidFill>
        </p:spPr>
        <p:txBody>
          <a:bodyPr wrap="none">
            <a:spAutoFit/>
          </a:bodyPr>
          <a:lstStyle/>
          <a:p>
            <a:r>
              <a:rPr lang="fr-FR" b="1" dirty="0" smtClean="0">
                <a:solidFill>
                  <a:srgbClr val="FF0000"/>
                </a:solidFill>
                <a:latin typeface="Arial Rounded MT Bold" pitchFamily="34" charset="0"/>
              </a:rPr>
              <a:t>Mobile position</a:t>
            </a:r>
            <a:endParaRPr lang="fr-FR" b="1" dirty="0">
              <a:solidFill>
                <a:srgbClr val="FF0000"/>
              </a:solidFill>
              <a:latin typeface="Arial Rounded MT Bold"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26034" y="2319263"/>
                <a:ext cx="8306406" cy="461665"/>
              </a:xfrm>
              <a:prstGeom prst="rect">
                <a:avLst/>
              </a:prstGeom>
            </p:spPr>
            <p:txBody>
              <a:bodyPr wrap="square">
                <a:spAutoFit/>
              </a:bodyPr>
              <a:lstStyle/>
              <a:p>
                <a:pPr marL="342900" indent="-342900">
                  <a:buFont typeface="Wingdings" pitchFamily="2" charset="2"/>
                  <a:buChar char="ü"/>
                </a:pPr>
                <a:r>
                  <a:rPr lang="fr-FR" sz="2400" b="1" dirty="0" err="1"/>
                  <a:t>Cartesian</a:t>
                </a:r>
                <a:r>
                  <a:rPr lang="fr-FR" sz="2400" b="1" dirty="0"/>
                  <a:t> basis </a:t>
                </a:r>
                <a:r>
                  <a:rPr lang="fr-FR" sz="2400" b="1" dirty="0" err="1"/>
                  <a:t>vectors</a:t>
                </a:r>
                <a:r>
                  <a:rPr lang="fr-FR" sz="2400" b="1" dirty="0"/>
                  <a:t> </a:t>
                </a:r>
                <a:r>
                  <a:rPr lang="fr-FR" sz="2400" b="1" dirty="0" smtClean="0"/>
                  <a:t> </a:t>
                </a:r>
                <a:r>
                  <a:rPr lang="en-US" sz="2400" b="1" dirty="0" smtClean="0">
                    <a:solidFill>
                      <a:schemeClr val="tx1"/>
                    </a:solidFill>
                  </a:rPr>
                  <a:t>(</a:t>
                </a:r>
                <a14:m>
                  <m:oMath xmlns:m="http://schemas.openxmlformats.org/officeDocument/2006/math">
                    <m:acc>
                      <m:accPr>
                        <m:chr m:val="⃗"/>
                        <m:ctrlPr>
                          <a:rPr lang="en-US" sz="2400" b="1" i="1" dirty="0">
                            <a:solidFill>
                              <a:schemeClr val="tx1"/>
                            </a:solidFill>
                            <a:latin typeface="Cambria Math"/>
                          </a:rPr>
                        </m:ctrlPr>
                      </m:accPr>
                      <m:e>
                        <m:r>
                          <a:rPr lang="fr-FR" sz="2400" b="1" i="1" dirty="0">
                            <a:solidFill>
                              <a:schemeClr val="tx1"/>
                            </a:solidFill>
                            <a:latin typeface="Cambria Math"/>
                          </a:rPr>
                          <m:t>𝒊</m:t>
                        </m:r>
                      </m:e>
                    </m:acc>
                  </m:oMath>
                </a14:m>
                <a:r>
                  <a:rPr lang="en-US" sz="2400" b="1" dirty="0">
                    <a:solidFill>
                      <a:schemeClr val="tx1"/>
                    </a:solidFill>
                  </a:rPr>
                  <a:t>, </a:t>
                </a:r>
                <a14:m>
                  <m:oMath xmlns:m="http://schemas.openxmlformats.org/officeDocument/2006/math">
                    <m:acc>
                      <m:accPr>
                        <m:chr m:val="⃗"/>
                        <m:ctrlPr>
                          <a:rPr lang="en-US" sz="2400" b="1" i="1" dirty="0">
                            <a:solidFill>
                              <a:schemeClr val="tx1"/>
                            </a:solidFill>
                            <a:latin typeface="Cambria Math"/>
                          </a:rPr>
                        </m:ctrlPr>
                      </m:accPr>
                      <m:e>
                        <m:r>
                          <a:rPr lang="fr-FR" sz="2400" b="1" i="1" dirty="0">
                            <a:solidFill>
                              <a:schemeClr val="tx1"/>
                            </a:solidFill>
                            <a:latin typeface="Cambria Math"/>
                          </a:rPr>
                          <m:t>𝒋</m:t>
                        </m:r>
                      </m:e>
                    </m:acc>
                  </m:oMath>
                </a14:m>
                <a:r>
                  <a:rPr lang="en-US" sz="2400" b="1" dirty="0">
                    <a:solidFill>
                      <a:schemeClr val="tx1"/>
                    </a:solidFill>
                  </a:rPr>
                  <a:t>) </a:t>
                </a:r>
                <a:r>
                  <a:rPr lang="fr-FR" sz="2400" b="1" dirty="0" smtClean="0"/>
                  <a:t>are </a:t>
                </a:r>
                <a:r>
                  <a:rPr lang="fr-FR" sz="2400" b="1" dirty="0" err="1" smtClean="0">
                    <a:solidFill>
                      <a:srgbClr val="7030A0"/>
                    </a:solidFill>
                  </a:rPr>
                  <a:t>fixed</a:t>
                </a:r>
                <a:r>
                  <a:rPr lang="fr-FR" sz="2400" b="1" dirty="0" smtClean="0">
                    <a:solidFill>
                      <a:srgbClr val="00B050"/>
                    </a:solidFill>
                  </a:rPr>
                  <a:t>.</a:t>
                </a:r>
                <a:endParaRPr lang="fr-FR" sz="2400" b="1" dirty="0">
                  <a:solidFill>
                    <a:srgbClr val="00B05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26034" y="2319263"/>
                <a:ext cx="8306406" cy="461665"/>
              </a:xfrm>
              <a:prstGeom prst="rect">
                <a:avLst/>
              </a:prstGeom>
              <a:blipFill rotWithShape="1">
                <a:blip r:embed="rId4"/>
                <a:stretch>
                  <a:fillRect l="-954" t="-19737"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3233" y="2818062"/>
                <a:ext cx="8568952" cy="548292"/>
              </a:xfrm>
              <a:prstGeom prst="rect">
                <a:avLst/>
              </a:prstGeom>
            </p:spPr>
            <p:txBody>
              <a:bodyPr wrap="square">
                <a:spAutoFit/>
              </a:bodyPr>
              <a:lstStyle/>
              <a:p>
                <a:pPr marL="285750" indent="-285750">
                  <a:buFont typeface="Wingdings" pitchFamily="2" charset="2"/>
                  <a:buChar char="ü"/>
                </a:pPr>
                <a:r>
                  <a:rPr lang="fr-FR" sz="2400" b="1" dirty="0"/>
                  <a:t>Polar basis </a:t>
                </a:r>
                <a:r>
                  <a:rPr lang="fr-FR" sz="2400" b="1" dirty="0" err="1"/>
                  <a:t>vectors</a:t>
                </a:r>
                <a:r>
                  <a:rPr lang="fr-FR" sz="2400" b="1" dirty="0"/>
                  <a:t> </a:t>
                </a:r>
                <a:r>
                  <a:rPr lang="en-US" sz="2400" b="1" dirty="0"/>
                  <a:t>(</a:t>
                </a:r>
                <a14:m>
                  <m:oMath xmlns:m="http://schemas.openxmlformats.org/officeDocument/2006/math">
                    <m:acc>
                      <m:accPr>
                        <m:chr m:val="⃗"/>
                        <m:ctrlPr>
                          <a:rPr lang="en-US" sz="2400" b="1" i="1" dirty="0">
                            <a:latin typeface="Cambria Math"/>
                          </a:rPr>
                        </m:ctrlPr>
                      </m:accPr>
                      <m:e>
                        <m:sSub>
                          <m:sSubPr>
                            <m:ctrlPr>
                              <a:rPr lang="en-US" sz="2400" b="1" i="1" dirty="0">
                                <a:latin typeface="Cambria Math"/>
                              </a:rPr>
                            </m:ctrlPr>
                          </m:sSubPr>
                          <m:e>
                            <m:r>
                              <a:rPr lang="fr-FR" sz="2400" b="1" dirty="0">
                                <a:latin typeface="Cambria Math"/>
                              </a:rPr>
                              <m:t>𝑼</m:t>
                            </m:r>
                          </m:e>
                          <m:sub>
                            <m:r>
                              <a:rPr lang="en-US" sz="2400" b="1" dirty="0">
                                <a:latin typeface="Cambria Math"/>
                              </a:rPr>
                              <m:t>𝑟</m:t>
                            </m:r>
                          </m:sub>
                        </m:sSub>
                      </m:e>
                    </m:acc>
                  </m:oMath>
                </a14:m>
                <a:r>
                  <a:rPr lang="en-US" sz="2400" b="1" dirty="0"/>
                  <a:t>, </a:t>
                </a:r>
                <a14:m>
                  <m:oMath xmlns:m="http://schemas.openxmlformats.org/officeDocument/2006/math">
                    <m:acc>
                      <m:accPr>
                        <m:chr m:val="⃗"/>
                        <m:ctrlPr>
                          <a:rPr lang="en-US" sz="2400" b="1" i="1" dirty="0">
                            <a:latin typeface="Cambria Math"/>
                          </a:rPr>
                        </m:ctrlPr>
                      </m:accPr>
                      <m:e>
                        <m:sSub>
                          <m:sSubPr>
                            <m:ctrlPr>
                              <a:rPr lang="en-US" sz="2400" b="1" i="1" dirty="0">
                                <a:latin typeface="Cambria Math"/>
                              </a:rPr>
                            </m:ctrlPr>
                          </m:sSubPr>
                          <m:e>
                            <m:r>
                              <a:rPr lang="fr-FR" sz="2400" b="1" dirty="0">
                                <a:latin typeface="Cambria Math"/>
                              </a:rPr>
                              <m:t>𝑼</m:t>
                            </m:r>
                          </m:e>
                          <m:sub>
                            <m:r>
                              <a:rPr lang="en-US" sz="2400" b="1" i="1" dirty="0" smtClean="0">
                                <a:latin typeface="Cambria Math"/>
                                <a:ea typeface="Cambria Math"/>
                              </a:rPr>
                              <m:t>𝛗</m:t>
                            </m:r>
                          </m:sub>
                        </m:sSub>
                      </m:e>
                    </m:acc>
                  </m:oMath>
                </a14:m>
                <a:r>
                  <a:rPr lang="en-US" sz="2400" b="1" dirty="0"/>
                  <a:t>) </a:t>
                </a:r>
                <a:r>
                  <a:rPr lang="fr-FR" sz="2400" b="1" dirty="0" err="1">
                    <a:solidFill>
                      <a:srgbClr val="7030A0"/>
                    </a:solidFill>
                  </a:rPr>
                  <a:t>depend</a:t>
                </a:r>
                <a:r>
                  <a:rPr lang="fr-FR" sz="2400" b="1" dirty="0"/>
                  <a:t> on the position </a:t>
                </a:r>
                <a:r>
                  <a:rPr lang="el-GR" sz="2400" b="1" dirty="0" smtClean="0"/>
                  <a:t>θ</a:t>
                </a:r>
                <a:r>
                  <a:rPr lang="fr-FR" sz="2400" b="1" dirty="0"/>
                  <a:t>.</a:t>
                </a:r>
              </a:p>
            </p:txBody>
          </p:sp>
        </mc:Choice>
        <mc:Fallback xmlns="">
          <p:sp>
            <p:nvSpPr>
              <p:cNvPr id="14" name="Rectangle 13"/>
              <p:cNvSpPr>
                <a:spLocks noRot="1" noChangeAspect="1" noMove="1" noResize="1" noEditPoints="1" noAdjustHandles="1" noChangeArrowheads="1" noChangeShapeType="1" noTextEdit="1"/>
              </p:cNvSpPr>
              <p:nvPr/>
            </p:nvSpPr>
            <p:spPr>
              <a:xfrm>
                <a:off x="173233" y="2818062"/>
                <a:ext cx="8568952" cy="548292"/>
              </a:xfrm>
              <a:prstGeom prst="rect">
                <a:avLst/>
              </a:prstGeom>
              <a:blipFill rotWithShape="1">
                <a:blip r:embed="rId5"/>
                <a:stretch>
                  <a:fillRect l="-925" b="-18889"/>
                </a:stretch>
              </a:blipFill>
            </p:spPr>
            <p:txBody>
              <a:bodyPr/>
              <a:lstStyle/>
              <a:p>
                <a:r>
                  <a:rPr lang="fr-FR">
                    <a:noFill/>
                  </a:rPr>
                  <a:t> </a:t>
                </a:r>
              </a:p>
            </p:txBody>
          </p:sp>
        </mc:Fallback>
      </mc:AlternateContent>
    </p:spTree>
    <p:extLst>
      <p:ext uri="{BB962C8B-B14F-4D97-AF65-F5344CB8AC3E}">
        <p14:creationId xmlns:p14="http://schemas.microsoft.com/office/powerpoint/2010/main" val="103015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4</a:t>
            </a:fld>
            <a:endParaRPr lang="fr-FR" b="1" dirty="0">
              <a:solidFill>
                <a:schemeClr val="tx1"/>
              </a:solidFill>
            </a:endParaRPr>
          </a:p>
        </p:txBody>
      </p:sp>
      <p:grpSp>
        <p:nvGrpSpPr>
          <p:cNvPr id="4" name="Groupe 3"/>
          <p:cNvGrpSpPr/>
          <p:nvPr/>
        </p:nvGrpSpPr>
        <p:grpSpPr>
          <a:xfrm>
            <a:off x="7839795" y="2546309"/>
            <a:ext cx="540060" cy="369332"/>
            <a:chOff x="5400092" y="1619499"/>
            <a:chExt cx="540060" cy="369332"/>
          </a:xfrm>
        </p:grpSpPr>
        <p:sp>
          <p:nvSpPr>
            <p:cNvPr id="5" name="Ellipse 4"/>
            <p:cNvSpPr/>
            <p:nvPr/>
          </p:nvSpPr>
          <p:spPr>
            <a:xfrm flipV="1">
              <a:off x="5400092" y="1916831"/>
              <a:ext cx="72008"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436096" y="1619499"/>
              <a:ext cx="504056" cy="369332"/>
            </a:xfrm>
            <a:prstGeom prst="rect">
              <a:avLst/>
            </a:prstGeom>
            <a:noFill/>
          </p:spPr>
          <p:txBody>
            <a:bodyPr wrap="square" rtlCol="0">
              <a:spAutoFit/>
            </a:bodyPr>
            <a:lstStyle/>
            <a:p>
              <a:r>
                <a:rPr lang="fr-FR" b="1" dirty="0" smtClean="0"/>
                <a:t>M</a:t>
              </a:r>
              <a:endParaRPr lang="fr-FR" b="1" dirty="0"/>
            </a:p>
          </p:txBody>
        </p:sp>
      </p:grpSp>
      <p:grpSp>
        <p:nvGrpSpPr>
          <p:cNvPr id="7" name="Groupe 6"/>
          <p:cNvGrpSpPr/>
          <p:nvPr/>
        </p:nvGrpSpPr>
        <p:grpSpPr>
          <a:xfrm rot="940568">
            <a:off x="7072916" y="1574691"/>
            <a:ext cx="1505134" cy="2195860"/>
            <a:chOff x="4590772" y="544860"/>
            <a:chExt cx="1505134" cy="2195860"/>
          </a:xfrm>
        </p:grpSpPr>
        <p:cxnSp>
          <p:nvCxnSpPr>
            <p:cNvPr id="8" name="Connecteur en arc 7"/>
            <p:cNvCxnSpPr/>
            <p:nvPr/>
          </p:nvCxnSpPr>
          <p:spPr>
            <a:xfrm rot="16200000" flipH="1">
              <a:off x="4709906" y="1354720"/>
              <a:ext cx="1728000" cy="1044000"/>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90772" y="544860"/>
              <a:ext cx="1141146" cy="369332"/>
            </a:xfrm>
            <a:prstGeom prst="rect">
              <a:avLst/>
            </a:prstGeom>
          </p:spPr>
          <p:txBody>
            <a:bodyPr wrap="none">
              <a:spAutoFit/>
            </a:bodyPr>
            <a:lstStyle/>
            <a:p>
              <a:r>
                <a:rPr lang="fr-FR" b="1" dirty="0" err="1">
                  <a:solidFill>
                    <a:srgbClr val="00B050"/>
                  </a:solidFill>
                </a:rPr>
                <a:t>T</a:t>
              </a:r>
              <a:r>
                <a:rPr lang="fr-FR" b="1" dirty="0" err="1" smtClean="0">
                  <a:solidFill>
                    <a:srgbClr val="00B050"/>
                  </a:solidFill>
                </a:rPr>
                <a:t>rajectory</a:t>
              </a:r>
              <a:endParaRPr lang="fr-FR" b="1" dirty="0">
                <a:solidFill>
                  <a:srgbClr val="00B050"/>
                </a:solidFill>
              </a:endParaRPr>
            </a:p>
          </p:txBody>
        </p:sp>
      </p:grpSp>
      <p:grpSp>
        <p:nvGrpSpPr>
          <p:cNvPr id="11" name="Groupe 10"/>
          <p:cNvGrpSpPr/>
          <p:nvPr/>
        </p:nvGrpSpPr>
        <p:grpSpPr>
          <a:xfrm>
            <a:off x="5508104" y="924963"/>
            <a:ext cx="3744416" cy="4448253"/>
            <a:chOff x="3635896" y="-27384"/>
            <a:chExt cx="3744416" cy="4448253"/>
          </a:xfrm>
        </p:grpSpPr>
        <p:grpSp>
          <p:nvGrpSpPr>
            <p:cNvPr id="27" name="Groupe 26"/>
            <p:cNvGrpSpPr/>
            <p:nvPr/>
          </p:nvGrpSpPr>
          <p:grpSpPr>
            <a:xfrm>
              <a:off x="4067944" y="3817265"/>
              <a:ext cx="3312368" cy="603604"/>
              <a:chOff x="4211960" y="3569123"/>
              <a:chExt cx="3312368" cy="603604"/>
            </a:xfrm>
          </p:grpSpPr>
          <p:cxnSp>
            <p:nvCxnSpPr>
              <p:cNvPr id="34" name="Connecteur droit avec flèche 33"/>
              <p:cNvCxnSpPr/>
              <p:nvPr/>
            </p:nvCxnSpPr>
            <p:spPr>
              <a:xfrm flipV="1">
                <a:off x="4211960" y="3569123"/>
                <a:ext cx="316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7020272" y="3711062"/>
                <a:ext cx="504056" cy="461665"/>
              </a:xfrm>
              <a:prstGeom prst="rect">
                <a:avLst/>
              </a:prstGeom>
              <a:noFill/>
            </p:spPr>
            <p:txBody>
              <a:bodyPr wrap="square" rtlCol="0">
                <a:spAutoFit/>
              </a:bodyPr>
              <a:lstStyle/>
              <a:p>
                <a:r>
                  <a:rPr lang="fr-FR" sz="2400" b="1" dirty="0"/>
                  <a:t>X</a:t>
                </a:r>
              </a:p>
            </p:txBody>
          </p:sp>
        </p:grpSp>
        <p:grpSp>
          <p:nvGrpSpPr>
            <p:cNvPr id="29" name="Groupe 28"/>
            <p:cNvGrpSpPr/>
            <p:nvPr/>
          </p:nvGrpSpPr>
          <p:grpSpPr>
            <a:xfrm>
              <a:off x="3635896" y="-27384"/>
              <a:ext cx="504056" cy="3848190"/>
              <a:chOff x="3779912" y="-275526"/>
              <a:chExt cx="504056" cy="3848190"/>
            </a:xfrm>
          </p:grpSpPr>
          <p:cxnSp>
            <p:nvCxnSpPr>
              <p:cNvPr id="30" name="Connecteur droit avec flèche 29"/>
              <p:cNvCxnSpPr/>
              <p:nvPr/>
            </p:nvCxnSpPr>
            <p:spPr>
              <a:xfrm rot="16200000" flipV="1">
                <a:off x="2339960" y="1700664"/>
                <a:ext cx="374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779912" y="-275526"/>
                <a:ext cx="504056" cy="461665"/>
              </a:xfrm>
              <a:prstGeom prst="rect">
                <a:avLst/>
              </a:prstGeom>
              <a:noFill/>
            </p:spPr>
            <p:txBody>
              <a:bodyPr wrap="square" rtlCol="0">
                <a:spAutoFit/>
              </a:bodyPr>
              <a:lstStyle/>
              <a:p>
                <a:r>
                  <a:rPr lang="fr-FR" sz="2400" b="1" dirty="0" smtClean="0"/>
                  <a:t>Y</a:t>
                </a:r>
                <a:endParaRPr lang="fr-FR" sz="2400" b="1" dirty="0"/>
              </a:p>
            </p:txBody>
          </p:sp>
        </p:grpSp>
      </p:grpSp>
      <p:grpSp>
        <p:nvGrpSpPr>
          <p:cNvPr id="13" name="Groupe 12"/>
          <p:cNvGrpSpPr/>
          <p:nvPr/>
        </p:nvGrpSpPr>
        <p:grpSpPr>
          <a:xfrm>
            <a:off x="5614793" y="3573016"/>
            <a:ext cx="1498603" cy="1834375"/>
            <a:chOff x="1691680" y="252773"/>
            <a:chExt cx="1498603" cy="1834375"/>
          </a:xfrm>
        </p:grpSpPr>
        <mc:AlternateContent xmlns:mc="http://schemas.openxmlformats.org/markup-compatibility/2006" xmlns:a14="http://schemas.microsoft.com/office/drawing/2010/main">
          <mc:Choice Requires="a14">
            <p:sp>
              <p:nvSpPr>
                <p:cNvPr id="14" name="Rectangle 13"/>
                <p:cNvSpPr/>
                <p:nvPr/>
              </p:nvSpPr>
              <p:spPr>
                <a:xfrm>
                  <a:off x="2195736" y="1441843"/>
                  <a:ext cx="367408" cy="645305"/>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a:ea typeface="Calibri"/>
                                <a:cs typeface="Times New Roman"/>
                              </a:rPr>
                            </m:ctrlPr>
                          </m:accPr>
                          <m:e>
                            <m:r>
                              <a:rPr lang="fr-FR" sz="2400" b="1" i="1" smtClean="0">
                                <a:solidFill>
                                  <a:schemeClr val="accent6">
                                    <a:lumMod val="50000"/>
                                  </a:schemeClr>
                                </a:solidFill>
                                <a:effectLst/>
                                <a:latin typeface="Cambria Math"/>
                                <a:ea typeface="Calibri"/>
                                <a:cs typeface="Times New Roman"/>
                              </a:rPr>
                              <m:t>𝒊</m:t>
                            </m:r>
                          </m:e>
                        </m:acc>
                      </m:oMath>
                    </m:oMathPara>
                  </a14:m>
                  <a:endParaRPr lang="fr-FR" dirty="0">
                    <a:solidFill>
                      <a:schemeClr val="accent6">
                        <a:lumMod val="50000"/>
                      </a:schemeClr>
                    </a:solidFill>
                    <a:ea typeface="Calibri"/>
                    <a:cs typeface="Times New Roman"/>
                  </a:endParaRPr>
                </a:p>
              </p:txBody>
            </p:sp>
          </mc:Choice>
          <mc:Fallback xmlns="">
            <p:sp>
              <p:nvSpPr>
                <p:cNvPr id="14" name="Rectangle 13"/>
                <p:cNvSpPr>
                  <a:spLocks noRot="1" noChangeAspect="1" noMove="1" noResize="1" noEditPoints="1" noAdjustHandles="1" noChangeArrowheads="1" noChangeShapeType="1" noTextEdit="1"/>
                </p:cNvSpPr>
                <p:nvPr/>
              </p:nvSpPr>
              <p:spPr>
                <a:xfrm>
                  <a:off x="2195736" y="1441843"/>
                  <a:ext cx="367408" cy="645305"/>
                </a:xfrm>
                <a:prstGeom prst="rect">
                  <a:avLst/>
                </a:prstGeom>
                <a:blipFill rotWithShape="1">
                  <a:blip r:embed="rId2"/>
                  <a:stretch>
                    <a:fillRect/>
                  </a:stretch>
                </a:blipFill>
                <a:ln>
                  <a:noFill/>
                </a:ln>
              </p:spPr>
              <p:txBody>
                <a:bodyPr/>
                <a:lstStyle/>
                <a:p>
                  <a:r>
                    <a:rPr lang="fr-FR">
                      <a:noFill/>
                    </a:rPr>
                    <a:t> </a:t>
                  </a:r>
                </a:p>
              </p:txBody>
            </p:sp>
          </mc:Fallback>
        </mc:AlternateContent>
        <p:grpSp>
          <p:nvGrpSpPr>
            <p:cNvPr id="17" name="Groupe 16"/>
            <p:cNvGrpSpPr/>
            <p:nvPr/>
          </p:nvGrpSpPr>
          <p:grpSpPr>
            <a:xfrm>
              <a:off x="1691680" y="252773"/>
              <a:ext cx="1498603" cy="1584176"/>
              <a:chOff x="1691680" y="252773"/>
              <a:chExt cx="1498603" cy="1584176"/>
            </a:xfrm>
          </p:grpSpPr>
          <p:grpSp>
            <p:nvGrpSpPr>
              <p:cNvPr id="18" name="Groupe 17"/>
              <p:cNvGrpSpPr/>
              <p:nvPr/>
            </p:nvGrpSpPr>
            <p:grpSpPr>
              <a:xfrm>
                <a:off x="1907715" y="466428"/>
                <a:ext cx="1282568" cy="1370521"/>
                <a:chOff x="1907715" y="466428"/>
                <a:chExt cx="1282568" cy="1370521"/>
              </a:xfrm>
            </p:grpSpPr>
            <p:grpSp>
              <p:nvGrpSpPr>
                <p:cNvPr id="20" name="Groupe 19"/>
                <p:cNvGrpSpPr/>
                <p:nvPr/>
              </p:nvGrpSpPr>
              <p:grpSpPr>
                <a:xfrm>
                  <a:off x="2017039" y="1375284"/>
                  <a:ext cx="1173244" cy="461665"/>
                  <a:chOff x="4100726" y="3327375"/>
                  <a:chExt cx="4215690" cy="1656714"/>
                </a:xfrm>
              </p:grpSpPr>
              <p:cxnSp>
                <p:nvCxnSpPr>
                  <p:cNvPr id="25" name="Connecteur droit avec flèche 24"/>
                  <p:cNvCxnSpPr/>
                  <p:nvPr/>
                </p:nvCxnSpPr>
                <p:spPr>
                  <a:xfrm flipV="1">
                    <a:off x="4100726" y="3569122"/>
                    <a:ext cx="3600001"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812359" y="3327375"/>
                    <a:ext cx="504057" cy="1656714"/>
                  </a:xfrm>
                  <a:prstGeom prst="rect">
                    <a:avLst/>
                  </a:prstGeom>
                  <a:noFill/>
                  <a:ln>
                    <a:noFill/>
                  </a:ln>
                </p:spPr>
                <p:txBody>
                  <a:bodyPr wrap="square" rtlCol="0">
                    <a:spAutoFit/>
                  </a:bodyPr>
                  <a:lstStyle/>
                  <a:p>
                    <a:endParaRPr lang="fr-FR" sz="2400" b="1" dirty="0"/>
                  </a:p>
                </p:txBody>
              </p:sp>
            </p:grpSp>
            <p:grpSp>
              <p:nvGrpSpPr>
                <p:cNvPr id="22" name="Groupe 21"/>
                <p:cNvGrpSpPr/>
                <p:nvPr/>
              </p:nvGrpSpPr>
              <p:grpSpPr>
                <a:xfrm>
                  <a:off x="1907715" y="466428"/>
                  <a:ext cx="140281" cy="977208"/>
                  <a:chOff x="3707904" y="65886"/>
                  <a:chExt cx="504056" cy="3506776"/>
                </a:xfrm>
              </p:grpSpPr>
              <p:cxnSp>
                <p:nvCxnSpPr>
                  <p:cNvPr id="23" name="Connecteur droit avec flèche 22"/>
                  <p:cNvCxnSpPr/>
                  <p:nvPr/>
                </p:nvCxnSpPr>
                <p:spPr>
                  <a:xfrm rot="16200000" flipV="1">
                    <a:off x="2390728" y="1862663"/>
                    <a:ext cx="3419999"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707904" y="65886"/>
                    <a:ext cx="504056" cy="1656715"/>
                  </a:xfrm>
                  <a:prstGeom prst="rect">
                    <a:avLst/>
                  </a:prstGeom>
                  <a:noFill/>
                  <a:ln>
                    <a:noFill/>
                  </a:ln>
                </p:spPr>
                <p:txBody>
                  <a:bodyPr wrap="square" rtlCol="0">
                    <a:spAutoFit/>
                  </a:bodyPr>
                  <a:lstStyle/>
                  <a:p>
                    <a:endParaRPr lang="fr-FR" sz="2400" b="1" dirty="0"/>
                  </a:p>
                </p:txBody>
              </p:sp>
            </p:grpSp>
          </p:grpSp>
          <mc:AlternateContent xmlns:mc="http://schemas.openxmlformats.org/markup-compatibility/2006" xmlns:a14="http://schemas.microsoft.com/office/drawing/2010/main">
            <mc:Choice Requires="a14">
              <p:sp>
                <p:nvSpPr>
                  <p:cNvPr id="19" name="Rectangle 18"/>
                  <p:cNvSpPr/>
                  <p:nvPr/>
                </p:nvSpPr>
                <p:spPr>
                  <a:xfrm>
                    <a:off x="1691680" y="252773"/>
                    <a:ext cx="341760" cy="574516"/>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6">
                                      <a:lumMod val="50000"/>
                                    </a:schemeClr>
                                  </a:solidFill>
                                  <a:latin typeface="Cambria Math"/>
                                  <a:ea typeface="Calibri"/>
                                  <a:cs typeface="Times New Roman"/>
                                </a:rPr>
                              </m:ctrlPr>
                            </m:accPr>
                            <m:e>
                              <m:r>
                                <a:rPr lang="fr-FR" sz="2000" b="1" i="1" smtClean="0">
                                  <a:solidFill>
                                    <a:schemeClr val="accent6">
                                      <a:lumMod val="50000"/>
                                    </a:schemeClr>
                                  </a:solidFill>
                                  <a:latin typeface="Cambria Math"/>
                                  <a:ea typeface="Calibri"/>
                                  <a:cs typeface="Times New Roman"/>
                                </a:rPr>
                                <m:t>𝒋</m:t>
                              </m:r>
                            </m:e>
                          </m:acc>
                        </m:oMath>
                      </m:oMathPara>
                    </a14:m>
                    <a:endParaRPr lang="fr-FR" sz="1600" dirty="0">
                      <a:solidFill>
                        <a:schemeClr val="accent6">
                          <a:lumMod val="50000"/>
                        </a:schemeClr>
                      </a:solidFill>
                      <a:ea typeface="Calibri"/>
                      <a:cs typeface="Times New Roman"/>
                    </a:endParaRPr>
                  </a:p>
                </p:txBody>
              </p:sp>
            </mc:Choice>
            <mc:Fallback xmlns="">
              <p:sp>
                <p:nvSpPr>
                  <p:cNvPr id="19" name="Rectangle 18"/>
                  <p:cNvSpPr>
                    <a:spLocks noRot="1" noChangeAspect="1" noMove="1" noResize="1" noEditPoints="1" noAdjustHandles="1" noChangeArrowheads="1" noChangeShapeType="1" noTextEdit="1"/>
                  </p:cNvSpPr>
                  <p:nvPr/>
                </p:nvSpPr>
                <p:spPr>
                  <a:xfrm>
                    <a:off x="1691680" y="252773"/>
                    <a:ext cx="341760" cy="574516"/>
                  </a:xfrm>
                  <a:prstGeom prst="rect">
                    <a:avLst/>
                  </a:prstGeom>
                  <a:blipFill rotWithShape="1">
                    <a:blip r:embed="rId3"/>
                    <a:stretch>
                      <a:fillRect/>
                    </a:stretch>
                  </a:blipFill>
                  <a:ln>
                    <a:noFill/>
                  </a:ln>
                </p:spPr>
                <p:txBody>
                  <a:bodyPr/>
                  <a:lstStyle/>
                  <a:p>
                    <a:r>
                      <a:rPr lang="fr-FR">
                        <a:noFill/>
                      </a:rPr>
                      <a:t> </a:t>
                    </a:r>
                  </a:p>
                </p:txBody>
              </p:sp>
            </mc:Fallback>
          </mc:AlternateContent>
        </p:grpSp>
      </p:grpSp>
      <p:grpSp>
        <p:nvGrpSpPr>
          <p:cNvPr id="36" name="Groupe 35"/>
          <p:cNvGrpSpPr/>
          <p:nvPr/>
        </p:nvGrpSpPr>
        <p:grpSpPr>
          <a:xfrm>
            <a:off x="5930830" y="2879641"/>
            <a:ext cx="1944969" cy="1893514"/>
            <a:chOff x="4058622" y="1927294"/>
            <a:chExt cx="1944969" cy="1893514"/>
          </a:xfrm>
        </p:grpSpPr>
        <p:cxnSp>
          <p:nvCxnSpPr>
            <p:cNvPr id="37" name="Connecteur droit avec flèche 36"/>
            <p:cNvCxnSpPr/>
            <p:nvPr/>
          </p:nvCxnSpPr>
          <p:spPr>
            <a:xfrm flipV="1">
              <a:off x="4058622" y="1927294"/>
              <a:ext cx="1944969" cy="18935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4977316" y="2048592"/>
                  <a:ext cx="458780" cy="7160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libri"/>
                                <a:cs typeface="Times New Roman"/>
                              </a:rPr>
                            </m:ctrlPr>
                          </m:accPr>
                          <m:e>
                            <m:r>
                              <a:rPr lang="fr-FR" sz="2800" b="1" i="1" smtClean="0">
                                <a:solidFill>
                                  <a:srgbClr val="7030A0"/>
                                </a:solidFill>
                                <a:effectLst/>
                                <a:latin typeface="Cambria Math"/>
                                <a:ea typeface="Calibri"/>
                                <a:cs typeface="Times New Roman"/>
                              </a:rPr>
                              <m:t>𝒓</m:t>
                            </m:r>
                          </m:e>
                        </m:acc>
                      </m:oMath>
                    </m:oMathPara>
                  </a14:m>
                  <a:endParaRPr lang="fr-FR" sz="2000" dirty="0">
                    <a:solidFill>
                      <a:srgbClr val="7030A0"/>
                    </a:solidFill>
                    <a:ea typeface="Calibri"/>
                    <a:cs typeface="Times New Roman"/>
                  </a:endParaRPr>
                </a:p>
              </p:txBody>
            </p:sp>
          </mc:Choice>
          <mc:Fallback xmlns="">
            <p:sp>
              <p:nvSpPr>
                <p:cNvPr id="38" name="Rectangle 37"/>
                <p:cNvSpPr>
                  <a:spLocks noRot="1" noChangeAspect="1" noMove="1" noResize="1" noEditPoints="1" noAdjustHandles="1" noChangeArrowheads="1" noChangeShapeType="1" noTextEdit="1"/>
                </p:cNvSpPr>
                <p:nvPr/>
              </p:nvSpPr>
              <p:spPr>
                <a:xfrm>
                  <a:off x="4977316" y="2048592"/>
                  <a:ext cx="458780" cy="716093"/>
                </a:xfrm>
                <a:prstGeom prst="rect">
                  <a:avLst/>
                </a:prstGeom>
                <a:blipFill rotWithShape="1">
                  <a:blip r:embed="rId4"/>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7" name="Rectangle 46"/>
              <p:cNvSpPr/>
              <p:nvPr/>
            </p:nvSpPr>
            <p:spPr>
              <a:xfrm>
                <a:off x="382516" y="894879"/>
                <a:ext cx="1325427" cy="508857"/>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𝑶𝑴</m:t>
                          </m:r>
                        </m:e>
                      </m:acc>
                      <m:r>
                        <a:rPr lang="fr-FR" sz="2400" b="1" i="1">
                          <a:solidFill>
                            <a:srgbClr val="FF0000"/>
                          </a:solidFill>
                          <a:latin typeface="Cambria Math"/>
                          <a:ea typeface="Calibri"/>
                          <a:cs typeface="Times New Roman"/>
                        </a:rPr>
                        <m:t>=</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𝒓</m:t>
                          </m:r>
                        </m:e>
                      </m:acc>
                    </m:oMath>
                  </m:oMathPara>
                </a14:m>
                <a:endParaRPr lang="fr-FR" dirty="0">
                  <a:solidFill>
                    <a:srgbClr val="FF0000"/>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382516" y="894879"/>
                <a:ext cx="1325427" cy="508857"/>
              </a:xfrm>
              <a:prstGeom prst="rect">
                <a:avLst/>
              </a:prstGeom>
              <a:blipFill rotWithShape="1">
                <a:blip r:embed="rId5"/>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467999" y="918474"/>
                <a:ext cx="860043"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0000"/>
                          </a:solidFill>
                          <a:latin typeface="Cambria Math"/>
                          <a:ea typeface="Calibri"/>
                          <a:cs typeface="Times New Roman"/>
                        </a:rPr>
                        <m:t>=</m:t>
                      </m:r>
                      <m:r>
                        <a:rPr lang="fr-FR" sz="2400" b="1" i="1" smtClean="0">
                          <a:solidFill>
                            <a:srgbClr val="FF0000"/>
                          </a:solidFill>
                          <a:latin typeface="Cambria Math"/>
                          <a:ea typeface="Calibri"/>
                          <a:cs typeface="Times New Roman"/>
                        </a:rPr>
                        <m:t>𝒙</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𝒊</m:t>
                          </m:r>
                        </m:e>
                      </m:acc>
                    </m:oMath>
                  </m:oMathPara>
                </a14:m>
                <a:endParaRPr lang="fr-FR" dirty="0"/>
              </a:p>
            </p:txBody>
          </p:sp>
        </mc:Choice>
        <mc:Fallback xmlns="">
          <p:sp>
            <p:nvSpPr>
              <p:cNvPr id="48" name="Rectangle 47"/>
              <p:cNvSpPr>
                <a:spLocks noRot="1" noChangeAspect="1" noMove="1" noResize="1" noEditPoints="1" noAdjustHandles="1" noChangeArrowheads="1" noChangeShapeType="1" noTextEdit="1"/>
              </p:cNvSpPr>
              <p:nvPr/>
            </p:nvSpPr>
            <p:spPr>
              <a:xfrm>
                <a:off x="1467999" y="918474"/>
                <a:ext cx="860043" cy="461665"/>
              </a:xfrm>
              <a:prstGeom prst="rect">
                <a:avLst/>
              </a:prstGeom>
              <a:blipFill rotWithShape="1">
                <a:blip r:embed="rId6"/>
                <a:stretch>
                  <a:fillRect t="-20000" r="-4468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2082413" y="942071"/>
                <a:ext cx="7873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0000"/>
                          </a:solidFill>
                          <a:latin typeface="Cambria Math"/>
                          <a:ea typeface="Calibri"/>
                          <a:cs typeface="Times New Roman"/>
                        </a:rPr>
                        <m:t>+</m:t>
                      </m:r>
                      <m:r>
                        <a:rPr lang="fr-FR" sz="2400" b="1" i="1" smtClean="0">
                          <a:solidFill>
                            <a:srgbClr val="FF0000"/>
                          </a:solidFill>
                          <a:latin typeface="Cambria Math"/>
                          <a:ea typeface="Calibri"/>
                          <a:cs typeface="Times New Roman"/>
                        </a:rPr>
                        <m:t>𝒚</m:t>
                      </m:r>
                      <m:acc>
                        <m:accPr>
                          <m:chr m:val="⃗"/>
                          <m:ctrlPr>
                            <a:rPr lang="fr-FR" sz="2400" b="1" i="1">
                              <a:solidFill>
                                <a:srgbClr val="FF0000"/>
                              </a:solidFill>
                              <a:latin typeface="Cambria Math"/>
                              <a:ea typeface="Calibri"/>
                              <a:cs typeface="Times New Roman"/>
                            </a:rPr>
                          </m:ctrlPr>
                        </m:accPr>
                        <m:e>
                          <m:r>
                            <a:rPr lang="fr-FR" sz="2400" b="1" i="1">
                              <a:solidFill>
                                <a:srgbClr val="FF0000"/>
                              </a:solidFill>
                              <a:latin typeface="Cambria Math"/>
                              <a:ea typeface="Calibri"/>
                              <a:cs typeface="Times New Roman"/>
                            </a:rPr>
                            <m:t>𝒋</m:t>
                          </m:r>
                        </m:e>
                      </m:acc>
                    </m:oMath>
                  </m:oMathPara>
                </a14:m>
                <a:endParaRPr lang="fr-FR" dirty="0">
                  <a:solidFill>
                    <a:srgbClr val="FF0000"/>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2082413" y="942071"/>
                <a:ext cx="787395" cy="461665"/>
              </a:xfrm>
              <a:prstGeom prst="rect">
                <a:avLst/>
              </a:prstGeom>
              <a:blipFill rotWithShape="1">
                <a:blip r:embed="rId7"/>
                <a:stretch>
                  <a:fillRect t="-20000" r="-48837" b="-12000"/>
                </a:stretch>
              </a:blipFill>
            </p:spPr>
            <p:txBody>
              <a:bodyPr/>
              <a:lstStyle/>
              <a:p>
                <a:r>
                  <a:rPr lang="fr-FR">
                    <a:noFill/>
                  </a:rPr>
                  <a:t> </a:t>
                </a:r>
              </a:p>
            </p:txBody>
          </p:sp>
        </mc:Fallback>
      </mc:AlternateContent>
      <p:sp>
        <p:nvSpPr>
          <p:cNvPr id="56" name="Rectangle 55"/>
          <p:cNvSpPr/>
          <p:nvPr/>
        </p:nvSpPr>
        <p:spPr>
          <a:xfrm>
            <a:off x="5705641" y="5518973"/>
            <a:ext cx="2898807" cy="646331"/>
          </a:xfrm>
          <a:prstGeom prst="rect">
            <a:avLst/>
          </a:prstGeom>
        </p:spPr>
        <p:txBody>
          <a:bodyPr wrap="none">
            <a:spAutoFit/>
          </a:bodyPr>
          <a:lstStyle/>
          <a:p>
            <a:r>
              <a:rPr lang="fr-FR" b="1" dirty="0" smtClean="0">
                <a:latin typeface="Arial Rounded MT Bold" pitchFamily="34" charset="0"/>
              </a:rPr>
              <a:t>Figure 1: Position </a:t>
            </a:r>
            <a:r>
              <a:rPr lang="fr-FR" b="1" dirty="0" err="1">
                <a:latin typeface="Arial Rounded MT Bold" pitchFamily="34" charset="0"/>
              </a:rPr>
              <a:t>vector</a:t>
            </a:r>
            <a:endParaRPr lang="fr-FR" b="1" dirty="0">
              <a:latin typeface="Arial Rounded MT Bold" pitchFamily="34" charset="0"/>
            </a:endParaRPr>
          </a:p>
          <a:p>
            <a:r>
              <a:rPr lang="fr-FR" b="1" dirty="0">
                <a:latin typeface="Arial Rounded MT Bold" pitchFamily="34" charset="0"/>
              </a:rPr>
              <a:t> </a:t>
            </a:r>
          </a:p>
        </p:txBody>
      </p:sp>
      <p:sp>
        <p:nvSpPr>
          <p:cNvPr id="57" name="Rectangle 56"/>
          <p:cNvSpPr/>
          <p:nvPr/>
        </p:nvSpPr>
        <p:spPr>
          <a:xfrm>
            <a:off x="5100907" y="5868740"/>
            <a:ext cx="184731" cy="369332"/>
          </a:xfrm>
          <a:prstGeom prst="rect">
            <a:avLst/>
          </a:prstGeom>
        </p:spPr>
        <p:txBody>
          <a:bodyPr wrap="none">
            <a:spAutoFit/>
          </a:bodyPr>
          <a:lstStyle/>
          <a:p>
            <a:endParaRPr lang="fr-FR" dirty="0"/>
          </a:p>
        </p:txBody>
      </p:sp>
      <p:sp>
        <p:nvSpPr>
          <p:cNvPr id="2" name="Rectangle 1"/>
          <p:cNvSpPr/>
          <p:nvPr/>
        </p:nvSpPr>
        <p:spPr>
          <a:xfrm>
            <a:off x="35496" y="87015"/>
            <a:ext cx="6395405" cy="461665"/>
          </a:xfrm>
          <a:prstGeom prst="rect">
            <a:avLst/>
          </a:prstGeom>
        </p:spPr>
        <p:txBody>
          <a:bodyPr wrap="none">
            <a:spAutoFit/>
          </a:bodyPr>
          <a:lstStyle/>
          <a:p>
            <a:pPr marL="342900" indent="-342900">
              <a:buFont typeface="Wingdings" pitchFamily="2" charset="2"/>
              <a:buChar char="§"/>
            </a:pPr>
            <a:r>
              <a:rPr lang="en-US" sz="2400" b="1" u="sng" dirty="0" smtClean="0"/>
              <a:t>Position </a:t>
            </a:r>
            <a:r>
              <a:rPr lang="en-US" sz="2400" b="1" u="sng" dirty="0"/>
              <a:t>vector in </a:t>
            </a:r>
            <a:r>
              <a:rPr lang="en-US" sz="2400" b="1" u="sng" dirty="0">
                <a:solidFill>
                  <a:srgbClr val="FF0000"/>
                </a:solidFill>
              </a:rPr>
              <a:t>Cartesian </a:t>
            </a:r>
            <a:r>
              <a:rPr lang="en-US" sz="2400" b="1" u="sng" dirty="0" smtClean="0">
                <a:solidFill>
                  <a:srgbClr val="FF0000"/>
                </a:solidFill>
              </a:rPr>
              <a:t>coordinates </a:t>
            </a:r>
            <a:r>
              <a:rPr lang="en-US" sz="2400" b="1" dirty="0">
                <a:solidFill>
                  <a:srgbClr val="FF0000"/>
                </a:solidFill>
              </a:rPr>
              <a:t>(𝑥, 𝑦) </a:t>
            </a:r>
            <a:endParaRPr lang="fr-FR" sz="2400" b="1" u="sng" dirty="0">
              <a:solidFill>
                <a:srgbClr val="FF0000"/>
              </a:solidFill>
            </a:endParaRPr>
          </a:p>
        </p:txBody>
      </p:sp>
      <p:grpSp>
        <p:nvGrpSpPr>
          <p:cNvPr id="62" name="Groupe 61"/>
          <p:cNvGrpSpPr/>
          <p:nvPr/>
        </p:nvGrpSpPr>
        <p:grpSpPr>
          <a:xfrm rot="16200000">
            <a:off x="6768269" y="3825069"/>
            <a:ext cx="2232247" cy="432000"/>
            <a:chOff x="2048133" y="4868260"/>
            <a:chExt cx="3398508" cy="461665"/>
          </a:xfrm>
        </p:grpSpPr>
        <p:cxnSp>
          <p:nvCxnSpPr>
            <p:cNvPr id="63" name="Connecteur droit 62"/>
            <p:cNvCxnSpPr/>
            <p:nvPr/>
          </p:nvCxnSpPr>
          <p:spPr>
            <a:xfrm flipH="1" flipV="1">
              <a:off x="2699792" y="5121192"/>
              <a:ext cx="274684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2048133" y="4868260"/>
              <a:ext cx="504056" cy="461665"/>
            </a:xfrm>
            <a:prstGeom prst="rect">
              <a:avLst/>
            </a:prstGeom>
            <a:noFill/>
          </p:spPr>
          <p:txBody>
            <a:bodyPr wrap="square" rtlCol="0">
              <a:spAutoFit/>
            </a:bodyPr>
            <a:lstStyle/>
            <a:p>
              <a:r>
                <a:rPr lang="fr-FR" sz="2400" b="1" dirty="0" smtClean="0">
                  <a:latin typeface="Berlin Sans FB Demi" pitchFamily="34" charset="0"/>
                </a:rPr>
                <a:t>x</a:t>
              </a:r>
              <a:endParaRPr lang="fr-FR" sz="2400" b="1" dirty="0">
                <a:latin typeface="Berlin Sans FB Demi" pitchFamily="34" charset="0"/>
              </a:endParaRPr>
            </a:p>
          </p:txBody>
        </p:sp>
      </p:grpSp>
      <p:grpSp>
        <p:nvGrpSpPr>
          <p:cNvPr id="65" name="Groupe 64"/>
          <p:cNvGrpSpPr/>
          <p:nvPr/>
        </p:nvGrpSpPr>
        <p:grpSpPr>
          <a:xfrm rot="3626613" flipH="1" flipV="1">
            <a:off x="6256161" y="1544589"/>
            <a:ext cx="794814" cy="2187009"/>
            <a:chOff x="6551866" y="3844057"/>
            <a:chExt cx="1244363" cy="2174145"/>
          </a:xfrm>
        </p:grpSpPr>
        <p:cxnSp>
          <p:nvCxnSpPr>
            <p:cNvPr id="66" name="Connecteur droit 65"/>
            <p:cNvCxnSpPr>
              <a:stCxn id="5" idx="1"/>
              <a:endCxn id="67" idx="3"/>
            </p:cNvCxnSpPr>
            <p:nvPr/>
          </p:nvCxnSpPr>
          <p:spPr>
            <a:xfrm rot="17973387" flipV="1">
              <a:off x="5584697" y="4996046"/>
              <a:ext cx="1989325" cy="549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rot="6870508">
              <a:off x="7272667" y="3640559"/>
              <a:ext cx="320063" cy="727060"/>
            </a:xfrm>
            <a:prstGeom prst="rect">
              <a:avLst/>
            </a:prstGeom>
            <a:noFill/>
          </p:spPr>
          <p:txBody>
            <a:bodyPr wrap="square" rtlCol="0">
              <a:spAutoFit/>
            </a:bodyPr>
            <a:lstStyle/>
            <a:p>
              <a:r>
                <a:rPr lang="fr-FR" sz="2400" b="1" dirty="0" smtClean="0">
                  <a:latin typeface="Berlin Sans FB Demi" pitchFamily="34" charset="0"/>
                </a:rPr>
                <a:t>y</a:t>
              </a:r>
              <a:endParaRPr lang="fr-FR" sz="2400" b="1" dirty="0">
                <a:latin typeface="Berlin Sans FB Demi" pitchFamily="34" charset="0"/>
              </a:endParaRPr>
            </a:p>
          </p:txBody>
        </p:sp>
      </p:grpSp>
      <p:grpSp>
        <p:nvGrpSpPr>
          <p:cNvPr id="73" name="Groupe 72"/>
          <p:cNvGrpSpPr/>
          <p:nvPr/>
        </p:nvGrpSpPr>
        <p:grpSpPr>
          <a:xfrm>
            <a:off x="6112306" y="4273932"/>
            <a:ext cx="907966" cy="523220"/>
            <a:chOff x="4240098" y="4273932"/>
            <a:chExt cx="907966" cy="523220"/>
          </a:xfrm>
        </p:grpSpPr>
        <p:sp>
          <p:nvSpPr>
            <p:cNvPr id="71" name="Forme libre 70"/>
            <p:cNvSpPr/>
            <p:nvPr/>
          </p:nvSpPr>
          <p:spPr>
            <a:xfrm>
              <a:off x="4427984" y="4437112"/>
              <a:ext cx="133759" cy="336042"/>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mc:Choice xmlns:a14="http://schemas.microsoft.com/office/drawing/2010/main" Requires="a14">
            <p:sp>
              <p:nvSpPr>
                <p:cNvPr id="72" name="ZoneTexte 71"/>
                <p:cNvSpPr txBox="1"/>
                <p:nvPr/>
              </p:nvSpPr>
              <p:spPr>
                <a:xfrm>
                  <a:off x="4240098" y="4273932"/>
                  <a:ext cx="9079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p:sp>
              <p:nvSpPr>
                <p:cNvPr id="72" name="ZoneTexte 71"/>
                <p:cNvSpPr txBox="1">
                  <a:spLocks noRot="1" noChangeAspect="1" noMove="1" noResize="1" noEditPoints="1" noAdjustHandles="1" noChangeArrowheads="1" noChangeShapeType="1" noTextEdit="1"/>
                </p:cNvSpPr>
                <p:nvPr/>
              </p:nvSpPr>
              <p:spPr>
                <a:xfrm>
                  <a:off x="4240098" y="4273932"/>
                  <a:ext cx="907966" cy="523220"/>
                </a:xfrm>
                <a:prstGeom prst="rect">
                  <a:avLst/>
                </a:prstGeom>
                <a:blipFill rotWithShape="1">
                  <a:blip r:embed="rId8"/>
                  <a:stretch>
                    <a:fillRect/>
                  </a:stretch>
                </a:blipFill>
              </p:spPr>
              <p:txBody>
                <a:bodyPr/>
                <a:lstStyle/>
                <a:p>
                  <a:r>
                    <a:rPr lang="fr-FR">
                      <a:noFill/>
                    </a:rPr>
                    <a:t> </a:t>
                  </a:r>
                </a:p>
              </p:txBody>
            </p:sp>
          </mc:Fallback>
        </mc:AlternateContent>
      </p:grpSp>
      <mc:AlternateContent xmlns:mc="http://schemas.openxmlformats.org/markup-compatibility/2006">
        <mc:Choice xmlns:a14="http://schemas.microsoft.com/office/drawing/2010/main" Requires="a14">
          <p:sp>
            <p:nvSpPr>
              <p:cNvPr id="75" name="Rectangle 74"/>
              <p:cNvSpPr/>
              <p:nvPr/>
            </p:nvSpPr>
            <p:spPr>
              <a:xfrm>
                <a:off x="-36512" y="1538856"/>
                <a:ext cx="6175011" cy="461665"/>
              </a:xfrm>
              <a:prstGeom prst="rect">
                <a:avLst/>
              </a:prstGeom>
            </p:spPr>
            <p:txBody>
              <a:bodyPr wrap="square">
                <a:spAutoFit/>
              </a:bodyPr>
              <a:lstStyle/>
              <a:p>
                <a:pPr marL="457200" indent="-457200">
                  <a:buFont typeface="Wingdings" pitchFamily="2" charset="2"/>
                  <a:buChar char="§"/>
                </a:pPr>
                <a:r>
                  <a:rPr lang="en-US" sz="2400" b="1" u="sng" dirty="0" smtClean="0"/>
                  <a:t>Position vector in </a:t>
                </a:r>
                <a:r>
                  <a:rPr lang="en-US" sz="2400" b="1" u="sng" dirty="0" smtClean="0">
                    <a:solidFill>
                      <a:srgbClr val="0070C0"/>
                    </a:solidFill>
                  </a:rPr>
                  <a:t>Polar coordinates </a:t>
                </a:r>
                <a:r>
                  <a:rPr lang="en-US" sz="2400" b="1" dirty="0" smtClean="0">
                    <a:solidFill>
                      <a:srgbClr val="0070C0"/>
                    </a:solidFill>
                  </a:rPr>
                  <a:t>(</a:t>
                </a:r>
                <a:r>
                  <a:rPr lang="en-US" sz="2400" b="1" dirty="0">
                    <a:solidFill>
                      <a:srgbClr val="0070C0"/>
                    </a:solidFill>
                  </a:rPr>
                  <a:t>𝑟, </a:t>
                </a:r>
                <a14:m>
                  <m:oMath xmlns:m="http://schemas.openxmlformats.org/officeDocument/2006/math">
                    <m:r>
                      <a:rPr lang="en-US" sz="2400" b="1" i="1" dirty="0" smtClean="0">
                        <a:solidFill>
                          <a:srgbClr val="0070C0"/>
                        </a:solidFill>
                        <a:latin typeface="Cambria Math"/>
                        <a:ea typeface="Cambria Math"/>
                      </a:rPr>
                      <m:t>𝝋</m:t>
                    </m:r>
                  </m:oMath>
                </a14:m>
                <a:r>
                  <a:rPr lang="en-US" sz="2400" b="1" dirty="0" smtClean="0">
                    <a:solidFill>
                      <a:srgbClr val="0070C0"/>
                    </a:solidFill>
                  </a:rPr>
                  <a:t>)</a:t>
                </a:r>
                <a:endParaRPr lang="fr-FR" sz="2400" b="1" u="sng" dirty="0">
                  <a:solidFill>
                    <a:srgbClr val="0070C0"/>
                  </a:solidFill>
                </a:endParaRPr>
              </a:p>
            </p:txBody>
          </p:sp>
        </mc:Choice>
        <mc:Fallback>
          <p:sp>
            <p:nvSpPr>
              <p:cNvPr id="75" name="Rectangle 74"/>
              <p:cNvSpPr>
                <a:spLocks noRot="1" noChangeAspect="1" noMove="1" noResize="1" noEditPoints="1" noAdjustHandles="1" noChangeArrowheads="1" noChangeShapeType="1" noTextEdit="1"/>
              </p:cNvSpPr>
              <p:nvPr/>
            </p:nvSpPr>
            <p:spPr>
              <a:xfrm>
                <a:off x="-36512" y="1538856"/>
                <a:ext cx="6175011" cy="461665"/>
              </a:xfrm>
              <a:prstGeom prst="rect">
                <a:avLst/>
              </a:prstGeom>
              <a:blipFill rotWithShape="1">
                <a:blip r:embed="rId9"/>
                <a:stretch>
                  <a:fillRect l="-1283" t="-13158" b="-28947"/>
                </a:stretch>
              </a:blipFill>
            </p:spPr>
            <p:txBody>
              <a:bodyPr/>
              <a:lstStyle/>
              <a:p>
                <a:r>
                  <a:rPr lang="fr-FR">
                    <a:noFill/>
                  </a:rPr>
                  <a:t> </a:t>
                </a:r>
              </a:p>
            </p:txBody>
          </p:sp>
        </mc:Fallback>
      </mc:AlternateContent>
      <p:cxnSp>
        <p:nvCxnSpPr>
          <p:cNvPr id="79" name="Connecteur droit avec flèche 78"/>
          <p:cNvCxnSpPr/>
          <p:nvPr/>
        </p:nvCxnSpPr>
        <p:spPr>
          <a:xfrm flipV="1">
            <a:off x="5971109" y="3438232"/>
            <a:ext cx="1409203" cy="133492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ZoneTexte 79"/>
              <p:cNvSpPr txBox="1"/>
              <p:nvPr/>
            </p:nvSpPr>
            <p:spPr>
              <a:xfrm>
                <a:off x="6885795" y="3846846"/>
                <a:ext cx="654795"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FF0000"/>
                              </a:solidFill>
                              <a:latin typeface="Cambria Math"/>
                            </a:rPr>
                          </m:ctrlPr>
                        </m:accPr>
                        <m:e>
                          <m:sSub>
                            <m:sSubPr>
                              <m:ctrlPr>
                                <a:rPr lang="fr-FR" sz="2800" b="1" i="1" smtClean="0">
                                  <a:solidFill>
                                    <a:srgbClr val="FF0000"/>
                                  </a:solidFill>
                                  <a:latin typeface="Cambria Math"/>
                                </a:rPr>
                              </m:ctrlPr>
                            </m:sSubPr>
                            <m:e>
                              <m:r>
                                <a:rPr lang="fr-FR" sz="2800" b="1" i="0" smtClean="0">
                                  <a:solidFill>
                                    <a:srgbClr val="FF0000"/>
                                  </a:solidFill>
                                  <a:latin typeface="Cambria Math"/>
                                </a:rPr>
                                <m:t>𝐔</m:t>
                              </m:r>
                            </m:e>
                            <m:sub>
                              <m:r>
                                <a:rPr lang="fr-FR" sz="2800" b="1" i="0" smtClean="0">
                                  <a:solidFill>
                                    <a:srgbClr val="FF0000"/>
                                  </a:solidFill>
                                  <a:latin typeface="Cambria Math"/>
                                </a:rPr>
                                <m:t>𝐫</m:t>
                              </m:r>
                            </m:sub>
                          </m:sSub>
                        </m:e>
                      </m:acc>
                    </m:oMath>
                  </m:oMathPara>
                </a14:m>
                <a:endParaRPr lang="fr-FR" sz="2800" b="1" dirty="0">
                  <a:solidFill>
                    <a:srgbClr val="FF0000"/>
                  </a:solidFill>
                </a:endParaRPr>
              </a:p>
            </p:txBody>
          </p:sp>
        </mc:Choice>
        <mc:Fallback xmlns="">
          <p:sp>
            <p:nvSpPr>
              <p:cNvPr id="80" name="ZoneTexte 79"/>
              <p:cNvSpPr txBox="1">
                <a:spLocks noRot="1" noChangeAspect="1" noMove="1" noResize="1" noEditPoints="1" noAdjustHandles="1" noChangeArrowheads="1" noChangeShapeType="1" noTextEdit="1"/>
              </p:cNvSpPr>
              <p:nvPr/>
            </p:nvSpPr>
            <p:spPr>
              <a:xfrm>
                <a:off x="6885795" y="3846846"/>
                <a:ext cx="654795" cy="575479"/>
              </a:xfrm>
              <a:prstGeom prst="rect">
                <a:avLst/>
              </a:prstGeom>
              <a:blipFill rotWithShape="1">
                <a:blip r:embed="rId10"/>
                <a:stretch>
                  <a:fillRect/>
                </a:stretch>
              </a:blipFill>
            </p:spPr>
            <p:txBody>
              <a:bodyPr/>
              <a:lstStyle/>
              <a:p>
                <a:r>
                  <a:rPr lang="fr-FR">
                    <a:noFill/>
                  </a:rPr>
                  <a:t> </a:t>
                </a:r>
              </a:p>
            </p:txBody>
          </p:sp>
        </mc:Fallback>
      </mc:AlternateContent>
      <p:cxnSp>
        <p:nvCxnSpPr>
          <p:cNvPr id="85" name="Connecteur droit avec flèche 84"/>
          <p:cNvCxnSpPr/>
          <p:nvPr/>
        </p:nvCxnSpPr>
        <p:spPr>
          <a:xfrm rot="16200000" flipV="1">
            <a:off x="5080896" y="3952216"/>
            <a:ext cx="878415" cy="840097"/>
          </a:xfrm>
          <a:prstGeom prst="straightConnector1">
            <a:avLst/>
          </a:prstGeom>
          <a:ln w="76200">
            <a:solidFill>
              <a:srgbClr val="00FFCC"/>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ZoneTexte 85"/>
              <p:cNvSpPr txBox="1"/>
              <p:nvPr/>
            </p:nvSpPr>
            <p:spPr>
              <a:xfrm>
                <a:off x="4678836" y="4221673"/>
                <a:ext cx="728533" cy="624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FFCC"/>
                              </a:solidFill>
                              <a:latin typeface="Cambria Math"/>
                            </a:rPr>
                          </m:ctrlPr>
                        </m:accPr>
                        <m:e>
                          <m:sSub>
                            <m:sSubPr>
                              <m:ctrlPr>
                                <a:rPr lang="fr-FR" sz="2800" b="1" i="1" smtClean="0">
                                  <a:solidFill>
                                    <a:srgbClr val="00FFCC"/>
                                  </a:solidFill>
                                  <a:latin typeface="Cambria Math"/>
                                </a:rPr>
                              </m:ctrlPr>
                            </m:sSubPr>
                            <m:e>
                              <m:r>
                                <a:rPr lang="fr-FR" sz="2800" b="1" i="0" smtClean="0">
                                  <a:solidFill>
                                    <a:srgbClr val="00FFCC"/>
                                  </a:solidFill>
                                  <a:latin typeface="Cambria Math"/>
                                </a:rPr>
                                <m:t>𝐔</m:t>
                              </m:r>
                            </m:e>
                            <m:sub>
                              <m:r>
                                <a:rPr lang="fr-FR" sz="2800" b="1" i="1" smtClean="0">
                                  <a:solidFill>
                                    <a:srgbClr val="00FFCC"/>
                                  </a:solidFill>
                                  <a:latin typeface="Cambria Math"/>
                                  <a:ea typeface="Cambria Math"/>
                                </a:rPr>
                                <m:t>𝝋</m:t>
                              </m:r>
                            </m:sub>
                          </m:sSub>
                        </m:e>
                      </m:acc>
                    </m:oMath>
                  </m:oMathPara>
                </a14:m>
                <a:endParaRPr lang="fr-FR" sz="2800" b="1" dirty="0">
                  <a:solidFill>
                    <a:srgbClr val="00FFCC"/>
                  </a:solidFill>
                </a:endParaRPr>
              </a:p>
            </p:txBody>
          </p:sp>
        </mc:Choice>
        <mc:Fallback>
          <p:sp>
            <p:nvSpPr>
              <p:cNvPr id="86" name="ZoneTexte 85"/>
              <p:cNvSpPr txBox="1">
                <a:spLocks noRot="1" noChangeAspect="1" noMove="1" noResize="1" noEditPoints="1" noAdjustHandles="1" noChangeArrowheads="1" noChangeShapeType="1" noTextEdit="1"/>
              </p:cNvSpPr>
              <p:nvPr/>
            </p:nvSpPr>
            <p:spPr>
              <a:xfrm>
                <a:off x="4678836" y="4221673"/>
                <a:ext cx="728533" cy="624273"/>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456755" y="2406784"/>
                <a:ext cx="2672911" cy="578300"/>
              </a:xfrm>
              <a:prstGeom prst="rect">
                <a:avLst/>
              </a:prstGeom>
              <a:noFill/>
              <a:ln>
                <a:solidFill>
                  <a:srgbClr val="7030A0"/>
                </a:solidFill>
              </a:ln>
              <a:effectLst>
                <a:glow rad="228600">
                  <a:schemeClr val="accent4">
                    <a:satMod val="175000"/>
                    <a:alpha val="40000"/>
                  </a:schemeClr>
                </a:glow>
              </a:effec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70C0"/>
                              </a:solidFill>
                              <a:latin typeface="Cambria Math"/>
                              <a:ea typeface="Calibri"/>
                              <a:cs typeface="Times New Roman"/>
                            </a:rPr>
                          </m:ctrlPr>
                        </m:accPr>
                        <m:e>
                          <m:r>
                            <a:rPr lang="fr-FR" sz="2800" b="1" i="1">
                              <a:solidFill>
                                <a:srgbClr val="0070C0"/>
                              </a:solidFill>
                              <a:latin typeface="Cambria Math"/>
                              <a:ea typeface="Calibri"/>
                              <a:cs typeface="Times New Roman"/>
                            </a:rPr>
                            <m:t>𝑶𝑴</m:t>
                          </m:r>
                        </m:e>
                      </m:acc>
                      <m:r>
                        <a:rPr lang="fr-FR" sz="2800" b="1" i="1">
                          <a:solidFill>
                            <a:srgbClr val="0070C0"/>
                          </a:solidFill>
                          <a:latin typeface="Cambria Math"/>
                          <a:ea typeface="Calibri"/>
                          <a:cs typeface="Times New Roman"/>
                        </a:rPr>
                        <m:t>=</m:t>
                      </m:r>
                      <m:acc>
                        <m:accPr>
                          <m:chr m:val="⃗"/>
                          <m:ctrlPr>
                            <a:rPr lang="fr-FR" sz="2800" b="1" i="1">
                              <a:solidFill>
                                <a:srgbClr val="0070C0"/>
                              </a:solidFill>
                              <a:latin typeface="Cambria Math"/>
                              <a:ea typeface="Calibri"/>
                              <a:cs typeface="Times New Roman"/>
                            </a:rPr>
                          </m:ctrlPr>
                        </m:accPr>
                        <m:e>
                          <m:r>
                            <a:rPr lang="fr-FR" sz="2800" b="1" i="1">
                              <a:solidFill>
                                <a:srgbClr val="0070C0"/>
                              </a:solidFill>
                              <a:latin typeface="Cambria Math"/>
                              <a:ea typeface="Calibri"/>
                              <a:cs typeface="Times New Roman"/>
                            </a:rPr>
                            <m:t>𝒓</m:t>
                          </m:r>
                        </m:e>
                      </m:acc>
                      <m:r>
                        <a:rPr lang="fr-FR" sz="2800" b="1" i="1" smtClean="0">
                          <a:solidFill>
                            <a:srgbClr val="0070C0"/>
                          </a:solidFill>
                          <a:latin typeface="Cambria Math"/>
                          <a:ea typeface="Cambria Math"/>
                          <a:cs typeface="Times New Roman"/>
                        </a:rPr>
                        <m:t>=</m:t>
                      </m:r>
                      <m:r>
                        <a:rPr lang="fr-FR" sz="2800" b="1" i="1" smtClean="0">
                          <a:solidFill>
                            <a:srgbClr val="0070C0"/>
                          </a:solidFill>
                          <a:latin typeface="Cambria Math"/>
                          <a:ea typeface="Cambria Math"/>
                          <a:cs typeface="Times New Roman"/>
                        </a:rPr>
                        <m:t>𝒓</m:t>
                      </m:r>
                      <m:acc>
                        <m:accPr>
                          <m:chr m:val="⃗"/>
                          <m:ctrlPr>
                            <a:rPr lang="fr-FR" sz="2800" b="1" i="1" smtClean="0">
                              <a:solidFill>
                                <a:srgbClr val="0070C0"/>
                              </a:solidFill>
                              <a:latin typeface="Cambria Math"/>
                              <a:ea typeface="Cambria Math"/>
                              <a:cs typeface="Times New Roman"/>
                            </a:rPr>
                          </m:ctrlPr>
                        </m:accPr>
                        <m:e>
                          <m:sSub>
                            <m:sSubPr>
                              <m:ctrlPr>
                                <a:rPr lang="fr-FR" sz="2800" b="1" i="1" smtClean="0">
                                  <a:solidFill>
                                    <a:srgbClr val="0070C0"/>
                                  </a:solidFill>
                                  <a:latin typeface="Cambria Math"/>
                                  <a:ea typeface="Cambria Math"/>
                                  <a:cs typeface="Times New Roman"/>
                                </a:rPr>
                              </m:ctrlPr>
                            </m:sSubPr>
                            <m:e>
                              <m:r>
                                <a:rPr lang="fr-FR" sz="2800" b="1" i="1" smtClean="0">
                                  <a:solidFill>
                                    <a:srgbClr val="0070C0"/>
                                  </a:solidFill>
                                  <a:latin typeface="Cambria Math"/>
                                  <a:ea typeface="Cambria Math"/>
                                  <a:cs typeface="Times New Roman"/>
                                </a:rPr>
                                <m:t> </m:t>
                              </m:r>
                              <m:r>
                                <a:rPr lang="fr-FR" sz="2800" b="1" i="1" smtClean="0">
                                  <a:solidFill>
                                    <a:srgbClr val="0070C0"/>
                                  </a:solidFill>
                                  <a:latin typeface="Cambria Math"/>
                                  <a:ea typeface="Cambria Math"/>
                                  <a:cs typeface="Times New Roman"/>
                                </a:rPr>
                                <m:t>𝑼</m:t>
                              </m:r>
                            </m:e>
                            <m:sub>
                              <m:r>
                                <a:rPr lang="fr-FR" sz="2800" b="1" i="1" smtClean="0">
                                  <a:solidFill>
                                    <a:srgbClr val="0070C0"/>
                                  </a:solidFill>
                                  <a:latin typeface="Cambria Math"/>
                                  <a:ea typeface="Cambria Math"/>
                                  <a:cs typeface="Times New Roman"/>
                                </a:rPr>
                                <m:t>𝒓</m:t>
                              </m:r>
                            </m:sub>
                          </m:sSub>
                        </m:e>
                      </m:acc>
                    </m:oMath>
                  </m:oMathPara>
                </a14:m>
                <a:endParaRPr lang="fr-FR" sz="2000" dirty="0">
                  <a:solidFill>
                    <a:srgbClr val="0070C0"/>
                  </a:solidFill>
                </a:endParaRPr>
              </a:p>
            </p:txBody>
          </p:sp>
        </mc:Choice>
        <mc:Fallback xmlns="">
          <p:sp>
            <p:nvSpPr>
              <p:cNvPr id="87" name="Rectangle 86"/>
              <p:cNvSpPr>
                <a:spLocks noRot="1" noChangeAspect="1" noMove="1" noResize="1" noEditPoints="1" noAdjustHandles="1" noChangeArrowheads="1" noChangeShapeType="1" noTextEdit="1"/>
              </p:cNvSpPr>
              <p:nvPr/>
            </p:nvSpPr>
            <p:spPr>
              <a:xfrm>
                <a:off x="456755" y="2406784"/>
                <a:ext cx="2672911" cy="578300"/>
              </a:xfrm>
              <a:prstGeom prst="rect">
                <a:avLst/>
              </a:prstGeom>
              <a:blipFill rotWithShape="1">
                <a:blip r:embed="rId12"/>
                <a:stretch>
                  <a:fillRect/>
                </a:stretch>
              </a:blipFill>
              <a:ln>
                <a:solidFill>
                  <a:srgbClr val="7030A0"/>
                </a:solidFill>
              </a:ln>
              <a:effectLst>
                <a:glow rad="228600">
                  <a:schemeClr val="accent4">
                    <a:satMod val="175000"/>
                    <a:alpha val="40000"/>
                  </a:schemeClr>
                </a:glow>
              </a:effectLst>
            </p:spPr>
            <p:txBody>
              <a:bodyPr/>
              <a:lstStyle/>
              <a:p>
                <a:r>
                  <a:rPr lang="fr-FR">
                    <a:noFill/>
                  </a:rPr>
                  <a:t> </a:t>
                </a:r>
              </a:p>
            </p:txBody>
          </p:sp>
        </mc:Fallback>
      </mc:AlternateContent>
      <p:sp>
        <p:nvSpPr>
          <p:cNvPr id="88" name="Rectangle 87"/>
          <p:cNvSpPr/>
          <p:nvPr/>
        </p:nvSpPr>
        <p:spPr>
          <a:xfrm>
            <a:off x="107504" y="3388930"/>
            <a:ext cx="5541325" cy="707886"/>
          </a:xfrm>
          <a:prstGeom prst="rect">
            <a:avLst/>
          </a:prstGeom>
        </p:spPr>
        <p:txBody>
          <a:bodyPr wrap="none">
            <a:spAutoFit/>
          </a:bodyPr>
          <a:lstStyle/>
          <a:p>
            <a:r>
              <a:rPr lang="en-US" sz="2000" b="1" dirty="0" smtClean="0">
                <a:solidFill>
                  <a:srgbClr val="0070C0"/>
                </a:solidFill>
              </a:rPr>
              <a:t>r:  </a:t>
            </a:r>
            <a:r>
              <a:rPr lang="en-US" sz="2000" b="1" dirty="0"/>
              <a:t>is the distance from the </a:t>
            </a:r>
            <a:r>
              <a:rPr lang="en-US" sz="2000" b="1" dirty="0" smtClean="0"/>
              <a:t>origin O </a:t>
            </a:r>
            <a:r>
              <a:rPr lang="en-US" sz="2000" b="1" dirty="0"/>
              <a:t>to the </a:t>
            </a:r>
            <a:r>
              <a:rPr lang="en-US" sz="2000" b="1" dirty="0" smtClean="0"/>
              <a:t>point M.</a:t>
            </a:r>
          </a:p>
          <a:p>
            <a:pPr algn="ctr"/>
            <a:r>
              <a:rPr lang="en-US" sz="2000" b="1" dirty="0" smtClean="0">
                <a:solidFill>
                  <a:srgbClr val="FF0000"/>
                </a:solidFill>
              </a:rPr>
              <a:t>r=f(t)</a:t>
            </a:r>
            <a:endParaRPr lang="fr-FR" sz="2000" b="1" dirty="0">
              <a:solidFill>
                <a:srgbClr val="FF0000"/>
              </a:solidFill>
            </a:endParaRPr>
          </a:p>
        </p:txBody>
      </p:sp>
      <mc:AlternateContent xmlns:mc="http://schemas.openxmlformats.org/markup-compatibility/2006">
        <mc:Choice xmlns:a14="http://schemas.microsoft.com/office/drawing/2010/main" Requires="a14">
          <p:sp>
            <p:nvSpPr>
              <p:cNvPr id="89" name="Rectangle 88"/>
              <p:cNvSpPr/>
              <p:nvPr/>
            </p:nvSpPr>
            <p:spPr>
              <a:xfrm>
                <a:off x="51318" y="4273932"/>
                <a:ext cx="4752528" cy="1015663"/>
              </a:xfrm>
              <a:prstGeom prst="rect">
                <a:avLst/>
              </a:prstGeom>
            </p:spPr>
            <p:txBody>
              <a:bodyPr wrap="square">
                <a:spAutoFit/>
              </a:bodyPr>
              <a:lstStyle/>
              <a:p>
                <a14:m>
                  <m:oMath xmlns:m="http://schemas.openxmlformats.org/officeDocument/2006/math">
                    <m:r>
                      <a:rPr lang="en-US" sz="2000" b="1" i="1" dirty="0" smtClean="0">
                        <a:solidFill>
                          <a:srgbClr val="0070C0"/>
                        </a:solidFill>
                        <a:latin typeface="Cambria Math"/>
                        <a:ea typeface="Cambria Math"/>
                      </a:rPr>
                      <m:t>𝝋</m:t>
                    </m:r>
                  </m:oMath>
                </a14:m>
                <a:r>
                  <a:rPr lang="en-US" sz="2000" b="1" dirty="0">
                    <a:solidFill>
                      <a:srgbClr val="0070C0"/>
                    </a:solidFill>
                  </a:rPr>
                  <a:t> </a:t>
                </a:r>
                <a:r>
                  <a:rPr lang="en-US" sz="2000" b="1" dirty="0" smtClean="0">
                    <a:solidFill>
                      <a:srgbClr val="0070C0"/>
                    </a:solidFill>
                  </a:rPr>
                  <a:t>: </a:t>
                </a:r>
                <a:r>
                  <a:rPr lang="en-US" sz="2000" b="1" dirty="0" smtClean="0"/>
                  <a:t>is </a:t>
                </a:r>
                <a:r>
                  <a:rPr lang="en-US" sz="2000" b="1" dirty="0"/>
                  <a:t>the angle between the </a:t>
                </a:r>
                <a:r>
                  <a:rPr lang="en-US" sz="2000" b="1" dirty="0" smtClean="0"/>
                  <a:t>position </a:t>
                </a:r>
                <a:r>
                  <a:rPr lang="en-US" sz="2000" b="1" dirty="0"/>
                  <a:t>vector </a:t>
                </a:r>
                <a14:m>
                  <m:oMath xmlns:m="http://schemas.openxmlformats.org/officeDocument/2006/math">
                    <m:acc>
                      <m:accPr>
                        <m:chr m:val="⃗"/>
                        <m:ctrlPr>
                          <a:rPr lang="en-US" sz="2000" b="1" i="1" dirty="0" smtClean="0">
                            <a:latin typeface="Cambria Math"/>
                          </a:rPr>
                        </m:ctrlPr>
                      </m:accPr>
                      <m:e>
                        <m:r>
                          <a:rPr lang="en-US" sz="2000" b="1" i="1" dirty="0">
                            <a:latin typeface="Cambria Math"/>
                          </a:rPr>
                          <m:t>𝒓</m:t>
                        </m:r>
                      </m:e>
                    </m:acc>
                    <m:r>
                      <a:rPr lang="en-US" sz="2000" b="1" i="1" dirty="0" smtClean="0">
                        <a:latin typeface="Cambria Math"/>
                      </a:rPr>
                      <m:t> </m:t>
                    </m:r>
                  </m:oMath>
                </a14:m>
                <a:r>
                  <a:rPr lang="en-US" sz="2000" b="1" dirty="0" smtClean="0"/>
                  <a:t>and </a:t>
                </a:r>
                <a:r>
                  <a:rPr lang="en-US" sz="2000" b="1" dirty="0"/>
                  <a:t>a the  x-axis</a:t>
                </a:r>
                <a:r>
                  <a:rPr lang="en-US" sz="2000" b="1" dirty="0" smtClean="0"/>
                  <a:t>.</a:t>
                </a:r>
              </a:p>
              <a:p>
                <a:pPr algn="ctr"/>
                <a14:m>
                  <m:oMath xmlns:m="http://schemas.openxmlformats.org/officeDocument/2006/math">
                    <m:r>
                      <a:rPr lang="el-GR" sz="2000" b="1" i="1" dirty="0" smtClean="0">
                        <a:solidFill>
                          <a:srgbClr val="00B050"/>
                        </a:solidFill>
                        <a:latin typeface="Cambria Math"/>
                        <a:ea typeface="Cambria Math"/>
                      </a:rPr>
                      <m:t>𝛗</m:t>
                    </m:r>
                  </m:oMath>
                </a14:m>
                <a:r>
                  <a:rPr lang="en-US" sz="2000" b="1" dirty="0" smtClean="0">
                    <a:solidFill>
                      <a:srgbClr val="00B050"/>
                    </a:solidFill>
                  </a:rPr>
                  <a:t>=g(t)</a:t>
                </a:r>
                <a:endParaRPr lang="fr-FR" sz="2000" b="1" dirty="0">
                  <a:solidFill>
                    <a:srgbClr val="00B050"/>
                  </a:solidFill>
                </a:endParaRPr>
              </a:p>
            </p:txBody>
          </p:sp>
        </mc:Choice>
        <mc:Fallback>
          <p:sp>
            <p:nvSpPr>
              <p:cNvPr id="89" name="Rectangle 88"/>
              <p:cNvSpPr>
                <a:spLocks noRot="1" noChangeAspect="1" noMove="1" noResize="1" noEditPoints="1" noAdjustHandles="1" noChangeArrowheads="1" noChangeShapeType="1" noTextEdit="1"/>
              </p:cNvSpPr>
              <p:nvPr/>
            </p:nvSpPr>
            <p:spPr>
              <a:xfrm>
                <a:off x="51318" y="4273932"/>
                <a:ext cx="4752528" cy="1015663"/>
              </a:xfrm>
              <a:prstGeom prst="rect">
                <a:avLst/>
              </a:prstGeom>
              <a:blipFill rotWithShape="1">
                <a:blip r:embed="rId13"/>
                <a:stretch>
                  <a:fillRect l="-1282" t="-2994" b="-9581"/>
                </a:stretch>
              </a:blipFill>
            </p:spPr>
            <p:txBody>
              <a:bodyPr/>
              <a:lstStyle/>
              <a:p>
                <a:r>
                  <a:rPr lang="fr-FR">
                    <a:noFill/>
                  </a:rPr>
                  <a:t> </a:t>
                </a:r>
              </a:p>
            </p:txBody>
          </p:sp>
        </mc:Fallback>
      </mc:AlternateContent>
      <p:grpSp>
        <p:nvGrpSpPr>
          <p:cNvPr id="101" name="Groupe 100"/>
          <p:cNvGrpSpPr/>
          <p:nvPr/>
        </p:nvGrpSpPr>
        <p:grpSpPr>
          <a:xfrm rot="17879648">
            <a:off x="5188709" y="3938029"/>
            <a:ext cx="1164110" cy="580348"/>
            <a:chOff x="4137778" y="4194528"/>
            <a:chExt cx="907966" cy="557502"/>
          </a:xfrm>
        </p:grpSpPr>
        <p:sp>
          <p:nvSpPr>
            <p:cNvPr id="102" name="Forme libre 101"/>
            <p:cNvSpPr/>
            <p:nvPr/>
          </p:nvSpPr>
          <p:spPr>
            <a:xfrm>
              <a:off x="4338433" y="4582870"/>
              <a:ext cx="160608" cy="169160"/>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mc:Choice xmlns:a14="http://schemas.microsoft.com/office/drawing/2010/main" Requires="a14">
            <p:sp>
              <p:nvSpPr>
                <p:cNvPr id="103" name="ZoneTexte 102"/>
                <p:cNvSpPr txBox="1"/>
                <p:nvPr/>
              </p:nvSpPr>
              <p:spPr>
                <a:xfrm>
                  <a:off x="4137778" y="4194528"/>
                  <a:ext cx="907966" cy="502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p:sp>
              <p:nvSpPr>
                <p:cNvPr id="103" name="ZoneTexte 102"/>
                <p:cNvSpPr txBox="1">
                  <a:spLocks noRot="1" noChangeAspect="1" noMove="1" noResize="1" noEditPoints="1" noAdjustHandles="1" noChangeArrowheads="1" noChangeShapeType="1" noTextEdit="1"/>
                </p:cNvSpPr>
                <p:nvPr/>
              </p:nvSpPr>
              <p:spPr>
                <a:xfrm>
                  <a:off x="4137778" y="4194528"/>
                  <a:ext cx="907966" cy="502623"/>
                </a:xfrm>
                <a:prstGeom prst="rect">
                  <a:avLst/>
                </a:prstGeom>
                <a:blipFill rotWithShape="1">
                  <a:blip r:embed="rId14"/>
                  <a:stretch>
                    <a:fillRect/>
                  </a:stretch>
                </a:blipFill>
              </p:spPr>
              <p:txBody>
                <a:bodyPr/>
                <a:lstStyle/>
                <a:p>
                  <a:r>
                    <a:rPr lang="fr-FR">
                      <a:noFill/>
                    </a:rPr>
                    <a:t> </a:t>
                  </a:r>
                </a:p>
              </p:txBody>
            </p:sp>
          </mc:Fallback>
        </mc:AlternateContent>
      </p:grpSp>
      <p:sp>
        <p:nvSpPr>
          <p:cNvPr id="105" name="Étoile à 5 branches 104"/>
          <p:cNvSpPr/>
          <p:nvPr/>
        </p:nvSpPr>
        <p:spPr>
          <a:xfrm>
            <a:off x="3621907" y="2406784"/>
            <a:ext cx="518045" cy="494368"/>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p:nvGrpSpPr>
          <p:cNvPr id="16" name="Groupe 15"/>
          <p:cNvGrpSpPr/>
          <p:nvPr/>
        </p:nvGrpSpPr>
        <p:grpSpPr>
          <a:xfrm>
            <a:off x="456755" y="5575460"/>
            <a:ext cx="4064514" cy="774747"/>
            <a:chOff x="456755" y="5575460"/>
            <a:chExt cx="4064514" cy="774747"/>
          </a:xfrm>
        </p:grpSpPr>
        <p:grpSp>
          <p:nvGrpSpPr>
            <p:cNvPr id="98" name="Groupe 97"/>
            <p:cNvGrpSpPr/>
            <p:nvPr/>
          </p:nvGrpSpPr>
          <p:grpSpPr>
            <a:xfrm>
              <a:off x="2555776" y="5653341"/>
              <a:ext cx="1965493" cy="696866"/>
              <a:chOff x="1763688" y="4869160"/>
              <a:chExt cx="1965493" cy="696866"/>
            </a:xfrm>
          </p:grpSpPr>
          <mc:AlternateContent xmlns:mc="http://schemas.openxmlformats.org/markup-compatibility/2006" xmlns:a14="http://schemas.microsoft.com/office/drawing/2010/main">
            <mc:Choice Requires="a14">
              <p:sp>
                <p:nvSpPr>
                  <p:cNvPr id="90" name="ZoneTexte 89"/>
                  <p:cNvSpPr txBox="1"/>
                  <p:nvPr/>
                </p:nvSpPr>
                <p:spPr>
                  <a:xfrm>
                    <a:off x="1763688" y="4869160"/>
                    <a:ext cx="683649" cy="575479"/>
                  </a:xfrm>
                  <a:prstGeom prst="rect">
                    <a:avLst/>
                  </a:prstGeom>
                  <a:noFill/>
                </p:spPr>
                <p:txBody>
                  <a:bodyPr wrap="none" rtlCol="0">
                    <a:spAutoFit/>
                  </a:bodyPr>
                  <a:lstStyle/>
                  <a:p>
                    <a14:m>
                      <m:oMath xmlns:m="http://schemas.openxmlformats.org/officeDocument/2006/math">
                        <m:acc>
                          <m:accPr>
                            <m:chr m:val="⃗"/>
                            <m:ctrlPr>
                              <a:rPr lang="fr-FR" sz="2800" b="1" i="1" smtClean="0">
                                <a:solidFill>
                                  <a:srgbClr val="FF0000"/>
                                </a:solidFill>
                                <a:latin typeface="Cambria Math"/>
                              </a:rPr>
                            </m:ctrlPr>
                          </m:accPr>
                          <m:e>
                            <m:sSub>
                              <m:sSubPr>
                                <m:ctrlPr>
                                  <a:rPr lang="fr-FR" sz="2800" b="1" i="1" smtClean="0">
                                    <a:solidFill>
                                      <a:srgbClr val="FF0000"/>
                                    </a:solidFill>
                                    <a:latin typeface="Cambria Math"/>
                                  </a:rPr>
                                </m:ctrlPr>
                              </m:sSubPr>
                              <m:e>
                                <m:r>
                                  <a:rPr lang="fr-FR" sz="2800" b="1" i="1" smtClean="0">
                                    <a:solidFill>
                                      <a:srgbClr val="FF0000"/>
                                    </a:solidFill>
                                    <a:latin typeface="Cambria Math"/>
                                  </a:rPr>
                                  <m:t>𝑼</m:t>
                                </m:r>
                              </m:e>
                              <m:sub>
                                <m:r>
                                  <a:rPr lang="fr-FR" sz="2800" b="1" i="1" smtClean="0">
                                    <a:solidFill>
                                      <a:srgbClr val="FF0000"/>
                                    </a:solidFill>
                                    <a:latin typeface="Cambria Math"/>
                                  </a:rPr>
                                  <m:t>𝒓</m:t>
                                </m:r>
                              </m:sub>
                            </m:sSub>
                          </m:e>
                        </m:acc>
                      </m:oMath>
                    </a14:m>
                    <a:r>
                      <a:rPr lang="fr-FR" sz="2800" b="1" dirty="0" smtClean="0">
                        <a:solidFill>
                          <a:srgbClr val="FF0000"/>
                        </a:solidFill>
                      </a:rPr>
                      <a:t> </a:t>
                    </a:r>
                    <a:endParaRPr lang="fr-FR" sz="2800" b="1" dirty="0">
                      <a:solidFill>
                        <a:srgbClr val="FF0000"/>
                      </a:solidFill>
                    </a:endParaRPr>
                  </a:p>
                </p:txBody>
              </p:sp>
            </mc:Choice>
            <mc:Fallback xmlns="">
              <p:sp>
                <p:nvSpPr>
                  <p:cNvPr id="90" name="ZoneTexte 89"/>
                  <p:cNvSpPr txBox="1">
                    <a:spLocks noRot="1" noChangeAspect="1" noMove="1" noResize="1" noEditPoints="1" noAdjustHandles="1" noChangeArrowheads="1" noChangeShapeType="1" noTextEdit="1"/>
                  </p:cNvSpPr>
                  <p:nvPr/>
                </p:nvSpPr>
                <p:spPr>
                  <a:xfrm>
                    <a:off x="1763688" y="4869160"/>
                    <a:ext cx="683649" cy="575479"/>
                  </a:xfrm>
                  <a:prstGeom prst="rect">
                    <a:avLst/>
                  </a:prstGeom>
                  <a:blipFill rotWithShape="1">
                    <a:blip r:embed="rId15"/>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1" name="ZoneTexte 90"/>
                  <p:cNvSpPr txBox="1"/>
                  <p:nvPr/>
                </p:nvSpPr>
                <p:spPr>
                  <a:xfrm>
                    <a:off x="2987824" y="4941753"/>
                    <a:ext cx="741357" cy="624273"/>
                  </a:xfrm>
                  <a:prstGeom prst="rect">
                    <a:avLst/>
                  </a:prstGeom>
                  <a:noFill/>
                </p:spPr>
                <p:txBody>
                  <a:bodyPr wrap="none" rtlCol="0">
                    <a:spAutoFit/>
                  </a:bodyPr>
                  <a:lstStyle/>
                  <a:p>
                    <a14:m>
                      <m:oMath xmlns:m="http://schemas.openxmlformats.org/officeDocument/2006/math">
                        <m:acc>
                          <m:accPr>
                            <m:chr m:val="⃗"/>
                            <m:ctrlPr>
                              <a:rPr lang="fr-FR" sz="2800" b="1" i="1" smtClean="0">
                                <a:solidFill>
                                  <a:srgbClr val="FF0000"/>
                                </a:solidFill>
                                <a:latin typeface="Cambria Math"/>
                              </a:rPr>
                            </m:ctrlPr>
                          </m:accPr>
                          <m:e>
                            <m:sSub>
                              <m:sSubPr>
                                <m:ctrlPr>
                                  <a:rPr lang="fr-FR" sz="2800" b="1" i="1" smtClean="0">
                                    <a:solidFill>
                                      <a:srgbClr val="FF0000"/>
                                    </a:solidFill>
                                    <a:latin typeface="Cambria Math"/>
                                  </a:rPr>
                                </m:ctrlPr>
                              </m:sSubPr>
                              <m:e>
                                <m:r>
                                  <a:rPr lang="fr-FR" sz="2800" b="1" i="1" smtClean="0">
                                    <a:solidFill>
                                      <a:srgbClr val="FF0000"/>
                                    </a:solidFill>
                                    <a:latin typeface="Cambria Math"/>
                                  </a:rPr>
                                  <m:t>𝑼</m:t>
                                </m:r>
                              </m:e>
                              <m:sub>
                                <m:r>
                                  <a:rPr lang="fr-FR" sz="2800" b="1" i="1" smtClean="0">
                                    <a:solidFill>
                                      <a:srgbClr val="FF0000"/>
                                    </a:solidFill>
                                    <a:latin typeface="Cambria Math"/>
                                    <a:ea typeface="Cambria Math"/>
                                  </a:rPr>
                                  <m:t>𝝋</m:t>
                                </m:r>
                              </m:sub>
                            </m:sSub>
                          </m:e>
                        </m:acc>
                      </m:oMath>
                    </a14:m>
                    <a:r>
                      <a:rPr lang="fr-FR" sz="2800" b="1" dirty="0" smtClean="0">
                        <a:solidFill>
                          <a:srgbClr val="FF0000"/>
                        </a:solidFill>
                      </a:rPr>
                      <a:t> </a:t>
                    </a:r>
                    <a:endParaRPr lang="fr-FR" sz="2800" b="1" dirty="0">
                      <a:solidFill>
                        <a:srgbClr val="FF0000"/>
                      </a:solidFill>
                    </a:endParaRPr>
                  </a:p>
                </p:txBody>
              </p:sp>
            </mc:Choice>
            <mc:Fallback>
              <p:sp>
                <p:nvSpPr>
                  <p:cNvPr id="91" name="ZoneTexte 90"/>
                  <p:cNvSpPr txBox="1">
                    <a:spLocks noRot="1" noChangeAspect="1" noMove="1" noResize="1" noEditPoints="1" noAdjustHandles="1" noChangeArrowheads="1" noChangeShapeType="1" noTextEdit="1"/>
                  </p:cNvSpPr>
                  <p:nvPr/>
                </p:nvSpPr>
                <p:spPr>
                  <a:xfrm>
                    <a:off x="2987824" y="4941753"/>
                    <a:ext cx="741357" cy="624273"/>
                  </a:xfrm>
                  <a:prstGeom prst="rect">
                    <a:avLst/>
                  </a:prstGeom>
                  <a:blipFill rotWithShape="1">
                    <a:blip r:embed="rId16"/>
                    <a:stretch>
                      <a:fillRect/>
                    </a:stretch>
                  </a:blipFill>
                </p:spPr>
                <p:txBody>
                  <a:bodyPr/>
                  <a:lstStyle/>
                  <a:p>
                    <a:r>
                      <a:rPr lang="fr-FR">
                        <a:noFill/>
                      </a:rPr>
                      <a:t> </a:t>
                    </a:r>
                  </a:p>
                </p:txBody>
              </p:sp>
            </mc:Fallback>
          </mc:AlternateContent>
          <p:grpSp>
            <p:nvGrpSpPr>
              <p:cNvPr id="97" name="Groupe 96"/>
              <p:cNvGrpSpPr/>
              <p:nvPr/>
            </p:nvGrpSpPr>
            <p:grpSpPr>
              <a:xfrm>
                <a:off x="2490767" y="4968129"/>
                <a:ext cx="396000" cy="396001"/>
                <a:chOff x="572593" y="4905208"/>
                <a:chExt cx="396000" cy="396001"/>
              </a:xfrm>
            </p:grpSpPr>
            <p:cxnSp>
              <p:nvCxnSpPr>
                <p:cNvPr id="93" name="Connecteur droit 92"/>
                <p:cNvCxnSpPr/>
                <p:nvPr/>
              </p:nvCxnSpPr>
              <p:spPr>
                <a:xfrm flipV="1">
                  <a:off x="572593" y="5301208"/>
                  <a:ext cx="39600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rot="5400000" flipV="1">
                  <a:off x="557577" y="5103207"/>
                  <a:ext cx="39600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456755" y="5750254"/>
              <a:ext cx="1726691" cy="461665"/>
            </a:xfrm>
            <a:prstGeom prst="rect">
              <a:avLst/>
            </a:prstGeom>
          </p:spPr>
          <p:txBody>
            <a:bodyPr wrap="none">
              <a:spAutoFit/>
            </a:bodyPr>
            <a:lstStyle/>
            <a:p>
              <a:r>
                <a:rPr lang="fr-FR" sz="2400" b="1" dirty="0">
                  <a:solidFill>
                    <a:srgbClr val="FF0000"/>
                  </a:solidFill>
                </a:rPr>
                <a:t>U</a:t>
              </a:r>
              <a:r>
                <a:rPr lang="fr-FR" sz="2400" b="1" dirty="0" smtClean="0">
                  <a:solidFill>
                    <a:srgbClr val="FF0000"/>
                  </a:solidFill>
                </a:rPr>
                <a:t>nit </a:t>
              </a:r>
              <a:r>
                <a:rPr lang="fr-FR" sz="2400" b="1" dirty="0" err="1">
                  <a:solidFill>
                    <a:srgbClr val="FF0000"/>
                  </a:solidFill>
                </a:rPr>
                <a:t>vectors</a:t>
              </a:r>
              <a:endParaRPr lang="fr-FR" sz="2400" b="1" dirty="0">
                <a:solidFill>
                  <a:srgbClr val="FF0000"/>
                </a:solidFill>
              </a:endParaRPr>
            </a:p>
          </p:txBody>
        </p:sp>
        <p:sp>
          <p:nvSpPr>
            <p:cNvPr id="15" name="Rectangle 14"/>
            <p:cNvSpPr/>
            <p:nvPr/>
          </p:nvSpPr>
          <p:spPr>
            <a:xfrm>
              <a:off x="2438490" y="5575460"/>
              <a:ext cx="2005205" cy="749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17011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strVal val="#ppt_w*0.70"/>
                                          </p:val>
                                        </p:tav>
                                        <p:tav tm="100000">
                                          <p:val>
                                            <p:strVal val="#ppt_w"/>
                                          </p:val>
                                        </p:tav>
                                      </p:tavLst>
                                    </p:anim>
                                    <p:anim calcmode="lin" valueType="num">
                                      <p:cBhvr>
                                        <p:cTn id="39" dur="1000" fill="hold"/>
                                        <p:tgtEl>
                                          <p:spTgt spid="47"/>
                                        </p:tgtEl>
                                        <p:attrNameLst>
                                          <p:attrName>ppt_h</p:attrName>
                                        </p:attrNameLst>
                                      </p:cBhvr>
                                      <p:tavLst>
                                        <p:tav tm="0">
                                          <p:val>
                                            <p:strVal val="#ppt_h"/>
                                          </p:val>
                                        </p:tav>
                                        <p:tav tm="100000">
                                          <p:val>
                                            <p:strVal val="#ppt_h"/>
                                          </p:val>
                                        </p:tav>
                                      </p:tavLst>
                                    </p:anim>
                                    <p:animEffect transition="in" filter="fade">
                                      <p:cBhvr>
                                        <p:cTn id="40" dur="10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1000" fill="hold"/>
                                        <p:tgtEl>
                                          <p:spTgt spid="48"/>
                                        </p:tgtEl>
                                        <p:attrNameLst>
                                          <p:attrName>ppt_w</p:attrName>
                                        </p:attrNameLst>
                                      </p:cBhvr>
                                      <p:tavLst>
                                        <p:tav tm="0">
                                          <p:val>
                                            <p:strVal val="#ppt_w*0.70"/>
                                          </p:val>
                                        </p:tav>
                                        <p:tav tm="100000">
                                          <p:val>
                                            <p:strVal val="#ppt_w"/>
                                          </p:val>
                                        </p:tav>
                                      </p:tavLst>
                                    </p:anim>
                                    <p:anim calcmode="lin" valueType="num">
                                      <p:cBhvr>
                                        <p:cTn id="46" dur="1000" fill="hold"/>
                                        <p:tgtEl>
                                          <p:spTgt spid="48"/>
                                        </p:tgtEl>
                                        <p:attrNameLst>
                                          <p:attrName>ppt_h</p:attrName>
                                        </p:attrNameLst>
                                      </p:cBhvr>
                                      <p:tavLst>
                                        <p:tav tm="0">
                                          <p:val>
                                            <p:strVal val="#ppt_h"/>
                                          </p:val>
                                        </p:tav>
                                        <p:tav tm="100000">
                                          <p:val>
                                            <p:strVal val="#ppt_h"/>
                                          </p:val>
                                        </p:tav>
                                      </p:tavLst>
                                    </p:anim>
                                    <p:animEffect transition="in" filter="fade">
                                      <p:cBhvr>
                                        <p:cTn id="47" dur="1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1000" fill="hold"/>
                                        <p:tgtEl>
                                          <p:spTgt spid="52"/>
                                        </p:tgtEl>
                                        <p:attrNameLst>
                                          <p:attrName>ppt_w</p:attrName>
                                        </p:attrNameLst>
                                      </p:cBhvr>
                                      <p:tavLst>
                                        <p:tav tm="0">
                                          <p:val>
                                            <p:strVal val="#ppt_w*0.70"/>
                                          </p:val>
                                        </p:tav>
                                        <p:tav tm="100000">
                                          <p:val>
                                            <p:strVal val="#ppt_w"/>
                                          </p:val>
                                        </p:tav>
                                      </p:tavLst>
                                    </p:anim>
                                    <p:anim calcmode="lin" valueType="num">
                                      <p:cBhvr>
                                        <p:cTn id="60" dur="1000" fill="hold"/>
                                        <p:tgtEl>
                                          <p:spTgt spid="52"/>
                                        </p:tgtEl>
                                        <p:attrNameLst>
                                          <p:attrName>ppt_h</p:attrName>
                                        </p:attrNameLst>
                                      </p:cBhvr>
                                      <p:tavLst>
                                        <p:tav tm="0">
                                          <p:val>
                                            <p:strVal val="#ppt_h"/>
                                          </p:val>
                                        </p:tav>
                                        <p:tav tm="100000">
                                          <p:val>
                                            <p:strVal val="#ppt_h"/>
                                          </p:val>
                                        </p:tav>
                                      </p:tavLst>
                                    </p:anim>
                                    <p:animEffect transition="in" filter="fade">
                                      <p:cBhvr>
                                        <p:cTn id="61" dur="10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3" presetClass="exit" presetSubtype="32" fill="hold" nodeType="clickEffect">
                                  <p:stCondLst>
                                    <p:cond delay="0"/>
                                  </p:stCondLst>
                                  <p:childTnLst>
                                    <p:animEffect transition="out" filter="plus(out)">
                                      <p:cBhvr>
                                        <p:cTn id="65" dur="2000"/>
                                        <p:tgtEl>
                                          <p:spTgt spid="62"/>
                                        </p:tgtEl>
                                      </p:cBhvr>
                                    </p:animEffect>
                                    <p:set>
                                      <p:cBhvr>
                                        <p:cTn id="66" dur="1" fill="hold">
                                          <p:stCondLst>
                                            <p:cond delay="1999"/>
                                          </p:stCondLst>
                                        </p:cTn>
                                        <p:tgtEl>
                                          <p:spTgt spid="6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arn(inVertical)">
                                      <p:cBhvr>
                                        <p:cTn id="71" dur="500"/>
                                        <p:tgtEl>
                                          <p:spTgt spid="75"/>
                                        </p:tgtEl>
                                      </p:cBhvr>
                                    </p:animEffect>
                                  </p:childTnLst>
                                </p:cTn>
                              </p:par>
                              <p:par>
                                <p:cTn id="72" presetID="13" presetClass="exit" presetSubtype="32" fill="hold" nodeType="withEffect">
                                  <p:stCondLst>
                                    <p:cond delay="0"/>
                                  </p:stCondLst>
                                  <p:childTnLst>
                                    <p:animEffect transition="out" filter="plus(out)">
                                      <p:cBhvr>
                                        <p:cTn id="73" dur="2000"/>
                                        <p:tgtEl>
                                          <p:spTgt spid="65"/>
                                        </p:tgtEl>
                                      </p:cBhvr>
                                    </p:animEffect>
                                    <p:set>
                                      <p:cBhvr>
                                        <p:cTn id="74" dur="1" fill="hold">
                                          <p:stCondLst>
                                            <p:cond delay="1999"/>
                                          </p:stCondLst>
                                        </p:cTn>
                                        <p:tgtEl>
                                          <p:spTgt spid="6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animEffect transition="in" filter="fade">
                                      <p:cBhvr>
                                        <p:cTn id="81" dur="500"/>
                                        <p:tgtEl>
                                          <p:spTgt spid="73"/>
                                        </p:tgtEl>
                                      </p:cBhvr>
                                    </p:animEffect>
                                  </p:childTnLst>
                                </p:cTn>
                              </p:par>
                            </p:childTnLst>
                          </p:cTn>
                        </p:par>
                      </p:childTnLst>
                    </p:cTn>
                  </p:par>
                  <p:par>
                    <p:cTn id="82" fill="hold">
                      <p:stCondLst>
                        <p:cond delay="indefinite"/>
                      </p:stCondLst>
                      <p:childTnLst>
                        <p:par>
                          <p:cTn id="83" fill="hold">
                            <p:stCondLst>
                              <p:cond delay="0"/>
                            </p:stCondLst>
                            <p:childTnLst>
                              <p:par>
                                <p:cTn id="84" presetID="13" presetClass="entr" presetSubtype="16"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plus(in)">
                                      <p:cBhvr>
                                        <p:cTn id="86" dur="2000"/>
                                        <p:tgtEl>
                                          <p:spTgt spid="80"/>
                                        </p:tgtEl>
                                      </p:cBhvr>
                                    </p:animEffect>
                                  </p:childTnLst>
                                </p:cTn>
                              </p:par>
                              <p:par>
                                <p:cTn id="87" presetID="13" presetClass="entr" presetSubtype="16" fill="hold"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plus(in)">
                                      <p:cBhvr>
                                        <p:cTn id="89" dur="2000"/>
                                        <p:tgtEl>
                                          <p:spTgt spid="79"/>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86"/>
                                        </p:tgtEl>
                                        <p:attrNameLst>
                                          <p:attrName>style.visibility</p:attrName>
                                        </p:attrNameLst>
                                      </p:cBhvr>
                                      <p:to>
                                        <p:strVal val="visible"/>
                                      </p:to>
                                    </p:set>
                                    <p:anim calcmode="lin" valueType="num">
                                      <p:cBhvr>
                                        <p:cTn id="94" dur="500" fill="hold"/>
                                        <p:tgtEl>
                                          <p:spTgt spid="86"/>
                                        </p:tgtEl>
                                        <p:attrNameLst>
                                          <p:attrName>ppt_w</p:attrName>
                                        </p:attrNameLst>
                                      </p:cBhvr>
                                      <p:tavLst>
                                        <p:tav tm="0">
                                          <p:val>
                                            <p:fltVal val="0"/>
                                          </p:val>
                                        </p:tav>
                                        <p:tav tm="100000">
                                          <p:val>
                                            <p:strVal val="#ppt_w"/>
                                          </p:val>
                                        </p:tav>
                                      </p:tavLst>
                                    </p:anim>
                                    <p:anim calcmode="lin" valueType="num">
                                      <p:cBhvr>
                                        <p:cTn id="95" dur="500" fill="hold"/>
                                        <p:tgtEl>
                                          <p:spTgt spid="86"/>
                                        </p:tgtEl>
                                        <p:attrNameLst>
                                          <p:attrName>ppt_h</p:attrName>
                                        </p:attrNameLst>
                                      </p:cBhvr>
                                      <p:tavLst>
                                        <p:tav tm="0">
                                          <p:val>
                                            <p:fltVal val="0"/>
                                          </p:val>
                                        </p:tav>
                                        <p:tav tm="100000">
                                          <p:val>
                                            <p:strVal val="#ppt_h"/>
                                          </p:val>
                                        </p:tav>
                                      </p:tavLst>
                                    </p:anim>
                                    <p:animEffect transition="in" filter="fade">
                                      <p:cBhvr>
                                        <p:cTn id="96" dur="500"/>
                                        <p:tgtEl>
                                          <p:spTgt spid="86"/>
                                        </p:tgtEl>
                                      </p:cBhvr>
                                    </p:animEffect>
                                  </p:childTnLst>
                                </p:cTn>
                              </p:par>
                              <p:par>
                                <p:cTn id="97" presetID="53" presetClass="entr" presetSubtype="16"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fltVal val="0"/>
                                          </p:val>
                                        </p:tav>
                                        <p:tav tm="100000">
                                          <p:val>
                                            <p:strVal val="#ppt_h"/>
                                          </p:val>
                                        </p:tav>
                                      </p:tavLst>
                                    </p:anim>
                                    <p:animEffect transition="in" filter="fade">
                                      <p:cBhvr>
                                        <p:cTn id="101" dur="500"/>
                                        <p:tgtEl>
                                          <p:spTgt spid="85"/>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randombar(horizontal)">
                                      <p:cBhvr>
                                        <p:cTn id="106" dur="500"/>
                                        <p:tgtEl>
                                          <p:spTgt spid="87"/>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fade">
                                      <p:cBhvr>
                                        <p:cTn id="111" dur="2000"/>
                                        <p:tgtEl>
                                          <p:spTgt spid="105"/>
                                        </p:tgtEl>
                                      </p:cBhvr>
                                    </p:animEffect>
                                    <p:anim calcmode="lin" valueType="num">
                                      <p:cBhvr>
                                        <p:cTn id="112" dur="2000" fill="hold"/>
                                        <p:tgtEl>
                                          <p:spTgt spid="105"/>
                                        </p:tgtEl>
                                        <p:attrNameLst>
                                          <p:attrName>ppt_w</p:attrName>
                                        </p:attrNameLst>
                                      </p:cBhvr>
                                      <p:tavLst>
                                        <p:tav tm="0" fmla="#ppt_w*sin(2.5*pi*$)">
                                          <p:val>
                                            <p:fltVal val="0"/>
                                          </p:val>
                                        </p:tav>
                                        <p:tav tm="100000">
                                          <p:val>
                                            <p:fltVal val="1"/>
                                          </p:val>
                                        </p:tav>
                                      </p:tavLst>
                                    </p:anim>
                                    <p:anim calcmode="lin" valueType="num">
                                      <p:cBhvr>
                                        <p:cTn id="113" dur="20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down)">
                                      <p:cBhvr>
                                        <p:cTn id="118" dur="500"/>
                                        <p:tgtEl>
                                          <p:spTgt spid="88"/>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wipe(down)">
                                      <p:cBhvr>
                                        <p:cTn id="121" dur="500"/>
                                        <p:tgtEl>
                                          <p:spTgt spid="8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0"/>
                                        <p:tgtEl>
                                          <p:spTgt spid="16"/>
                                        </p:tgtEl>
                                      </p:cBhvr>
                                    </p:animEffect>
                                    <p:anim calcmode="lin" valueType="num">
                                      <p:cBhvr>
                                        <p:cTn id="134" dur="1000" fill="hold"/>
                                        <p:tgtEl>
                                          <p:spTgt spid="16"/>
                                        </p:tgtEl>
                                        <p:attrNameLst>
                                          <p:attrName>ppt_x</p:attrName>
                                        </p:attrNameLst>
                                      </p:cBhvr>
                                      <p:tavLst>
                                        <p:tav tm="0">
                                          <p:val>
                                            <p:strVal val="#ppt_x"/>
                                          </p:val>
                                        </p:tav>
                                        <p:tav tm="100000">
                                          <p:val>
                                            <p:strVal val="#ppt_x"/>
                                          </p:val>
                                        </p:tav>
                                      </p:tavLst>
                                    </p:anim>
                                    <p:anim calcmode="lin" valueType="num">
                                      <p:cBhvr>
                                        <p:cTn id="1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2" grpId="0"/>
      <p:bldP spid="2" grpId="0"/>
      <p:bldP spid="75" grpId="0"/>
      <p:bldP spid="80" grpId="0"/>
      <p:bldP spid="86" grpId="0"/>
      <p:bldP spid="87" grpId="0" animBg="1"/>
      <p:bldP spid="88" grpId="0"/>
      <p:bldP spid="89" grpId="0"/>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5</a:t>
            </a:fld>
            <a:endParaRPr lang="fr-FR" b="1" dirty="0">
              <a:solidFill>
                <a:schemeClr val="tx1"/>
              </a:solidFill>
            </a:endParaRPr>
          </a:p>
        </p:txBody>
      </p:sp>
      <p:grpSp>
        <p:nvGrpSpPr>
          <p:cNvPr id="2" name="Groupe 1"/>
          <p:cNvGrpSpPr/>
          <p:nvPr/>
        </p:nvGrpSpPr>
        <p:grpSpPr>
          <a:xfrm>
            <a:off x="4678836" y="924963"/>
            <a:ext cx="4573684" cy="4482428"/>
            <a:chOff x="4678836" y="924963"/>
            <a:chExt cx="4573684" cy="4482428"/>
          </a:xfrm>
        </p:grpSpPr>
        <p:sp>
          <p:nvSpPr>
            <p:cNvPr id="6" name="ZoneTexte 5"/>
            <p:cNvSpPr txBox="1"/>
            <p:nvPr/>
          </p:nvSpPr>
          <p:spPr>
            <a:xfrm>
              <a:off x="8191882" y="2020371"/>
              <a:ext cx="504056" cy="369332"/>
            </a:xfrm>
            <a:prstGeom prst="rect">
              <a:avLst/>
            </a:prstGeom>
            <a:noFill/>
          </p:spPr>
          <p:txBody>
            <a:bodyPr wrap="square" rtlCol="0">
              <a:spAutoFit/>
            </a:bodyPr>
            <a:lstStyle/>
            <a:p>
              <a:r>
                <a:rPr lang="fr-FR" b="1" dirty="0" smtClean="0"/>
                <a:t>M</a:t>
              </a:r>
              <a:endParaRPr lang="fr-FR" b="1" dirty="0"/>
            </a:p>
          </p:txBody>
        </p:sp>
        <p:grpSp>
          <p:nvGrpSpPr>
            <p:cNvPr id="7" name="Groupe 6"/>
            <p:cNvGrpSpPr/>
            <p:nvPr/>
          </p:nvGrpSpPr>
          <p:grpSpPr>
            <a:xfrm rot="940568">
              <a:off x="7254334" y="1296347"/>
              <a:ext cx="1665763" cy="2039360"/>
              <a:chOff x="4590772" y="544860"/>
              <a:chExt cx="1665763" cy="2039360"/>
            </a:xfrm>
          </p:grpSpPr>
          <p:cxnSp>
            <p:nvCxnSpPr>
              <p:cNvPr id="8" name="Connecteur en arc 7"/>
              <p:cNvCxnSpPr/>
              <p:nvPr/>
            </p:nvCxnSpPr>
            <p:spPr>
              <a:xfrm rot="16200000" flipH="1">
                <a:off x="4870535" y="1198220"/>
                <a:ext cx="1728000" cy="1044000"/>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90772" y="544860"/>
                <a:ext cx="1141146" cy="369332"/>
              </a:xfrm>
              <a:prstGeom prst="rect">
                <a:avLst/>
              </a:prstGeom>
            </p:spPr>
            <p:txBody>
              <a:bodyPr wrap="none">
                <a:spAutoFit/>
              </a:bodyPr>
              <a:lstStyle/>
              <a:p>
                <a:r>
                  <a:rPr lang="fr-FR" b="1" dirty="0" err="1">
                    <a:solidFill>
                      <a:srgbClr val="00B050"/>
                    </a:solidFill>
                  </a:rPr>
                  <a:t>T</a:t>
                </a:r>
                <a:r>
                  <a:rPr lang="fr-FR" b="1" dirty="0" err="1" smtClean="0">
                    <a:solidFill>
                      <a:srgbClr val="00B050"/>
                    </a:solidFill>
                  </a:rPr>
                  <a:t>rajectory</a:t>
                </a:r>
                <a:endParaRPr lang="fr-FR" b="1" dirty="0">
                  <a:solidFill>
                    <a:srgbClr val="00B050"/>
                  </a:solidFill>
                </a:endParaRPr>
              </a:p>
            </p:txBody>
          </p:sp>
        </p:grpSp>
        <p:grpSp>
          <p:nvGrpSpPr>
            <p:cNvPr id="10" name="Groupe 9"/>
            <p:cNvGrpSpPr/>
            <p:nvPr/>
          </p:nvGrpSpPr>
          <p:grpSpPr>
            <a:xfrm>
              <a:off x="5508104" y="924963"/>
              <a:ext cx="3744416" cy="4448253"/>
              <a:chOff x="3635896" y="-27384"/>
              <a:chExt cx="3744416" cy="4448253"/>
            </a:xfrm>
          </p:grpSpPr>
          <p:grpSp>
            <p:nvGrpSpPr>
              <p:cNvPr id="11" name="Groupe 10"/>
              <p:cNvGrpSpPr/>
              <p:nvPr/>
            </p:nvGrpSpPr>
            <p:grpSpPr>
              <a:xfrm>
                <a:off x="4067944" y="3817265"/>
                <a:ext cx="3312368" cy="603604"/>
                <a:chOff x="4211960" y="3569123"/>
                <a:chExt cx="3312368" cy="603604"/>
              </a:xfrm>
            </p:grpSpPr>
            <p:cxnSp>
              <p:nvCxnSpPr>
                <p:cNvPr id="16" name="Connecteur droit avec flèche 15"/>
                <p:cNvCxnSpPr/>
                <p:nvPr/>
              </p:nvCxnSpPr>
              <p:spPr>
                <a:xfrm flipV="1">
                  <a:off x="4211960" y="3569123"/>
                  <a:ext cx="316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020272" y="3711062"/>
                  <a:ext cx="504056" cy="461665"/>
                </a:xfrm>
                <a:prstGeom prst="rect">
                  <a:avLst/>
                </a:prstGeom>
                <a:noFill/>
              </p:spPr>
              <p:txBody>
                <a:bodyPr wrap="square" rtlCol="0">
                  <a:spAutoFit/>
                </a:bodyPr>
                <a:lstStyle/>
                <a:p>
                  <a:r>
                    <a:rPr lang="fr-FR" sz="2400" b="1" dirty="0"/>
                    <a:t>X</a:t>
                  </a:r>
                </a:p>
              </p:txBody>
            </p:sp>
          </p:grpSp>
          <p:grpSp>
            <p:nvGrpSpPr>
              <p:cNvPr id="13" name="Groupe 12"/>
              <p:cNvGrpSpPr/>
              <p:nvPr/>
            </p:nvGrpSpPr>
            <p:grpSpPr>
              <a:xfrm>
                <a:off x="3635896" y="-27384"/>
                <a:ext cx="504056" cy="3848190"/>
                <a:chOff x="3779912" y="-275526"/>
                <a:chExt cx="504056" cy="3848190"/>
              </a:xfrm>
            </p:grpSpPr>
            <p:cxnSp>
              <p:nvCxnSpPr>
                <p:cNvPr id="14" name="Connecteur droit avec flèche 13"/>
                <p:cNvCxnSpPr/>
                <p:nvPr/>
              </p:nvCxnSpPr>
              <p:spPr>
                <a:xfrm rot="16200000" flipV="1">
                  <a:off x="2339960" y="1700664"/>
                  <a:ext cx="374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779912" y="-275526"/>
                  <a:ext cx="504056" cy="461665"/>
                </a:xfrm>
                <a:prstGeom prst="rect">
                  <a:avLst/>
                </a:prstGeom>
                <a:noFill/>
              </p:spPr>
              <p:txBody>
                <a:bodyPr wrap="square" rtlCol="0">
                  <a:spAutoFit/>
                </a:bodyPr>
                <a:lstStyle/>
                <a:p>
                  <a:r>
                    <a:rPr lang="fr-FR" sz="2400" b="1" dirty="0" smtClean="0"/>
                    <a:t>Y</a:t>
                  </a:r>
                  <a:endParaRPr lang="fr-FR" sz="2400" b="1" dirty="0"/>
                </a:p>
              </p:txBody>
            </p:sp>
          </p:grpSp>
        </p:grpSp>
        <p:grpSp>
          <p:nvGrpSpPr>
            <p:cNvPr id="18" name="Groupe 17"/>
            <p:cNvGrpSpPr/>
            <p:nvPr/>
          </p:nvGrpSpPr>
          <p:grpSpPr>
            <a:xfrm>
              <a:off x="5614793" y="3573016"/>
              <a:ext cx="1498603" cy="1834375"/>
              <a:chOff x="1691680" y="252773"/>
              <a:chExt cx="1498603" cy="1834375"/>
            </a:xfrm>
          </p:grpSpPr>
          <mc:AlternateContent xmlns:mc="http://schemas.openxmlformats.org/markup-compatibility/2006" xmlns:a14="http://schemas.microsoft.com/office/drawing/2010/main">
            <mc:Choice Requires="a14">
              <p:sp>
                <p:nvSpPr>
                  <p:cNvPr id="19" name="Rectangle 18"/>
                  <p:cNvSpPr/>
                  <p:nvPr/>
                </p:nvSpPr>
                <p:spPr>
                  <a:xfrm>
                    <a:off x="2195736" y="1441843"/>
                    <a:ext cx="367408" cy="645305"/>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a:ea typeface="Calibri"/>
                                  <a:cs typeface="Times New Roman"/>
                                </a:rPr>
                              </m:ctrlPr>
                            </m:accPr>
                            <m:e>
                              <m:r>
                                <a:rPr lang="fr-FR" sz="2400" b="1" i="1" smtClean="0">
                                  <a:solidFill>
                                    <a:schemeClr val="accent6">
                                      <a:lumMod val="50000"/>
                                    </a:schemeClr>
                                  </a:solidFill>
                                  <a:effectLst/>
                                  <a:latin typeface="Cambria Math"/>
                                  <a:ea typeface="Calibri"/>
                                  <a:cs typeface="Times New Roman"/>
                                </a:rPr>
                                <m:t>𝒊</m:t>
                              </m:r>
                            </m:e>
                          </m:acc>
                        </m:oMath>
                      </m:oMathPara>
                    </a14:m>
                    <a:endParaRPr lang="fr-FR" dirty="0">
                      <a:solidFill>
                        <a:schemeClr val="accent6">
                          <a:lumMod val="50000"/>
                        </a:schemeClr>
                      </a:solidFill>
                      <a:ea typeface="Calibri"/>
                      <a:cs typeface="Times New Roman"/>
                    </a:endParaRPr>
                  </a:p>
                </p:txBody>
              </p:sp>
            </mc:Choice>
            <mc:Fallback xmlns="">
              <p:sp>
                <p:nvSpPr>
                  <p:cNvPr id="19" name="Rectangle 18"/>
                  <p:cNvSpPr>
                    <a:spLocks noRot="1" noChangeAspect="1" noMove="1" noResize="1" noEditPoints="1" noAdjustHandles="1" noChangeArrowheads="1" noChangeShapeType="1" noTextEdit="1"/>
                  </p:cNvSpPr>
                  <p:nvPr/>
                </p:nvSpPr>
                <p:spPr>
                  <a:xfrm>
                    <a:off x="2195736" y="1441843"/>
                    <a:ext cx="367408" cy="645305"/>
                  </a:xfrm>
                  <a:prstGeom prst="rect">
                    <a:avLst/>
                  </a:prstGeom>
                  <a:blipFill rotWithShape="1">
                    <a:blip r:embed="rId2"/>
                    <a:stretch>
                      <a:fillRect/>
                    </a:stretch>
                  </a:blipFill>
                  <a:ln>
                    <a:noFill/>
                  </a:ln>
                </p:spPr>
                <p:txBody>
                  <a:bodyPr/>
                  <a:lstStyle/>
                  <a:p>
                    <a:r>
                      <a:rPr lang="fr-FR">
                        <a:noFill/>
                      </a:rPr>
                      <a:t> </a:t>
                    </a:r>
                  </a:p>
                </p:txBody>
              </p:sp>
            </mc:Fallback>
          </mc:AlternateContent>
          <p:grpSp>
            <p:nvGrpSpPr>
              <p:cNvPr id="20" name="Groupe 19"/>
              <p:cNvGrpSpPr/>
              <p:nvPr/>
            </p:nvGrpSpPr>
            <p:grpSpPr>
              <a:xfrm>
                <a:off x="1691680" y="252773"/>
                <a:ext cx="1498603" cy="1584176"/>
                <a:chOff x="1691680" y="252773"/>
                <a:chExt cx="1498603" cy="1584176"/>
              </a:xfrm>
            </p:grpSpPr>
            <p:grpSp>
              <p:nvGrpSpPr>
                <p:cNvPr id="21" name="Groupe 20"/>
                <p:cNvGrpSpPr/>
                <p:nvPr/>
              </p:nvGrpSpPr>
              <p:grpSpPr>
                <a:xfrm>
                  <a:off x="1907715" y="466428"/>
                  <a:ext cx="1282568" cy="1370521"/>
                  <a:chOff x="1907715" y="466428"/>
                  <a:chExt cx="1282568" cy="1370521"/>
                </a:xfrm>
              </p:grpSpPr>
              <p:grpSp>
                <p:nvGrpSpPr>
                  <p:cNvPr id="23" name="Groupe 22"/>
                  <p:cNvGrpSpPr/>
                  <p:nvPr/>
                </p:nvGrpSpPr>
                <p:grpSpPr>
                  <a:xfrm>
                    <a:off x="2017039" y="1375284"/>
                    <a:ext cx="1173244" cy="461665"/>
                    <a:chOff x="4100726" y="3327375"/>
                    <a:chExt cx="4215690" cy="1656714"/>
                  </a:xfrm>
                </p:grpSpPr>
                <p:cxnSp>
                  <p:nvCxnSpPr>
                    <p:cNvPr id="27" name="Connecteur droit avec flèche 26"/>
                    <p:cNvCxnSpPr/>
                    <p:nvPr/>
                  </p:nvCxnSpPr>
                  <p:spPr>
                    <a:xfrm flipV="1">
                      <a:off x="4100726" y="3569122"/>
                      <a:ext cx="3600001"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812359" y="3327375"/>
                      <a:ext cx="504057" cy="1656714"/>
                    </a:xfrm>
                    <a:prstGeom prst="rect">
                      <a:avLst/>
                    </a:prstGeom>
                    <a:noFill/>
                    <a:ln>
                      <a:noFill/>
                    </a:ln>
                  </p:spPr>
                  <p:txBody>
                    <a:bodyPr wrap="square" rtlCol="0">
                      <a:spAutoFit/>
                    </a:bodyPr>
                    <a:lstStyle/>
                    <a:p>
                      <a:endParaRPr lang="fr-FR" sz="2400" b="1" dirty="0"/>
                    </a:p>
                  </p:txBody>
                </p:sp>
              </p:grpSp>
              <p:grpSp>
                <p:nvGrpSpPr>
                  <p:cNvPr id="24" name="Groupe 23"/>
                  <p:cNvGrpSpPr/>
                  <p:nvPr/>
                </p:nvGrpSpPr>
                <p:grpSpPr>
                  <a:xfrm>
                    <a:off x="1907715" y="466428"/>
                    <a:ext cx="140281" cy="977208"/>
                    <a:chOff x="3707904" y="65886"/>
                    <a:chExt cx="504056" cy="3506776"/>
                  </a:xfrm>
                </p:grpSpPr>
                <p:cxnSp>
                  <p:nvCxnSpPr>
                    <p:cNvPr id="25" name="Connecteur droit avec flèche 24"/>
                    <p:cNvCxnSpPr/>
                    <p:nvPr/>
                  </p:nvCxnSpPr>
                  <p:spPr>
                    <a:xfrm rot="16200000" flipV="1">
                      <a:off x="2390728" y="1862663"/>
                      <a:ext cx="3419999"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707904" y="65886"/>
                      <a:ext cx="504056" cy="1656715"/>
                    </a:xfrm>
                    <a:prstGeom prst="rect">
                      <a:avLst/>
                    </a:prstGeom>
                    <a:noFill/>
                    <a:ln>
                      <a:noFill/>
                    </a:ln>
                  </p:spPr>
                  <p:txBody>
                    <a:bodyPr wrap="square" rtlCol="0">
                      <a:spAutoFit/>
                    </a:bodyPr>
                    <a:lstStyle/>
                    <a:p>
                      <a:endParaRPr lang="fr-FR" sz="2400" b="1" dirty="0"/>
                    </a:p>
                  </p:txBody>
                </p:sp>
              </p:grpSp>
            </p:grpSp>
            <mc:AlternateContent xmlns:mc="http://schemas.openxmlformats.org/markup-compatibility/2006" xmlns:a14="http://schemas.microsoft.com/office/drawing/2010/main">
              <mc:Choice Requires="a14">
                <p:sp>
                  <p:nvSpPr>
                    <p:cNvPr id="22" name="Rectangle 21"/>
                    <p:cNvSpPr/>
                    <p:nvPr/>
                  </p:nvSpPr>
                  <p:spPr>
                    <a:xfrm>
                      <a:off x="1691680" y="252773"/>
                      <a:ext cx="341760" cy="574516"/>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6">
                                        <a:lumMod val="50000"/>
                                      </a:schemeClr>
                                    </a:solidFill>
                                    <a:latin typeface="Cambria Math"/>
                                    <a:ea typeface="Calibri"/>
                                    <a:cs typeface="Times New Roman"/>
                                  </a:rPr>
                                </m:ctrlPr>
                              </m:accPr>
                              <m:e>
                                <m:r>
                                  <a:rPr lang="fr-FR" sz="2000" b="1" i="1" smtClean="0">
                                    <a:solidFill>
                                      <a:schemeClr val="accent6">
                                        <a:lumMod val="50000"/>
                                      </a:schemeClr>
                                    </a:solidFill>
                                    <a:latin typeface="Cambria Math"/>
                                    <a:ea typeface="Calibri"/>
                                    <a:cs typeface="Times New Roman"/>
                                  </a:rPr>
                                  <m:t>𝒋</m:t>
                                </m:r>
                              </m:e>
                            </m:acc>
                          </m:oMath>
                        </m:oMathPara>
                      </a14:m>
                      <a:endParaRPr lang="fr-FR" sz="1600" dirty="0">
                        <a:solidFill>
                          <a:schemeClr val="accent6">
                            <a:lumMod val="50000"/>
                          </a:schemeClr>
                        </a:solidFill>
                        <a:ea typeface="Calibri"/>
                        <a:cs typeface="Times New Roman"/>
                      </a:endParaRPr>
                    </a:p>
                  </p:txBody>
                </p:sp>
              </mc:Choice>
              <mc:Fallback xmlns="">
                <p:sp>
                  <p:nvSpPr>
                    <p:cNvPr id="22" name="Rectangle 21"/>
                    <p:cNvSpPr>
                      <a:spLocks noRot="1" noChangeAspect="1" noMove="1" noResize="1" noEditPoints="1" noAdjustHandles="1" noChangeArrowheads="1" noChangeShapeType="1" noTextEdit="1"/>
                    </p:cNvSpPr>
                    <p:nvPr/>
                  </p:nvSpPr>
                  <p:spPr>
                    <a:xfrm>
                      <a:off x="1691680" y="252773"/>
                      <a:ext cx="341760" cy="574516"/>
                    </a:xfrm>
                    <a:prstGeom prst="rect">
                      <a:avLst/>
                    </a:prstGeom>
                    <a:blipFill rotWithShape="1">
                      <a:blip r:embed="rId3"/>
                      <a:stretch>
                        <a:fillRect/>
                      </a:stretch>
                    </a:blipFill>
                    <a:ln>
                      <a:noFill/>
                    </a:ln>
                  </p:spPr>
                  <p:txBody>
                    <a:bodyPr/>
                    <a:lstStyle/>
                    <a:p>
                      <a:r>
                        <a:rPr lang="fr-FR">
                          <a:noFill/>
                        </a:rPr>
                        <a:t> </a:t>
                      </a:r>
                    </a:p>
                  </p:txBody>
                </p:sp>
              </mc:Fallback>
            </mc:AlternateContent>
          </p:grpSp>
        </p:grpSp>
        <p:grpSp>
          <p:nvGrpSpPr>
            <p:cNvPr id="29" name="Groupe 28"/>
            <p:cNvGrpSpPr/>
            <p:nvPr/>
          </p:nvGrpSpPr>
          <p:grpSpPr>
            <a:xfrm>
              <a:off x="5930828" y="2147076"/>
              <a:ext cx="2133400" cy="2626082"/>
              <a:chOff x="4058622" y="1470803"/>
              <a:chExt cx="1851106" cy="2350006"/>
            </a:xfrm>
          </p:grpSpPr>
          <p:cxnSp>
            <p:nvCxnSpPr>
              <p:cNvPr id="30" name="Connecteur droit avec flèche 29"/>
              <p:cNvCxnSpPr>
                <a:endCxn id="48" idx="4"/>
              </p:cNvCxnSpPr>
              <p:nvPr/>
            </p:nvCxnSpPr>
            <p:spPr>
              <a:xfrm flipV="1">
                <a:off x="4058622" y="1470803"/>
                <a:ext cx="1851106" cy="235000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4878949" y="1715830"/>
                    <a:ext cx="458780" cy="7160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libri"/>
                                  <a:cs typeface="Times New Roman"/>
                                </a:rPr>
                              </m:ctrlPr>
                            </m:accPr>
                            <m:e>
                              <m:r>
                                <a:rPr lang="fr-FR" sz="2800" b="1" i="1" smtClean="0">
                                  <a:solidFill>
                                    <a:srgbClr val="7030A0"/>
                                  </a:solidFill>
                                  <a:effectLst/>
                                  <a:latin typeface="Cambria Math"/>
                                  <a:ea typeface="Calibri"/>
                                  <a:cs typeface="Times New Roman"/>
                                </a:rPr>
                                <m:t>𝒓</m:t>
                              </m:r>
                            </m:e>
                          </m:acc>
                        </m:oMath>
                      </m:oMathPara>
                    </a14:m>
                    <a:endParaRPr lang="fr-FR" sz="2000" dirty="0">
                      <a:solidFill>
                        <a:srgbClr val="7030A0"/>
                      </a:solidFill>
                      <a:ea typeface="Calibri"/>
                      <a:cs typeface="Times New Roman"/>
                    </a:endParaRPr>
                  </a:p>
                </p:txBody>
              </p:sp>
            </mc:Choice>
            <mc:Fallback xmlns="">
              <p:sp>
                <p:nvSpPr>
                  <p:cNvPr id="31" name="Rectangle 30"/>
                  <p:cNvSpPr>
                    <a:spLocks noRot="1" noChangeAspect="1" noMove="1" noResize="1" noEditPoints="1" noAdjustHandles="1" noChangeArrowheads="1" noChangeShapeType="1" noTextEdit="1"/>
                  </p:cNvSpPr>
                  <p:nvPr/>
                </p:nvSpPr>
                <p:spPr>
                  <a:xfrm>
                    <a:off x="4878949" y="1715830"/>
                    <a:ext cx="458780" cy="716093"/>
                  </a:xfrm>
                  <a:prstGeom prst="rect">
                    <a:avLst/>
                  </a:prstGeom>
                  <a:blipFill rotWithShape="1">
                    <a:blip r:embed="rId4"/>
                    <a:stretch>
                      <a:fillRect/>
                    </a:stretch>
                  </a:blipFill>
                </p:spPr>
                <p:txBody>
                  <a:bodyPr/>
                  <a:lstStyle/>
                  <a:p>
                    <a:r>
                      <a:rPr lang="fr-FR">
                        <a:noFill/>
                      </a:rPr>
                      <a:t> </a:t>
                    </a:r>
                  </a:p>
                </p:txBody>
              </p:sp>
            </mc:Fallback>
          </mc:AlternateContent>
        </p:grpSp>
        <p:grpSp>
          <p:nvGrpSpPr>
            <p:cNvPr id="38" name="Groupe 37"/>
            <p:cNvGrpSpPr/>
            <p:nvPr/>
          </p:nvGrpSpPr>
          <p:grpSpPr>
            <a:xfrm>
              <a:off x="6184314" y="4273932"/>
              <a:ext cx="907966" cy="523220"/>
              <a:chOff x="4312106" y="4273932"/>
              <a:chExt cx="907966" cy="523220"/>
            </a:xfrm>
          </p:grpSpPr>
          <p:sp>
            <p:nvSpPr>
              <p:cNvPr id="39" name="Forme libre 38"/>
              <p:cNvSpPr/>
              <p:nvPr/>
            </p:nvSpPr>
            <p:spPr>
              <a:xfrm>
                <a:off x="4427984" y="4437112"/>
                <a:ext cx="133759" cy="336042"/>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0" name="ZoneTexte 39"/>
                  <p:cNvSpPr txBox="1"/>
                  <p:nvPr/>
                </p:nvSpPr>
                <p:spPr>
                  <a:xfrm>
                    <a:off x="4312106" y="4273932"/>
                    <a:ext cx="9079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4312106" y="4273932"/>
                    <a:ext cx="907966" cy="523220"/>
                  </a:xfrm>
                  <a:prstGeom prst="rect">
                    <a:avLst/>
                  </a:prstGeom>
                  <a:blipFill rotWithShape="1">
                    <a:blip r:embed="rId5"/>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2" name="ZoneTexte 41"/>
                <p:cNvSpPr txBox="1"/>
                <p:nvPr/>
              </p:nvSpPr>
              <p:spPr>
                <a:xfrm>
                  <a:off x="6156176" y="3567572"/>
                  <a:ext cx="520720" cy="437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rgbClr val="FF0000"/>
                                </a:solidFill>
                                <a:latin typeface="Cambria Math"/>
                              </a:rPr>
                            </m:ctrlPr>
                          </m:accPr>
                          <m:e>
                            <m:sSub>
                              <m:sSubPr>
                                <m:ctrlPr>
                                  <a:rPr lang="fr-FR" sz="2000" b="1" i="1" smtClean="0">
                                    <a:solidFill>
                                      <a:srgbClr val="FF0000"/>
                                    </a:solidFill>
                                    <a:latin typeface="Cambria Math"/>
                                  </a:rPr>
                                </m:ctrlPr>
                              </m:sSubPr>
                              <m:e>
                                <m:r>
                                  <a:rPr lang="fr-FR" sz="2000" b="1" i="0" smtClean="0">
                                    <a:solidFill>
                                      <a:srgbClr val="FF0000"/>
                                    </a:solidFill>
                                    <a:latin typeface="Cambria Math"/>
                                  </a:rPr>
                                  <m:t>𝐔</m:t>
                                </m:r>
                              </m:e>
                              <m:sub>
                                <m:r>
                                  <a:rPr lang="fr-FR" sz="2000" b="1" i="0" smtClean="0">
                                    <a:solidFill>
                                      <a:srgbClr val="FF0000"/>
                                    </a:solidFill>
                                    <a:latin typeface="Cambria Math"/>
                                  </a:rPr>
                                  <m:t>𝐫</m:t>
                                </m:r>
                              </m:sub>
                            </m:sSub>
                          </m:e>
                        </m:acc>
                      </m:oMath>
                    </m:oMathPara>
                  </a14:m>
                  <a:endParaRPr lang="fr-FR" sz="2000" b="1" dirty="0">
                    <a:solidFill>
                      <a:srgbClr val="FF0000"/>
                    </a:solidFill>
                  </a:endParaRPr>
                </a:p>
              </p:txBody>
            </p:sp>
          </mc:Choice>
          <mc:Fallback xmlns="">
            <p:sp>
              <p:nvSpPr>
                <p:cNvPr id="42" name="ZoneTexte 41"/>
                <p:cNvSpPr txBox="1">
                  <a:spLocks noRot="1" noChangeAspect="1" noMove="1" noResize="1" noEditPoints="1" noAdjustHandles="1" noChangeArrowheads="1" noChangeShapeType="1" noTextEdit="1"/>
                </p:cNvSpPr>
                <p:nvPr/>
              </p:nvSpPr>
              <p:spPr>
                <a:xfrm>
                  <a:off x="6156176" y="3567572"/>
                  <a:ext cx="520720" cy="437492"/>
                </a:xfrm>
                <a:prstGeom prst="rect">
                  <a:avLst/>
                </a:prstGeom>
                <a:blipFill rotWithShape="1">
                  <a:blip r:embed="rId6"/>
                  <a:stretch>
                    <a:fillRect/>
                  </a:stretch>
                </a:blipFill>
              </p:spPr>
              <p:txBody>
                <a:bodyPr/>
                <a:lstStyle/>
                <a:p>
                  <a:r>
                    <a:rPr lang="fr-FR">
                      <a:noFill/>
                    </a:rPr>
                    <a:t> </a:t>
                  </a:r>
                </a:p>
              </p:txBody>
            </p:sp>
          </mc:Fallback>
        </mc:AlternateContent>
        <p:cxnSp>
          <p:nvCxnSpPr>
            <p:cNvPr id="43" name="Connecteur droit avec flèche 42"/>
            <p:cNvCxnSpPr/>
            <p:nvPr/>
          </p:nvCxnSpPr>
          <p:spPr>
            <a:xfrm flipH="1" flipV="1">
              <a:off x="4856825" y="4005064"/>
              <a:ext cx="1083328" cy="806409"/>
            </a:xfrm>
            <a:prstGeom prst="straightConnector1">
              <a:avLst/>
            </a:prstGeom>
            <a:ln w="76200">
              <a:solidFill>
                <a:srgbClr val="00FFCC"/>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ZoneTexte 43"/>
                <p:cNvSpPr txBox="1"/>
                <p:nvPr/>
              </p:nvSpPr>
              <p:spPr>
                <a:xfrm>
                  <a:off x="4678836" y="4221673"/>
                  <a:ext cx="685252"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FFCC"/>
                                </a:solidFill>
                                <a:latin typeface="Cambria Math"/>
                              </a:rPr>
                            </m:ctrlPr>
                          </m:accPr>
                          <m:e>
                            <m:sSub>
                              <m:sSubPr>
                                <m:ctrlPr>
                                  <a:rPr lang="fr-FR" sz="2800" b="1" i="1" smtClean="0">
                                    <a:solidFill>
                                      <a:srgbClr val="00FFCC"/>
                                    </a:solidFill>
                                    <a:latin typeface="Cambria Math"/>
                                  </a:rPr>
                                </m:ctrlPr>
                              </m:sSubPr>
                              <m:e>
                                <m:r>
                                  <a:rPr lang="fr-FR" sz="2800" b="1" i="0" smtClean="0">
                                    <a:solidFill>
                                      <a:srgbClr val="00FFCC"/>
                                    </a:solidFill>
                                    <a:latin typeface="Cambria Math"/>
                                  </a:rPr>
                                  <m:t>𝐔</m:t>
                                </m:r>
                              </m:e>
                              <m:sub>
                                <m:r>
                                  <a:rPr lang="fr-FR" sz="2800" b="1" i="1" smtClean="0">
                                    <a:solidFill>
                                      <a:srgbClr val="00FFCC"/>
                                    </a:solidFill>
                                    <a:latin typeface="Cambria Math"/>
                                    <a:ea typeface="Cambria Math"/>
                                  </a:rPr>
                                  <m:t>𝛉</m:t>
                                </m:r>
                              </m:sub>
                            </m:sSub>
                          </m:e>
                        </m:acc>
                      </m:oMath>
                    </m:oMathPara>
                  </a14:m>
                  <a:endParaRPr lang="fr-FR" sz="2800" b="1" dirty="0">
                    <a:solidFill>
                      <a:srgbClr val="00FFCC"/>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4678836" y="4221673"/>
                  <a:ext cx="685252" cy="575479"/>
                </a:xfrm>
                <a:prstGeom prst="rect">
                  <a:avLst/>
                </a:prstGeom>
                <a:blipFill rotWithShape="1">
                  <a:blip r:embed="rId7"/>
                  <a:stretch>
                    <a:fillRect/>
                  </a:stretch>
                </a:blipFill>
              </p:spPr>
              <p:txBody>
                <a:bodyPr/>
                <a:lstStyle/>
                <a:p>
                  <a:r>
                    <a:rPr lang="fr-FR">
                      <a:noFill/>
                    </a:rPr>
                    <a:t> </a:t>
                  </a:r>
                </a:p>
              </p:txBody>
            </p:sp>
          </mc:Fallback>
        </mc:AlternateContent>
        <p:grpSp>
          <p:nvGrpSpPr>
            <p:cNvPr id="45" name="Groupe 44"/>
            <p:cNvGrpSpPr/>
            <p:nvPr/>
          </p:nvGrpSpPr>
          <p:grpSpPr>
            <a:xfrm rot="17879648">
              <a:off x="5087862" y="3899310"/>
              <a:ext cx="1164110" cy="726287"/>
              <a:chOff x="4077269" y="4054334"/>
              <a:chExt cx="907966" cy="697696"/>
            </a:xfrm>
          </p:grpSpPr>
          <p:sp>
            <p:nvSpPr>
              <p:cNvPr id="46" name="Forme libre 45"/>
              <p:cNvSpPr/>
              <p:nvPr/>
            </p:nvSpPr>
            <p:spPr>
              <a:xfrm>
                <a:off x="4338433" y="4582870"/>
                <a:ext cx="160608" cy="169160"/>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7" name="ZoneTexte 46"/>
                  <p:cNvSpPr txBox="1"/>
                  <p:nvPr/>
                </p:nvSpPr>
                <p:spPr>
                  <a:xfrm>
                    <a:off x="4077269" y="4054334"/>
                    <a:ext cx="907966" cy="502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xmlns="">
              <p:sp>
                <p:nvSpPr>
                  <p:cNvPr id="47" name="ZoneTexte 46"/>
                  <p:cNvSpPr txBox="1">
                    <a:spLocks noRot="1" noChangeAspect="1" noMove="1" noResize="1" noEditPoints="1" noAdjustHandles="1" noChangeArrowheads="1" noChangeShapeType="1" noTextEdit="1"/>
                  </p:cNvSpPr>
                  <p:nvPr/>
                </p:nvSpPr>
                <p:spPr>
                  <a:xfrm>
                    <a:off x="4077269" y="4054334"/>
                    <a:ext cx="907966" cy="502623"/>
                  </a:xfrm>
                  <a:prstGeom prst="rect">
                    <a:avLst/>
                  </a:prstGeom>
                  <a:blipFill rotWithShape="1">
                    <a:blip r:embed="rId8"/>
                    <a:stretch>
                      <a:fillRect/>
                    </a:stretch>
                  </a:blipFill>
                </p:spPr>
                <p:txBody>
                  <a:bodyPr/>
                  <a:lstStyle/>
                  <a:p>
                    <a:r>
                      <a:rPr lang="fr-FR">
                        <a:noFill/>
                      </a:rPr>
                      <a:t> </a:t>
                    </a:r>
                  </a:p>
                </p:txBody>
              </p:sp>
            </mc:Fallback>
          </mc:AlternateContent>
        </p:grpSp>
        <p:sp>
          <p:nvSpPr>
            <p:cNvPr id="48" name="Ellipse 47"/>
            <p:cNvSpPr/>
            <p:nvPr/>
          </p:nvSpPr>
          <p:spPr>
            <a:xfrm flipV="1">
              <a:off x="8010229" y="2147075"/>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flipV="1">
              <a:off x="5930829" y="3221109"/>
              <a:ext cx="1233459" cy="155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0" name="Connecteur droit 49"/>
          <p:cNvCxnSpPr/>
          <p:nvPr/>
        </p:nvCxnSpPr>
        <p:spPr>
          <a:xfrm>
            <a:off x="7164288" y="3221111"/>
            <a:ext cx="1" cy="1613747"/>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flipV="1">
            <a:off x="5879853" y="3281482"/>
            <a:ext cx="1212427" cy="3502"/>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ZoneTexte 54"/>
              <p:cNvSpPr txBox="1"/>
              <p:nvPr/>
            </p:nvSpPr>
            <p:spPr>
              <a:xfrm>
                <a:off x="7051619" y="4911551"/>
                <a:ext cx="618503" cy="437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rgbClr val="0070C0"/>
                              </a:solidFill>
                              <a:latin typeface="Cambria Math"/>
                            </a:rPr>
                          </m:ctrlPr>
                        </m:accPr>
                        <m:e>
                          <m:sSub>
                            <m:sSubPr>
                              <m:ctrlPr>
                                <a:rPr lang="fr-FR" sz="2000" b="1" i="1" smtClean="0">
                                  <a:solidFill>
                                    <a:srgbClr val="0070C0"/>
                                  </a:solidFill>
                                  <a:latin typeface="Cambria Math"/>
                                </a:rPr>
                              </m:ctrlPr>
                            </m:sSubPr>
                            <m:e>
                              <m:r>
                                <a:rPr lang="fr-FR" sz="2000" b="1" i="0" smtClean="0">
                                  <a:solidFill>
                                    <a:srgbClr val="0070C0"/>
                                  </a:solidFill>
                                  <a:latin typeface="Cambria Math"/>
                                </a:rPr>
                                <m:t>𝐔</m:t>
                              </m:r>
                            </m:e>
                            <m:sub>
                              <m:r>
                                <a:rPr lang="fr-FR" sz="2000" b="1" i="0" smtClean="0">
                                  <a:solidFill>
                                    <a:srgbClr val="0070C0"/>
                                  </a:solidFill>
                                  <a:latin typeface="Cambria Math"/>
                                </a:rPr>
                                <m:t>𝐫𝐱</m:t>
                              </m:r>
                            </m:sub>
                          </m:sSub>
                        </m:e>
                      </m:acc>
                    </m:oMath>
                  </m:oMathPara>
                </a14:m>
                <a:endParaRPr lang="fr-FR" sz="2000" b="1" dirty="0">
                  <a:solidFill>
                    <a:srgbClr val="0070C0"/>
                  </a:solidFill>
                </a:endParaRPr>
              </a:p>
            </p:txBody>
          </p:sp>
        </mc:Choice>
        <mc:Fallback xmlns="">
          <p:sp>
            <p:nvSpPr>
              <p:cNvPr id="55" name="ZoneTexte 54"/>
              <p:cNvSpPr txBox="1">
                <a:spLocks noRot="1" noChangeAspect="1" noMove="1" noResize="1" noEditPoints="1" noAdjustHandles="1" noChangeArrowheads="1" noChangeShapeType="1" noTextEdit="1"/>
              </p:cNvSpPr>
              <p:nvPr/>
            </p:nvSpPr>
            <p:spPr>
              <a:xfrm>
                <a:off x="7051619" y="4911551"/>
                <a:ext cx="618503" cy="43749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ZoneTexte 55"/>
              <p:cNvSpPr txBox="1"/>
              <p:nvPr/>
            </p:nvSpPr>
            <p:spPr>
              <a:xfrm>
                <a:off x="5282465" y="2956242"/>
                <a:ext cx="621709" cy="472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rgbClr val="0070C0"/>
                              </a:solidFill>
                              <a:latin typeface="Cambria Math"/>
                            </a:rPr>
                          </m:ctrlPr>
                        </m:accPr>
                        <m:e>
                          <m:sSub>
                            <m:sSubPr>
                              <m:ctrlPr>
                                <a:rPr lang="fr-FR" sz="2000" b="1" i="1" smtClean="0">
                                  <a:solidFill>
                                    <a:srgbClr val="0070C0"/>
                                  </a:solidFill>
                                  <a:latin typeface="Cambria Math"/>
                                </a:rPr>
                              </m:ctrlPr>
                            </m:sSubPr>
                            <m:e>
                              <m:r>
                                <a:rPr lang="fr-FR" sz="2000" b="1" i="0" smtClean="0">
                                  <a:solidFill>
                                    <a:srgbClr val="0070C0"/>
                                  </a:solidFill>
                                  <a:latin typeface="Cambria Math"/>
                                </a:rPr>
                                <m:t>𝐔</m:t>
                              </m:r>
                            </m:e>
                            <m:sub>
                              <m:r>
                                <a:rPr lang="fr-FR" sz="2000" b="1" i="0" smtClean="0">
                                  <a:solidFill>
                                    <a:srgbClr val="0070C0"/>
                                  </a:solidFill>
                                  <a:latin typeface="Cambria Math"/>
                                </a:rPr>
                                <m:t>𝐫𝐲</m:t>
                              </m:r>
                            </m:sub>
                          </m:sSub>
                        </m:e>
                      </m:acc>
                    </m:oMath>
                  </m:oMathPara>
                </a14:m>
                <a:endParaRPr lang="fr-FR" sz="2000" b="1" dirty="0">
                  <a:solidFill>
                    <a:srgbClr val="0070C0"/>
                  </a:solidFill>
                </a:endParaRPr>
              </a:p>
            </p:txBody>
          </p:sp>
        </mc:Choice>
        <mc:Fallback xmlns="">
          <p:sp>
            <p:nvSpPr>
              <p:cNvPr id="56" name="ZoneTexte 55"/>
              <p:cNvSpPr txBox="1">
                <a:spLocks noRot="1" noChangeAspect="1" noMove="1" noResize="1" noEditPoints="1" noAdjustHandles="1" noChangeArrowheads="1" noChangeShapeType="1" noTextEdit="1"/>
              </p:cNvSpPr>
              <p:nvPr/>
            </p:nvSpPr>
            <p:spPr>
              <a:xfrm>
                <a:off x="5282465" y="2956242"/>
                <a:ext cx="621709" cy="472758"/>
              </a:xfrm>
              <a:prstGeom prst="rect">
                <a:avLst/>
              </a:prstGeom>
              <a:blipFill rotWithShape="1">
                <a:blip r:embed="rId10"/>
                <a:stretch>
                  <a:fillRect b="-512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4" name="ZoneTexte 73"/>
              <p:cNvSpPr txBox="1"/>
              <p:nvPr/>
            </p:nvSpPr>
            <p:spPr>
              <a:xfrm>
                <a:off x="272887" y="821491"/>
                <a:ext cx="2356543" cy="548805"/>
              </a:xfrm>
              <a:prstGeom prst="rect">
                <a:avLst/>
              </a:prstGeom>
              <a:noFill/>
            </p:spPr>
            <p:txBody>
              <a:bodyPr wrap="none" rtlCol="0">
                <a:spAutoFit/>
              </a:bodyPr>
              <a:lstStyle/>
              <a:p>
                <a14:m>
                  <m:oMath xmlns:m="http://schemas.openxmlformats.org/officeDocument/2006/math">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acc>
                      <m:accPr>
                        <m:chr m:val="⃗"/>
                        <m:ctrlPr>
                          <a:rPr lang="fr-FR" sz="2400" b="1" i="1" smtClean="0">
                            <a:solidFill>
                              <a:schemeClr val="tx1"/>
                            </a:solidFill>
                            <a:latin typeface="Cambria Math"/>
                            <a:ea typeface="Cambria Math"/>
                          </a:rPr>
                        </m:ctrlPr>
                      </m:accPr>
                      <m:e>
                        <m:sSub>
                          <m:sSubPr>
                            <m:ctrlPr>
                              <a:rPr lang="fr-FR" sz="2400" b="1" i="1" smtClean="0">
                                <a:solidFill>
                                  <a:schemeClr val="tx1"/>
                                </a:solidFill>
                                <a:latin typeface="Cambria Math"/>
                                <a:ea typeface="Cambria Math"/>
                              </a:rPr>
                            </m:ctrlPr>
                          </m:sSubPr>
                          <m:e>
                            <m:r>
                              <a:rPr lang="fr-FR" sz="2400" b="1" i="1" smtClean="0">
                                <a:solidFill>
                                  <a:schemeClr val="tx1"/>
                                </a:solidFill>
                                <a:latin typeface="Cambria Math"/>
                                <a:ea typeface="Cambria Math"/>
                              </a:rPr>
                              <m:t>𝑼</m:t>
                            </m:r>
                          </m:e>
                          <m:sub>
                            <m:r>
                              <a:rPr lang="fr-FR" sz="2400" b="1" i="1" smtClean="0">
                                <a:solidFill>
                                  <a:schemeClr val="tx1"/>
                                </a:solidFill>
                                <a:latin typeface="Cambria Math"/>
                                <a:ea typeface="Cambria Math"/>
                              </a:rPr>
                              <m:t>𝒓𝒙</m:t>
                            </m:r>
                          </m:sub>
                        </m:sSub>
                      </m:e>
                    </m:acc>
                    <m:r>
                      <a:rPr lang="fr-FR" sz="2400" b="1" i="1" smtClean="0">
                        <a:solidFill>
                          <a:schemeClr val="tx1"/>
                        </a:solidFill>
                        <a:latin typeface="Cambria Math"/>
                        <a:ea typeface="Cambria Math"/>
                      </a:rPr>
                      <m:t>+</m:t>
                    </m:r>
                    <m:acc>
                      <m:accPr>
                        <m:chr m:val="⃗"/>
                        <m:ctrlPr>
                          <a:rPr lang="fr-FR" sz="2400" b="1" i="1" smtClean="0">
                            <a:solidFill>
                              <a:schemeClr val="tx1"/>
                            </a:solidFill>
                            <a:latin typeface="Cambria Math"/>
                            <a:ea typeface="Cambria Math"/>
                          </a:rPr>
                        </m:ctrlPr>
                      </m:accPr>
                      <m:e>
                        <m:sSub>
                          <m:sSubPr>
                            <m:ctrlPr>
                              <a:rPr lang="fr-FR" sz="2400" b="1" i="1" smtClean="0">
                                <a:solidFill>
                                  <a:schemeClr val="tx1"/>
                                </a:solidFill>
                                <a:latin typeface="Cambria Math"/>
                                <a:ea typeface="Cambria Math"/>
                              </a:rPr>
                            </m:ctrlPr>
                          </m:sSubPr>
                          <m:e>
                            <m:r>
                              <a:rPr lang="fr-FR" sz="2400" b="1" i="1" smtClean="0">
                                <a:solidFill>
                                  <a:schemeClr val="tx1"/>
                                </a:solidFill>
                                <a:latin typeface="Cambria Math"/>
                                <a:ea typeface="Cambria Math"/>
                              </a:rPr>
                              <m:t>𝑼</m:t>
                            </m:r>
                          </m:e>
                          <m:sub>
                            <m:r>
                              <a:rPr lang="fr-FR" sz="2400" b="1" i="1" smtClean="0">
                                <a:solidFill>
                                  <a:schemeClr val="tx1"/>
                                </a:solidFill>
                                <a:latin typeface="Cambria Math"/>
                                <a:ea typeface="Cambria Math"/>
                              </a:rPr>
                              <m:t>𝒓𝒚</m:t>
                            </m:r>
                          </m:sub>
                        </m:sSub>
                      </m:e>
                    </m:acc>
                  </m:oMath>
                </a14:m>
                <a:r>
                  <a:rPr lang="fr-FR" sz="2400" b="1" dirty="0" smtClean="0">
                    <a:solidFill>
                      <a:schemeClr val="tx1"/>
                    </a:solidFill>
                  </a:rPr>
                  <a:t> </a:t>
                </a:r>
                <a:endParaRPr lang="fr-FR" sz="2400" b="1" dirty="0">
                  <a:solidFill>
                    <a:schemeClr val="tx1"/>
                  </a:solidFill>
                </a:endParaRPr>
              </a:p>
            </p:txBody>
          </p:sp>
        </mc:Choice>
        <mc:Fallback xmlns="">
          <p:sp>
            <p:nvSpPr>
              <p:cNvPr id="74" name="ZoneTexte 73"/>
              <p:cNvSpPr txBox="1">
                <a:spLocks noRot="1" noChangeAspect="1" noMove="1" noResize="1" noEditPoints="1" noAdjustHandles="1" noChangeArrowheads="1" noChangeShapeType="1" noTextEdit="1"/>
              </p:cNvSpPr>
              <p:nvPr/>
            </p:nvSpPr>
            <p:spPr>
              <a:xfrm>
                <a:off x="272887" y="821491"/>
                <a:ext cx="2356543" cy="548805"/>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5" name="ZoneTexte 74"/>
              <p:cNvSpPr txBox="1"/>
              <p:nvPr/>
            </p:nvSpPr>
            <p:spPr>
              <a:xfrm>
                <a:off x="2758012" y="2396814"/>
                <a:ext cx="607859" cy="400110"/>
              </a:xfrm>
              <a:prstGeom prst="rect">
                <a:avLst/>
              </a:prstGeom>
              <a:solidFill>
                <a:srgbClr val="FFE593"/>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m:t>
                      </m:r>
                      <m:r>
                        <a:rPr lang="fr-FR" sz="2000" b="1" i="1" smtClean="0">
                          <a:latin typeface="Cambria Math"/>
                        </a:rPr>
                        <m:t>𝟐</m:t>
                      </m:r>
                      <m:r>
                        <a:rPr lang="fr-FR" sz="2000" b="1" i="1" smtClean="0">
                          <a:latin typeface="Cambria Math"/>
                        </a:rPr>
                        <m:t>)</m:t>
                      </m:r>
                    </m:oMath>
                  </m:oMathPara>
                </a14:m>
                <a:endParaRPr lang="fr-FR" sz="2000" b="1" dirty="0"/>
              </a:p>
            </p:txBody>
          </p:sp>
        </mc:Choice>
        <mc:Fallback xmlns="">
          <p:sp>
            <p:nvSpPr>
              <p:cNvPr id="75" name="ZoneTexte 74"/>
              <p:cNvSpPr txBox="1">
                <a:spLocks noRot="1" noChangeAspect="1" noMove="1" noResize="1" noEditPoints="1" noAdjustHandles="1" noChangeArrowheads="1" noChangeShapeType="1" noTextEdit="1"/>
              </p:cNvSpPr>
              <p:nvPr/>
            </p:nvSpPr>
            <p:spPr>
              <a:xfrm>
                <a:off x="2758012" y="2396814"/>
                <a:ext cx="607859" cy="400110"/>
              </a:xfrm>
              <a:prstGeom prst="rect">
                <a:avLst/>
              </a:prstGeom>
              <a:blipFill rotWithShape="1">
                <a:blip r:embed="rId13"/>
                <a:stretch>
                  <a:fillRect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308647" y="2348880"/>
                <a:ext cx="1593962" cy="440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atin typeface="Cambria Math"/>
                            </a:rPr>
                          </m:ctrlPr>
                        </m:accPr>
                        <m:e>
                          <m:sSub>
                            <m:sSubPr>
                              <m:ctrlPr>
                                <a:rPr lang="fr-FR" sz="2000" b="1" i="1">
                                  <a:latin typeface="Cambria Math"/>
                                </a:rPr>
                              </m:ctrlPr>
                            </m:sSubPr>
                            <m:e>
                              <m:r>
                                <a:rPr lang="fr-FR" sz="2000" b="1" i="1">
                                  <a:latin typeface="Cambria Math"/>
                                </a:rPr>
                                <m:t>𝑼</m:t>
                              </m:r>
                            </m:e>
                            <m:sub>
                              <m:r>
                                <a:rPr lang="fr-FR" sz="2000" b="1" i="1">
                                  <a:latin typeface="Cambria Math"/>
                                </a:rPr>
                                <m:t>𝒓</m:t>
                              </m:r>
                              <m:r>
                                <a:rPr lang="fr-FR" sz="2000" b="1" i="1" smtClean="0">
                                  <a:latin typeface="Cambria Math"/>
                                </a:rPr>
                                <m:t>𝒙</m:t>
                              </m:r>
                            </m:sub>
                          </m:sSub>
                        </m:e>
                      </m:acc>
                      <m:r>
                        <a:rPr lang="fr-FR" sz="2000" b="1" i="1">
                          <a:latin typeface="Cambria Math"/>
                          <a:ea typeface="Cambria Math"/>
                        </a:rPr>
                        <m:t>=</m:t>
                      </m:r>
                      <m:sSub>
                        <m:sSubPr>
                          <m:ctrlPr>
                            <a:rPr lang="fr-FR" sz="2000" b="1" i="1">
                              <a:latin typeface="Cambria Math"/>
                              <a:ea typeface="Cambria Math"/>
                            </a:rPr>
                          </m:ctrlPr>
                        </m:sSubPr>
                        <m:e>
                          <m:r>
                            <a:rPr lang="fr-FR" sz="2000" b="1" i="1">
                              <a:latin typeface="Cambria Math"/>
                              <a:ea typeface="Cambria Math"/>
                            </a:rPr>
                            <m:t>𝑼</m:t>
                          </m:r>
                        </m:e>
                        <m:sub>
                          <m:r>
                            <a:rPr lang="fr-FR" sz="2000" b="1" i="1">
                              <a:latin typeface="Cambria Math"/>
                              <a:ea typeface="Cambria Math"/>
                            </a:rPr>
                            <m:t>𝒓𝒙</m:t>
                          </m:r>
                        </m:sub>
                      </m:sSub>
                      <m:acc>
                        <m:accPr>
                          <m:chr m:val="⃗"/>
                          <m:ctrlPr>
                            <a:rPr lang="fr-FR" sz="2000" b="1" i="1">
                              <a:latin typeface="Cambria Math"/>
                              <a:ea typeface="Cambria Math"/>
                            </a:rPr>
                          </m:ctrlPr>
                        </m:accPr>
                        <m:e>
                          <m:r>
                            <a:rPr lang="fr-FR" sz="2000" b="1" i="1" smtClean="0">
                              <a:latin typeface="Cambria Math"/>
                              <a:ea typeface="Cambria Math"/>
                            </a:rPr>
                            <m:t>  </m:t>
                          </m:r>
                          <m:r>
                            <a:rPr lang="fr-FR" sz="2000" b="1" i="1" smtClean="0">
                              <a:latin typeface="Cambria Math"/>
                              <a:ea typeface="Cambria Math"/>
                            </a:rPr>
                            <m:t>𝒊</m:t>
                          </m:r>
                        </m:e>
                      </m:acc>
                    </m:oMath>
                  </m:oMathPara>
                </a14:m>
                <a:endParaRPr lang="fr-FR" sz="2000" dirty="0"/>
              </a:p>
            </p:txBody>
          </p:sp>
        </mc:Choice>
        <mc:Fallback xmlns="">
          <p:sp>
            <p:nvSpPr>
              <p:cNvPr id="77" name="Rectangle 76"/>
              <p:cNvSpPr>
                <a:spLocks noRot="1" noChangeAspect="1" noMove="1" noResize="1" noEditPoints="1" noAdjustHandles="1" noChangeArrowheads="1" noChangeShapeType="1" noTextEdit="1"/>
              </p:cNvSpPr>
              <p:nvPr/>
            </p:nvSpPr>
            <p:spPr>
              <a:xfrm>
                <a:off x="308647" y="2348880"/>
                <a:ext cx="1593962" cy="440762"/>
              </a:xfrm>
              <a:prstGeom prst="rect">
                <a:avLst/>
              </a:prstGeom>
              <a:blipFill rotWithShape="1">
                <a:blip r:embed="rId14"/>
                <a:stretch>
                  <a:fillRect/>
                </a:stretch>
              </a:blipFill>
            </p:spPr>
            <p:txBody>
              <a:bodyPr/>
              <a:lstStyle/>
              <a:p>
                <a:r>
                  <a:rPr lang="fr-FR">
                    <a:noFill/>
                  </a:rPr>
                  <a:t> </a:t>
                </a:r>
              </a:p>
            </p:txBody>
          </p:sp>
        </mc:Fallback>
      </mc:AlternateContent>
      <p:sp>
        <p:nvSpPr>
          <p:cNvPr id="78" name="Accolade ouvrante 77"/>
          <p:cNvSpPr/>
          <p:nvPr/>
        </p:nvSpPr>
        <p:spPr>
          <a:xfrm>
            <a:off x="76929" y="1773163"/>
            <a:ext cx="318607" cy="1585570"/>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9" name="Rectangle 78"/>
              <p:cNvSpPr/>
              <p:nvPr/>
            </p:nvSpPr>
            <p:spPr>
              <a:xfrm>
                <a:off x="323528" y="2952972"/>
                <a:ext cx="1603581" cy="4760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latin typeface="Cambria Math"/>
                            </a:rPr>
                          </m:ctrlPr>
                        </m:accPr>
                        <m:e>
                          <m:sSub>
                            <m:sSubPr>
                              <m:ctrlPr>
                                <a:rPr lang="fr-FR" sz="2000" b="1" i="1">
                                  <a:latin typeface="Cambria Math"/>
                                </a:rPr>
                              </m:ctrlPr>
                            </m:sSubPr>
                            <m:e>
                              <m:r>
                                <a:rPr lang="fr-FR" sz="2000" b="1" i="1">
                                  <a:latin typeface="Cambria Math"/>
                                </a:rPr>
                                <m:t>𝑼</m:t>
                              </m:r>
                            </m:e>
                            <m:sub>
                              <m:r>
                                <a:rPr lang="fr-FR" sz="2000" b="1" i="1">
                                  <a:latin typeface="Cambria Math"/>
                                </a:rPr>
                                <m:t>𝒓</m:t>
                              </m:r>
                              <m:r>
                                <a:rPr lang="fr-FR" sz="2000" b="1" i="1" smtClean="0">
                                  <a:latin typeface="Cambria Math"/>
                                </a:rPr>
                                <m:t>𝒚</m:t>
                              </m:r>
                            </m:sub>
                          </m:sSub>
                        </m:e>
                      </m:acc>
                      <m:r>
                        <a:rPr lang="fr-FR" sz="2000" b="1" i="1">
                          <a:latin typeface="Cambria Math"/>
                          <a:ea typeface="Cambria Math"/>
                        </a:rPr>
                        <m:t>=</m:t>
                      </m:r>
                      <m:sSub>
                        <m:sSubPr>
                          <m:ctrlPr>
                            <a:rPr lang="fr-FR" sz="2000" b="1" i="1">
                              <a:latin typeface="Cambria Math"/>
                              <a:ea typeface="Cambria Math"/>
                            </a:rPr>
                          </m:ctrlPr>
                        </m:sSubPr>
                        <m:e>
                          <m:r>
                            <a:rPr lang="fr-FR" sz="2000" b="1" i="1">
                              <a:latin typeface="Cambria Math"/>
                              <a:ea typeface="Cambria Math"/>
                            </a:rPr>
                            <m:t>𝑼</m:t>
                          </m:r>
                        </m:e>
                        <m:sub>
                          <m:r>
                            <a:rPr lang="fr-FR" sz="2000" b="1" i="1" smtClean="0">
                              <a:latin typeface="Cambria Math"/>
                              <a:ea typeface="Cambria Math"/>
                            </a:rPr>
                            <m:t>𝒓𝒚</m:t>
                          </m:r>
                        </m:sub>
                      </m:sSub>
                      <m:acc>
                        <m:accPr>
                          <m:chr m:val="⃗"/>
                          <m:ctrlPr>
                            <a:rPr lang="fr-FR" sz="2000" b="1" i="1">
                              <a:latin typeface="Cambria Math"/>
                              <a:ea typeface="Cambria Math"/>
                            </a:rPr>
                          </m:ctrlPr>
                        </m:accPr>
                        <m:e>
                          <m:r>
                            <a:rPr lang="fr-FR" sz="2000" b="1" i="1" smtClean="0">
                              <a:latin typeface="Cambria Math"/>
                              <a:ea typeface="Cambria Math"/>
                            </a:rPr>
                            <m:t>  </m:t>
                          </m:r>
                          <m:r>
                            <a:rPr lang="fr-FR" sz="2000" b="1" i="1" smtClean="0">
                              <a:latin typeface="Cambria Math"/>
                              <a:ea typeface="Cambria Math"/>
                            </a:rPr>
                            <m:t>𝒋</m:t>
                          </m:r>
                        </m:e>
                      </m:acc>
                    </m:oMath>
                  </m:oMathPara>
                </a14:m>
                <a:endParaRPr lang="fr-FR" sz="2000" dirty="0"/>
              </a:p>
            </p:txBody>
          </p:sp>
        </mc:Choice>
        <mc:Fallback xmlns="">
          <p:sp>
            <p:nvSpPr>
              <p:cNvPr id="79" name="Rectangle 78"/>
              <p:cNvSpPr>
                <a:spLocks noRot="1" noChangeAspect="1" noMove="1" noResize="1" noEditPoints="1" noAdjustHandles="1" noChangeArrowheads="1" noChangeShapeType="1" noTextEdit="1"/>
              </p:cNvSpPr>
              <p:nvPr/>
            </p:nvSpPr>
            <p:spPr>
              <a:xfrm>
                <a:off x="323528" y="2952972"/>
                <a:ext cx="1603581" cy="476028"/>
              </a:xfrm>
              <a:prstGeom prst="rect">
                <a:avLst/>
              </a:prstGeom>
              <a:blipFill rotWithShape="1">
                <a:blip r:embed="rId15"/>
                <a:stretch>
                  <a:fillRect b="-50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0" name="ZoneTexte 79"/>
              <p:cNvSpPr txBox="1"/>
              <p:nvPr/>
            </p:nvSpPr>
            <p:spPr>
              <a:xfrm>
                <a:off x="2758013" y="2904558"/>
                <a:ext cx="584708" cy="400110"/>
              </a:xfrm>
              <a:prstGeom prst="rect">
                <a:avLst/>
              </a:prstGeom>
              <a:solidFill>
                <a:srgbClr val="FFE593"/>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m:t>
                      </m:r>
                      <m:r>
                        <a:rPr lang="fr-FR" sz="2000" b="1" i="1" smtClean="0">
                          <a:latin typeface="Cambria Math"/>
                        </a:rPr>
                        <m:t>𝟑</m:t>
                      </m:r>
                      <m:r>
                        <a:rPr lang="fr-FR" sz="2000" b="1" i="1" smtClean="0">
                          <a:latin typeface="Cambria Math"/>
                        </a:rPr>
                        <m:t>)</m:t>
                      </m:r>
                    </m:oMath>
                  </m:oMathPara>
                </a14:m>
                <a:endParaRPr lang="fr-FR" sz="2000" b="1" dirty="0"/>
              </a:p>
            </p:txBody>
          </p:sp>
        </mc:Choice>
        <mc:Fallback xmlns="">
          <p:sp>
            <p:nvSpPr>
              <p:cNvPr id="80" name="ZoneTexte 79"/>
              <p:cNvSpPr txBox="1">
                <a:spLocks noRot="1" noChangeAspect="1" noMove="1" noResize="1" noEditPoints="1" noAdjustHandles="1" noChangeArrowheads="1" noChangeShapeType="1" noTextEdit="1"/>
              </p:cNvSpPr>
              <p:nvPr/>
            </p:nvSpPr>
            <p:spPr>
              <a:xfrm>
                <a:off x="2758013" y="2904558"/>
                <a:ext cx="584708" cy="400110"/>
              </a:xfrm>
              <a:prstGeom prst="rect">
                <a:avLst/>
              </a:prstGeom>
              <a:blipFill rotWithShape="1">
                <a:blip r:embed="rId16"/>
                <a:stretch>
                  <a:fillRect l="-1042" r="-2083"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3" name="ZoneTexte 82"/>
              <p:cNvSpPr txBox="1"/>
              <p:nvPr/>
            </p:nvSpPr>
            <p:spPr>
              <a:xfrm>
                <a:off x="2825592" y="702503"/>
                <a:ext cx="103425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3600" b="1" i="1" smtClean="0">
                              <a:solidFill>
                                <a:srgbClr val="0070C0"/>
                              </a:solidFill>
                              <a:latin typeface="Cambria Math"/>
                            </a:rPr>
                          </m:ctrlPr>
                        </m:dPr>
                        <m:e>
                          <m:sSup>
                            <m:sSupPr>
                              <m:ctrlPr>
                                <a:rPr lang="fr-FR" sz="3600" b="1" i="1">
                                  <a:solidFill>
                                    <a:srgbClr val="0070C0"/>
                                  </a:solidFill>
                                  <a:latin typeface="Cambria Math"/>
                                </a:rPr>
                              </m:ctrlPr>
                            </m:sSupPr>
                            <m:e>
                              <m:r>
                                <a:rPr lang="fr-FR" sz="3600" b="1" i="1">
                                  <a:solidFill>
                                    <a:srgbClr val="0070C0"/>
                                  </a:solidFill>
                                  <a:latin typeface="Cambria Math"/>
                                  <a:ea typeface="Cambria Math"/>
                                </a:rPr>
                                <m:t>∗</m:t>
                              </m:r>
                            </m:e>
                            <m:sup>
                              <m:r>
                                <a:rPr lang="fr-FR" sz="3600" b="1" i="1">
                                  <a:solidFill>
                                    <a:srgbClr val="0070C0"/>
                                  </a:solidFill>
                                  <a:latin typeface="Cambria Math"/>
                                </a:rPr>
                                <m:t>′</m:t>
                              </m:r>
                            </m:sup>
                          </m:sSup>
                        </m:e>
                      </m:d>
                    </m:oMath>
                  </m:oMathPara>
                </a14:m>
                <a:endParaRPr lang="fr-FR" sz="3600" b="1" dirty="0">
                  <a:solidFill>
                    <a:srgbClr val="0070C0"/>
                  </a:solidFill>
                </a:endParaRPr>
              </a:p>
            </p:txBody>
          </p:sp>
        </mc:Choice>
        <mc:Fallback xmlns="">
          <p:sp>
            <p:nvSpPr>
              <p:cNvPr id="83" name="ZoneTexte 82"/>
              <p:cNvSpPr txBox="1">
                <a:spLocks noRot="1" noChangeAspect="1" noMove="1" noResize="1" noEditPoints="1" noAdjustHandles="1" noChangeArrowheads="1" noChangeShapeType="1" noTextEdit="1"/>
              </p:cNvSpPr>
              <p:nvPr/>
            </p:nvSpPr>
            <p:spPr>
              <a:xfrm>
                <a:off x="2825592" y="702503"/>
                <a:ext cx="1034257" cy="646331"/>
              </a:xfrm>
              <a:prstGeom prst="rect">
                <a:avLst/>
              </a:prstGeom>
              <a:blipFill rotWithShape="1">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4" name="ZoneTexte 83"/>
              <p:cNvSpPr txBox="1"/>
              <p:nvPr/>
            </p:nvSpPr>
            <p:spPr>
              <a:xfrm>
                <a:off x="268434" y="3604954"/>
                <a:ext cx="283827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000" b="1" i="1" smtClean="0">
                              <a:latin typeface="Cambria Math"/>
                            </a:rPr>
                          </m:ctrlPr>
                        </m:dPr>
                        <m:e>
                          <m:r>
                            <a:rPr lang="fr-FR" sz="2000" b="1" i="1" smtClean="0">
                              <a:latin typeface="Cambria Math"/>
                            </a:rPr>
                            <m:t>𝟏</m:t>
                          </m:r>
                        </m:e>
                      </m:d>
                      <m:r>
                        <a:rPr lang="fr-FR" sz="2000" b="1" i="1" smtClean="0">
                          <a:latin typeface="Cambria Math"/>
                        </a:rPr>
                        <m:t>,</m:t>
                      </m:r>
                      <m:d>
                        <m:dPr>
                          <m:ctrlPr>
                            <a:rPr lang="fr-FR" sz="2000" b="1" i="1">
                              <a:latin typeface="Cambria Math"/>
                            </a:rPr>
                          </m:ctrlPr>
                        </m:dPr>
                        <m:e>
                          <m:r>
                            <a:rPr lang="fr-FR" sz="2000" b="1" i="1">
                              <a:latin typeface="Cambria Math"/>
                            </a:rPr>
                            <m:t>𝟐</m:t>
                          </m:r>
                        </m:e>
                      </m:d>
                      <m:r>
                        <a:rPr lang="fr-FR" sz="2000" b="1" i="1" smtClean="0">
                          <a:latin typeface="Cambria Math"/>
                        </a:rPr>
                        <m:t>𝒂𝒏𝒅</m:t>
                      </m:r>
                      <m:r>
                        <a:rPr lang="fr-FR" sz="2000" b="1" i="1" smtClean="0">
                          <a:latin typeface="Cambria Math"/>
                        </a:rPr>
                        <m:t> </m:t>
                      </m:r>
                      <m:d>
                        <m:dPr>
                          <m:ctrlPr>
                            <a:rPr lang="fr-FR" sz="2000" b="1" i="1" smtClean="0">
                              <a:latin typeface="Cambria Math"/>
                            </a:rPr>
                          </m:ctrlPr>
                        </m:dPr>
                        <m:e>
                          <m:r>
                            <a:rPr lang="fr-FR" sz="2000" b="1" i="1" smtClean="0">
                              <a:latin typeface="Cambria Math"/>
                            </a:rPr>
                            <m:t>𝟑</m:t>
                          </m:r>
                        </m:e>
                      </m:d>
                      <m:r>
                        <a:rPr lang="fr-FR" sz="2000" b="1" i="1" smtClean="0">
                          <a:latin typeface="Cambria Math"/>
                          <a:ea typeface="Cambria Math"/>
                        </a:rPr>
                        <m:t>→</m:t>
                      </m:r>
                      <m:d>
                        <m:dPr>
                          <m:ctrlPr>
                            <a:rPr lang="fr-FR" sz="2000" b="1" i="1" smtClean="0">
                              <a:latin typeface="Cambria Math"/>
                              <a:ea typeface="Cambria Math"/>
                            </a:rPr>
                          </m:ctrlPr>
                        </m:dPr>
                        <m:e>
                          <m:sSup>
                            <m:sSupPr>
                              <m:ctrlPr>
                                <a:rPr lang="fr-FR" sz="2000" b="1" i="1" smtClean="0">
                                  <a:latin typeface="Cambria Math"/>
                                  <a:ea typeface="Cambria Math"/>
                                </a:rPr>
                              </m:ctrlPr>
                            </m:sSupPr>
                            <m:e>
                              <m:r>
                                <a:rPr lang="fr-FR" sz="2000" b="1" i="1" smtClean="0">
                                  <a:latin typeface="Cambria Math"/>
                                  <a:ea typeface="Cambria Math"/>
                                </a:rPr>
                                <m:t>∗</m:t>
                              </m:r>
                            </m:e>
                            <m:sup>
                              <m:r>
                                <a:rPr lang="fr-FR" sz="2000" b="1" i="1" smtClean="0">
                                  <a:latin typeface="Cambria Math"/>
                                  <a:ea typeface="Cambria Math"/>
                                </a:rPr>
                                <m:t>′</m:t>
                              </m:r>
                            </m:sup>
                          </m:sSup>
                        </m:e>
                      </m:d>
                    </m:oMath>
                  </m:oMathPara>
                </a14:m>
                <a:endParaRPr lang="fr-FR" sz="2000" b="1" dirty="0"/>
              </a:p>
            </p:txBody>
          </p:sp>
        </mc:Choice>
        <mc:Fallback xmlns="">
          <p:sp>
            <p:nvSpPr>
              <p:cNvPr id="84" name="ZoneTexte 83"/>
              <p:cNvSpPr txBox="1">
                <a:spLocks noRot="1" noChangeAspect="1" noMove="1" noResize="1" noEditPoints="1" noAdjustHandles="1" noChangeArrowheads="1" noChangeShapeType="1" noTextEdit="1"/>
              </p:cNvSpPr>
              <p:nvPr/>
            </p:nvSpPr>
            <p:spPr>
              <a:xfrm>
                <a:off x="268434" y="3604954"/>
                <a:ext cx="2838277" cy="400110"/>
              </a:xfrm>
              <a:prstGeom prst="rect">
                <a:avLst/>
              </a:prstGeom>
              <a:blipFill rotWithShape="1">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5" name="ZoneTexte 84"/>
              <p:cNvSpPr txBox="1"/>
              <p:nvPr/>
            </p:nvSpPr>
            <p:spPr>
              <a:xfrm>
                <a:off x="314153" y="4216897"/>
                <a:ext cx="3082639" cy="552715"/>
              </a:xfrm>
              <a:prstGeom prst="rect">
                <a:avLst/>
              </a:prstGeom>
              <a:noFill/>
            </p:spPr>
            <p:txBody>
              <a:bodyPr wrap="none" rtlCol="0">
                <a:spAutoFit/>
              </a:bodyPr>
              <a:lstStyle/>
              <a:p>
                <a14:m>
                  <m:oMath xmlns:m="http://schemas.openxmlformats.org/officeDocument/2006/math">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sSub>
                      <m:sSubPr>
                        <m:ctrlPr>
                          <a:rPr lang="fr-FR" sz="2400" b="1" i="1">
                            <a:latin typeface="Cambria Math"/>
                            <a:ea typeface="Cambria Math"/>
                          </a:rPr>
                        </m:ctrlPr>
                      </m:sSubPr>
                      <m:e>
                        <m:r>
                          <a:rPr lang="fr-FR" sz="2400" b="1" i="1">
                            <a:latin typeface="Cambria Math"/>
                            <a:ea typeface="Cambria Math"/>
                          </a:rPr>
                          <m:t>𝑼</m:t>
                        </m:r>
                      </m:e>
                      <m:sub>
                        <m:r>
                          <a:rPr lang="fr-FR" sz="2400" b="1" i="1">
                            <a:latin typeface="Cambria Math"/>
                            <a:ea typeface="Cambria Math"/>
                          </a:rPr>
                          <m:t>𝒓𝒙</m:t>
                        </m:r>
                      </m:sub>
                    </m:sSub>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𝒊</m:t>
                        </m:r>
                      </m:e>
                    </m:acc>
                    <m:r>
                      <a:rPr lang="fr-FR" sz="2400" b="1" i="1" smtClean="0">
                        <a:solidFill>
                          <a:schemeClr val="tx1"/>
                        </a:solidFill>
                        <a:latin typeface="Cambria Math"/>
                        <a:ea typeface="Cambria Math"/>
                      </a:rPr>
                      <m:t>+</m:t>
                    </m:r>
                    <m:sSub>
                      <m:sSubPr>
                        <m:ctrlPr>
                          <a:rPr lang="fr-FR" sz="2400" b="1" i="1">
                            <a:latin typeface="Cambria Math"/>
                            <a:ea typeface="Cambria Math"/>
                          </a:rPr>
                        </m:ctrlPr>
                      </m:sSubPr>
                      <m:e>
                        <m:r>
                          <a:rPr lang="fr-FR" sz="2400" b="1" i="1">
                            <a:latin typeface="Cambria Math"/>
                            <a:ea typeface="Cambria Math"/>
                          </a:rPr>
                          <m:t>𝑼</m:t>
                        </m:r>
                      </m:e>
                      <m:sub>
                        <m:r>
                          <a:rPr lang="fr-FR" sz="2400" b="1" i="1">
                            <a:latin typeface="Cambria Math"/>
                            <a:ea typeface="Cambria Math"/>
                          </a:rPr>
                          <m:t>𝒓𝒚</m:t>
                        </m:r>
                      </m:sub>
                    </m:sSub>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𝒋</m:t>
                        </m:r>
                      </m:e>
                    </m:acc>
                  </m:oMath>
                </a14:m>
                <a:r>
                  <a:rPr lang="fr-FR" sz="2400" b="1" dirty="0" smtClean="0">
                    <a:solidFill>
                      <a:schemeClr val="tx1"/>
                    </a:solidFill>
                  </a:rPr>
                  <a:t> </a:t>
                </a:r>
                <a:endParaRPr lang="fr-FR" sz="2400" b="1" dirty="0">
                  <a:solidFill>
                    <a:schemeClr val="tx1"/>
                  </a:solidFill>
                </a:endParaRPr>
              </a:p>
            </p:txBody>
          </p:sp>
        </mc:Choice>
        <mc:Fallback xmlns="">
          <p:sp>
            <p:nvSpPr>
              <p:cNvPr id="85" name="ZoneTexte 84"/>
              <p:cNvSpPr txBox="1">
                <a:spLocks noRot="1" noChangeAspect="1" noMove="1" noResize="1" noEditPoints="1" noAdjustHandles="1" noChangeArrowheads="1" noChangeShapeType="1" noTextEdit="1"/>
              </p:cNvSpPr>
              <p:nvPr/>
            </p:nvSpPr>
            <p:spPr>
              <a:xfrm>
                <a:off x="314153" y="4216897"/>
                <a:ext cx="3082639" cy="552715"/>
              </a:xfrm>
              <a:prstGeom prst="rect">
                <a:avLst/>
              </a:prstGeom>
              <a:blipFill rotWithShape="1">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7" name="ZoneTexte 86"/>
              <p:cNvSpPr txBox="1"/>
              <p:nvPr/>
            </p:nvSpPr>
            <p:spPr>
              <a:xfrm>
                <a:off x="3141548" y="4104087"/>
                <a:ext cx="979178"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3200" b="1" i="1" smtClean="0">
                              <a:solidFill>
                                <a:srgbClr val="0070C0"/>
                              </a:solidFill>
                              <a:latin typeface="Cambria Math"/>
                            </a:rPr>
                          </m:ctrlPr>
                        </m:dPr>
                        <m:e>
                          <m:sSup>
                            <m:sSupPr>
                              <m:ctrlPr>
                                <a:rPr lang="fr-FR" sz="3200" b="1" i="1">
                                  <a:solidFill>
                                    <a:srgbClr val="0070C0"/>
                                  </a:solidFill>
                                  <a:latin typeface="Cambria Math"/>
                                </a:rPr>
                              </m:ctrlPr>
                            </m:sSupPr>
                            <m:e>
                              <m:r>
                                <a:rPr lang="fr-FR" sz="3200" b="1" i="1">
                                  <a:solidFill>
                                    <a:srgbClr val="0070C0"/>
                                  </a:solidFill>
                                  <a:latin typeface="Cambria Math"/>
                                  <a:ea typeface="Cambria Math"/>
                                </a:rPr>
                                <m:t>∗</m:t>
                              </m:r>
                            </m:e>
                            <m:sup>
                              <m:r>
                                <a:rPr lang="fr-FR" sz="3200" b="1" i="1" smtClean="0">
                                  <a:solidFill>
                                    <a:srgbClr val="0070C0"/>
                                  </a:solidFill>
                                  <a:latin typeface="Cambria Math"/>
                                  <a:ea typeface="Cambria Math"/>
                                </a:rPr>
                                <m:t>"</m:t>
                              </m:r>
                            </m:sup>
                          </m:sSup>
                        </m:e>
                      </m:d>
                    </m:oMath>
                  </m:oMathPara>
                </a14:m>
                <a:endParaRPr lang="fr-FR" sz="3200" b="1" dirty="0">
                  <a:solidFill>
                    <a:srgbClr val="0070C0"/>
                  </a:solidFill>
                </a:endParaRPr>
              </a:p>
            </p:txBody>
          </p:sp>
        </mc:Choice>
        <mc:Fallback xmlns="">
          <p:sp>
            <p:nvSpPr>
              <p:cNvPr id="87" name="ZoneTexte 86"/>
              <p:cNvSpPr txBox="1">
                <a:spLocks noRot="1" noChangeAspect="1" noMove="1" noResize="1" noEditPoints="1" noAdjustHandles="1" noChangeArrowheads="1" noChangeShapeType="1" noTextEdit="1"/>
              </p:cNvSpPr>
              <p:nvPr/>
            </p:nvSpPr>
            <p:spPr>
              <a:xfrm>
                <a:off x="3141548" y="4104087"/>
                <a:ext cx="979178" cy="648191"/>
              </a:xfrm>
              <a:prstGeom prst="rect">
                <a:avLst/>
              </a:prstGeom>
              <a:blipFill rotWithShape="1">
                <a:blip r:embed="rId21"/>
                <a:stretch>
                  <a:fillRect/>
                </a:stretch>
              </a:blipFill>
            </p:spPr>
            <p:txBody>
              <a:bodyPr/>
              <a:lstStyle/>
              <a:p>
                <a:r>
                  <a:rPr lang="fr-FR">
                    <a:noFill/>
                  </a:rPr>
                  <a:t> </a:t>
                </a:r>
              </a:p>
            </p:txBody>
          </p:sp>
        </mc:Fallback>
      </mc:AlternateContent>
      <p:sp>
        <p:nvSpPr>
          <p:cNvPr id="89" name="Accolade ouvrante 88"/>
          <p:cNvSpPr/>
          <p:nvPr/>
        </p:nvSpPr>
        <p:spPr>
          <a:xfrm>
            <a:off x="81685" y="4930566"/>
            <a:ext cx="318607" cy="890200"/>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0" name="ZoneTexte 89"/>
              <p:cNvSpPr txBox="1"/>
              <p:nvPr/>
            </p:nvSpPr>
            <p:spPr>
              <a:xfrm>
                <a:off x="395536" y="4801008"/>
                <a:ext cx="3649589" cy="572208"/>
              </a:xfrm>
              <a:prstGeom prst="rect">
                <a:avLst/>
              </a:prstGeom>
              <a:noFill/>
            </p:spPr>
            <p:txBody>
              <a:bodyPr wrap="none" rtlCol="0">
                <a:spAutoFit/>
              </a:bodyPr>
              <a:lstStyle/>
              <a:p>
                <a14:m>
                  <m:oMath xmlns:m="http://schemas.openxmlformats.org/officeDocument/2006/math">
                    <m:r>
                      <a:rPr lang="fr-FR" sz="2000" b="1" i="1" smtClean="0">
                        <a:latin typeface="Cambria Math"/>
                      </a:rPr>
                      <m:t>𝒄𝒐𝒔</m:t>
                    </m:r>
                    <m:r>
                      <a:rPr lang="fr-FR" sz="2000" b="1" i="1" smtClean="0">
                        <a:latin typeface="Cambria Math"/>
                        <a:ea typeface="Cambria Math"/>
                      </a:rPr>
                      <m:t>𝝋</m:t>
                    </m:r>
                    <m:r>
                      <a:rPr lang="fr-FR" sz="2000" b="1" i="1" smtClean="0">
                        <a:latin typeface="Cambria Math"/>
                        <a:ea typeface="Cambria Math"/>
                      </a:rPr>
                      <m:t>=</m:t>
                    </m:r>
                    <m:f>
                      <m:fPr>
                        <m:ctrlPr>
                          <a:rPr lang="fr-FR" sz="2000" b="1" i="1" smtClean="0">
                            <a:latin typeface="Cambria Math"/>
                            <a:ea typeface="Cambria Math"/>
                          </a:rPr>
                        </m:ctrlPr>
                      </m:fPr>
                      <m:num>
                        <m:sSub>
                          <m:sSubPr>
                            <m:ctrlPr>
                              <a:rPr lang="fr-FR" sz="2000" b="1" i="1">
                                <a:latin typeface="Cambria Math"/>
                                <a:ea typeface="Cambria Math"/>
                              </a:rPr>
                            </m:ctrlPr>
                          </m:sSubPr>
                          <m:e>
                            <m:r>
                              <a:rPr lang="fr-FR" sz="2000" b="1" i="1">
                                <a:latin typeface="Cambria Math"/>
                                <a:ea typeface="Cambria Math"/>
                              </a:rPr>
                              <m:t>𝑼</m:t>
                            </m:r>
                          </m:e>
                          <m:sub>
                            <m:r>
                              <a:rPr lang="fr-FR" sz="2000" b="1" i="1">
                                <a:latin typeface="Cambria Math"/>
                                <a:ea typeface="Cambria Math"/>
                              </a:rPr>
                              <m:t>𝒓𝒙</m:t>
                            </m:r>
                          </m:sub>
                        </m:sSub>
                      </m:num>
                      <m:den>
                        <m:sSub>
                          <m:sSubPr>
                            <m:ctrlPr>
                              <a:rPr lang="fr-FR" sz="2000" b="1" i="1">
                                <a:latin typeface="Cambria Math"/>
                                <a:ea typeface="Cambria Math"/>
                              </a:rPr>
                            </m:ctrlPr>
                          </m:sSubPr>
                          <m:e>
                            <m:r>
                              <a:rPr lang="fr-FR" sz="2000" b="1" i="1">
                                <a:latin typeface="Cambria Math"/>
                                <a:ea typeface="Cambria Math"/>
                              </a:rPr>
                              <m:t>𝑼</m:t>
                            </m:r>
                          </m:e>
                          <m:sub>
                            <m:r>
                              <a:rPr lang="fr-FR" sz="2000" b="1" i="1">
                                <a:latin typeface="Cambria Math"/>
                                <a:ea typeface="Cambria Math"/>
                              </a:rPr>
                              <m:t>𝒓</m:t>
                            </m:r>
                          </m:sub>
                        </m:sSub>
                      </m:den>
                    </m:f>
                    <m:r>
                      <a:rPr lang="fr-FR" sz="2000" b="1" i="1" smtClean="0">
                        <a:latin typeface="Cambria Math"/>
                        <a:ea typeface="Cambria Math"/>
                      </a:rPr>
                      <m:t>  ⇒</m:t>
                    </m:r>
                  </m:oMath>
                </a14:m>
                <a:r>
                  <a:rPr lang="fr-FR" sz="2000" b="1" dirty="0" smtClean="0"/>
                  <a:t>   </a:t>
                </a:r>
                <a14:m>
                  <m:oMath xmlns:m="http://schemas.openxmlformats.org/officeDocument/2006/math">
                    <m:sSub>
                      <m:sSubPr>
                        <m:ctrlPr>
                          <a:rPr lang="fr-FR" sz="2000" b="1" i="1" smtClean="0">
                            <a:solidFill>
                              <a:srgbClr val="0070C0"/>
                            </a:solidFill>
                            <a:latin typeface="Cambria Math"/>
                            <a:ea typeface="Cambria Math"/>
                          </a:rPr>
                        </m:ctrlPr>
                      </m:sSubPr>
                      <m:e>
                        <m:r>
                          <a:rPr lang="fr-FR" sz="2000" b="1" i="1">
                            <a:solidFill>
                              <a:srgbClr val="0070C0"/>
                            </a:solidFill>
                            <a:latin typeface="Cambria Math"/>
                            <a:ea typeface="Cambria Math"/>
                          </a:rPr>
                          <m:t>𝑼</m:t>
                        </m:r>
                      </m:e>
                      <m:sub>
                        <m:r>
                          <a:rPr lang="fr-FR" sz="2000" b="1" i="1">
                            <a:solidFill>
                              <a:srgbClr val="0070C0"/>
                            </a:solidFill>
                            <a:latin typeface="Cambria Math"/>
                            <a:ea typeface="Cambria Math"/>
                          </a:rPr>
                          <m:t>𝒓</m:t>
                        </m:r>
                        <m:r>
                          <a:rPr lang="fr-FR" sz="2000" b="1" i="1" smtClean="0">
                            <a:solidFill>
                              <a:srgbClr val="0070C0"/>
                            </a:solidFill>
                            <a:latin typeface="Cambria Math"/>
                            <a:ea typeface="Cambria Math"/>
                          </a:rPr>
                          <m:t>𝒙</m:t>
                        </m:r>
                      </m:sub>
                    </m:sSub>
                    <m:r>
                      <a:rPr lang="fr-FR" sz="2000" b="1" i="1" smtClean="0">
                        <a:solidFill>
                          <a:srgbClr val="0070C0"/>
                        </a:solidFill>
                        <a:latin typeface="Cambria Math"/>
                        <a:ea typeface="Cambria Math"/>
                      </a:rPr>
                      <m:t>=</m:t>
                    </m:r>
                    <m:sSub>
                      <m:sSubPr>
                        <m:ctrlPr>
                          <a:rPr lang="fr-FR" sz="2000" b="1" i="1">
                            <a:solidFill>
                              <a:srgbClr val="0070C0"/>
                            </a:solidFill>
                            <a:latin typeface="Cambria Math"/>
                            <a:ea typeface="Cambria Math"/>
                          </a:rPr>
                        </m:ctrlPr>
                      </m:sSubPr>
                      <m:e>
                        <m:r>
                          <a:rPr lang="fr-FR" sz="2000" b="1" i="1">
                            <a:solidFill>
                              <a:srgbClr val="0070C0"/>
                            </a:solidFill>
                            <a:latin typeface="Cambria Math"/>
                            <a:ea typeface="Cambria Math"/>
                          </a:rPr>
                          <m:t>𝑼</m:t>
                        </m:r>
                      </m:e>
                      <m:sub>
                        <m:r>
                          <a:rPr lang="fr-FR" sz="2000" b="1" i="1">
                            <a:solidFill>
                              <a:srgbClr val="0070C0"/>
                            </a:solidFill>
                            <a:latin typeface="Cambria Math"/>
                            <a:ea typeface="Cambria Math"/>
                          </a:rPr>
                          <m:t>𝒓</m:t>
                        </m:r>
                      </m:sub>
                    </m:sSub>
                  </m:oMath>
                </a14:m>
                <a:r>
                  <a:rPr lang="fr-FR" sz="2000" b="1" dirty="0" smtClean="0">
                    <a:solidFill>
                      <a:srgbClr val="0070C0"/>
                    </a:solidFill>
                  </a:rPr>
                  <a:t> cos</a:t>
                </a:r>
                <a14:m>
                  <m:oMath xmlns:m="http://schemas.openxmlformats.org/officeDocument/2006/math">
                    <m:r>
                      <a:rPr lang="fr-FR" sz="2000" b="1" i="1" dirty="0" smtClean="0">
                        <a:solidFill>
                          <a:srgbClr val="0070C0"/>
                        </a:solidFill>
                        <a:latin typeface="Cambria Math"/>
                        <a:ea typeface="Cambria Math"/>
                      </a:rPr>
                      <m:t>𝝋</m:t>
                    </m:r>
                  </m:oMath>
                </a14:m>
                <a:endParaRPr lang="fr-FR" sz="2000" b="1" dirty="0">
                  <a:solidFill>
                    <a:srgbClr val="0070C0"/>
                  </a:solidFill>
                </a:endParaRPr>
              </a:p>
            </p:txBody>
          </p:sp>
        </mc:Choice>
        <mc:Fallback xmlns="">
          <p:sp>
            <p:nvSpPr>
              <p:cNvPr id="90" name="ZoneTexte 89"/>
              <p:cNvSpPr txBox="1">
                <a:spLocks noRot="1" noChangeAspect="1" noMove="1" noResize="1" noEditPoints="1" noAdjustHandles="1" noChangeArrowheads="1" noChangeShapeType="1" noTextEdit="1"/>
              </p:cNvSpPr>
              <p:nvPr/>
            </p:nvSpPr>
            <p:spPr>
              <a:xfrm>
                <a:off x="395536" y="4801008"/>
                <a:ext cx="3649589" cy="572208"/>
              </a:xfrm>
              <a:prstGeom prst="rect">
                <a:avLst/>
              </a:prstGeom>
              <a:blipFill rotWithShape="1">
                <a:blip r:embed="rId22"/>
                <a:stretch>
                  <a:fillRect b="-21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3" name="ZoneTexte 92"/>
              <p:cNvSpPr txBox="1"/>
              <p:nvPr/>
            </p:nvSpPr>
            <p:spPr>
              <a:xfrm>
                <a:off x="3900517" y="5407391"/>
                <a:ext cx="607859" cy="400110"/>
              </a:xfrm>
              <a:prstGeom prst="rect">
                <a:avLst/>
              </a:prstGeom>
              <a:solidFill>
                <a:srgbClr val="CCFFFF"/>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m:t>
                      </m:r>
                      <m:r>
                        <a:rPr lang="fr-FR" sz="2000" b="1" i="1" smtClean="0">
                          <a:latin typeface="Cambria Math"/>
                        </a:rPr>
                        <m:t>𝟓</m:t>
                      </m:r>
                      <m:r>
                        <a:rPr lang="fr-FR" sz="2000" b="1" i="1" smtClean="0">
                          <a:latin typeface="Cambria Math"/>
                        </a:rPr>
                        <m:t>)</m:t>
                      </m:r>
                    </m:oMath>
                  </m:oMathPara>
                </a14:m>
                <a:endParaRPr lang="fr-FR" sz="2000" b="1" dirty="0"/>
              </a:p>
            </p:txBody>
          </p:sp>
        </mc:Choice>
        <mc:Fallback xmlns="">
          <p:sp>
            <p:nvSpPr>
              <p:cNvPr id="93" name="ZoneTexte 92"/>
              <p:cNvSpPr txBox="1">
                <a:spLocks noRot="1" noChangeAspect="1" noMove="1" noResize="1" noEditPoints="1" noAdjustHandles="1" noChangeArrowheads="1" noChangeShapeType="1" noTextEdit="1"/>
              </p:cNvSpPr>
              <p:nvPr/>
            </p:nvSpPr>
            <p:spPr>
              <a:xfrm>
                <a:off x="3900517" y="5407391"/>
                <a:ext cx="607859" cy="400110"/>
              </a:xfrm>
              <a:prstGeom prst="rect">
                <a:avLst/>
              </a:prstGeom>
              <a:blipFill rotWithShape="1">
                <a:blip r:embed="rId23"/>
                <a:stretch>
                  <a:fillRect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4" name="ZoneTexte 93"/>
              <p:cNvSpPr txBox="1"/>
              <p:nvPr/>
            </p:nvSpPr>
            <p:spPr>
              <a:xfrm>
                <a:off x="389796" y="5356660"/>
                <a:ext cx="3480953" cy="591252"/>
              </a:xfrm>
              <a:prstGeom prst="rect">
                <a:avLst/>
              </a:prstGeom>
              <a:noFill/>
            </p:spPr>
            <p:txBody>
              <a:bodyPr wrap="none" rtlCol="0">
                <a:spAutoFit/>
              </a:bodyPr>
              <a:lstStyle/>
              <a:p>
                <a:r>
                  <a:rPr lang="fr-FR" sz="2000" b="1" dirty="0" smtClean="0">
                    <a:ea typeface="Cambria Math"/>
                  </a:rPr>
                  <a:t>sin</a:t>
                </a:r>
                <a14:m>
                  <m:oMath xmlns:m="http://schemas.openxmlformats.org/officeDocument/2006/math">
                    <m:r>
                      <a:rPr lang="fr-FR" sz="2000" b="1" i="1" smtClean="0">
                        <a:latin typeface="Cambria Math"/>
                        <a:ea typeface="Cambria Math"/>
                      </a:rPr>
                      <m:t>𝛗</m:t>
                    </m:r>
                    <m:r>
                      <a:rPr lang="fr-FR" sz="2000" b="1" i="1" smtClean="0">
                        <a:latin typeface="Cambria Math"/>
                        <a:ea typeface="Cambria Math"/>
                      </a:rPr>
                      <m:t>=</m:t>
                    </m:r>
                    <m:f>
                      <m:fPr>
                        <m:ctrlPr>
                          <a:rPr lang="fr-FR" sz="2000" b="1" i="1" smtClean="0">
                            <a:latin typeface="Cambria Math"/>
                            <a:ea typeface="Cambria Math"/>
                          </a:rPr>
                        </m:ctrlPr>
                      </m:fPr>
                      <m:num>
                        <m:sSub>
                          <m:sSubPr>
                            <m:ctrlPr>
                              <a:rPr lang="fr-FR" sz="2000" b="1" i="1">
                                <a:latin typeface="Cambria Math"/>
                                <a:ea typeface="Cambria Math"/>
                              </a:rPr>
                            </m:ctrlPr>
                          </m:sSubPr>
                          <m:e>
                            <m:r>
                              <a:rPr lang="fr-FR" sz="2000" b="1" i="1">
                                <a:latin typeface="Cambria Math"/>
                                <a:ea typeface="Cambria Math"/>
                              </a:rPr>
                              <m:t>𝑼</m:t>
                            </m:r>
                          </m:e>
                          <m:sub>
                            <m:r>
                              <a:rPr lang="fr-FR" sz="2000" b="1" i="1">
                                <a:latin typeface="Cambria Math"/>
                                <a:ea typeface="Cambria Math"/>
                              </a:rPr>
                              <m:t>𝒓</m:t>
                            </m:r>
                            <m:r>
                              <a:rPr lang="fr-FR" sz="2000" b="1" i="1" smtClean="0">
                                <a:latin typeface="Cambria Math"/>
                                <a:ea typeface="Cambria Math"/>
                              </a:rPr>
                              <m:t>𝒚</m:t>
                            </m:r>
                          </m:sub>
                        </m:sSub>
                      </m:num>
                      <m:den>
                        <m:sSub>
                          <m:sSubPr>
                            <m:ctrlPr>
                              <a:rPr lang="fr-FR" sz="2000" b="1" i="1">
                                <a:latin typeface="Cambria Math"/>
                                <a:ea typeface="Cambria Math"/>
                              </a:rPr>
                            </m:ctrlPr>
                          </m:sSubPr>
                          <m:e>
                            <m:r>
                              <a:rPr lang="fr-FR" sz="2000" b="1" i="1">
                                <a:latin typeface="Cambria Math"/>
                                <a:ea typeface="Cambria Math"/>
                              </a:rPr>
                              <m:t>𝑼</m:t>
                            </m:r>
                          </m:e>
                          <m:sub>
                            <m:r>
                              <a:rPr lang="fr-FR" sz="2000" b="1" i="1">
                                <a:latin typeface="Cambria Math"/>
                                <a:ea typeface="Cambria Math"/>
                              </a:rPr>
                              <m:t>𝒓</m:t>
                            </m:r>
                          </m:sub>
                        </m:sSub>
                      </m:den>
                    </m:f>
                    <m:r>
                      <a:rPr lang="fr-FR" sz="2000" b="1" i="1" smtClean="0">
                        <a:latin typeface="Cambria Math"/>
                        <a:ea typeface="Cambria Math"/>
                      </a:rPr>
                      <m:t>  ⇒</m:t>
                    </m:r>
                  </m:oMath>
                </a14:m>
                <a:r>
                  <a:rPr lang="fr-FR" sz="2000" b="1" dirty="0" smtClean="0"/>
                  <a:t>   </a:t>
                </a:r>
                <a14:m>
                  <m:oMath xmlns:m="http://schemas.openxmlformats.org/officeDocument/2006/math">
                    <m:sSub>
                      <m:sSubPr>
                        <m:ctrlPr>
                          <a:rPr lang="fr-FR" sz="2000" b="1" i="1" smtClean="0">
                            <a:solidFill>
                              <a:srgbClr val="0070C0"/>
                            </a:solidFill>
                            <a:latin typeface="Cambria Math"/>
                            <a:ea typeface="Cambria Math"/>
                          </a:rPr>
                        </m:ctrlPr>
                      </m:sSubPr>
                      <m:e>
                        <m:r>
                          <a:rPr lang="fr-FR" sz="2000" b="1" i="1">
                            <a:solidFill>
                              <a:srgbClr val="0070C0"/>
                            </a:solidFill>
                            <a:latin typeface="Cambria Math"/>
                            <a:ea typeface="Cambria Math"/>
                          </a:rPr>
                          <m:t>𝑼</m:t>
                        </m:r>
                      </m:e>
                      <m:sub>
                        <m:r>
                          <a:rPr lang="fr-FR" sz="2000" b="1" i="1">
                            <a:solidFill>
                              <a:srgbClr val="0070C0"/>
                            </a:solidFill>
                            <a:latin typeface="Cambria Math"/>
                            <a:ea typeface="Cambria Math"/>
                          </a:rPr>
                          <m:t>𝒓</m:t>
                        </m:r>
                        <m:r>
                          <a:rPr lang="fr-FR" sz="2000" b="1" i="1" smtClean="0">
                            <a:solidFill>
                              <a:srgbClr val="0070C0"/>
                            </a:solidFill>
                            <a:latin typeface="Cambria Math"/>
                            <a:ea typeface="Cambria Math"/>
                          </a:rPr>
                          <m:t>𝒚</m:t>
                        </m:r>
                      </m:sub>
                    </m:sSub>
                    <m:r>
                      <a:rPr lang="fr-FR" sz="2000" b="1" i="1" smtClean="0">
                        <a:solidFill>
                          <a:srgbClr val="0070C0"/>
                        </a:solidFill>
                        <a:latin typeface="Cambria Math"/>
                        <a:ea typeface="Cambria Math"/>
                      </a:rPr>
                      <m:t>=</m:t>
                    </m:r>
                    <m:sSub>
                      <m:sSubPr>
                        <m:ctrlPr>
                          <a:rPr lang="fr-FR" sz="2000" b="1" i="1">
                            <a:solidFill>
                              <a:srgbClr val="0070C0"/>
                            </a:solidFill>
                            <a:latin typeface="Cambria Math"/>
                            <a:ea typeface="Cambria Math"/>
                          </a:rPr>
                        </m:ctrlPr>
                      </m:sSubPr>
                      <m:e>
                        <m:r>
                          <a:rPr lang="fr-FR" sz="2000" b="1" i="1">
                            <a:solidFill>
                              <a:srgbClr val="0070C0"/>
                            </a:solidFill>
                            <a:latin typeface="Cambria Math"/>
                            <a:ea typeface="Cambria Math"/>
                          </a:rPr>
                          <m:t>𝑼</m:t>
                        </m:r>
                      </m:e>
                      <m:sub>
                        <m:r>
                          <a:rPr lang="fr-FR" sz="2000" b="1" i="1">
                            <a:solidFill>
                              <a:srgbClr val="0070C0"/>
                            </a:solidFill>
                            <a:latin typeface="Cambria Math"/>
                            <a:ea typeface="Cambria Math"/>
                          </a:rPr>
                          <m:t>𝒓</m:t>
                        </m:r>
                      </m:sub>
                    </m:sSub>
                  </m:oMath>
                </a14:m>
                <a:r>
                  <a:rPr lang="fr-FR" sz="2000" b="1" dirty="0" smtClean="0">
                    <a:solidFill>
                      <a:srgbClr val="0070C0"/>
                    </a:solidFill>
                  </a:rPr>
                  <a:t> sin</a:t>
                </a:r>
                <a14:m>
                  <m:oMath xmlns:m="http://schemas.openxmlformats.org/officeDocument/2006/math">
                    <m:r>
                      <a:rPr lang="fr-FR" sz="2000" b="1" i="1" dirty="0" smtClean="0">
                        <a:solidFill>
                          <a:srgbClr val="0070C0"/>
                        </a:solidFill>
                        <a:latin typeface="Cambria Math"/>
                        <a:ea typeface="Cambria Math"/>
                      </a:rPr>
                      <m:t>𝝋</m:t>
                    </m:r>
                  </m:oMath>
                </a14:m>
                <a:endParaRPr lang="fr-FR" sz="2000" b="1" dirty="0">
                  <a:solidFill>
                    <a:srgbClr val="0070C0"/>
                  </a:solidFill>
                </a:endParaRPr>
              </a:p>
            </p:txBody>
          </p:sp>
        </mc:Choice>
        <mc:Fallback xmlns="">
          <p:sp>
            <p:nvSpPr>
              <p:cNvPr id="94" name="ZoneTexte 93"/>
              <p:cNvSpPr txBox="1">
                <a:spLocks noRot="1" noChangeAspect="1" noMove="1" noResize="1" noEditPoints="1" noAdjustHandles="1" noChangeArrowheads="1" noChangeShapeType="1" noTextEdit="1"/>
              </p:cNvSpPr>
              <p:nvPr/>
            </p:nvSpPr>
            <p:spPr>
              <a:xfrm>
                <a:off x="389796" y="5356660"/>
                <a:ext cx="3480953" cy="591252"/>
              </a:xfrm>
              <a:prstGeom prst="rect">
                <a:avLst/>
              </a:prstGeom>
              <a:blipFill rotWithShape="1">
                <a:blip r:embed="rId24"/>
                <a:stretch>
                  <a:fillRect l="-1926" b="-10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5" name="ZoneTexte 94"/>
              <p:cNvSpPr txBox="1"/>
              <p:nvPr/>
            </p:nvSpPr>
            <p:spPr>
              <a:xfrm>
                <a:off x="3995936" y="4829090"/>
                <a:ext cx="607859" cy="400110"/>
              </a:xfrm>
              <a:prstGeom prst="rect">
                <a:avLst/>
              </a:prstGeom>
              <a:solidFill>
                <a:srgbClr val="CCFFFF"/>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m:t>
                      </m:r>
                      <m:r>
                        <a:rPr lang="fr-FR" sz="2000" b="1" i="1" smtClean="0">
                          <a:latin typeface="Cambria Math"/>
                        </a:rPr>
                        <m:t>𝟒</m:t>
                      </m:r>
                      <m:r>
                        <a:rPr lang="fr-FR" sz="2000" b="1" i="1" smtClean="0">
                          <a:latin typeface="Cambria Math"/>
                        </a:rPr>
                        <m:t>)</m:t>
                      </m:r>
                    </m:oMath>
                  </m:oMathPara>
                </a14:m>
                <a:endParaRPr lang="fr-FR" sz="2000" b="1" dirty="0"/>
              </a:p>
            </p:txBody>
          </p:sp>
        </mc:Choice>
        <mc:Fallback xmlns="">
          <p:sp>
            <p:nvSpPr>
              <p:cNvPr id="95" name="ZoneTexte 94"/>
              <p:cNvSpPr txBox="1">
                <a:spLocks noRot="1" noChangeAspect="1" noMove="1" noResize="1" noEditPoints="1" noAdjustHandles="1" noChangeArrowheads="1" noChangeShapeType="1" noTextEdit="1"/>
              </p:cNvSpPr>
              <p:nvPr/>
            </p:nvSpPr>
            <p:spPr>
              <a:xfrm>
                <a:off x="3995936" y="4829090"/>
                <a:ext cx="607859" cy="400110"/>
              </a:xfrm>
              <a:prstGeom prst="rect">
                <a:avLst/>
              </a:prstGeom>
              <a:blipFill rotWithShape="1">
                <a:blip r:embed="rId25"/>
                <a:stretch>
                  <a:fillRect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6" name="ZoneTexte 95"/>
              <p:cNvSpPr txBox="1"/>
              <p:nvPr/>
            </p:nvSpPr>
            <p:spPr>
              <a:xfrm>
                <a:off x="35496" y="6093296"/>
                <a:ext cx="1867113"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000" b="1" i="1" smtClean="0">
                              <a:latin typeface="Cambria Math"/>
                            </a:rPr>
                          </m:ctrlPr>
                        </m:dPr>
                        <m:e>
                          <m:r>
                            <a:rPr lang="fr-FR" sz="2000" b="1" i="1" smtClean="0">
                              <a:latin typeface="Cambria Math"/>
                            </a:rPr>
                            <m:t>𝟒</m:t>
                          </m:r>
                        </m:e>
                      </m:d>
                      <m:r>
                        <a:rPr lang="fr-FR" sz="2000" b="1" i="1" smtClean="0">
                          <a:latin typeface="Cambria Math"/>
                        </a:rPr>
                        <m:t>,</m:t>
                      </m:r>
                      <m:d>
                        <m:dPr>
                          <m:ctrlPr>
                            <a:rPr lang="fr-FR" sz="2000" b="1" i="1" smtClean="0">
                              <a:latin typeface="Cambria Math"/>
                            </a:rPr>
                          </m:ctrlPr>
                        </m:dPr>
                        <m:e>
                          <m:r>
                            <a:rPr lang="fr-FR" sz="2000" b="1" i="1" smtClean="0">
                              <a:latin typeface="Cambria Math"/>
                            </a:rPr>
                            <m:t>𝟓</m:t>
                          </m:r>
                        </m:e>
                      </m:d>
                      <m:r>
                        <a:rPr lang="fr-FR" sz="2000" b="1" i="1" smtClean="0">
                          <a:latin typeface="Cambria Math"/>
                          <a:ea typeface="Cambria Math"/>
                        </a:rPr>
                        <m:t>→</m:t>
                      </m:r>
                      <m:d>
                        <m:dPr>
                          <m:ctrlPr>
                            <a:rPr lang="fr-FR" sz="2000" b="1" i="1" smtClean="0">
                              <a:latin typeface="Cambria Math"/>
                              <a:ea typeface="Cambria Math"/>
                            </a:rPr>
                          </m:ctrlPr>
                        </m:dPr>
                        <m:e>
                          <m:sSup>
                            <m:sSupPr>
                              <m:ctrlPr>
                                <a:rPr lang="fr-FR" sz="2000" b="1" i="1" smtClean="0">
                                  <a:latin typeface="Cambria Math"/>
                                  <a:ea typeface="Cambria Math"/>
                                </a:rPr>
                              </m:ctrlPr>
                            </m:sSupPr>
                            <m:e>
                              <m:r>
                                <a:rPr lang="fr-FR" sz="2000" b="1" i="1" smtClean="0">
                                  <a:latin typeface="Cambria Math"/>
                                  <a:ea typeface="Cambria Math"/>
                                </a:rPr>
                                <m:t>∗</m:t>
                              </m:r>
                            </m:e>
                            <m:sup>
                              <m:r>
                                <a:rPr lang="fr-FR" sz="2000" b="1" i="1" smtClean="0">
                                  <a:latin typeface="Cambria Math"/>
                                  <a:ea typeface="Cambria Math"/>
                                </a:rPr>
                                <m:t>"</m:t>
                              </m:r>
                            </m:sup>
                          </m:sSup>
                        </m:e>
                      </m:d>
                    </m:oMath>
                  </m:oMathPara>
                </a14:m>
                <a:endParaRPr lang="fr-FR" sz="2000" b="1" dirty="0"/>
              </a:p>
            </p:txBody>
          </p:sp>
        </mc:Choice>
        <mc:Fallback xmlns="">
          <p:sp>
            <p:nvSpPr>
              <p:cNvPr id="96" name="ZoneTexte 95"/>
              <p:cNvSpPr txBox="1">
                <a:spLocks noRot="1" noChangeAspect="1" noMove="1" noResize="1" noEditPoints="1" noAdjustHandles="1" noChangeArrowheads="1" noChangeShapeType="1" noTextEdit="1"/>
              </p:cNvSpPr>
              <p:nvPr/>
            </p:nvSpPr>
            <p:spPr>
              <a:xfrm>
                <a:off x="35496" y="6093296"/>
                <a:ext cx="1867113" cy="439736"/>
              </a:xfrm>
              <a:prstGeom prst="rect">
                <a:avLst/>
              </a:prstGeom>
              <a:blipFill rotWithShape="1">
                <a:blip r:embed="rId2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9" name="ZoneTexte 98"/>
              <p:cNvSpPr txBox="1"/>
              <p:nvPr/>
            </p:nvSpPr>
            <p:spPr>
              <a:xfrm>
                <a:off x="2483767" y="6041528"/>
                <a:ext cx="4300921" cy="510333"/>
              </a:xfrm>
              <a:prstGeom prst="rect">
                <a:avLst/>
              </a:prstGeom>
              <a:noFill/>
            </p:spPr>
            <p:txBody>
              <a:bodyPr wrap="none" rtlCol="0">
                <a:spAutoFit/>
              </a:bodyPr>
              <a:lstStyle/>
              <a:p>
                <a14:m>
                  <m:oMath xmlns:m="http://schemas.openxmlformats.org/officeDocument/2006/math">
                    <m:sSub>
                      <m:sSubPr>
                        <m:ctrlPr>
                          <a:rPr lang="fr-FR" sz="2400" b="1" i="1" smtClean="0">
                            <a:solidFill>
                              <a:srgbClr val="C00000"/>
                            </a:solidFill>
                            <a:latin typeface="Cambria Math"/>
                          </a:rPr>
                        </m:ctrlPr>
                      </m:sSubPr>
                      <m:e>
                        <m:r>
                          <a:rPr lang="fr-FR" sz="2400" b="1" i="1" smtClean="0">
                            <a:solidFill>
                              <a:srgbClr val="C00000"/>
                            </a:solidFill>
                            <a:latin typeface="Cambria Math"/>
                          </a:rPr>
                          <m:t>𝑼</m:t>
                        </m:r>
                      </m:e>
                      <m:sub>
                        <m:r>
                          <a:rPr lang="fr-FR" sz="2400" b="1" i="1" smtClean="0">
                            <a:solidFill>
                              <a:srgbClr val="C00000"/>
                            </a:solidFill>
                            <a:latin typeface="Cambria Math"/>
                          </a:rPr>
                          <m:t>𝒓</m:t>
                        </m:r>
                      </m:sub>
                    </m:sSub>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sSub>
                      <m:sSubPr>
                        <m:ctrlPr>
                          <a:rPr lang="fr-FR" sz="2400" b="1" i="1" smtClean="0">
                            <a:solidFill>
                              <a:srgbClr val="C00000"/>
                            </a:solidFill>
                            <a:latin typeface="Cambria Math"/>
                            <a:ea typeface="Cambria Math"/>
                          </a:rPr>
                        </m:ctrlPr>
                      </m:sSubPr>
                      <m:e>
                        <m:r>
                          <a:rPr lang="fr-FR" sz="2400" b="1" i="1">
                            <a:solidFill>
                              <a:srgbClr val="C00000"/>
                            </a:solidFill>
                            <a:latin typeface="Cambria Math"/>
                            <a:ea typeface="Cambria Math"/>
                          </a:rPr>
                          <m:t>𝑼</m:t>
                        </m:r>
                      </m:e>
                      <m:sub>
                        <m:r>
                          <a:rPr lang="fr-FR" sz="2400" b="1" i="1">
                            <a:solidFill>
                              <a:srgbClr val="C00000"/>
                            </a:solidFill>
                            <a:latin typeface="Cambria Math"/>
                            <a:ea typeface="Cambria Math"/>
                          </a:rPr>
                          <m:t>𝒓</m:t>
                        </m:r>
                      </m:sub>
                    </m:sSub>
                    <m:r>
                      <a:rPr lang="fr-FR" sz="2400" b="1" i="1" smtClean="0">
                        <a:latin typeface="Cambria Math"/>
                        <a:ea typeface="Cambria Math"/>
                      </a:rPr>
                      <m:t>𝒄𝒐𝒔</m:t>
                    </m:r>
                    <m:r>
                      <a:rPr lang="fr-FR" sz="2400" b="1" i="1" smtClean="0">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𝒊</m:t>
                        </m:r>
                      </m:e>
                    </m:acc>
                    <m:r>
                      <a:rPr lang="fr-FR" sz="2400" b="1" i="1" smtClean="0">
                        <a:solidFill>
                          <a:schemeClr val="tx1"/>
                        </a:solidFill>
                        <a:latin typeface="Cambria Math"/>
                        <a:ea typeface="Cambria Math"/>
                      </a:rPr>
                      <m:t>+</m:t>
                    </m:r>
                    <m:sSub>
                      <m:sSubPr>
                        <m:ctrlPr>
                          <a:rPr lang="fr-FR" sz="2400" b="1" i="1" smtClean="0">
                            <a:solidFill>
                              <a:srgbClr val="C00000"/>
                            </a:solidFill>
                            <a:latin typeface="Cambria Math"/>
                            <a:ea typeface="Cambria Math"/>
                          </a:rPr>
                        </m:ctrlPr>
                      </m:sSubPr>
                      <m:e>
                        <m:r>
                          <a:rPr lang="fr-FR" sz="2400" b="1" i="1">
                            <a:solidFill>
                              <a:srgbClr val="C00000"/>
                            </a:solidFill>
                            <a:latin typeface="Cambria Math"/>
                            <a:ea typeface="Cambria Math"/>
                          </a:rPr>
                          <m:t>𝑼</m:t>
                        </m:r>
                      </m:e>
                      <m:sub>
                        <m:r>
                          <a:rPr lang="fr-FR" sz="2400" b="1" i="1">
                            <a:solidFill>
                              <a:srgbClr val="C00000"/>
                            </a:solidFill>
                            <a:latin typeface="Cambria Math"/>
                            <a:ea typeface="Cambria Math"/>
                          </a:rPr>
                          <m:t>𝒓</m:t>
                        </m:r>
                      </m:sub>
                    </m:sSub>
                    <m:r>
                      <a:rPr lang="fr-FR" sz="2400" b="1" i="1" smtClean="0">
                        <a:latin typeface="Cambria Math"/>
                        <a:ea typeface="Cambria Math"/>
                      </a:rPr>
                      <m:t>𝒔𝒊𝒏</m:t>
                    </m:r>
                    <m:r>
                      <a:rPr lang="fr-FR" sz="2400" b="1" i="1" smtClean="0">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𝒋</m:t>
                        </m:r>
                      </m:e>
                    </m:acc>
                  </m:oMath>
                </a14:m>
                <a:r>
                  <a:rPr lang="fr-FR" sz="2400" b="1" dirty="0" smtClean="0">
                    <a:solidFill>
                      <a:schemeClr val="tx1"/>
                    </a:solidFill>
                  </a:rPr>
                  <a:t> </a:t>
                </a:r>
                <a:endParaRPr lang="fr-FR" sz="2400" b="1" dirty="0">
                  <a:solidFill>
                    <a:schemeClr val="tx1"/>
                  </a:solidFill>
                </a:endParaRPr>
              </a:p>
            </p:txBody>
          </p:sp>
        </mc:Choice>
        <mc:Fallback xmlns="">
          <p:sp>
            <p:nvSpPr>
              <p:cNvPr id="99" name="ZoneTexte 98"/>
              <p:cNvSpPr txBox="1">
                <a:spLocks noRot="1" noChangeAspect="1" noMove="1" noResize="1" noEditPoints="1" noAdjustHandles="1" noChangeArrowheads="1" noChangeShapeType="1" noTextEdit="1"/>
              </p:cNvSpPr>
              <p:nvPr/>
            </p:nvSpPr>
            <p:spPr>
              <a:xfrm>
                <a:off x="2483767" y="6041528"/>
                <a:ext cx="4300921" cy="510333"/>
              </a:xfrm>
              <a:prstGeom prst="rect">
                <a:avLst/>
              </a:prstGeom>
              <a:blipFill rotWithShape="1">
                <a:blip r:embed="rId27"/>
                <a:stretch>
                  <a:fillRect/>
                </a:stretch>
              </a:blipFill>
            </p:spPr>
            <p:txBody>
              <a:bodyPr/>
              <a:lstStyle/>
              <a:p>
                <a:r>
                  <a:rPr lang="fr-FR">
                    <a:noFill/>
                  </a:rPr>
                  <a:t> </a:t>
                </a:r>
              </a:p>
            </p:txBody>
          </p:sp>
        </mc:Fallback>
      </mc:AlternateContent>
      <p:grpSp>
        <p:nvGrpSpPr>
          <p:cNvPr id="32" name="Groupe 31"/>
          <p:cNvGrpSpPr/>
          <p:nvPr/>
        </p:nvGrpSpPr>
        <p:grpSpPr>
          <a:xfrm>
            <a:off x="1835696" y="3502749"/>
            <a:ext cx="5794360" cy="3091494"/>
            <a:chOff x="1835696" y="3502749"/>
            <a:chExt cx="5794360" cy="3091494"/>
          </a:xfrm>
        </p:grpSpPr>
        <mc:AlternateContent xmlns:mc="http://schemas.openxmlformats.org/markup-compatibility/2006" xmlns:a14="http://schemas.microsoft.com/office/drawing/2010/main">
          <mc:Choice Requires="a14">
            <p:sp>
              <p:nvSpPr>
                <p:cNvPr id="86" name="ZoneTexte 85"/>
                <p:cNvSpPr txBox="1"/>
                <p:nvPr/>
              </p:nvSpPr>
              <p:spPr>
                <a:xfrm>
                  <a:off x="3091903" y="3502749"/>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mc:Choice>
          <mc:Fallback xmlns="">
            <p:sp>
              <p:nvSpPr>
                <p:cNvPr id="86" name="ZoneTexte 85"/>
                <p:cNvSpPr txBox="1">
                  <a:spLocks noRot="1" noChangeAspect="1" noMove="1" noResize="1" noEditPoints="1" noAdjustHandles="1" noChangeArrowheads="1" noChangeShapeType="1" noTextEdit="1"/>
                </p:cNvSpPr>
                <p:nvPr/>
              </p:nvSpPr>
              <p:spPr>
                <a:xfrm>
                  <a:off x="3091903" y="3502749"/>
                  <a:ext cx="688009" cy="646331"/>
                </a:xfrm>
                <a:prstGeom prst="rect">
                  <a:avLst/>
                </a:prstGeom>
                <a:blipFill rotWithShape="1">
                  <a:blip r:embed="rId20"/>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8" name="ZoneTexte 97"/>
                <p:cNvSpPr txBox="1"/>
                <p:nvPr/>
              </p:nvSpPr>
              <p:spPr>
                <a:xfrm>
                  <a:off x="1835696" y="5947912"/>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mc:Choice>
          <mc:Fallback xmlns="">
            <p:sp>
              <p:nvSpPr>
                <p:cNvPr id="98" name="ZoneTexte 97"/>
                <p:cNvSpPr txBox="1">
                  <a:spLocks noRot="1" noChangeAspect="1" noMove="1" noResize="1" noEditPoints="1" noAdjustHandles="1" noChangeArrowheads="1" noChangeShapeType="1" noTextEdit="1"/>
                </p:cNvSpPr>
                <p:nvPr/>
              </p:nvSpPr>
              <p:spPr>
                <a:xfrm>
                  <a:off x="1835696" y="5947912"/>
                  <a:ext cx="688009" cy="646331"/>
                </a:xfrm>
                <a:prstGeom prst="rect">
                  <a:avLst/>
                </a:prstGeom>
                <a:blipFill rotWithShape="1">
                  <a:blip r:embed="rId28"/>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0" name="ZoneTexte 99"/>
                <p:cNvSpPr txBox="1"/>
                <p:nvPr/>
              </p:nvSpPr>
              <p:spPr>
                <a:xfrm>
                  <a:off x="6942047" y="5919465"/>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mc:Choice>
          <mc:Fallback xmlns="">
            <p:sp>
              <p:nvSpPr>
                <p:cNvPr id="100" name="ZoneTexte 99"/>
                <p:cNvSpPr txBox="1">
                  <a:spLocks noRot="1" noChangeAspect="1" noMove="1" noResize="1" noEditPoints="1" noAdjustHandles="1" noChangeArrowheads="1" noChangeShapeType="1" noTextEdit="1"/>
                </p:cNvSpPr>
                <p:nvPr/>
              </p:nvSpPr>
              <p:spPr>
                <a:xfrm>
                  <a:off x="6942047" y="5919465"/>
                  <a:ext cx="688009" cy="646331"/>
                </a:xfrm>
                <a:prstGeom prst="rect">
                  <a:avLst/>
                </a:prstGeom>
                <a:blipFill rotWithShape="1">
                  <a:blip r:embed="rId29"/>
                  <a:stretch>
                    <a:fillRect b="-34906"/>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1" name="ZoneTexte 100"/>
              <p:cNvSpPr txBox="1"/>
              <p:nvPr/>
            </p:nvSpPr>
            <p:spPr>
              <a:xfrm>
                <a:off x="2787973" y="1804927"/>
                <a:ext cx="607859" cy="400110"/>
              </a:xfrm>
              <a:prstGeom prst="rect">
                <a:avLst/>
              </a:prstGeom>
              <a:solidFill>
                <a:srgbClr val="FFE593"/>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m:t>
                      </m:r>
                      <m:r>
                        <a:rPr lang="fr-FR" sz="2000" b="1" i="1" smtClean="0">
                          <a:latin typeface="Cambria Math"/>
                        </a:rPr>
                        <m:t>𝟏</m:t>
                      </m:r>
                      <m:r>
                        <a:rPr lang="fr-FR" sz="2000" b="1" i="1" smtClean="0">
                          <a:latin typeface="Cambria Math"/>
                        </a:rPr>
                        <m:t>)</m:t>
                      </m:r>
                    </m:oMath>
                  </m:oMathPara>
                </a14:m>
                <a:endParaRPr lang="fr-FR" sz="2000" b="1" dirty="0"/>
              </a:p>
            </p:txBody>
          </p:sp>
        </mc:Choice>
        <mc:Fallback xmlns="">
          <p:sp>
            <p:nvSpPr>
              <p:cNvPr id="101" name="ZoneTexte 100"/>
              <p:cNvSpPr txBox="1">
                <a:spLocks noRot="1" noChangeAspect="1" noMove="1" noResize="1" noEditPoints="1" noAdjustHandles="1" noChangeArrowheads="1" noChangeShapeType="1" noTextEdit="1"/>
              </p:cNvSpPr>
              <p:nvPr/>
            </p:nvSpPr>
            <p:spPr>
              <a:xfrm>
                <a:off x="2787973" y="1804927"/>
                <a:ext cx="607859" cy="400110"/>
              </a:xfrm>
              <a:prstGeom prst="rect">
                <a:avLst/>
              </a:prstGeom>
              <a:blipFill rotWithShape="1">
                <a:blip r:embed="rId30"/>
                <a:stretch>
                  <a:fillRect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2" name="ZoneTexte 101"/>
              <p:cNvSpPr txBox="1"/>
              <p:nvPr/>
            </p:nvSpPr>
            <p:spPr>
              <a:xfrm>
                <a:off x="389796" y="1773162"/>
                <a:ext cx="1725985" cy="506421"/>
              </a:xfrm>
              <a:prstGeom prst="rect">
                <a:avLst/>
              </a:prstGeom>
              <a:noFill/>
            </p:spPr>
            <p:txBody>
              <a:bodyPr wrap="none" rtlCol="0">
                <a:spAutoFit/>
              </a:bodyPr>
              <a:lstStyle/>
              <a:p>
                <a14:m>
                  <m:oMath xmlns:m="http://schemas.openxmlformats.org/officeDocument/2006/math">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sSub>
                      <m:sSubPr>
                        <m:ctrlPr>
                          <a:rPr lang="fr-FR" sz="2400" b="1" i="1">
                            <a:latin typeface="Cambria Math"/>
                            <a:ea typeface="Cambria Math"/>
                          </a:rPr>
                        </m:ctrlPr>
                      </m:sSubPr>
                      <m:e>
                        <m:r>
                          <a:rPr lang="fr-FR" sz="2400" b="1" i="1">
                            <a:latin typeface="Cambria Math"/>
                            <a:ea typeface="Cambria Math"/>
                          </a:rPr>
                          <m:t>𝑼</m:t>
                        </m:r>
                      </m:e>
                      <m:sub>
                        <m:r>
                          <a:rPr lang="fr-FR" sz="2400" b="1" i="1">
                            <a:latin typeface="Cambria Math"/>
                            <a:ea typeface="Cambria Math"/>
                          </a:rPr>
                          <m:t>𝒓</m:t>
                        </m:r>
                      </m:sub>
                    </m:sSub>
                    <m:acc>
                      <m:accPr>
                        <m:chr m:val="⃗"/>
                        <m:ctrlPr>
                          <a:rPr lang="fr-FR" sz="2400" b="1" i="1" smtClean="0">
                            <a:solidFill>
                              <a:schemeClr val="tx1"/>
                            </a:solidFill>
                            <a:latin typeface="Cambria Math"/>
                            <a:ea typeface="Cambria Math"/>
                          </a:rPr>
                        </m:ctrlPr>
                      </m:accPr>
                      <m:e>
                        <m:sSub>
                          <m:sSubPr>
                            <m:ctrlPr>
                              <a:rPr lang="fr-FR" sz="2400" b="1" i="1" smtClean="0">
                                <a:solidFill>
                                  <a:schemeClr val="tx1"/>
                                </a:solidFill>
                                <a:latin typeface="Cambria Math"/>
                                <a:ea typeface="Cambria Math"/>
                              </a:rPr>
                            </m:ctrlPr>
                          </m:sSubPr>
                          <m:e>
                            <m:r>
                              <a:rPr lang="fr-FR" sz="2400" b="1" i="1" smtClean="0">
                                <a:solidFill>
                                  <a:schemeClr val="tx1"/>
                                </a:solidFill>
                                <a:latin typeface="Cambria Math"/>
                                <a:ea typeface="Cambria Math"/>
                              </a:rPr>
                              <m:t>𝑼</m:t>
                            </m:r>
                          </m:e>
                          <m:sub>
                            <m:r>
                              <a:rPr lang="fr-FR" sz="2400" b="1" i="1" smtClean="0">
                                <a:solidFill>
                                  <a:schemeClr val="tx1"/>
                                </a:solidFill>
                                <a:latin typeface="Cambria Math"/>
                                <a:ea typeface="Cambria Math"/>
                              </a:rPr>
                              <m:t>𝒓</m:t>
                            </m:r>
                          </m:sub>
                        </m:sSub>
                      </m:e>
                    </m:acc>
                  </m:oMath>
                </a14:m>
                <a:r>
                  <a:rPr lang="fr-FR" sz="2400" b="1" dirty="0" smtClean="0">
                    <a:solidFill>
                      <a:schemeClr val="tx1"/>
                    </a:solidFill>
                  </a:rPr>
                  <a:t> </a:t>
                </a:r>
                <a:endParaRPr lang="fr-FR" sz="2400" b="1" dirty="0">
                  <a:solidFill>
                    <a:schemeClr val="tx1"/>
                  </a:solidFill>
                </a:endParaRPr>
              </a:p>
            </p:txBody>
          </p:sp>
        </mc:Choice>
        <mc:Fallback xmlns="">
          <p:sp>
            <p:nvSpPr>
              <p:cNvPr id="102" name="ZoneTexte 101"/>
              <p:cNvSpPr txBox="1">
                <a:spLocks noRot="1" noChangeAspect="1" noMove="1" noResize="1" noEditPoints="1" noAdjustHandles="1" noChangeArrowheads="1" noChangeShapeType="1" noTextEdit="1"/>
              </p:cNvSpPr>
              <p:nvPr/>
            </p:nvSpPr>
            <p:spPr>
              <a:xfrm>
                <a:off x="389796" y="1773162"/>
                <a:ext cx="1725985" cy="506421"/>
              </a:xfrm>
              <a:prstGeom prst="rect">
                <a:avLst/>
              </a:prstGeom>
              <a:blipFill rotWithShape="1">
                <a:blip r:embed="rId31"/>
                <a:stretch>
                  <a:fillRect/>
                </a:stretch>
              </a:blipFill>
            </p:spPr>
            <p:txBody>
              <a:bodyPr/>
              <a:lstStyle/>
              <a:p>
                <a:r>
                  <a:rPr lang="fr-FR">
                    <a:noFill/>
                  </a:rPr>
                  <a:t> </a:t>
                </a:r>
              </a:p>
            </p:txBody>
          </p:sp>
        </mc:Fallback>
      </mc:AlternateContent>
      <p:cxnSp>
        <p:nvCxnSpPr>
          <p:cNvPr id="104" name="Connecteur droit 103"/>
          <p:cNvCxnSpPr/>
          <p:nvPr/>
        </p:nvCxnSpPr>
        <p:spPr>
          <a:xfrm flipH="1">
            <a:off x="2477025" y="6041528"/>
            <a:ext cx="526662" cy="49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H="1">
            <a:off x="3516581" y="6025325"/>
            <a:ext cx="526662" cy="49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H="1">
            <a:off x="5100757" y="5996878"/>
            <a:ext cx="526662" cy="491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35496" y="94337"/>
            <a:ext cx="5349431" cy="608166"/>
            <a:chOff x="35496" y="94337"/>
            <a:chExt cx="5349431" cy="608166"/>
          </a:xfrm>
        </p:grpSpPr>
        <mc:AlternateContent xmlns:mc="http://schemas.openxmlformats.org/markup-compatibility/2006" xmlns:a14="http://schemas.microsoft.com/office/drawing/2010/main">
          <mc:Choice Requires="a14">
            <p:sp>
              <p:nvSpPr>
                <p:cNvPr id="66" name="ZoneTexte 65"/>
                <p:cNvSpPr txBox="1"/>
                <p:nvPr/>
              </p:nvSpPr>
              <p:spPr>
                <a:xfrm>
                  <a:off x="3635974" y="127024"/>
                  <a:ext cx="683649" cy="575479"/>
                </a:xfrm>
                <a:prstGeom prst="rect">
                  <a:avLst/>
                </a:prstGeom>
                <a:noFill/>
              </p:spPr>
              <p:txBody>
                <a:bodyPr wrap="none" rtlCol="0">
                  <a:spAutoFit/>
                </a:bodyPr>
                <a:lstStyle/>
                <a:p>
                  <a14:m>
                    <m:oMath xmlns:m="http://schemas.openxmlformats.org/officeDocument/2006/math">
                      <m:acc>
                        <m:accPr>
                          <m:chr m:val="⃗"/>
                          <m:ctrlPr>
                            <a:rPr lang="fr-FR" sz="2800" b="1" i="1" smtClean="0">
                              <a:solidFill>
                                <a:srgbClr val="0070C0"/>
                              </a:solidFill>
                              <a:latin typeface="Cambria Math"/>
                            </a:rPr>
                          </m:ctrlPr>
                        </m:accPr>
                        <m:e>
                          <m:sSub>
                            <m:sSubPr>
                              <m:ctrlPr>
                                <a:rPr lang="fr-FR" sz="2800" b="1" i="1" smtClean="0">
                                  <a:solidFill>
                                    <a:srgbClr val="0070C0"/>
                                  </a:solidFill>
                                  <a:latin typeface="Cambria Math"/>
                                </a:rPr>
                              </m:ctrlPr>
                            </m:sSubPr>
                            <m:e>
                              <m:r>
                                <a:rPr lang="fr-FR" sz="2800" b="1" i="1" smtClean="0">
                                  <a:solidFill>
                                    <a:srgbClr val="0070C0"/>
                                  </a:solidFill>
                                  <a:latin typeface="Cambria Math"/>
                                </a:rPr>
                                <m:t>𝑼</m:t>
                              </m:r>
                            </m:e>
                            <m:sub>
                              <m:r>
                                <a:rPr lang="fr-FR" sz="2800" b="1" i="1" smtClean="0">
                                  <a:solidFill>
                                    <a:srgbClr val="0070C0"/>
                                  </a:solidFill>
                                  <a:latin typeface="Cambria Math"/>
                                </a:rPr>
                                <m:t>𝒓</m:t>
                              </m:r>
                            </m:sub>
                          </m:sSub>
                        </m:e>
                      </m:acc>
                    </m:oMath>
                  </a14:m>
                  <a:r>
                    <a:rPr lang="fr-FR" sz="2800" b="1" dirty="0" smtClean="0">
                      <a:solidFill>
                        <a:srgbClr val="0070C0"/>
                      </a:solidFill>
                    </a:rPr>
                    <a:t> </a:t>
                  </a:r>
                  <a:endParaRPr lang="fr-FR" sz="2800" b="1" dirty="0">
                    <a:solidFill>
                      <a:srgbClr val="0070C0"/>
                    </a:solidFill>
                  </a:endParaRPr>
                </a:p>
              </p:txBody>
            </p:sp>
          </mc:Choice>
          <mc:Fallback xmlns="">
            <p:sp>
              <p:nvSpPr>
                <p:cNvPr id="66" name="ZoneTexte 65"/>
                <p:cNvSpPr txBox="1">
                  <a:spLocks noRot="1" noChangeAspect="1" noMove="1" noResize="1" noEditPoints="1" noAdjustHandles="1" noChangeArrowheads="1" noChangeShapeType="1" noTextEdit="1"/>
                </p:cNvSpPr>
                <p:nvPr/>
              </p:nvSpPr>
              <p:spPr>
                <a:xfrm>
                  <a:off x="3635974" y="127024"/>
                  <a:ext cx="683649" cy="575479"/>
                </a:xfrm>
                <a:prstGeom prst="rect">
                  <a:avLst/>
                </a:prstGeom>
                <a:blipFill rotWithShape="1">
                  <a:blip r:embed="rId32"/>
                  <a:stretch>
                    <a:fillRect/>
                  </a:stretch>
                </a:blipFill>
              </p:spPr>
              <p:txBody>
                <a:bodyPr/>
                <a:lstStyle/>
                <a:p>
                  <a:r>
                    <a:rPr lang="fr-FR">
                      <a:noFill/>
                    </a:rPr>
                    <a:t> </a:t>
                  </a:r>
                </a:p>
              </p:txBody>
            </p:sp>
          </mc:Fallback>
        </mc:AlternateContent>
        <p:sp>
          <p:nvSpPr>
            <p:cNvPr id="72" name="Rectangle 71"/>
            <p:cNvSpPr/>
            <p:nvPr/>
          </p:nvSpPr>
          <p:spPr>
            <a:xfrm>
              <a:off x="35496" y="170637"/>
              <a:ext cx="3566682" cy="461665"/>
            </a:xfrm>
            <a:prstGeom prst="rect">
              <a:avLst/>
            </a:prstGeom>
            <a:noFill/>
            <a:ln>
              <a:noFill/>
            </a:ln>
          </p:spPr>
          <p:txBody>
            <a:bodyPr wrap="none">
              <a:spAutoFit/>
            </a:bodyPr>
            <a:lstStyle/>
            <a:p>
              <a:r>
                <a:rPr lang="fr-FR" sz="2400" b="1" u="sng" dirty="0">
                  <a:solidFill>
                    <a:srgbClr val="0070C0"/>
                  </a:solidFill>
                </a:rPr>
                <a:t>Expression of  Unit </a:t>
              </a:r>
              <a:r>
                <a:rPr lang="fr-FR" sz="2400" b="1" u="sng" dirty="0" err="1" smtClean="0">
                  <a:solidFill>
                    <a:srgbClr val="0070C0"/>
                  </a:solidFill>
                </a:rPr>
                <a:t>vectors</a:t>
              </a:r>
              <a:endParaRPr lang="fr-FR" sz="2400" b="1" u="sng" dirty="0">
                <a:solidFill>
                  <a:srgbClr val="0070C0"/>
                </a:solidFill>
              </a:endParaRPr>
            </a:p>
          </p:txBody>
        </p:sp>
        <mc:AlternateContent xmlns:mc="http://schemas.openxmlformats.org/markup-compatibility/2006" xmlns:a14="http://schemas.microsoft.com/office/drawing/2010/main">
          <mc:Choice Requires="a14">
            <p:sp>
              <p:nvSpPr>
                <p:cNvPr id="73" name="ZoneTexte 72"/>
                <p:cNvSpPr txBox="1"/>
                <p:nvPr/>
              </p:nvSpPr>
              <p:spPr>
                <a:xfrm>
                  <a:off x="4678836" y="94337"/>
                  <a:ext cx="706091" cy="575479"/>
                </a:xfrm>
                <a:prstGeom prst="rect">
                  <a:avLst/>
                </a:prstGeom>
                <a:noFill/>
              </p:spPr>
              <p:txBody>
                <a:bodyPr wrap="none" rtlCol="0">
                  <a:spAutoFit/>
                </a:bodyPr>
                <a:lstStyle/>
                <a:p>
                  <a14:m>
                    <m:oMath xmlns:m="http://schemas.openxmlformats.org/officeDocument/2006/math">
                      <m:acc>
                        <m:accPr>
                          <m:chr m:val="⃗"/>
                          <m:ctrlPr>
                            <a:rPr lang="fr-FR" sz="2800" b="1" i="1" smtClean="0">
                              <a:solidFill>
                                <a:srgbClr val="0070C0"/>
                              </a:solidFill>
                              <a:latin typeface="Cambria Math"/>
                            </a:rPr>
                          </m:ctrlPr>
                        </m:accPr>
                        <m:e>
                          <m:sSub>
                            <m:sSubPr>
                              <m:ctrlPr>
                                <a:rPr lang="fr-FR" sz="2800" b="1" i="1" smtClean="0">
                                  <a:solidFill>
                                    <a:srgbClr val="0070C0"/>
                                  </a:solidFill>
                                  <a:latin typeface="Cambria Math"/>
                                </a:rPr>
                              </m:ctrlPr>
                            </m:sSubPr>
                            <m:e>
                              <m:r>
                                <a:rPr lang="fr-FR" sz="2800" b="1" i="1" smtClean="0">
                                  <a:solidFill>
                                    <a:srgbClr val="0070C0"/>
                                  </a:solidFill>
                                  <a:latin typeface="Cambria Math"/>
                                </a:rPr>
                                <m:t>𝑼</m:t>
                              </m:r>
                            </m:e>
                            <m:sub>
                              <m:r>
                                <a:rPr lang="fr-FR" sz="2800" b="1" i="1" smtClean="0">
                                  <a:solidFill>
                                    <a:srgbClr val="0070C0"/>
                                  </a:solidFill>
                                  <a:latin typeface="Cambria Math"/>
                                  <a:ea typeface="Cambria Math"/>
                                </a:rPr>
                                <m:t>𝜽</m:t>
                              </m:r>
                            </m:sub>
                          </m:sSub>
                        </m:e>
                      </m:acc>
                    </m:oMath>
                  </a14:m>
                  <a:r>
                    <a:rPr lang="fr-FR" sz="2800" b="1" dirty="0" smtClean="0">
                      <a:solidFill>
                        <a:srgbClr val="0070C0"/>
                      </a:solidFill>
                    </a:rPr>
                    <a:t> </a:t>
                  </a:r>
                  <a:endParaRPr lang="fr-FR" sz="2800" b="1" dirty="0">
                    <a:solidFill>
                      <a:srgbClr val="0070C0"/>
                    </a:solidFill>
                  </a:endParaRPr>
                </a:p>
              </p:txBody>
            </p:sp>
          </mc:Choice>
          <mc:Fallback xmlns="">
            <p:sp>
              <p:nvSpPr>
                <p:cNvPr id="73" name="ZoneTexte 72"/>
                <p:cNvSpPr txBox="1">
                  <a:spLocks noRot="1" noChangeAspect="1" noMove="1" noResize="1" noEditPoints="1" noAdjustHandles="1" noChangeArrowheads="1" noChangeShapeType="1" noTextEdit="1"/>
                </p:cNvSpPr>
                <p:nvPr/>
              </p:nvSpPr>
              <p:spPr>
                <a:xfrm>
                  <a:off x="4678836" y="94337"/>
                  <a:ext cx="706091" cy="575479"/>
                </a:xfrm>
                <a:prstGeom prst="rect">
                  <a:avLst/>
                </a:prstGeom>
                <a:blipFill rotWithShape="1">
                  <a:blip r:embed="rId33"/>
                  <a:stretch>
                    <a:fillRect/>
                  </a:stretch>
                </a:blipFill>
              </p:spPr>
              <p:txBody>
                <a:bodyPr/>
                <a:lstStyle/>
                <a:p>
                  <a:r>
                    <a:rPr lang="fr-FR">
                      <a:noFill/>
                    </a:rPr>
                    <a:t> </a:t>
                  </a:r>
                </a:p>
              </p:txBody>
            </p:sp>
          </mc:Fallback>
        </mc:AlternateContent>
        <p:sp>
          <p:nvSpPr>
            <p:cNvPr id="3" name="ZoneTexte 2"/>
            <p:cNvSpPr txBox="1"/>
            <p:nvPr/>
          </p:nvSpPr>
          <p:spPr>
            <a:xfrm>
              <a:off x="4120726" y="151243"/>
              <a:ext cx="736099" cy="461665"/>
            </a:xfrm>
            <a:prstGeom prst="rect">
              <a:avLst/>
            </a:prstGeom>
            <a:noFill/>
          </p:spPr>
          <p:txBody>
            <a:bodyPr wrap="none" rtlCol="0">
              <a:spAutoFit/>
            </a:bodyPr>
            <a:lstStyle/>
            <a:p>
              <a:r>
                <a:rPr lang="fr-FR" sz="2400" b="1" u="sng" dirty="0" smtClean="0">
                  <a:solidFill>
                    <a:srgbClr val="0070C0"/>
                  </a:solidFill>
                </a:rPr>
                <a:t>and </a:t>
              </a:r>
              <a:endParaRPr lang="fr-FR" sz="2400" b="1" u="sng" dirty="0">
                <a:solidFill>
                  <a:srgbClr val="0070C0"/>
                </a:solidFill>
              </a:endParaRPr>
            </a:p>
          </p:txBody>
        </p:sp>
      </p:grpSp>
    </p:spTree>
    <p:extLst>
      <p:ext uri="{BB962C8B-B14F-4D97-AF65-F5344CB8AC3E}">
        <p14:creationId xmlns:p14="http://schemas.microsoft.com/office/powerpoint/2010/main" val="37649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ppt_x"/>
                                          </p:val>
                                        </p:tav>
                                        <p:tav tm="100000">
                                          <p:val>
                                            <p:strVal val="#ppt_x"/>
                                          </p:val>
                                        </p:tav>
                                      </p:tavLst>
                                    </p:anim>
                                    <p:anim calcmode="lin" valueType="num">
                                      <p:cBhvr additive="base">
                                        <p:cTn id="30" dur="500" fill="hold"/>
                                        <p:tgtEl>
                                          <p:spTgt spid="10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ppt_x"/>
                                          </p:val>
                                        </p:tav>
                                        <p:tav tm="100000">
                                          <p:val>
                                            <p:strVal val="#ppt_x"/>
                                          </p:val>
                                        </p:tav>
                                      </p:tavLst>
                                    </p:anim>
                                    <p:anim calcmode="lin" valueType="num">
                                      <p:cBhvr additive="base">
                                        <p:cTn id="3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6</a:t>
            </a:fld>
            <a:endParaRPr lang="fr-FR" b="1" dirty="0">
              <a:solidFill>
                <a:schemeClr val="tx1"/>
              </a:solidFill>
            </a:endParaRPr>
          </a:p>
        </p:txBody>
      </p:sp>
      <p:grpSp>
        <p:nvGrpSpPr>
          <p:cNvPr id="9" name="Groupe 8"/>
          <p:cNvGrpSpPr/>
          <p:nvPr/>
        </p:nvGrpSpPr>
        <p:grpSpPr>
          <a:xfrm>
            <a:off x="1859347" y="620688"/>
            <a:ext cx="5048087" cy="1728192"/>
            <a:chOff x="2218020" y="188641"/>
            <a:chExt cx="3592388" cy="1440160"/>
          </a:xfrm>
        </p:grpSpPr>
        <p:grpSp>
          <p:nvGrpSpPr>
            <p:cNvPr id="2" name="Groupe 1"/>
            <p:cNvGrpSpPr/>
            <p:nvPr/>
          </p:nvGrpSpPr>
          <p:grpSpPr>
            <a:xfrm>
              <a:off x="2595417" y="332655"/>
              <a:ext cx="2837595" cy="1085030"/>
              <a:chOff x="2595417" y="332655"/>
              <a:chExt cx="2837595" cy="1085030"/>
            </a:xfrm>
          </p:grpSpPr>
          <mc:AlternateContent xmlns:mc="http://schemas.openxmlformats.org/markup-compatibility/2006" xmlns:a14="http://schemas.microsoft.com/office/drawing/2010/main">
            <mc:Choice Requires="a14">
              <p:sp>
                <p:nvSpPr>
                  <p:cNvPr id="6" name="ZoneTexte 5"/>
                  <p:cNvSpPr txBox="1"/>
                  <p:nvPr/>
                </p:nvSpPr>
                <p:spPr>
                  <a:xfrm>
                    <a:off x="2711204" y="332655"/>
                    <a:ext cx="2606023" cy="483413"/>
                  </a:xfrm>
                  <a:prstGeom prst="rect">
                    <a:avLst/>
                  </a:prstGeom>
                  <a:noFill/>
                </p:spPr>
                <p:txBody>
                  <a:bodyPr wrap="none" rtlCol="0">
                    <a:spAutoFit/>
                  </a:bodyPr>
                  <a:lstStyle/>
                  <a:p>
                    <a:pPr algn="ctr"/>
                    <a14:m>
                      <m:oMath xmlns:m="http://schemas.openxmlformats.org/officeDocument/2006/math">
                        <m:acc>
                          <m:accPr>
                            <m:chr m:val="⃗"/>
                            <m:ctrlPr>
                              <a:rPr lang="fr-FR" sz="2800" b="1" i="1" smtClean="0">
                                <a:solidFill>
                                  <a:srgbClr val="C00000"/>
                                </a:solidFill>
                                <a:latin typeface="Cambria Math"/>
                              </a:rPr>
                            </m:ctrlPr>
                          </m:accPr>
                          <m:e>
                            <m:sSub>
                              <m:sSubPr>
                                <m:ctrlPr>
                                  <a:rPr lang="fr-FR" sz="2800" b="1" i="1" smtClean="0">
                                    <a:solidFill>
                                      <a:srgbClr val="C00000"/>
                                    </a:solidFill>
                                    <a:latin typeface="Cambria Math"/>
                                  </a:rPr>
                                </m:ctrlPr>
                              </m:sSubPr>
                              <m:e>
                                <m:r>
                                  <a:rPr lang="fr-FR" sz="2800" b="1" i="1" smtClean="0">
                                    <a:solidFill>
                                      <a:srgbClr val="C00000"/>
                                    </a:solidFill>
                                    <a:latin typeface="Cambria Math"/>
                                  </a:rPr>
                                  <m:t>𝑼</m:t>
                                </m:r>
                              </m:e>
                              <m:sub>
                                <m:r>
                                  <a:rPr lang="fr-FR" sz="2800" b="1" i="1" smtClean="0">
                                    <a:solidFill>
                                      <a:srgbClr val="C00000"/>
                                    </a:solidFill>
                                    <a:latin typeface="Cambria Math"/>
                                  </a:rPr>
                                  <m:t>𝒓</m:t>
                                </m:r>
                              </m:sub>
                            </m:sSub>
                          </m:e>
                        </m:acc>
                        <m:r>
                          <a:rPr lang="fr-FR" sz="2800" b="1" i="1" smtClean="0">
                            <a:solidFill>
                              <a:srgbClr val="C00000"/>
                            </a:solidFill>
                            <a:latin typeface="Cambria Math"/>
                            <a:ea typeface="Cambria Math"/>
                          </a:rPr>
                          <m:t>=</m:t>
                        </m:r>
                        <m:r>
                          <a:rPr lang="fr-FR" sz="2800" b="1" i="1" smtClean="0">
                            <a:solidFill>
                              <a:srgbClr val="C00000"/>
                            </a:solidFill>
                            <a:latin typeface="Cambria Math"/>
                            <a:ea typeface="Cambria Math"/>
                          </a:rPr>
                          <m:t>𝒄𝒐𝒔</m:t>
                        </m:r>
                        <m:r>
                          <a:rPr lang="fr-FR" sz="2800" b="1" i="1" smtClean="0">
                            <a:solidFill>
                              <a:srgbClr val="C00000"/>
                            </a:solidFill>
                            <a:latin typeface="Cambria Math"/>
                            <a:ea typeface="Cambria Math"/>
                          </a:rPr>
                          <m:t>𝝋</m:t>
                        </m:r>
                        <m:acc>
                          <m:accPr>
                            <m:chr m:val="⃗"/>
                            <m:ctrlPr>
                              <a:rPr lang="fr-FR" sz="2800" b="1" i="1" smtClean="0">
                                <a:solidFill>
                                  <a:srgbClr val="C00000"/>
                                </a:solidFill>
                                <a:latin typeface="Cambria Math"/>
                                <a:ea typeface="Cambria Math"/>
                              </a:rPr>
                            </m:ctrlPr>
                          </m:accPr>
                          <m:e>
                            <m:r>
                              <a:rPr lang="fr-FR" sz="2800" b="1" i="1" smtClean="0">
                                <a:solidFill>
                                  <a:srgbClr val="C00000"/>
                                </a:solidFill>
                                <a:latin typeface="Cambria Math"/>
                                <a:ea typeface="Cambria Math"/>
                              </a:rPr>
                              <m:t> </m:t>
                            </m:r>
                            <m:r>
                              <a:rPr lang="fr-FR" sz="2800" b="1" i="1" smtClean="0">
                                <a:solidFill>
                                  <a:srgbClr val="C00000"/>
                                </a:solidFill>
                                <a:latin typeface="Cambria Math"/>
                                <a:ea typeface="Cambria Math"/>
                              </a:rPr>
                              <m:t>𝒊</m:t>
                            </m:r>
                          </m:e>
                        </m:acc>
                        <m:r>
                          <a:rPr lang="fr-FR" sz="2800" b="1" i="1" smtClean="0">
                            <a:solidFill>
                              <a:srgbClr val="C00000"/>
                            </a:solidFill>
                            <a:latin typeface="Cambria Math"/>
                            <a:ea typeface="Cambria Math"/>
                          </a:rPr>
                          <m:t>+</m:t>
                        </m:r>
                        <m:r>
                          <a:rPr lang="fr-FR" sz="2800" b="1" i="1" smtClean="0">
                            <a:solidFill>
                              <a:srgbClr val="C00000"/>
                            </a:solidFill>
                            <a:latin typeface="Cambria Math"/>
                            <a:ea typeface="Cambria Math"/>
                          </a:rPr>
                          <m:t>𝒔𝒊𝒏</m:t>
                        </m:r>
                        <m:r>
                          <a:rPr lang="fr-FR" sz="2800" b="1" i="1" smtClean="0">
                            <a:solidFill>
                              <a:srgbClr val="C00000"/>
                            </a:solidFill>
                            <a:latin typeface="Cambria Math"/>
                            <a:ea typeface="Cambria Math"/>
                          </a:rPr>
                          <m:t>𝝋</m:t>
                        </m:r>
                        <m:acc>
                          <m:accPr>
                            <m:chr m:val="⃗"/>
                            <m:ctrlPr>
                              <a:rPr lang="fr-FR" sz="2800" b="1" i="1" smtClean="0">
                                <a:solidFill>
                                  <a:srgbClr val="C00000"/>
                                </a:solidFill>
                                <a:latin typeface="Cambria Math"/>
                                <a:ea typeface="Cambria Math"/>
                              </a:rPr>
                            </m:ctrlPr>
                          </m:accPr>
                          <m:e>
                            <m:r>
                              <a:rPr lang="fr-FR" sz="2800" b="1" i="1" smtClean="0">
                                <a:solidFill>
                                  <a:srgbClr val="C00000"/>
                                </a:solidFill>
                                <a:latin typeface="Cambria Math"/>
                                <a:ea typeface="Cambria Math"/>
                              </a:rPr>
                              <m:t> </m:t>
                            </m:r>
                            <m:r>
                              <a:rPr lang="fr-FR" sz="2800" b="1" i="1" smtClean="0">
                                <a:solidFill>
                                  <a:srgbClr val="C00000"/>
                                </a:solidFill>
                                <a:latin typeface="Cambria Math"/>
                                <a:ea typeface="Cambria Math"/>
                              </a:rPr>
                              <m:t>𝒋</m:t>
                            </m:r>
                          </m:e>
                        </m:acc>
                      </m:oMath>
                    </a14:m>
                    <a:r>
                      <a:rPr lang="fr-FR" sz="2800" b="1" dirty="0" smtClean="0">
                        <a:solidFill>
                          <a:srgbClr val="C00000"/>
                        </a:solidFill>
                      </a:rPr>
                      <a:t> </a:t>
                    </a:r>
                    <a:endParaRPr lang="fr-FR" sz="2800" b="1" dirty="0">
                      <a:solidFill>
                        <a:srgbClr val="C00000"/>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2711204" y="332655"/>
                    <a:ext cx="2606023" cy="483413"/>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2595417" y="893610"/>
                    <a:ext cx="2837595" cy="524075"/>
                  </a:xfrm>
                  <a:prstGeom prst="rect">
                    <a:avLst/>
                  </a:prstGeom>
                  <a:noFill/>
                </p:spPr>
                <p:txBody>
                  <a:bodyPr wrap="none" rtlCol="0">
                    <a:spAutoFit/>
                  </a:bodyPr>
                  <a:lstStyle/>
                  <a:p>
                    <a:pPr algn="ctr"/>
                    <a14:m>
                      <m:oMath xmlns:m="http://schemas.openxmlformats.org/officeDocument/2006/math">
                        <m:acc>
                          <m:accPr>
                            <m:chr m:val="⃗"/>
                            <m:ctrlPr>
                              <a:rPr lang="fr-FR" sz="2800" b="1" i="1" smtClean="0">
                                <a:solidFill>
                                  <a:srgbClr val="C00000"/>
                                </a:solidFill>
                                <a:latin typeface="Cambria Math"/>
                              </a:rPr>
                            </m:ctrlPr>
                          </m:accPr>
                          <m:e>
                            <m:sSub>
                              <m:sSubPr>
                                <m:ctrlPr>
                                  <a:rPr lang="fr-FR" sz="2800" b="1" i="1" smtClean="0">
                                    <a:solidFill>
                                      <a:srgbClr val="C00000"/>
                                    </a:solidFill>
                                    <a:latin typeface="Cambria Math"/>
                                  </a:rPr>
                                </m:ctrlPr>
                              </m:sSubPr>
                              <m:e>
                                <m:r>
                                  <a:rPr lang="fr-FR" sz="2800" b="1" i="1" smtClean="0">
                                    <a:solidFill>
                                      <a:srgbClr val="C00000"/>
                                    </a:solidFill>
                                    <a:latin typeface="Cambria Math"/>
                                  </a:rPr>
                                  <m:t>𝑼</m:t>
                                </m:r>
                              </m:e>
                              <m:sub>
                                <m:r>
                                  <a:rPr lang="fr-FR" sz="2800" b="1" i="1" smtClean="0">
                                    <a:solidFill>
                                      <a:srgbClr val="C00000"/>
                                    </a:solidFill>
                                    <a:latin typeface="Cambria Math"/>
                                    <a:ea typeface="Cambria Math"/>
                                  </a:rPr>
                                  <m:t>𝝋</m:t>
                                </m:r>
                              </m:sub>
                            </m:sSub>
                          </m:e>
                        </m:acc>
                        <m:r>
                          <a:rPr lang="fr-FR" sz="2800" b="1" i="1" smtClean="0">
                            <a:solidFill>
                              <a:srgbClr val="C00000"/>
                            </a:solidFill>
                            <a:latin typeface="Cambria Math"/>
                            <a:ea typeface="Cambria Math"/>
                          </a:rPr>
                          <m:t>=−</m:t>
                        </m:r>
                        <m:r>
                          <a:rPr lang="fr-FR" sz="2800" b="1" i="1">
                            <a:solidFill>
                              <a:srgbClr val="C00000"/>
                            </a:solidFill>
                            <a:latin typeface="Cambria Math"/>
                            <a:ea typeface="Cambria Math"/>
                          </a:rPr>
                          <m:t>𝒔𝒊𝒏</m:t>
                        </m:r>
                        <m:r>
                          <a:rPr lang="fr-FR" sz="2800" b="1" i="1" smtClean="0">
                            <a:solidFill>
                              <a:srgbClr val="C00000"/>
                            </a:solidFill>
                            <a:latin typeface="Cambria Math"/>
                            <a:ea typeface="Cambria Math"/>
                          </a:rPr>
                          <m:t>𝝋</m:t>
                        </m:r>
                        <m:acc>
                          <m:accPr>
                            <m:chr m:val="⃗"/>
                            <m:ctrlPr>
                              <a:rPr lang="fr-FR" sz="2800" b="1" i="1" smtClean="0">
                                <a:solidFill>
                                  <a:srgbClr val="C00000"/>
                                </a:solidFill>
                                <a:latin typeface="Cambria Math"/>
                                <a:ea typeface="Cambria Math"/>
                              </a:rPr>
                            </m:ctrlPr>
                          </m:accPr>
                          <m:e>
                            <m:r>
                              <a:rPr lang="fr-FR" sz="2800" b="1" i="1" smtClean="0">
                                <a:solidFill>
                                  <a:srgbClr val="C00000"/>
                                </a:solidFill>
                                <a:latin typeface="Cambria Math"/>
                                <a:ea typeface="Cambria Math"/>
                              </a:rPr>
                              <m:t> </m:t>
                            </m:r>
                            <m:r>
                              <a:rPr lang="fr-FR" sz="2800" b="1" i="1" smtClean="0">
                                <a:solidFill>
                                  <a:srgbClr val="C00000"/>
                                </a:solidFill>
                                <a:latin typeface="Cambria Math"/>
                                <a:ea typeface="Cambria Math"/>
                              </a:rPr>
                              <m:t>𝒊</m:t>
                            </m:r>
                          </m:e>
                        </m:acc>
                        <m:r>
                          <a:rPr lang="fr-FR" sz="2800" b="1" i="1" smtClean="0">
                            <a:solidFill>
                              <a:srgbClr val="C00000"/>
                            </a:solidFill>
                            <a:latin typeface="Cambria Math"/>
                            <a:ea typeface="Cambria Math"/>
                          </a:rPr>
                          <m:t>+</m:t>
                        </m:r>
                        <m:r>
                          <a:rPr lang="fr-FR" sz="2800" b="1" i="1">
                            <a:solidFill>
                              <a:srgbClr val="C00000"/>
                            </a:solidFill>
                            <a:latin typeface="Cambria Math"/>
                            <a:ea typeface="Cambria Math"/>
                          </a:rPr>
                          <m:t>𝒄𝒐𝒔</m:t>
                        </m:r>
                        <m:r>
                          <a:rPr lang="fr-FR" sz="2800" b="1" i="1" smtClean="0">
                            <a:solidFill>
                              <a:srgbClr val="C00000"/>
                            </a:solidFill>
                            <a:latin typeface="Cambria Math"/>
                            <a:ea typeface="Cambria Math"/>
                          </a:rPr>
                          <m:t>𝝋</m:t>
                        </m:r>
                        <m:acc>
                          <m:accPr>
                            <m:chr m:val="⃗"/>
                            <m:ctrlPr>
                              <a:rPr lang="fr-FR" sz="2800" b="1" i="1" smtClean="0">
                                <a:solidFill>
                                  <a:srgbClr val="C00000"/>
                                </a:solidFill>
                                <a:latin typeface="Cambria Math"/>
                                <a:ea typeface="Cambria Math"/>
                              </a:rPr>
                            </m:ctrlPr>
                          </m:accPr>
                          <m:e>
                            <m:r>
                              <a:rPr lang="fr-FR" sz="2800" b="1" i="1" smtClean="0">
                                <a:solidFill>
                                  <a:srgbClr val="C00000"/>
                                </a:solidFill>
                                <a:latin typeface="Cambria Math"/>
                                <a:ea typeface="Cambria Math"/>
                              </a:rPr>
                              <m:t> </m:t>
                            </m:r>
                            <m:r>
                              <a:rPr lang="fr-FR" sz="2800" b="1" i="1" smtClean="0">
                                <a:solidFill>
                                  <a:srgbClr val="C00000"/>
                                </a:solidFill>
                                <a:latin typeface="Cambria Math"/>
                                <a:ea typeface="Cambria Math"/>
                              </a:rPr>
                              <m:t>𝒋</m:t>
                            </m:r>
                          </m:e>
                        </m:acc>
                      </m:oMath>
                    </a14:m>
                    <a:r>
                      <a:rPr lang="fr-FR" sz="2800" b="1" dirty="0" smtClean="0">
                        <a:solidFill>
                          <a:srgbClr val="C00000"/>
                        </a:solidFill>
                      </a:rPr>
                      <a:t> </a:t>
                    </a:r>
                    <a:endParaRPr lang="fr-FR" sz="2800" b="1" dirty="0">
                      <a:solidFill>
                        <a:srgbClr val="C00000"/>
                      </a:solidFill>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2595417" y="893610"/>
                    <a:ext cx="2837595" cy="524075"/>
                  </a:xfrm>
                  <a:prstGeom prst="rect">
                    <a:avLst/>
                  </a:prstGeom>
                  <a:blipFill rotWithShape="1">
                    <a:blip r:embed="rId3"/>
                    <a:stretch>
                      <a:fillRect/>
                    </a:stretch>
                  </a:blipFill>
                </p:spPr>
                <p:txBody>
                  <a:bodyPr/>
                  <a:lstStyle/>
                  <a:p>
                    <a:r>
                      <a:rPr lang="fr-FR">
                        <a:noFill/>
                      </a:rPr>
                      <a:t> </a:t>
                    </a:r>
                  </a:p>
                </p:txBody>
              </p:sp>
            </mc:Fallback>
          </mc:AlternateContent>
        </p:grpSp>
        <p:sp>
          <p:nvSpPr>
            <p:cNvPr id="8" name="Rectangle 7"/>
            <p:cNvSpPr/>
            <p:nvPr/>
          </p:nvSpPr>
          <p:spPr>
            <a:xfrm>
              <a:off x="2218020" y="188641"/>
              <a:ext cx="3592388" cy="1440160"/>
            </a:xfrm>
            <a:prstGeom prst="rect">
              <a:avLst/>
            </a:prstGeom>
            <a:noFill/>
            <a:ln w="57150">
              <a:solidFill>
                <a:srgbClr val="B02C12"/>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mc:AlternateContent xmlns:mc="http://schemas.openxmlformats.org/markup-compatibility/2006" xmlns:a14="http://schemas.microsoft.com/office/drawing/2010/main">
        <mc:Choice Requires="a14">
          <p:sp>
            <p:nvSpPr>
              <p:cNvPr id="4" name="ZoneTexte 3"/>
              <p:cNvSpPr txBox="1"/>
              <p:nvPr/>
            </p:nvSpPr>
            <p:spPr>
              <a:xfrm>
                <a:off x="7092280" y="1341402"/>
                <a:ext cx="84497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800" i="1" smtClean="0">
                              <a:latin typeface="Cambria Math"/>
                            </a:rPr>
                          </m:ctrlPr>
                        </m:dPr>
                        <m:e>
                          <m:r>
                            <a:rPr lang="fr-FR" sz="2800" i="1" smtClean="0">
                              <a:latin typeface="Cambria Math"/>
                              <a:ea typeface="Cambria Math"/>
                            </a:rPr>
                            <m:t>∎</m:t>
                          </m:r>
                        </m:e>
                      </m:d>
                    </m:oMath>
                  </m:oMathPara>
                </a14:m>
                <a:endParaRPr lang="fr-FR" dirty="0"/>
              </a:p>
            </p:txBody>
          </p:sp>
        </mc:Choice>
        <mc:Fallback xmlns="">
          <p:sp>
            <p:nvSpPr>
              <p:cNvPr id="4" name="ZoneTexte 3"/>
              <p:cNvSpPr txBox="1">
                <a:spLocks noRot="1" noChangeAspect="1" noMove="1" noResize="1" noEditPoints="1" noAdjustHandles="1" noChangeArrowheads="1" noChangeShapeType="1" noTextEdit="1"/>
              </p:cNvSpPr>
              <p:nvPr/>
            </p:nvSpPr>
            <p:spPr>
              <a:xfrm>
                <a:off x="7092280" y="1341402"/>
                <a:ext cx="844975" cy="523220"/>
              </a:xfrm>
              <a:prstGeom prst="rect">
                <a:avLst/>
              </a:prstGeom>
              <a:blipFill rotWithShape="1">
                <a:blip r:embed="rId4"/>
                <a:stretch>
                  <a:fillRect/>
                </a:stretch>
              </a:blipFill>
            </p:spPr>
            <p:txBody>
              <a:bodyPr/>
              <a:lstStyle/>
              <a:p>
                <a:r>
                  <a:rPr lang="fr-FR">
                    <a:noFill/>
                  </a:rPr>
                  <a:t> </a:t>
                </a:r>
              </a:p>
            </p:txBody>
          </p:sp>
        </mc:Fallback>
      </mc:AlternateContent>
      <p:grpSp>
        <p:nvGrpSpPr>
          <p:cNvPr id="5" name="Groupe 4"/>
          <p:cNvGrpSpPr/>
          <p:nvPr/>
        </p:nvGrpSpPr>
        <p:grpSpPr>
          <a:xfrm>
            <a:off x="323528" y="2977473"/>
            <a:ext cx="1872208" cy="584775"/>
            <a:chOff x="323528" y="2420888"/>
            <a:chExt cx="1872208" cy="584775"/>
          </a:xfrm>
        </p:grpSpPr>
        <mc:AlternateContent xmlns:mc="http://schemas.openxmlformats.org/markup-compatibility/2006" xmlns:a14="http://schemas.microsoft.com/office/drawing/2010/main">
          <mc:Choice Requires="a14">
            <p:sp>
              <p:nvSpPr>
                <p:cNvPr id="10" name="ZoneTexte 9"/>
                <p:cNvSpPr txBox="1"/>
                <p:nvPr/>
              </p:nvSpPr>
              <p:spPr>
                <a:xfrm>
                  <a:off x="323528" y="2420888"/>
                  <a:ext cx="13974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3200" i="1">
                                <a:latin typeface="Cambria Math"/>
                              </a:rPr>
                            </m:ctrlPr>
                          </m:dPr>
                          <m:e>
                            <m:r>
                              <a:rPr lang="fr-FR" sz="3200" i="1">
                                <a:latin typeface="Cambria Math"/>
                                <a:ea typeface="Cambria Math"/>
                              </a:rPr>
                              <m:t>∎</m:t>
                            </m:r>
                          </m:e>
                        </m:d>
                        <m:r>
                          <a:rPr lang="fr-FR" sz="3200" b="1" i="1" smtClean="0">
                            <a:latin typeface="Cambria Math"/>
                            <a:ea typeface="Cambria Math"/>
                          </a:rPr>
                          <m:t>→</m:t>
                        </m:r>
                      </m:oMath>
                    </m:oMathPara>
                  </a14:m>
                  <a:endParaRPr lang="fr-FR" sz="2000" b="1" dirty="0"/>
                </a:p>
              </p:txBody>
            </p:sp>
          </mc:Choice>
          <mc:Fallback xmlns="">
            <p:sp>
              <p:nvSpPr>
                <p:cNvPr id="10" name="ZoneTexte 9"/>
                <p:cNvSpPr txBox="1">
                  <a:spLocks noRot="1" noChangeAspect="1" noMove="1" noResize="1" noEditPoints="1" noAdjustHandles="1" noChangeArrowheads="1" noChangeShapeType="1" noTextEdit="1"/>
                </p:cNvSpPr>
                <p:nvPr/>
              </p:nvSpPr>
              <p:spPr>
                <a:xfrm>
                  <a:off x="323528" y="2420888"/>
                  <a:ext cx="1397498" cy="584775"/>
                </a:xfrm>
                <a:prstGeom prst="rect">
                  <a:avLst/>
                </a:prstGeom>
                <a:blipFill rotWithShape="1">
                  <a:blip r:embed="rId5"/>
                  <a:stretch>
                    <a:fillRect/>
                  </a:stretch>
                </a:blipFill>
              </p:spPr>
              <p:txBody>
                <a:bodyPr/>
                <a:lstStyle/>
                <a:p>
                  <a:r>
                    <a:rPr lang="fr-FR">
                      <a:noFill/>
                    </a:rPr>
                    <a:t> </a:t>
                  </a:r>
                </a:p>
              </p:txBody>
            </p:sp>
          </mc:Fallback>
        </mc:AlternateContent>
        <p:sp>
          <p:nvSpPr>
            <p:cNvPr id="11" name="Étoile à 5 branches 10"/>
            <p:cNvSpPr/>
            <p:nvPr/>
          </p:nvSpPr>
          <p:spPr>
            <a:xfrm>
              <a:off x="1677691" y="2449740"/>
              <a:ext cx="518045" cy="494368"/>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mc:AlternateContent xmlns:mc="http://schemas.openxmlformats.org/markup-compatibility/2006" xmlns:a14="http://schemas.microsoft.com/office/drawing/2010/main">
        <mc:Choice Requires="a14">
          <p:sp>
            <p:nvSpPr>
              <p:cNvPr id="13" name="Rectangle 12"/>
              <p:cNvSpPr/>
              <p:nvPr/>
            </p:nvSpPr>
            <p:spPr>
              <a:xfrm>
                <a:off x="446861" y="3931315"/>
                <a:ext cx="5064976" cy="580095"/>
              </a:xfrm>
              <a:prstGeom prst="rect">
                <a:avLst/>
              </a:prstGeom>
              <a:noFill/>
              <a:ln>
                <a:solidFill>
                  <a:srgbClr val="7030A0"/>
                </a:solidFill>
              </a:ln>
              <a:effectLst>
                <a:glow rad="228600">
                  <a:schemeClr val="accent6">
                    <a:satMod val="175000"/>
                    <a:alpha val="40000"/>
                  </a:schemeClr>
                </a:glow>
              </a:effec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chemeClr val="tx1"/>
                              </a:solidFill>
                              <a:latin typeface="Cambria Math"/>
                              <a:ea typeface="Calibri"/>
                              <a:cs typeface="Times New Roman"/>
                            </a:rPr>
                          </m:ctrlPr>
                        </m:accPr>
                        <m:e>
                          <m:r>
                            <a:rPr lang="fr-FR" sz="2800" b="1" i="1">
                              <a:solidFill>
                                <a:schemeClr val="tx1"/>
                              </a:solidFill>
                              <a:latin typeface="Cambria Math"/>
                              <a:ea typeface="Calibri"/>
                              <a:cs typeface="Times New Roman"/>
                            </a:rPr>
                            <m:t>𝑶𝑴</m:t>
                          </m:r>
                        </m:e>
                      </m:acc>
                      <m:r>
                        <a:rPr lang="fr-FR" sz="2800" b="1" i="1">
                          <a:solidFill>
                            <a:schemeClr val="tx1"/>
                          </a:solidFill>
                          <a:latin typeface="Cambria Math"/>
                          <a:ea typeface="Calibri"/>
                          <a:cs typeface="Times New Roman"/>
                        </a:rPr>
                        <m:t>=</m:t>
                      </m:r>
                      <m:acc>
                        <m:accPr>
                          <m:chr m:val="⃗"/>
                          <m:ctrlPr>
                            <a:rPr lang="fr-FR" sz="2800" b="1" i="1">
                              <a:solidFill>
                                <a:schemeClr val="tx1"/>
                              </a:solidFill>
                              <a:latin typeface="Cambria Math"/>
                              <a:ea typeface="Calibri"/>
                              <a:cs typeface="Times New Roman"/>
                            </a:rPr>
                          </m:ctrlPr>
                        </m:accPr>
                        <m:e>
                          <m:r>
                            <a:rPr lang="fr-FR" sz="2800" b="1" i="1">
                              <a:solidFill>
                                <a:schemeClr val="tx1"/>
                              </a:solidFill>
                              <a:latin typeface="Cambria Math"/>
                              <a:ea typeface="Calibri"/>
                              <a:cs typeface="Times New Roman"/>
                            </a:rPr>
                            <m:t>𝒓</m:t>
                          </m:r>
                        </m:e>
                      </m:acc>
                      <m:r>
                        <a:rPr lang="fr-FR" sz="2800" b="1" i="1" smtClean="0">
                          <a:solidFill>
                            <a:schemeClr val="tx1"/>
                          </a:solidFill>
                          <a:latin typeface="Cambria Math"/>
                          <a:ea typeface="Cambria Math"/>
                          <a:cs typeface="Times New Roman"/>
                        </a:rPr>
                        <m:t>=</m:t>
                      </m:r>
                      <m:r>
                        <a:rPr lang="fr-FR" sz="2800" b="1" i="1" smtClean="0">
                          <a:solidFill>
                            <a:schemeClr val="tx1"/>
                          </a:solidFill>
                          <a:latin typeface="Cambria Math"/>
                          <a:ea typeface="Cambria Math"/>
                          <a:cs typeface="Times New Roman"/>
                        </a:rPr>
                        <m:t>𝒓</m:t>
                      </m:r>
                      <m:r>
                        <a:rPr lang="fr-FR" sz="2800" b="1" i="1" smtClean="0">
                          <a:solidFill>
                            <a:schemeClr val="tx1"/>
                          </a:solidFill>
                          <a:latin typeface="Cambria Math"/>
                          <a:ea typeface="Cambria Math"/>
                          <a:cs typeface="Times New Roman"/>
                        </a:rPr>
                        <m:t> (</m:t>
                      </m:r>
                      <m:r>
                        <a:rPr lang="fr-FR" sz="2800" b="1" i="1">
                          <a:solidFill>
                            <a:srgbClr val="C00000"/>
                          </a:solidFill>
                          <a:latin typeface="Cambria Math"/>
                          <a:ea typeface="Cambria Math"/>
                        </a:rPr>
                        <m:t>𝒄𝒐𝒔</m:t>
                      </m:r>
                      <m:r>
                        <a:rPr lang="fr-FR" sz="2800" b="1" i="1" smtClean="0">
                          <a:solidFill>
                            <a:srgbClr val="C00000"/>
                          </a:solidFill>
                          <a:latin typeface="Cambria Math"/>
                          <a:ea typeface="Cambria Math"/>
                        </a:rPr>
                        <m:t>𝝋</m:t>
                      </m:r>
                      <m:acc>
                        <m:accPr>
                          <m:chr m:val="⃗"/>
                          <m:ctrlPr>
                            <a:rPr lang="fr-FR" sz="2800" b="1" i="1">
                              <a:solidFill>
                                <a:srgbClr val="C00000"/>
                              </a:solidFill>
                              <a:latin typeface="Cambria Math"/>
                              <a:ea typeface="Cambria Math"/>
                            </a:rPr>
                          </m:ctrlPr>
                        </m:accPr>
                        <m:e>
                          <m:r>
                            <a:rPr lang="fr-FR" sz="2800" b="1" i="1">
                              <a:solidFill>
                                <a:srgbClr val="C00000"/>
                              </a:solidFill>
                              <a:latin typeface="Cambria Math"/>
                              <a:ea typeface="Cambria Math"/>
                            </a:rPr>
                            <m:t> </m:t>
                          </m:r>
                          <m:r>
                            <a:rPr lang="fr-FR" sz="2800" b="1" i="1">
                              <a:solidFill>
                                <a:srgbClr val="C00000"/>
                              </a:solidFill>
                              <a:latin typeface="Cambria Math"/>
                              <a:ea typeface="Cambria Math"/>
                            </a:rPr>
                            <m:t>𝒊</m:t>
                          </m:r>
                        </m:e>
                      </m:acc>
                      <m:r>
                        <a:rPr lang="fr-FR" sz="2800" b="1" i="1">
                          <a:solidFill>
                            <a:srgbClr val="C00000"/>
                          </a:solidFill>
                          <a:latin typeface="Cambria Math"/>
                          <a:ea typeface="Cambria Math"/>
                        </a:rPr>
                        <m:t>+</m:t>
                      </m:r>
                      <m:r>
                        <a:rPr lang="fr-FR" sz="2800" b="1" i="1">
                          <a:solidFill>
                            <a:srgbClr val="C00000"/>
                          </a:solidFill>
                          <a:latin typeface="Cambria Math"/>
                          <a:ea typeface="Cambria Math"/>
                        </a:rPr>
                        <m:t>𝒔𝒊𝒏</m:t>
                      </m:r>
                      <m:r>
                        <a:rPr lang="fr-FR" sz="2800" b="1" i="1" smtClean="0">
                          <a:solidFill>
                            <a:srgbClr val="C00000"/>
                          </a:solidFill>
                          <a:latin typeface="Cambria Math"/>
                          <a:ea typeface="Cambria Math"/>
                        </a:rPr>
                        <m:t>𝝋</m:t>
                      </m:r>
                      <m:acc>
                        <m:accPr>
                          <m:chr m:val="⃗"/>
                          <m:ctrlPr>
                            <a:rPr lang="fr-FR" sz="2800" b="1" i="1">
                              <a:solidFill>
                                <a:srgbClr val="C00000"/>
                              </a:solidFill>
                              <a:latin typeface="Cambria Math"/>
                              <a:ea typeface="Cambria Math"/>
                            </a:rPr>
                          </m:ctrlPr>
                        </m:accPr>
                        <m:e>
                          <m:r>
                            <a:rPr lang="fr-FR" sz="2800" b="1" i="1">
                              <a:solidFill>
                                <a:srgbClr val="C00000"/>
                              </a:solidFill>
                              <a:latin typeface="Cambria Math"/>
                              <a:ea typeface="Cambria Math"/>
                            </a:rPr>
                            <m:t> </m:t>
                          </m:r>
                          <m:r>
                            <a:rPr lang="fr-FR" sz="2800" b="1" i="1">
                              <a:solidFill>
                                <a:srgbClr val="C00000"/>
                              </a:solidFill>
                              <a:latin typeface="Cambria Math"/>
                              <a:ea typeface="Cambria Math"/>
                            </a:rPr>
                            <m:t>𝒋</m:t>
                          </m:r>
                        </m:e>
                      </m:acc>
                      <m:r>
                        <a:rPr lang="fr-FR" sz="2800" b="0" i="0" smtClean="0">
                          <a:solidFill>
                            <a:srgbClr val="C00000"/>
                          </a:solidFill>
                          <a:latin typeface="Cambria Math"/>
                          <a:ea typeface="Cambria Math"/>
                        </a:rPr>
                        <m:t>)</m:t>
                      </m:r>
                    </m:oMath>
                  </m:oMathPara>
                </a14:m>
                <a:endParaRPr lang="fr-FR" sz="2800" dirty="0">
                  <a:solidFill>
                    <a:srgbClr val="C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46861" y="3931315"/>
                <a:ext cx="5064976" cy="580095"/>
              </a:xfrm>
              <a:prstGeom prst="rect">
                <a:avLst/>
              </a:prstGeom>
              <a:blipFill rotWithShape="1">
                <a:blip r:embed="rId6"/>
                <a:stretch>
                  <a:fillRect/>
                </a:stretch>
              </a:blipFill>
              <a:ln>
                <a:solidFill>
                  <a:srgbClr val="7030A0"/>
                </a:solidFill>
              </a:ln>
              <a:effectLst>
                <a:glow rad="228600">
                  <a:schemeClr val="accent6">
                    <a:satMod val="175000"/>
                    <a:alpha val="40000"/>
                  </a:scheme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2598863" y="2924944"/>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chemeClr val="tx1"/>
                            </a:solidFill>
                            <a:prstDash val="solid"/>
                          </a:ln>
                          <a:solidFill>
                            <a:schemeClr val="tx1"/>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chemeClr val="tx1"/>
                    </a:solidFill>
                    <a:prstDash val="solid"/>
                  </a:ln>
                  <a:solidFill>
                    <a:schemeClr val="tx1"/>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2598863" y="2924944"/>
                <a:ext cx="688009" cy="646331"/>
              </a:xfrm>
              <a:prstGeom prst="rect">
                <a:avLst/>
              </a:prstGeom>
              <a:blipFill rotWithShape="1">
                <a:blip r:embed="rId7"/>
                <a:stretch>
                  <a:fillRect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21194" y="5227751"/>
                <a:ext cx="762196" cy="575479"/>
              </a:xfrm>
              <a:prstGeom prst="rect">
                <a:avLst/>
              </a:prstGeom>
              <a:noFill/>
              <a:ln>
                <a:noFill/>
              </a:ln>
              <a:effectLst>
                <a:glow rad="228600">
                  <a:schemeClr val="accent4">
                    <a:satMod val="175000"/>
                    <a:alpha val="40000"/>
                  </a:schemeClr>
                </a:glow>
              </a:effec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mbria Math"/>
                              <a:cs typeface="Times New Roman"/>
                            </a:rPr>
                          </m:ctrlPr>
                        </m:accPr>
                        <m:e>
                          <m:sSub>
                            <m:sSubPr>
                              <m:ctrlPr>
                                <a:rPr lang="fr-FR" sz="2800" b="1" i="1" smtClean="0">
                                  <a:solidFill>
                                    <a:srgbClr val="7030A0"/>
                                  </a:solidFill>
                                  <a:latin typeface="Cambria Math"/>
                                  <a:ea typeface="Cambria Math"/>
                                  <a:cs typeface="Times New Roman"/>
                                </a:rPr>
                              </m:ctrlPr>
                            </m:sSubPr>
                            <m:e>
                              <m:r>
                                <a:rPr lang="fr-FR" sz="2800" b="1" i="1" smtClean="0">
                                  <a:solidFill>
                                    <a:srgbClr val="7030A0"/>
                                  </a:solidFill>
                                  <a:latin typeface="Cambria Math"/>
                                  <a:ea typeface="Cambria Math"/>
                                  <a:cs typeface="Times New Roman"/>
                                </a:rPr>
                                <m:t> </m:t>
                              </m:r>
                              <m:r>
                                <a:rPr lang="fr-FR" sz="2800" b="1" i="1" smtClean="0">
                                  <a:solidFill>
                                    <a:srgbClr val="7030A0"/>
                                  </a:solidFill>
                                  <a:latin typeface="Cambria Math"/>
                                  <a:ea typeface="Cambria Math"/>
                                  <a:cs typeface="Times New Roman"/>
                                </a:rPr>
                                <m:t>𝑼</m:t>
                              </m:r>
                            </m:e>
                            <m:sub>
                              <m:r>
                                <a:rPr lang="fr-FR" sz="2800" b="1" i="1" smtClean="0">
                                  <a:solidFill>
                                    <a:srgbClr val="7030A0"/>
                                  </a:solidFill>
                                  <a:latin typeface="Cambria Math"/>
                                  <a:ea typeface="Cambria Math"/>
                                  <a:cs typeface="Times New Roman"/>
                                </a:rPr>
                                <m:t>𝒓</m:t>
                              </m:r>
                            </m:sub>
                          </m:sSub>
                        </m:e>
                      </m:acc>
                    </m:oMath>
                  </m:oMathPara>
                </a14:m>
                <a:endParaRPr lang="fr-FR" sz="2000" dirty="0">
                  <a:solidFill>
                    <a:srgbClr val="7030A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621194" y="5227751"/>
                <a:ext cx="762196" cy="575479"/>
              </a:xfrm>
              <a:prstGeom prst="rect">
                <a:avLst/>
              </a:prstGeom>
              <a:blipFill rotWithShape="1">
                <a:blip r:embed="rId8"/>
                <a:stretch>
                  <a:fillRect/>
                </a:stretch>
              </a:blipFill>
              <a:ln>
                <a:noFill/>
              </a:ln>
              <a:effectLst>
                <a:glow rad="228600">
                  <a:schemeClr val="accent4">
                    <a:satMod val="175000"/>
                    <a:alpha val="40000"/>
                  </a:schemeClr>
                </a:glow>
              </a:effectLst>
            </p:spPr>
            <p:txBody>
              <a:bodyPr/>
              <a:lstStyle/>
              <a:p>
                <a:r>
                  <a:rPr lang="fr-FR">
                    <a:noFill/>
                  </a:rPr>
                  <a:t> </a:t>
                </a:r>
              </a:p>
            </p:txBody>
          </p:sp>
        </mc:Fallback>
      </mc:AlternateContent>
      <p:sp>
        <p:nvSpPr>
          <p:cNvPr id="17" name="Accolade ouvrante 16"/>
          <p:cNvSpPr/>
          <p:nvPr/>
        </p:nvSpPr>
        <p:spPr>
          <a:xfrm rot="5400000" flipH="1" flipV="1">
            <a:off x="3671768" y="3395410"/>
            <a:ext cx="540000" cy="2772000"/>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Rectangle 17"/>
              <p:cNvSpPr/>
              <p:nvPr/>
            </p:nvSpPr>
            <p:spPr>
              <a:xfrm>
                <a:off x="1936713" y="5877272"/>
                <a:ext cx="6175011" cy="461665"/>
              </a:xfrm>
              <a:prstGeom prst="rect">
                <a:avLst/>
              </a:prstGeom>
            </p:spPr>
            <p:txBody>
              <a:bodyPr wrap="square">
                <a:spAutoFit/>
              </a:bodyPr>
              <a:lstStyle/>
              <a:p>
                <a:r>
                  <a:rPr lang="en-US" sz="2400" b="1" dirty="0" smtClean="0"/>
                  <a:t>Position vector in </a:t>
                </a:r>
                <a:r>
                  <a:rPr lang="en-US" sz="2400" b="1" dirty="0" smtClean="0">
                    <a:solidFill>
                      <a:srgbClr val="0070C0"/>
                    </a:solidFill>
                  </a:rPr>
                  <a:t>Polar coordinates (</a:t>
                </a:r>
                <a:r>
                  <a:rPr lang="en-US" sz="2400" b="1" dirty="0">
                    <a:solidFill>
                      <a:srgbClr val="0070C0"/>
                    </a:solidFill>
                  </a:rPr>
                  <a:t>𝑟, </a:t>
                </a:r>
                <a14:m>
                  <m:oMath xmlns:m="http://schemas.openxmlformats.org/officeDocument/2006/math">
                    <m:r>
                      <a:rPr lang="en-US" sz="2400" b="1" i="1" dirty="0" smtClean="0">
                        <a:solidFill>
                          <a:srgbClr val="0070C0"/>
                        </a:solidFill>
                        <a:latin typeface="Cambria Math"/>
                        <a:ea typeface="Cambria Math"/>
                      </a:rPr>
                      <m:t>𝝋</m:t>
                    </m:r>
                  </m:oMath>
                </a14:m>
                <a:r>
                  <a:rPr lang="en-US" sz="2400" b="1" dirty="0" smtClean="0">
                    <a:solidFill>
                      <a:srgbClr val="0070C0"/>
                    </a:solidFill>
                  </a:rPr>
                  <a:t>)</a:t>
                </a:r>
                <a:endParaRPr lang="fr-FR" sz="2400" b="1" dirty="0">
                  <a:solidFill>
                    <a:srgbClr val="0070C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1936713" y="5877272"/>
                <a:ext cx="6175011" cy="461665"/>
              </a:xfrm>
              <a:prstGeom prst="rect">
                <a:avLst/>
              </a:prstGeom>
              <a:blipFill rotWithShape="1">
                <a:blip r:embed="rId9"/>
                <a:stretch>
                  <a:fillRect l="-1579" t="-13158" b="-28947"/>
                </a:stretch>
              </a:blipFill>
            </p:spPr>
            <p:txBody>
              <a:bodyPr/>
              <a:lstStyle/>
              <a:p>
                <a:r>
                  <a:rPr lang="fr-FR">
                    <a:noFill/>
                  </a:rPr>
                  <a:t> </a:t>
                </a:r>
              </a:p>
            </p:txBody>
          </p:sp>
        </mc:Fallback>
      </mc:AlternateContent>
      <p:sp>
        <p:nvSpPr>
          <p:cNvPr id="19" name="Flèche courbée vers le bas 18"/>
          <p:cNvSpPr/>
          <p:nvPr/>
        </p:nvSpPr>
        <p:spPr>
          <a:xfrm rot="2884336">
            <a:off x="5347223" y="4211830"/>
            <a:ext cx="2393409" cy="1080120"/>
          </a:xfrm>
          <a:prstGeom prst="curvedDown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15" name="Rectangle 14"/>
              <p:cNvSpPr/>
              <p:nvPr/>
            </p:nvSpPr>
            <p:spPr>
              <a:xfrm>
                <a:off x="4901786" y="2356410"/>
                <a:ext cx="3748719" cy="548292"/>
              </a:xfrm>
              <a:prstGeom prst="rect">
                <a:avLst/>
              </a:prstGeom>
              <a:ln>
                <a:solidFill>
                  <a:srgbClr val="FF0066"/>
                </a:solidFill>
              </a:ln>
              <a:effectLst>
                <a:glow rad="228600">
                  <a:schemeClr val="accent2">
                    <a:satMod val="175000"/>
                    <a:alpha val="40000"/>
                  </a:schemeClr>
                </a:glow>
              </a:effectLst>
            </p:spPr>
            <p:txBody>
              <a:bodyPr wrap="none">
                <a:spAutoFit/>
              </a:bodyPr>
              <a:lstStyle/>
              <a:p>
                <a14:m>
                  <m:oMath xmlns:m="http://schemas.openxmlformats.org/officeDocument/2006/math">
                    <m:acc>
                      <m:accPr>
                        <m:chr m:val="⃗"/>
                        <m:ctrlPr>
                          <a:rPr lang="en-US" sz="2400" b="1" i="1" dirty="0" smtClean="0">
                            <a:solidFill>
                              <a:schemeClr val="tx1"/>
                            </a:solidFill>
                            <a:latin typeface="Cambria Math"/>
                          </a:rPr>
                        </m:ctrlPr>
                      </m:accPr>
                      <m:e>
                        <m:sSub>
                          <m:sSubPr>
                            <m:ctrlPr>
                              <a:rPr lang="en-US" sz="2400" b="1" i="1" dirty="0">
                                <a:solidFill>
                                  <a:schemeClr val="tx1"/>
                                </a:solidFill>
                                <a:latin typeface="Cambria Math"/>
                              </a:rPr>
                            </m:ctrlPr>
                          </m:sSubPr>
                          <m:e>
                            <m:r>
                              <a:rPr lang="fr-FR" sz="2400" b="1" i="1" dirty="0">
                                <a:solidFill>
                                  <a:schemeClr val="tx1"/>
                                </a:solidFill>
                                <a:latin typeface="Cambria Math"/>
                              </a:rPr>
                              <m:t>𝑼</m:t>
                            </m:r>
                          </m:e>
                          <m:sub>
                            <m:r>
                              <a:rPr lang="en-US" sz="2400" b="1" i="1" dirty="0">
                                <a:solidFill>
                                  <a:schemeClr val="tx1"/>
                                </a:solidFill>
                                <a:latin typeface="Cambria Math"/>
                              </a:rPr>
                              <m:t>𝑟</m:t>
                            </m:r>
                          </m:sub>
                        </m:sSub>
                      </m:e>
                    </m:acc>
                    <m:r>
                      <a:rPr lang="fr-FR" sz="2400" b="1" i="0" dirty="0" smtClean="0">
                        <a:solidFill>
                          <a:schemeClr val="tx1"/>
                        </a:solidFill>
                        <a:latin typeface="Cambria Math"/>
                      </a:rPr>
                      <m:t> </m:t>
                    </m:r>
                    <m:r>
                      <a:rPr lang="fr-FR" sz="2400" b="1" i="0" dirty="0" smtClean="0">
                        <a:solidFill>
                          <a:schemeClr val="tx1"/>
                        </a:solidFill>
                        <a:latin typeface="Cambria Math"/>
                      </a:rPr>
                      <m:t>𝐚𝐧𝐝</m:t>
                    </m:r>
                    <m:r>
                      <a:rPr lang="fr-FR" sz="2400" b="1" i="0" dirty="0" smtClean="0">
                        <a:solidFill>
                          <a:schemeClr val="tx1"/>
                        </a:solidFill>
                        <a:latin typeface="Cambria Math"/>
                      </a:rPr>
                      <m:t> </m:t>
                    </m:r>
                  </m:oMath>
                </a14:m>
                <a:r>
                  <a:rPr lang="en-US" sz="2400" b="1" dirty="0">
                    <a:solidFill>
                      <a:schemeClr val="tx1"/>
                    </a:solidFill>
                  </a:rPr>
                  <a:t> </a:t>
                </a:r>
                <a14:m>
                  <m:oMath xmlns:m="http://schemas.openxmlformats.org/officeDocument/2006/math">
                    <m:acc>
                      <m:accPr>
                        <m:chr m:val="⃗"/>
                        <m:ctrlPr>
                          <a:rPr lang="en-US" sz="2400" b="1" i="1" dirty="0">
                            <a:solidFill>
                              <a:schemeClr val="tx1"/>
                            </a:solidFill>
                            <a:latin typeface="Cambria Math"/>
                          </a:rPr>
                        </m:ctrlPr>
                      </m:accPr>
                      <m:e>
                        <m:sSub>
                          <m:sSubPr>
                            <m:ctrlPr>
                              <a:rPr lang="en-US" sz="2400" b="1" i="1" dirty="0">
                                <a:solidFill>
                                  <a:schemeClr val="tx1"/>
                                </a:solidFill>
                                <a:latin typeface="Cambria Math"/>
                              </a:rPr>
                            </m:ctrlPr>
                          </m:sSubPr>
                          <m:e>
                            <m:r>
                              <a:rPr lang="fr-FR" sz="2400" b="1" i="1" dirty="0">
                                <a:solidFill>
                                  <a:schemeClr val="tx1"/>
                                </a:solidFill>
                                <a:latin typeface="Cambria Math"/>
                              </a:rPr>
                              <m:t>𝑼</m:t>
                            </m:r>
                          </m:e>
                          <m:sub>
                            <m:r>
                              <a:rPr lang="en-US" sz="2400" b="1" i="1" dirty="0" smtClean="0">
                                <a:solidFill>
                                  <a:schemeClr val="tx1"/>
                                </a:solidFill>
                                <a:latin typeface="Cambria Math"/>
                                <a:ea typeface="Cambria Math"/>
                              </a:rPr>
                              <m:t>𝛗</m:t>
                            </m:r>
                          </m:sub>
                        </m:sSub>
                      </m:e>
                    </m:acc>
                    <m:r>
                      <a:rPr lang="fr-FR" sz="2400" b="1" i="1" dirty="0" smtClean="0">
                        <a:solidFill>
                          <a:schemeClr val="tx1"/>
                        </a:solidFill>
                        <a:latin typeface="Cambria Math"/>
                      </a:rPr>
                      <m:t>  </m:t>
                    </m:r>
                    <m:r>
                      <a:rPr lang="en-US" sz="2400" b="1" i="1" dirty="0">
                        <a:solidFill>
                          <a:schemeClr val="tx1"/>
                        </a:solidFill>
                        <a:latin typeface="Cambria Math"/>
                      </a:rPr>
                      <m:t>𝒂𝒓𝒆</m:t>
                    </m:r>
                    <m:r>
                      <a:rPr lang="en-US" sz="2400" b="1" i="1" dirty="0">
                        <a:solidFill>
                          <a:schemeClr val="tx1"/>
                        </a:solidFill>
                        <a:latin typeface="Cambria Math"/>
                      </a:rPr>
                      <m:t> </m:t>
                    </m:r>
                    <m:r>
                      <a:rPr lang="en-US" sz="2400" b="1" i="1" dirty="0">
                        <a:solidFill>
                          <a:schemeClr val="tx1"/>
                        </a:solidFill>
                        <a:latin typeface="Cambria Math"/>
                      </a:rPr>
                      <m:t>𝒗𝒂𝒓𝒊𝒂𝒃𝒍𝒆</m:t>
                    </m:r>
                  </m:oMath>
                </a14:m>
                <a:endParaRPr lang="fr-FR" sz="2400"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901786" y="2356410"/>
                <a:ext cx="3748719" cy="548292"/>
              </a:xfrm>
              <a:prstGeom prst="rect">
                <a:avLst/>
              </a:prstGeom>
              <a:blipFill rotWithShape="1">
                <a:blip r:embed="rId10"/>
                <a:stretch>
                  <a:fillRect/>
                </a:stretch>
              </a:blipFill>
              <a:ln>
                <a:solidFill>
                  <a:srgbClr val="FF0066"/>
                </a:solidFill>
              </a:ln>
              <a:effectLst>
                <a:glow rad="228600">
                  <a:schemeClr val="accent2">
                    <a:satMod val="175000"/>
                    <a:alpha val="40000"/>
                  </a:schemeClr>
                </a:glow>
              </a:effectLst>
            </p:spPr>
            <p:txBody>
              <a:bodyPr/>
              <a:lstStyle/>
              <a:p>
                <a:r>
                  <a:rPr lang="fr-FR">
                    <a:noFill/>
                  </a:rPr>
                  <a:t> </a:t>
                </a:r>
              </a:p>
            </p:txBody>
          </p:sp>
        </mc:Fallback>
      </mc:AlternateContent>
    </p:spTree>
    <p:extLst>
      <p:ext uri="{BB962C8B-B14F-4D97-AF65-F5344CB8AC3E}">
        <p14:creationId xmlns:p14="http://schemas.microsoft.com/office/powerpoint/2010/main" val="26462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00"/>
                                        <p:tgtEl>
                                          <p:spTgt spid="1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p:bldP spid="17"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7</a:t>
            </a:fld>
            <a:endParaRPr lang="fr-FR" b="1"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196792" y="260648"/>
                <a:ext cx="8839704" cy="830997"/>
              </a:xfrm>
              <a:prstGeom prst="rect">
                <a:avLst/>
              </a:prstGeom>
              <a:solidFill>
                <a:srgbClr val="FFFFCC"/>
              </a:solidFill>
              <a:ln>
                <a:solidFill>
                  <a:srgbClr val="FF0000"/>
                </a:solidFill>
              </a:ln>
              <a:effectLst>
                <a:glow rad="101600">
                  <a:srgbClr val="FF0000">
                    <a:alpha val="60000"/>
                  </a:srgbClr>
                </a:glow>
              </a:effectLst>
            </p:spPr>
            <p:txBody>
              <a:bodyPr wrap="square">
                <a:spAutoFit/>
              </a:bodyPr>
              <a:lstStyle/>
              <a:p>
                <a:pPr algn="ctr"/>
                <a:r>
                  <a:rPr lang="en-US" sz="2400" b="1" dirty="0" smtClean="0">
                    <a:solidFill>
                      <a:srgbClr val="FF0000"/>
                    </a:solidFill>
                  </a:rPr>
                  <a:t>Relation  </a:t>
                </a:r>
                <a:r>
                  <a:rPr lang="en-US" sz="2400" b="1" dirty="0">
                    <a:solidFill>
                      <a:srgbClr val="FF0000"/>
                    </a:solidFill>
                  </a:rPr>
                  <a:t>between Cartesian coordinates (𝑥, 𝑦) and polar coordinates (𝑟, </a:t>
                </a:r>
                <a14:m>
                  <m:oMath xmlns:m="http://schemas.openxmlformats.org/officeDocument/2006/math">
                    <m:r>
                      <a:rPr lang="en-US" sz="2400" b="1" i="1" dirty="0" smtClean="0">
                        <a:solidFill>
                          <a:srgbClr val="FF0000"/>
                        </a:solidFill>
                        <a:latin typeface="Cambria Math"/>
                        <a:ea typeface="Cambria Math"/>
                      </a:rPr>
                      <m:t>𝝋</m:t>
                    </m:r>
                  </m:oMath>
                </a14:m>
                <a:r>
                  <a:rPr lang="en-US" sz="2400" b="1" dirty="0" smtClean="0">
                    <a:solidFill>
                      <a:srgbClr val="FF0000"/>
                    </a:solidFill>
                  </a:rPr>
                  <a:t>) </a:t>
                </a:r>
                <a:r>
                  <a:rPr lang="en-US" sz="2400" b="1" dirty="0">
                    <a:solidFill>
                      <a:srgbClr val="FF0000"/>
                    </a:solidFill>
                  </a:rPr>
                  <a:t>is:</a:t>
                </a:r>
                <a:endParaRPr lang="fr-FR" sz="2400" b="1"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96792" y="260648"/>
                <a:ext cx="8839704" cy="830997"/>
              </a:xfrm>
              <a:prstGeom prst="rect">
                <a:avLst/>
              </a:prstGeom>
              <a:blipFill rotWithShape="1">
                <a:blip r:embed="rId2"/>
                <a:stretch>
                  <a:fillRect b="-2326"/>
                </a:stretch>
              </a:blipFill>
              <a:ln>
                <a:solidFill>
                  <a:srgbClr val="FF0000"/>
                </a:solidFill>
              </a:ln>
              <a:effectLst>
                <a:glow rad="101600">
                  <a:srgbClr val="FF0000">
                    <a:alpha val="60000"/>
                  </a:srgbClr>
                </a:glow>
              </a:effectLst>
            </p:spPr>
            <p:txBody>
              <a:bodyPr/>
              <a:lstStyle/>
              <a:p>
                <a:r>
                  <a:rPr lang="fr-FR">
                    <a:noFill/>
                  </a:rPr>
                  <a:t> </a:t>
                </a:r>
              </a:p>
            </p:txBody>
          </p:sp>
        </mc:Fallback>
      </mc:AlternateContent>
      <p:grpSp>
        <p:nvGrpSpPr>
          <p:cNvPr id="49" name="Groupe 48"/>
          <p:cNvGrpSpPr/>
          <p:nvPr/>
        </p:nvGrpSpPr>
        <p:grpSpPr>
          <a:xfrm>
            <a:off x="4669257" y="1520890"/>
            <a:ext cx="4573684" cy="4482428"/>
            <a:chOff x="4669257" y="1520890"/>
            <a:chExt cx="4573684" cy="4482428"/>
          </a:xfrm>
        </p:grpSpPr>
        <p:grpSp>
          <p:nvGrpSpPr>
            <p:cNvPr id="5" name="Groupe 4"/>
            <p:cNvGrpSpPr/>
            <p:nvPr/>
          </p:nvGrpSpPr>
          <p:grpSpPr>
            <a:xfrm>
              <a:off x="7830216" y="3142236"/>
              <a:ext cx="540060" cy="369332"/>
              <a:chOff x="5400092" y="1619499"/>
              <a:chExt cx="540060" cy="369332"/>
            </a:xfrm>
          </p:grpSpPr>
          <p:sp>
            <p:nvSpPr>
              <p:cNvPr id="6" name="Ellipse 5"/>
              <p:cNvSpPr/>
              <p:nvPr/>
            </p:nvSpPr>
            <p:spPr>
              <a:xfrm flipV="1">
                <a:off x="5400092" y="1916831"/>
                <a:ext cx="72008"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436096" y="1619499"/>
                <a:ext cx="504056" cy="369332"/>
              </a:xfrm>
              <a:prstGeom prst="rect">
                <a:avLst/>
              </a:prstGeom>
              <a:noFill/>
            </p:spPr>
            <p:txBody>
              <a:bodyPr wrap="square" rtlCol="0">
                <a:spAutoFit/>
              </a:bodyPr>
              <a:lstStyle/>
              <a:p>
                <a:r>
                  <a:rPr lang="fr-FR" b="1" dirty="0" smtClean="0"/>
                  <a:t>M</a:t>
                </a:r>
                <a:endParaRPr lang="fr-FR" b="1" dirty="0"/>
              </a:p>
            </p:txBody>
          </p:sp>
        </p:grpSp>
        <p:grpSp>
          <p:nvGrpSpPr>
            <p:cNvPr id="8" name="Groupe 7"/>
            <p:cNvGrpSpPr/>
            <p:nvPr/>
          </p:nvGrpSpPr>
          <p:grpSpPr>
            <a:xfrm rot="940568">
              <a:off x="7063337" y="2170618"/>
              <a:ext cx="1505134" cy="2195860"/>
              <a:chOff x="4590772" y="544860"/>
              <a:chExt cx="1505134" cy="2195860"/>
            </a:xfrm>
          </p:grpSpPr>
          <p:cxnSp>
            <p:nvCxnSpPr>
              <p:cNvPr id="9" name="Connecteur en arc 8"/>
              <p:cNvCxnSpPr/>
              <p:nvPr/>
            </p:nvCxnSpPr>
            <p:spPr>
              <a:xfrm rot="16200000" flipH="1">
                <a:off x="4709906" y="1354720"/>
                <a:ext cx="1728000" cy="1044000"/>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90772" y="544860"/>
                <a:ext cx="1141146" cy="369332"/>
              </a:xfrm>
              <a:prstGeom prst="rect">
                <a:avLst/>
              </a:prstGeom>
            </p:spPr>
            <p:txBody>
              <a:bodyPr wrap="none">
                <a:spAutoFit/>
              </a:bodyPr>
              <a:lstStyle/>
              <a:p>
                <a:r>
                  <a:rPr lang="fr-FR" b="1" dirty="0" err="1">
                    <a:solidFill>
                      <a:srgbClr val="00B050"/>
                    </a:solidFill>
                  </a:rPr>
                  <a:t>T</a:t>
                </a:r>
                <a:r>
                  <a:rPr lang="fr-FR" b="1" dirty="0" err="1" smtClean="0">
                    <a:solidFill>
                      <a:srgbClr val="00B050"/>
                    </a:solidFill>
                  </a:rPr>
                  <a:t>rajectory</a:t>
                </a:r>
                <a:endParaRPr lang="fr-FR" b="1" dirty="0">
                  <a:solidFill>
                    <a:srgbClr val="00B050"/>
                  </a:solidFill>
                </a:endParaRPr>
              </a:p>
            </p:txBody>
          </p:sp>
        </p:grpSp>
        <p:grpSp>
          <p:nvGrpSpPr>
            <p:cNvPr id="11" name="Groupe 10"/>
            <p:cNvGrpSpPr/>
            <p:nvPr/>
          </p:nvGrpSpPr>
          <p:grpSpPr>
            <a:xfrm>
              <a:off x="5498525" y="1520890"/>
              <a:ext cx="3744416" cy="4448253"/>
              <a:chOff x="3635896" y="-27384"/>
              <a:chExt cx="3744416" cy="4448253"/>
            </a:xfrm>
          </p:grpSpPr>
          <p:grpSp>
            <p:nvGrpSpPr>
              <p:cNvPr id="13" name="Groupe 12"/>
              <p:cNvGrpSpPr/>
              <p:nvPr/>
            </p:nvGrpSpPr>
            <p:grpSpPr>
              <a:xfrm>
                <a:off x="4067944" y="3817265"/>
                <a:ext cx="3312368" cy="603604"/>
                <a:chOff x="4211960" y="3569123"/>
                <a:chExt cx="3312368" cy="603604"/>
              </a:xfrm>
            </p:grpSpPr>
            <p:cxnSp>
              <p:nvCxnSpPr>
                <p:cNvPr id="17" name="Connecteur droit avec flèche 16"/>
                <p:cNvCxnSpPr/>
                <p:nvPr/>
              </p:nvCxnSpPr>
              <p:spPr>
                <a:xfrm flipV="1">
                  <a:off x="4211960" y="3569123"/>
                  <a:ext cx="316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020272" y="3711062"/>
                  <a:ext cx="504056" cy="461665"/>
                </a:xfrm>
                <a:prstGeom prst="rect">
                  <a:avLst/>
                </a:prstGeom>
                <a:noFill/>
              </p:spPr>
              <p:txBody>
                <a:bodyPr wrap="square" rtlCol="0">
                  <a:spAutoFit/>
                </a:bodyPr>
                <a:lstStyle/>
                <a:p>
                  <a:r>
                    <a:rPr lang="fr-FR" sz="2400" b="1" dirty="0"/>
                    <a:t>X</a:t>
                  </a:r>
                </a:p>
              </p:txBody>
            </p:sp>
          </p:grpSp>
          <p:grpSp>
            <p:nvGrpSpPr>
              <p:cNvPr id="14" name="Groupe 13"/>
              <p:cNvGrpSpPr/>
              <p:nvPr/>
            </p:nvGrpSpPr>
            <p:grpSpPr>
              <a:xfrm>
                <a:off x="3635896" y="-27384"/>
                <a:ext cx="504056" cy="3848190"/>
                <a:chOff x="3779912" y="-275526"/>
                <a:chExt cx="504056" cy="3848190"/>
              </a:xfrm>
            </p:grpSpPr>
            <p:cxnSp>
              <p:nvCxnSpPr>
                <p:cNvPr id="15" name="Connecteur droit avec flèche 14"/>
                <p:cNvCxnSpPr/>
                <p:nvPr/>
              </p:nvCxnSpPr>
              <p:spPr>
                <a:xfrm rot="16200000" flipV="1">
                  <a:off x="2339960" y="1700664"/>
                  <a:ext cx="374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779912" y="-275526"/>
                  <a:ext cx="504056" cy="461665"/>
                </a:xfrm>
                <a:prstGeom prst="rect">
                  <a:avLst/>
                </a:prstGeom>
                <a:noFill/>
              </p:spPr>
              <p:txBody>
                <a:bodyPr wrap="square" rtlCol="0">
                  <a:spAutoFit/>
                </a:bodyPr>
                <a:lstStyle/>
                <a:p>
                  <a:r>
                    <a:rPr lang="fr-FR" sz="2400" b="1" dirty="0" smtClean="0"/>
                    <a:t>Y</a:t>
                  </a:r>
                  <a:endParaRPr lang="fr-FR" sz="2400" b="1" dirty="0"/>
                </a:p>
              </p:txBody>
            </p:sp>
          </p:grpSp>
        </p:grpSp>
        <p:grpSp>
          <p:nvGrpSpPr>
            <p:cNvPr id="19" name="Groupe 18"/>
            <p:cNvGrpSpPr/>
            <p:nvPr/>
          </p:nvGrpSpPr>
          <p:grpSpPr>
            <a:xfrm>
              <a:off x="5605214" y="4168943"/>
              <a:ext cx="1498603" cy="1834375"/>
              <a:chOff x="1691680" y="252773"/>
              <a:chExt cx="1498603" cy="1834375"/>
            </a:xfrm>
          </p:grpSpPr>
          <mc:AlternateContent xmlns:mc="http://schemas.openxmlformats.org/markup-compatibility/2006" xmlns:a14="http://schemas.microsoft.com/office/drawing/2010/main">
            <mc:Choice Requires="a14">
              <p:sp>
                <p:nvSpPr>
                  <p:cNvPr id="20" name="Rectangle 19"/>
                  <p:cNvSpPr/>
                  <p:nvPr/>
                </p:nvSpPr>
                <p:spPr>
                  <a:xfrm>
                    <a:off x="2195736" y="1441843"/>
                    <a:ext cx="367408" cy="645305"/>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a:ea typeface="Calibri"/>
                                  <a:cs typeface="Times New Roman"/>
                                </a:rPr>
                              </m:ctrlPr>
                            </m:accPr>
                            <m:e>
                              <m:r>
                                <a:rPr lang="fr-FR" sz="2400" b="1" i="1" smtClean="0">
                                  <a:solidFill>
                                    <a:schemeClr val="accent6">
                                      <a:lumMod val="50000"/>
                                    </a:schemeClr>
                                  </a:solidFill>
                                  <a:effectLst/>
                                  <a:latin typeface="Cambria Math"/>
                                  <a:ea typeface="Calibri"/>
                                  <a:cs typeface="Times New Roman"/>
                                </a:rPr>
                                <m:t>𝒊</m:t>
                              </m:r>
                            </m:e>
                          </m:acc>
                        </m:oMath>
                      </m:oMathPara>
                    </a14:m>
                    <a:endParaRPr lang="fr-FR" dirty="0">
                      <a:solidFill>
                        <a:schemeClr val="accent6">
                          <a:lumMod val="50000"/>
                        </a:schemeClr>
                      </a:solidFill>
                      <a:ea typeface="Calibri"/>
                      <a:cs typeface="Times New Roman"/>
                    </a:endParaRPr>
                  </a:p>
                </p:txBody>
              </p:sp>
            </mc:Choice>
            <mc:Fallback xmlns="">
              <p:sp>
                <p:nvSpPr>
                  <p:cNvPr id="20" name="Rectangle 19"/>
                  <p:cNvSpPr>
                    <a:spLocks noRot="1" noChangeAspect="1" noMove="1" noResize="1" noEditPoints="1" noAdjustHandles="1" noChangeArrowheads="1" noChangeShapeType="1" noTextEdit="1"/>
                  </p:cNvSpPr>
                  <p:nvPr/>
                </p:nvSpPr>
                <p:spPr>
                  <a:xfrm>
                    <a:off x="2195736" y="1441843"/>
                    <a:ext cx="367408" cy="645305"/>
                  </a:xfrm>
                  <a:prstGeom prst="rect">
                    <a:avLst/>
                  </a:prstGeom>
                  <a:blipFill rotWithShape="1">
                    <a:blip r:embed="rId3"/>
                    <a:stretch>
                      <a:fillRect/>
                    </a:stretch>
                  </a:blipFill>
                  <a:ln>
                    <a:noFill/>
                  </a:ln>
                </p:spPr>
                <p:txBody>
                  <a:bodyPr/>
                  <a:lstStyle/>
                  <a:p>
                    <a:r>
                      <a:rPr lang="fr-FR">
                        <a:noFill/>
                      </a:rPr>
                      <a:t> </a:t>
                    </a:r>
                  </a:p>
                </p:txBody>
              </p:sp>
            </mc:Fallback>
          </mc:AlternateContent>
          <p:grpSp>
            <p:nvGrpSpPr>
              <p:cNvPr id="21" name="Groupe 20"/>
              <p:cNvGrpSpPr/>
              <p:nvPr/>
            </p:nvGrpSpPr>
            <p:grpSpPr>
              <a:xfrm>
                <a:off x="1691680" y="252773"/>
                <a:ext cx="1498603" cy="1584176"/>
                <a:chOff x="1691680" y="252773"/>
                <a:chExt cx="1498603" cy="1584176"/>
              </a:xfrm>
            </p:grpSpPr>
            <p:grpSp>
              <p:nvGrpSpPr>
                <p:cNvPr id="22" name="Groupe 21"/>
                <p:cNvGrpSpPr/>
                <p:nvPr/>
              </p:nvGrpSpPr>
              <p:grpSpPr>
                <a:xfrm>
                  <a:off x="1907715" y="466428"/>
                  <a:ext cx="1282568" cy="1370521"/>
                  <a:chOff x="1907715" y="466428"/>
                  <a:chExt cx="1282568" cy="1370521"/>
                </a:xfrm>
              </p:grpSpPr>
              <p:grpSp>
                <p:nvGrpSpPr>
                  <p:cNvPr id="24" name="Groupe 23"/>
                  <p:cNvGrpSpPr/>
                  <p:nvPr/>
                </p:nvGrpSpPr>
                <p:grpSpPr>
                  <a:xfrm>
                    <a:off x="2017039" y="1375284"/>
                    <a:ext cx="1173244" cy="461665"/>
                    <a:chOff x="4100726" y="3327375"/>
                    <a:chExt cx="4215690" cy="1656714"/>
                  </a:xfrm>
                </p:grpSpPr>
                <p:cxnSp>
                  <p:nvCxnSpPr>
                    <p:cNvPr id="28" name="Connecteur droit avec flèche 27"/>
                    <p:cNvCxnSpPr/>
                    <p:nvPr/>
                  </p:nvCxnSpPr>
                  <p:spPr>
                    <a:xfrm flipV="1">
                      <a:off x="4100726" y="3569122"/>
                      <a:ext cx="3600001"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7812359" y="3327375"/>
                      <a:ext cx="504057" cy="1656714"/>
                    </a:xfrm>
                    <a:prstGeom prst="rect">
                      <a:avLst/>
                    </a:prstGeom>
                    <a:noFill/>
                    <a:ln>
                      <a:noFill/>
                    </a:ln>
                  </p:spPr>
                  <p:txBody>
                    <a:bodyPr wrap="square" rtlCol="0">
                      <a:spAutoFit/>
                    </a:bodyPr>
                    <a:lstStyle/>
                    <a:p>
                      <a:endParaRPr lang="fr-FR" sz="2400" b="1" dirty="0"/>
                    </a:p>
                  </p:txBody>
                </p:sp>
              </p:grpSp>
              <p:grpSp>
                <p:nvGrpSpPr>
                  <p:cNvPr id="25" name="Groupe 24"/>
                  <p:cNvGrpSpPr/>
                  <p:nvPr/>
                </p:nvGrpSpPr>
                <p:grpSpPr>
                  <a:xfrm>
                    <a:off x="1907715" y="466428"/>
                    <a:ext cx="140281" cy="977208"/>
                    <a:chOff x="3707904" y="65886"/>
                    <a:chExt cx="504056" cy="3506776"/>
                  </a:xfrm>
                </p:grpSpPr>
                <p:cxnSp>
                  <p:nvCxnSpPr>
                    <p:cNvPr id="26" name="Connecteur droit avec flèche 25"/>
                    <p:cNvCxnSpPr/>
                    <p:nvPr/>
                  </p:nvCxnSpPr>
                  <p:spPr>
                    <a:xfrm rot="16200000" flipV="1">
                      <a:off x="2390728" y="1862663"/>
                      <a:ext cx="3419999"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707904" y="65886"/>
                      <a:ext cx="504056" cy="1656715"/>
                    </a:xfrm>
                    <a:prstGeom prst="rect">
                      <a:avLst/>
                    </a:prstGeom>
                    <a:noFill/>
                    <a:ln>
                      <a:noFill/>
                    </a:ln>
                  </p:spPr>
                  <p:txBody>
                    <a:bodyPr wrap="square" rtlCol="0">
                      <a:spAutoFit/>
                    </a:bodyPr>
                    <a:lstStyle/>
                    <a:p>
                      <a:endParaRPr lang="fr-FR" sz="2400" b="1" dirty="0"/>
                    </a:p>
                  </p:txBody>
                </p:sp>
              </p:grpSp>
            </p:grpSp>
            <mc:AlternateContent xmlns:mc="http://schemas.openxmlformats.org/markup-compatibility/2006" xmlns:a14="http://schemas.microsoft.com/office/drawing/2010/main">
              <mc:Choice Requires="a14">
                <p:sp>
                  <p:nvSpPr>
                    <p:cNvPr id="23" name="Rectangle 22"/>
                    <p:cNvSpPr/>
                    <p:nvPr/>
                  </p:nvSpPr>
                  <p:spPr>
                    <a:xfrm>
                      <a:off x="1691680" y="252773"/>
                      <a:ext cx="341760" cy="574516"/>
                    </a:xfrm>
                    <a:prstGeom prst="rect">
                      <a:avLst/>
                    </a:prstGeom>
                    <a:ln>
                      <a:noFill/>
                    </a:ln>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6">
                                        <a:lumMod val="50000"/>
                                      </a:schemeClr>
                                    </a:solidFill>
                                    <a:latin typeface="Cambria Math"/>
                                    <a:ea typeface="Calibri"/>
                                    <a:cs typeface="Times New Roman"/>
                                  </a:rPr>
                                </m:ctrlPr>
                              </m:accPr>
                              <m:e>
                                <m:r>
                                  <a:rPr lang="fr-FR" sz="2000" b="1" i="1" smtClean="0">
                                    <a:solidFill>
                                      <a:schemeClr val="accent6">
                                        <a:lumMod val="50000"/>
                                      </a:schemeClr>
                                    </a:solidFill>
                                    <a:latin typeface="Cambria Math"/>
                                    <a:ea typeface="Calibri"/>
                                    <a:cs typeface="Times New Roman"/>
                                  </a:rPr>
                                  <m:t>𝒋</m:t>
                                </m:r>
                              </m:e>
                            </m:acc>
                          </m:oMath>
                        </m:oMathPara>
                      </a14:m>
                      <a:endParaRPr lang="fr-FR" sz="1600" dirty="0">
                        <a:solidFill>
                          <a:schemeClr val="accent6">
                            <a:lumMod val="50000"/>
                          </a:schemeClr>
                        </a:solidFill>
                        <a:ea typeface="Calibri"/>
                        <a:cs typeface="Times New Roman"/>
                      </a:endParaRPr>
                    </a:p>
                  </p:txBody>
                </p:sp>
              </mc:Choice>
              <mc:Fallback xmlns="">
                <p:sp>
                  <p:nvSpPr>
                    <p:cNvPr id="23" name="Rectangle 22"/>
                    <p:cNvSpPr>
                      <a:spLocks noRot="1" noChangeAspect="1" noMove="1" noResize="1" noEditPoints="1" noAdjustHandles="1" noChangeArrowheads="1" noChangeShapeType="1" noTextEdit="1"/>
                    </p:cNvSpPr>
                    <p:nvPr/>
                  </p:nvSpPr>
                  <p:spPr>
                    <a:xfrm>
                      <a:off x="1691680" y="252773"/>
                      <a:ext cx="341760" cy="574516"/>
                    </a:xfrm>
                    <a:prstGeom prst="rect">
                      <a:avLst/>
                    </a:prstGeom>
                    <a:blipFill rotWithShape="1">
                      <a:blip r:embed="rId4"/>
                      <a:stretch>
                        <a:fillRect/>
                      </a:stretch>
                    </a:blipFill>
                    <a:ln>
                      <a:noFill/>
                    </a:ln>
                  </p:spPr>
                  <p:txBody>
                    <a:bodyPr/>
                    <a:lstStyle/>
                    <a:p>
                      <a:r>
                        <a:rPr lang="fr-FR">
                          <a:noFill/>
                        </a:rPr>
                        <a:t> </a:t>
                      </a:r>
                    </a:p>
                  </p:txBody>
                </p:sp>
              </mc:Fallback>
            </mc:AlternateContent>
          </p:grpSp>
        </p:grpSp>
        <p:grpSp>
          <p:nvGrpSpPr>
            <p:cNvPr id="30" name="Groupe 29"/>
            <p:cNvGrpSpPr/>
            <p:nvPr/>
          </p:nvGrpSpPr>
          <p:grpSpPr>
            <a:xfrm>
              <a:off x="5921251" y="3475568"/>
              <a:ext cx="1944969" cy="1893514"/>
              <a:chOff x="4058622" y="1927294"/>
              <a:chExt cx="1944969" cy="1893514"/>
            </a:xfrm>
          </p:grpSpPr>
          <p:cxnSp>
            <p:nvCxnSpPr>
              <p:cNvPr id="31" name="Connecteur droit avec flèche 30"/>
              <p:cNvCxnSpPr/>
              <p:nvPr/>
            </p:nvCxnSpPr>
            <p:spPr>
              <a:xfrm flipV="1">
                <a:off x="4058622" y="1927294"/>
                <a:ext cx="1944969" cy="189351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p:cNvSpPr/>
                  <p:nvPr/>
                </p:nvSpPr>
                <p:spPr>
                  <a:xfrm>
                    <a:off x="4977316" y="2048592"/>
                    <a:ext cx="458780" cy="716093"/>
                  </a:xfrm>
                  <a:prstGeom prst="rect">
                    <a:avLst/>
                  </a:prstGeom>
                </p:spPr>
                <p:txBody>
                  <a:bodyPr wrap="non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a:ea typeface="Calibri"/>
                                  <a:cs typeface="Times New Roman"/>
                                </a:rPr>
                              </m:ctrlPr>
                            </m:accPr>
                            <m:e>
                              <m:r>
                                <a:rPr lang="fr-FR" sz="2800" b="1" i="1" smtClean="0">
                                  <a:solidFill>
                                    <a:srgbClr val="7030A0"/>
                                  </a:solidFill>
                                  <a:effectLst/>
                                  <a:latin typeface="Cambria Math"/>
                                  <a:ea typeface="Calibri"/>
                                  <a:cs typeface="Times New Roman"/>
                                </a:rPr>
                                <m:t>𝒓</m:t>
                              </m:r>
                            </m:e>
                          </m:acc>
                        </m:oMath>
                      </m:oMathPara>
                    </a14:m>
                    <a:endParaRPr lang="fr-FR" sz="2000" dirty="0">
                      <a:solidFill>
                        <a:srgbClr val="7030A0"/>
                      </a:solidFill>
                      <a:ea typeface="Calibri"/>
                      <a:cs typeface="Times New Roman"/>
                    </a:endParaRPr>
                  </a:p>
                </p:txBody>
              </p:sp>
            </mc:Choice>
            <mc:Fallback xmlns="">
              <p:sp>
                <p:nvSpPr>
                  <p:cNvPr id="32" name="Rectangle 31"/>
                  <p:cNvSpPr>
                    <a:spLocks noRot="1" noChangeAspect="1" noMove="1" noResize="1" noEditPoints="1" noAdjustHandles="1" noChangeArrowheads="1" noChangeShapeType="1" noTextEdit="1"/>
                  </p:cNvSpPr>
                  <p:nvPr/>
                </p:nvSpPr>
                <p:spPr>
                  <a:xfrm>
                    <a:off x="4977316" y="2048592"/>
                    <a:ext cx="458780" cy="716093"/>
                  </a:xfrm>
                  <a:prstGeom prst="rect">
                    <a:avLst/>
                  </a:prstGeom>
                  <a:blipFill rotWithShape="1">
                    <a:blip r:embed="rId5"/>
                    <a:stretch>
                      <a:fillRect/>
                    </a:stretch>
                  </a:blipFill>
                </p:spPr>
                <p:txBody>
                  <a:bodyPr/>
                  <a:lstStyle/>
                  <a:p>
                    <a:r>
                      <a:rPr lang="fr-FR">
                        <a:noFill/>
                      </a:rPr>
                      <a:t> </a:t>
                    </a:r>
                  </a:p>
                </p:txBody>
              </p:sp>
            </mc:Fallback>
          </mc:AlternateContent>
        </p:grpSp>
        <p:grpSp>
          <p:nvGrpSpPr>
            <p:cNvPr id="33" name="Groupe 32"/>
            <p:cNvGrpSpPr/>
            <p:nvPr/>
          </p:nvGrpSpPr>
          <p:grpSpPr>
            <a:xfrm rot="16200000">
              <a:off x="6788731" y="4431172"/>
              <a:ext cx="2172168" cy="432000"/>
              <a:chOff x="2078373" y="4868261"/>
              <a:chExt cx="3307037" cy="461665"/>
            </a:xfrm>
          </p:grpSpPr>
          <p:cxnSp>
            <p:nvCxnSpPr>
              <p:cNvPr id="34" name="Connecteur droit 33"/>
              <p:cNvCxnSpPr/>
              <p:nvPr/>
            </p:nvCxnSpPr>
            <p:spPr>
              <a:xfrm flipH="1" flipV="1">
                <a:off x="2699792" y="5121190"/>
                <a:ext cx="268561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078373" y="4868261"/>
                <a:ext cx="504056" cy="461665"/>
              </a:xfrm>
              <a:prstGeom prst="rect">
                <a:avLst/>
              </a:prstGeom>
              <a:noFill/>
            </p:spPr>
            <p:txBody>
              <a:bodyPr wrap="square" rtlCol="0">
                <a:spAutoFit/>
              </a:bodyPr>
              <a:lstStyle/>
              <a:p>
                <a:r>
                  <a:rPr lang="fr-FR" sz="2400" b="1" dirty="0" smtClean="0">
                    <a:latin typeface="Berlin Sans FB Demi" pitchFamily="34" charset="0"/>
                  </a:rPr>
                  <a:t>x</a:t>
                </a:r>
                <a:endParaRPr lang="fr-FR" sz="2400" b="1" dirty="0">
                  <a:latin typeface="Berlin Sans FB Demi" pitchFamily="34" charset="0"/>
                </a:endParaRPr>
              </a:p>
            </p:txBody>
          </p:sp>
        </p:grpSp>
        <p:grpSp>
          <p:nvGrpSpPr>
            <p:cNvPr id="36" name="Groupe 35"/>
            <p:cNvGrpSpPr/>
            <p:nvPr/>
          </p:nvGrpSpPr>
          <p:grpSpPr>
            <a:xfrm rot="3626613" flipH="1" flipV="1">
              <a:off x="6243311" y="2146129"/>
              <a:ext cx="792470" cy="2178124"/>
              <a:chOff x="6555536" y="3844057"/>
              <a:chExt cx="1240693" cy="2165312"/>
            </a:xfrm>
          </p:grpSpPr>
          <p:cxnSp>
            <p:nvCxnSpPr>
              <p:cNvPr id="37" name="Connecteur droit 36"/>
              <p:cNvCxnSpPr>
                <a:endCxn id="38" idx="3"/>
              </p:cNvCxnSpPr>
              <p:nvPr/>
            </p:nvCxnSpPr>
            <p:spPr>
              <a:xfrm rot="17973387" flipV="1">
                <a:off x="5596695" y="4989368"/>
                <a:ext cx="1978842" cy="6115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rot="6870508">
                <a:off x="7272667" y="3640559"/>
                <a:ext cx="320063" cy="727060"/>
              </a:xfrm>
              <a:prstGeom prst="rect">
                <a:avLst/>
              </a:prstGeom>
              <a:noFill/>
            </p:spPr>
            <p:txBody>
              <a:bodyPr wrap="square" rtlCol="0">
                <a:spAutoFit/>
              </a:bodyPr>
              <a:lstStyle/>
              <a:p>
                <a:r>
                  <a:rPr lang="fr-FR" sz="2400" b="1" dirty="0" smtClean="0">
                    <a:latin typeface="Berlin Sans FB Demi" pitchFamily="34" charset="0"/>
                  </a:rPr>
                  <a:t>y</a:t>
                </a:r>
                <a:endParaRPr lang="fr-FR" sz="2400" b="1" dirty="0">
                  <a:latin typeface="Berlin Sans FB Demi" pitchFamily="34" charset="0"/>
                </a:endParaRPr>
              </a:p>
            </p:txBody>
          </p:sp>
        </p:grpSp>
        <p:grpSp>
          <p:nvGrpSpPr>
            <p:cNvPr id="39" name="Groupe 38"/>
            <p:cNvGrpSpPr/>
            <p:nvPr/>
          </p:nvGrpSpPr>
          <p:grpSpPr>
            <a:xfrm>
              <a:off x="6102727" y="4869859"/>
              <a:ext cx="907966" cy="523220"/>
              <a:chOff x="4240098" y="4273932"/>
              <a:chExt cx="907966" cy="523220"/>
            </a:xfrm>
          </p:grpSpPr>
          <p:sp>
            <p:nvSpPr>
              <p:cNvPr id="40" name="Forme libre 39"/>
              <p:cNvSpPr/>
              <p:nvPr/>
            </p:nvSpPr>
            <p:spPr>
              <a:xfrm>
                <a:off x="4427984" y="4437112"/>
                <a:ext cx="133759" cy="336042"/>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1" name="ZoneTexte 40"/>
                  <p:cNvSpPr txBox="1"/>
                  <p:nvPr/>
                </p:nvSpPr>
                <p:spPr>
                  <a:xfrm>
                    <a:off x="4240098" y="4273932"/>
                    <a:ext cx="9079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4240098" y="4273932"/>
                    <a:ext cx="907966" cy="523220"/>
                  </a:xfrm>
                  <a:prstGeom prst="rect">
                    <a:avLst/>
                  </a:prstGeom>
                  <a:blipFill rotWithShape="1">
                    <a:blip r:embed="rId6"/>
                    <a:stretch>
                      <a:fillRect/>
                    </a:stretch>
                  </a:blipFill>
                </p:spPr>
                <p:txBody>
                  <a:bodyPr/>
                  <a:lstStyle/>
                  <a:p>
                    <a:r>
                      <a:rPr lang="fr-FR">
                        <a:noFill/>
                      </a:rPr>
                      <a:t> </a:t>
                    </a:r>
                  </a:p>
                </p:txBody>
              </p:sp>
            </mc:Fallback>
          </mc:AlternateContent>
        </p:grpSp>
        <p:cxnSp>
          <p:nvCxnSpPr>
            <p:cNvPr id="42" name="Connecteur droit avec flèche 41"/>
            <p:cNvCxnSpPr/>
            <p:nvPr/>
          </p:nvCxnSpPr>
          <p:spPr>
            <a:xfrm flipV="1">
              <a:off x="5961530" y="4034159"/>
              <a:ext cx="1409203" cy="133492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ZoneTexte 42"/>
                <p:cNvSpPr txBox="1"/>
                <p:nvPr/>
              </p:nvSpPr>
              <p:spPr>
                <a:xfrm>
                  <a:off x="6876216" y="4442773"/>
                  <a:ext cx="654795"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FF0000"/>
                                </a:solidFill>
                                <a:latin typeface="Cambria Math"/>
                              </a:rPr>
                            </m:ctrlPr>
                          </m:accPr>
                          <m:e>
                            <m:sSub>
                              <m:sSubPr>
                                <m:ctrlPr>
                                  <a:rPr lang="fr-FR" sz="2800" b="1" i="1" smtClean="0">
                                    <a:solidFill>
                                      <a:srgbClr val="FF0000"/>
                                    </a:solidFill>
                                    <a:latin typeface="Cambria Math"/>
                                  </a:rPr>
                                </m:ctrlPr>
                              </m:sSubPr>
                              <m:e>
                                <m:r>
                                  <a:rPr lang="fr-FR" sz="2800" b="1" i="0" smtClean="0">
                                    <a:solidFill>
                                      <a:srgbClr val="FF0000"/>
                                    </a:solidFill>
                                    <a:latin typeface="Cambria Math"/>
                                  </a:rPr>
                                  <m:t>𝐔</m:t>
                                </m:r>
                              </m:e>
                              <m:sub>
                                <m:r>
                                  <a:rPr lang="fr-FR" sz="2800" b="1" i="0" smtClean="0">
                                    <a:solidFill>
                                      <a:srgbClr val="FF0000"/>
                                    </a:solidFill>
                                    <a:latin typeface="Cambria Math"/>
                                  </a:rPr>
                                  <m:t>𝐫</m:t>
                                </m:r>
                              </m:sub>
                            </m:sSub>
                          </m:e>
                        </m:acc>
                      </m:oMath>
                    </m:oMathPara>
                  </a14:m>
                  <a:endParaRPr lang="fr-FR" sz="2800" b="1" dirty="0">
                    <a:solidFill>
                      <a:srgbClr val="FF0000"/>
                    </a:solidFill>
                  </a:endParaRPr>
                </a:p>
              </p:txBody>
            </p:sp>
          </mc:Choice>
          <mc:Fallback xmlns="">
            <p:sp>
              <p:nvSpPr>
                <p:cNvPr id="43" name="ZoneTexte 42"/>
                <p:cNvSpPr txBox="1">
                  <a:spLocks noRot="1" noChangeAspect="1" noMove="1" noResize="1" noEditPoints="1" noAdjustHandles="1" noChangeArrowheads="1" noChangeShapeType="1" noTextEdit="1"/>
                </p:cNvSpPr>
                <p:nvPr/>
              </p:nvSpPr>
              <p:spPr>
                <a:xfrm>
                  <a:off x="6876216" y="4442773"/>
                  <a:ext cx="654795" cy="575479"/>
                </a:xfrm>
                <a:prstGeom prst="rect">
                  <a:avLst/>
                </a:prstGeom>
                <a:blipFill rotWithShape="1">
                  <a:blip r:embed="rId7"/>
                  <a:stretch>
                    <a:fillRect/>
                  </a:stretch>
                </a:blipFill>
              </p:spPr>
              <p:txBody>
                <a:bodyPr/>
                <a:lstStyle/>
                <a:p>
                  <a:r>
                    <a:rPr lang="fr-FR">
                      <a:noFill/>
                    </a:rPr>
                    <a:t> </a:t>
                  </a:r>
                </a:p>
              </p:txBody>
            </p:sp>
          </mc:Fallback>
        </mc:AlternateContent>
        <p:cxnSp>
          <p:nvCxnSpPr>
            <p:cNvPr id="44" name="Connecteur droit avec flèche 43"/>
            <p:cNvCxnSpPr/>
            <p:nvPr/>
          </p:nvCxnSpPr>
          <p:spPr>
            <a:xfrm rot="16200000" flipV="1">
              <a:off x="5071317" y="4548143"/>
              <a:ext cx="878415" cy="840097"/>
            </a:xfrm>
            <a:prstGeom prst="straightConnector1">
              <a:avLst/>
            </a:prstGeom>
            <a:ln w="76200">
              <a:solidFill>
                <a:srgbClr val="00FFCC"/>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ZoneTexte 44"/>
                <p:cNvSpPr txBox="1"/>
                <p:nvPr/>
              </p:nvSpPr>
              <p:spPr>
                <a:xfrm>
                  <a:off x="4669257" y="4817600"/>
                  <a:ext cx="728533" cy="624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00FFCC"/>
                                </a:solidFill>
                                <a:latin typeface="Cambria Math"/>
                              </a:rPr>
                            </m:ctrlPr>
                          </m:accPr>
                          <m:e>
                            <m:sSub>
                              <m:sSubPr>
                                <m:ctrlPr>
                                  <a:rPr lang="fr-FR" sz="2800" b="1" i="1" smtClean="0">
                                    <a:solidFill>
                                      <a:srgbClr val="00FFCC"/>
                                    </a:solidFill>
                                    <a:latin typeface="Cambria Math"/>
                                  </a:rPr>
                                </m:ctrlPr>
                              </m:sSubPr>
                              <m:e>
                                <m:r>
                                  <a:rPr lang="fr-FR" sz="2800" b="1" i="0" smtClean="0">
                                    <a:solidFill>
                                      <a:srgbClr val="00FFCC"/>
                                    </a:solidFill>
                                    <a:latin typeface="Cambria Math"/>
                                  </a:rPr>
                                  <m:t>𝐔</m:t>
                                </m:r>
                              </m:e>
                              <m:sub>
                                <m:r>
                                  <a:rPr lang="fr-FR" sz="2800" b="1" i="1" smtClean="0">
                                    <a:solidFill>
                                      <a:srgbClr val="00FFCC"/>
                                    </a:solidFill>
                                    <a:latin typeface="Cambria Math"/>
                                    <a:ea typeface="Cambria Math"/>
                                  </a:rPr>
                                  <m:t>𝝋</m:t>
                                </m:r>
                              </m:sub>
                            </m:sSub>
                          </m:e>
                        </m:acc>
                      </m:oMath>
                    </m:oMathPara>
                  </a14:m>
                  <a:endParaRPr lang="fr-FR" sz="2800" b="1" dirty="0">
                    <a:solidFill>
                      <a:srgbClr val="00FFCC"/>
                    </a:solidFill>
                  </a:endParaRPr>
                </a:p>
              </p:txBody>
            </p:sp>
          </mc:Choice>
          <mc:Fallback xmlns="">
            <p:sp>
              <p:nvSpPr>
                <p:cNvPr id="45" name="ZoneTexte 44"/>
                <p:cNvSpPr txBox="1">
                  <a:spLocks noRot="1" noChangeAspect="1" noMove="1" noResize="1" noEditPoints="1" noAdjustHandles="1" noChangeArrowheads="1" noChangeShapeType="1" noTextEdit="1"/>
                </p:cNvSpPr>
                <p:nvPr/>
              </p:nvSpPr>
              <p:spPr>
                <a:xfrm>
                  <a:off x="4669257" y="4817600"/>
                  <a:ext cx="728533" cy="624273"/>
                </a:xfrm>
                <a:prstGeom prst="rect">
                  <a:avLst/>
                </a:prstGeom>
                <a:blipFill rotWithShape="1">
                  <a:blip r:embed="rId8"/>
                  <a:stretch>
                    <a:fillRect/>
                  </a:stretch>
                </a:blipFill>
              </p:spPr>
              <p:txBody>
                <a:bodyPr/>
                <a:lstStyle/>
                <a:p>
                  <a:r>
                    <a:rPr lang="fr-FR">
                      <a:noFill/>
                    </a:rPr>
                    <a:t> </a:t>
                  </a:r>
                </a:p>
              </p:txBody>
            </p:sp>
          </mc:Fallback>
        </mc:AlternateContent>
        <p:grpSp>
          <p:nvGrpSpPr>
            <p:cNvPr id="46" name="Groupe 45"/>
            <p:cNvGrpSpPr/>
            <p:nvPr/>
          </p:nvGrpSpPr>
          <p:grpSpPr>
            <a:xfrm rot="17879648">
              <a:off x="5179130" y="4533956"/>
              <a:ext cx="1164110" cy="580348"/>
              <a:chOff x="4137778" y="4194528"/>
              <a:chExt cx="907966" cy="557502"/>
            </a:xfrm>
          </p:grpSpPr>
          <p:sp>
            <p:nvSpPr>
              <p:cNvPr id="47" name="Forme libre 46"/>
              <p:cNvSpPr/>
              <p:nvPr/>
            </p:nvSpPr>
            <p:spPr>
              <a:xfrm>
                <a:off x="4338433" y="4582870"/>
                <a:ext cx="160608" cy="169160"/>
              </a:xfrm>
              <a:custGeom>
                <a:avLst/>
                <a:gdLst>
                  <a:gd name="connsiteX0" fmla="*/ 362599 w 362599"/>
                  <a:gd name="connsiteY0" fmla="*/ 430336 h 430336"/>
                  <a:gd name="connsiteX1" fmla="*/ 272447 w 362599"/>
                  <a:gd name="connsiteY1" fmla="*/ 95486 h 430336"/>
                  <a:gd name="connsiteX2" fmla="*/ 14869 w 362599"/>
                  <a:gd name="connsiteY2" fmla="*/ 5334 h 430336"/>
                  <a:gd name="connsiteX3" fmla="*/ 53506 w 362599"/>
                  <a:gd name="connsiteY3" fmla="*/ 18212 h 430336"/>
                </a:gdLst>
                <a:ahLst/>
                <a:cxnLst>
                  <a:cxn ang="0">
                    <a:pos x="connsiteX0" y="connsiteY0"/>
                  </a:cxn>
                  <a:cxn ang="0">
                    <a:pos x="connsiteX1" y="connsiteY1"/>
                  </a:cxn>
                  <a:cxn ang="0">
                    <a:pos x="connsiteX2" y="connsiteY2"/>
                  </a:cxn>
                  <a:cxn ang="0">
                    <a:pos x="connsiteX3" y="connsiteY3"/>
                  </a:cxn>
                </a:cxnLst>
                <a:rect l="l" t="t" r="r" b="b"/>
                <a:pathLst>
                  <a:path w="362599" h="430336">
                    <a:moveTo>
                      <a:pt x="362599" y="430336"/>
                    </a:moveTo>
                    <a:cubicBezTo>
                      <a:pt x="346500" y="298328"/>
                      <a:pt x="330402" y="166320"/>
                      <a:pt x="272447" y="95486"/>
                    </a:cubicBezTo>
                    <a:cubicBezTo>
                      <a:pt x="214492" y="24652"/>
                      <a:pt x="51359" y="18213"/>
                      <a:pt x="14869" y="5334"/>
                    </a:cubicBezTo>
                    <a:cubicBezTo>
                      <a:pt x="-21621" y="-7545"/>
                      <a:pt x="15942" y="5333"/>
                      <a:pt x="53506" y="18212"/>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8" name="ZoneTexte 47"/>
                  <p:cNvSpPr txBox="1"/>
                  <p:nvPr/>
                </p:nvSpPr>
                <p:spPr>
                  <a:xfrm>
                    <a:off x="4137778" y="4194528"/>
                    <a:ext cx="907966" cy="502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800" b="1" i="1" smtClean="0">
                              <a:solidFill>
                                <a:srgbClr val="0070C0"/>
                              </a:solidFill>
                              <a:latin typeface="Cambria Math"/>
                              <a:ea typeface="Cambria Math"/>
                            </a:rPr>
                            <m:t>𝝋</m:t>
                          </m:r>
                        </m:oMath>
                      </m:oMathPara>
                    </a14:m>
                    <a:endParaRPr lang="fr-FR" sz="2800" b="1" dirty="0">
                      <a:solidFill>
                        <a:srgbClr val="0070C0"/>
                      </a:solidFill>
                    </a:endParaRPr>
                  </a:p>
                </p:txBody>
              </p:sp>
            </mc:Choice>
            <mc:Fallback xmlns="">
              <p:sp>
                <p:nvSpPr>
                  <p:cNvPr id="48" name="ZoneTexte 47"/>
                  <p:cNvSpPr txBox="1">
                    <a:spLocks noRot="1" noChangeAspect="1" noMove="1" noResize="1" noEditPoints="1" noAdjustHandles="1" noChangeArrowheads="1" noChangeShapeType="1" noTextEdit="1"/>
                  </p:cNvSpPr>
                  <p:nvPr/>
                </p:nvSpPr>
                <p:spPr>
                  <a:xfrm>
                    <a:off x="4137778" y="4194528"/>
                    <a:ext cx="907966" cy="502623"/>
                  </a:xfrm>
                  <a:prstGeom prst="rect">
                    <a:avLst/>
                  </a:prstGeom>
                  <a:blipFill rotWithShape="1">
                    <a:blip r:embed="rId9"/>
                    <a:stretch>
                      <a:fillRect/>
                    </a:stretch>
                  </a:blipFill>
                </p:spPr>
                <p:txBody>
                  <a:bodyPr/>
                  <a:lstStyle/>
                  <a:p>
                    <a:r>
                      <a:rPr lang="fr-FR">
                        <a:noFill/>
                      </a:rPr>
                      <a:t> </a:t>
                    </a:r>
                  </a:p>
                </p:txBody>
              </p:sp>
            </mc:Fallback>
          </mc:AlternateContent>
        </p:grpSp>
      </p:grpSp>
      <mc:AlternateContent xmlns:mc="http://schemas.openxmlformats.org/markup-compatibility/2006" xmlns:a14="http://schemas.microsoft.com/office/drawing/2010/main">
        <mc:Choice Requires="a14">
          <p:sp>
            <p:nvSpPr>
              <p:cNvPr id="50" name="Rectangle 49"/>
              <p:cNvSpPr/>
              <p:nvPr/>
            </p:nvSpPr>
            <p:spPr>
              <a:xfrm>
                <a:off x="196792" y="1404310"/>
                <a:ext cx="4012060" cy="523220"/>
              </a:xfrm>
              <a:prstGeom prst="rect">
                <a:avLst/>
              </a:prstGeom>
              <a:solidFill>
                <a:srgbClr val="CCFFFF"/>
              </a:solidFill>
            </p:spPr>
            <p:txBody>
              <a:bodyPr wrap="none">
                <a:spAutoFit/>
              </a:bodyPr>
              <a:lstStyle/>
              <a:p>
                <a:pPr marL="342900" indent="-342900">
                  <a:buFont typeface="Wingdings" pitchFamily="2" charset="2"/>
                  <a:buChar char="v"/>
                </a:pPr>
                <a:r>
                  <a:rPr lang="en-US" sz="2800" b="1" dirty="0" smtClean="0">
                    <a:solidFill>
                      <a:schemeClr val="tx1"/>
                    </a:solidFill>
                  </a:rPr>
                  <a:t>Polar</a:t>
                </a:r>
                <a14:m>
                  <m:oMath xmlns:m="http://schemas.openxmlformats.org/officeDocument/2006/math">
                    <m:r>
                      <a:rPr lang="en-US" sz="2800" b="1" i="1" smtClean="0">
                        <a:solidFill>
                          <a:schemeClr val="tx1"/>
                        </a:solidFill>
                        <a:latin typeface="Cambria Math"/>
                        <a:ea typeface="Cambria Math"/>
                      </a:rPr>
                      <m:t>→→→→</m:t>
                    </m:r>
                    <m:r>
                      <m:rPr>
                        <m:nor/>
                      </m:rPr>
                      <a:rPr lang="en-US" sz="2800" b="1" dirty="0">
                        <a:solidFill>
                          <a:schemeClr val="tx1"/>
                        </a:solidFill>
                      </a:rPr>
                      <m:t>Cartesian</m:t>
                    </m:r>
                  </m:oMath>
                </a14:m>
                <a:endParaRPr lang="fr-FR" sz="2800" dirty="0">
                  <a:solidFill>
                    <a:schemeClr val="tx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196792" y="1404310"/>
                <a:ext cx="4012060" cy="523220"/>
              </a:xfrm>
              <a:prstGeom prst="rect">
                <a:avLst/>
              </a:prstGeom>
              <a:blipFill rotWithShape="1">
                <a:blip r:embed="rId10"/>
                <a:stretch>
                  <a:fillRect l="-2584" t="-10465" b="-325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ZoneTexte 52"/>
              <p:cNvSpPr txBox="1"/>
              <p:nvPr/>
            </p:nvSpPr>
            <p:spPr>
              <a:xfrm>
                <a:off x="194294" y="2031059"/>
                <a:ext cx="3024226" cy="501356"/>
              </a:xfrm>
              <a:prstGeom prst="rect">
                <a:avLst/>
              </a:prstGeom>
              <a:noFill/>
            </p:spPr>
            <p:txBody>
              <a:bodyPr wrap="none" rtlCol="0">
                <a:spAutoFit/>
              </a:bodyPr>
              <a:lstStyle/>
              <a:p>
                <a14:m>
                  <m:oMath xmlns:m="http://schemas.openxmlformats.org/officeDocument/2006/math">
                    <m:r>
                      <a:rPr lang="fr-FR" sz="2000" b="1" i="1" smtClean="0">
                        <a:latin typeface="Cambria Math"/>
                      </a:rPr>
                      <m:t>𝒄𝒐𝒔</m:t>
                    </m:r>
                    <m:r>
                      <a:rPr lang="fr-FR" sz="2000" b="1" i="1" smtClean="0">
                        <a:latin typeface="Cambria Math"/>
                        <a:ea typeface="Cambria Math"/>
                      </a:rPr>
                      <m:t>𝝋</m:t>
                    </m:r>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𝒙</m:t>
                        </m:r>
                      </m:num>
                      <m:den>
                        <m:r>
                          <a:rPr lang="fr-FR" sz="2000" b="1" i="1" smtClean="0">
                            <a:latin typeface="Cambria Math"/>
                            <a:ea typeface="Cambria Math"/>
                          </a:rPr>
                          <m:t>𝒓</m:t>
                        </m:r>
                      </m:den>
                    </m:f>
                    <m:r>
                      <a:rPr lang="fr-FR" sz="2000" b="1" i="1" smtClean="0">
                        <a:latin typeface="Cambria Math"/>
                        <a:ea typeface="Cambria Math"/>
                      </a:rPr>
                      <m:t>  ⇒</m:t>
                    </m:r>
                  </m:oMath>
                </a14:m>
                <a:r>
                  <a:rPr lang="fr-FR" sz="2000" b="1" dirty="0" smtClean="0"/>
                  <a:t>   </a:t>
                </a:r>
                <a14:m>
                  <m:oMath xmlns:m="http://schemas.openxmlformats.org/officeDocument/2006/math">
                    <m:r>
                      <a:rPr lang="fr-FR" sz="2000" b="1" i="1" smtClean="0">
                        <a:solidFill>
                          <a:srgbClr val="0070C0"/>
                        </a:solidFill>
                        <a:latin typeface="Cambria Math"/>
                        <a:ea typeface="Cambria Math"/>
                      </a:rPr>
                      <m:t>𝒙</m:t>
                    </m:r>
                    <m:r>
                      <a:rPr lang="fr-FR" sz="2000" b="1" i="1" smtClean="0">
                        <a:solidFill>
                          <a:srgbClr val="0070C0"/>
                        </a:solidFill>
                        <a:latin typeface="Cambria Math"/>
                        <a:ea typeface="Cambria Math"/>
                      </a:rPr>
                      <m:t>=</m:t>
                    </m:r>
                    <m:r>
                      <a:rPr lang="fr-FR" sz="2000" b="1" i="1" smtClean="0">
                        <a:solidFill>
                          <a:srgbClr val="0070C0"/>
                        </a:solidFill>
                        <a:latin typeface="Cambria Math"/>
                        <a:ea typeface="Cambria Math"/>
                      </a:rPr>
                      <m:t>𝒓</m:t>
                    </m:r>
                  </m:oMath>
                </a14:m>
                <a:r>
                  <a:rPr lang="fr-FR" sz="2000" b="1" dirty="0" smtClean="0">
                    <a:solidFill>
                      <a:srgbClr val="0070C0"/>
                    </a:solidFill>
                  </a:rPr>
                  <a:t> cos</a:t>
                </a:r>
                <a14:m>
                  <m:oMath xmlns:m="http://schemas.openxmlformats.org/officeDocument/2006/math">
                    <m:r>
                      <a:rPr lang="fr-FR" sz="2000" b="1" i="1" dirty="0" smtClean="0">
                        <a:solidFill>
                          <a:srgbClr val="0070C0"/>
                        </a:solidFill>
                        <a:latin typeface="Cambria Math"/>
                        <a:ea typeface="Cambria Math"/>
                      </a:rPr>
                      <m:t>𝝋</m:t>
                    </m:r>
                  </m:oMath>
                </a14:m>
                <a:endParaRPr lang="fr-FR" sz="2000" b="1" dirty="0">
                  <a:solidFill>
                    <a:srgbClr val="0070C0"/>
                  </a:solidFill>
                </a:endParaRPr>
              </a:p>
            </p:txBody>
          </p:sp>
        </mc:Choice>
        <mc:Fallback xmlns="">
          <p:sp>
            <p:nvSpPr>
              <p:cNvPr id="53" name="ZoneTexte 52"/>
              <p:cNvSpPr txBox="1">
                <a:spLocks noRot="1" noChangeAspect="1" noMove="1" noResize="1" noEditPoints="1" noAdjustHandles="1" noChangeArrowheads="1" noChangeShapeType="1" noTextEdit="1"/>
              </p:cNvSpPr>
              <p:nvPr/>
            </p:nvSpPr>
            <p:spPr>
              <a:xfrm>
                <a:off x="194294" y="2031059"/>
                <a:ext cx="3024226" cy="501356"/>
              </a:xfrm>
              <a:prstGeom prst="rect">
                <a:avLst/>
              </a:prstGeom>
              <a:blipFill rotWithShape="1">
                <a:blip r:embed="rId11"/>
                <a:stretch>
                  <a:fillRect b="-85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ZoneTexte 53"/>
              <p:cNvSpPr txBox="1"/>
              <p:nvPr/>
            </p:nvSpPr>
            <p:spPr>
              <a:xfrm>
                <a:off x="246948" y="2639612"/>
                <a:ext cx="3075201" cy="501356"/>
              </a:xfrm>
              <a:prstGeom prst="rect">
                <a:avLst/>
              </a:prstGeom>
              <a:noFill/>
            </p:spPr>
            <p:txBody>
              <a:bodyPr wrap="none" rtlCol="0">
                <a:spAutoFit/>
              </a:bodyPr>
              <a:lstStyle/>
              <a:p>
                <a14:m>
                  <m:oMath xmlns:m="http://schemas.openxmlformats.org/officeDocument/2006/math">
                    <m:r>
                      <a:rPr lang="fr-FR" sz="2000" b="1" i="1" smtClean="0">
                        <a:latin typeface="Cambria Math"/>
                      </a:rPr>
                      <m:t>𝒔𝒊𝒏</m:t>
                    </m:r>
                    <m:r>
                      <a:rPr lang="fr-FR" sz="2000" b="1" i="1" smtClean="0">
                        <a:latin typeface="Cambria Math"/>
                        <a:ea typeface="Cambria Math"/>
                      </a:rPr>
                      <m:t>𝝋</m:t>
                    </m:r>
                    <m:r>
                      <a:rPr lang="fr-FR" sz="2000" b="1" i="1" smtClean="0">
                        <a:latin typeface="Cambria Math"/>
                        <a:ea typeface="Cambria Math"/>
                      </a:rPr>
                      <m:t>=</m:t>
                    </m:r>
                    <m:f>
                      <m:fPr>
                        <m:ctrlPr>
                          <a:rPr lang="fr-FR" sz="2000" b="1" i="1" smtClean="0">
                            <a:latin typeface="Cambria Math"/>
                            <a:ea typeface="Cambria Math"/>
                          </a:rPr>
                        </m:ctrlPr>
                      </m:fPr>
                      <m:num>
                        <m:r>
                          <a:rPr lang="fr-FR" sz="2000" b="1" i="1" smtClean="0">
                            <a:latin typeface="Cambria Math"/>
                            <a:ea typeface="Cambria Math"/>
                          </a:rPr>
                          <m:t>𝒚</m:t>
                        </m:r>
                      </m:num>
                      <m:den>
                        <m:r>
                          <a:rPr lang="fr-FR" sz="2000" b="1" i="1" smtClean="0">
                            <a:latin typeface="Cambria Math"/>
                            <a:ea typeface="Cambria Math"/>
                          </a:rPr>
                          <m:t>𝒓</m:t>
                        </m:r>
                      </m:den>
                    </m:f>
                    <m:r>
                      <a:rPr lang="fr-FR" sz="2000" b="1" i="1" smtClean="0">
                        <a:latin typeface="Cambria Math"/>
                        <a:ea typeface="Cambria Math"/>
                      </a:rPr>
                      <m:t>  ⇒</m:t>
                    </m:r>
                  </m:oMath>
                </a14:m>
                <a:r>
                  <a:rPr lang="fr-FR" sz="2000" b="1" dirty="0" smtClean="0"/>
                  <a:t>   </a:t>
                </a:r>
                <a14:m>
                  <m:oMath xmlns:m="http://schemas.openxmlformats.org/officeDocument/2006/math">
                    <m:r>
                      <a:rPr lang="fr-FR" sz="2000" b="1" i="1" smtClean="0">
                        <a:solidFill>
                          <a:srgbClr val="0070C0"/>
                        </a:solidFill>
                        <a:latin typeface="Cambria Math"/>
                        <a:ea typeface="Cambria Math"/>
                      </a:rPr>
                      <m:t>𝒚</m:t>
                    </m:r>
                    <m:r>
                      <a:rPr lang="fr-FR" sz="2000" b="1" i="1" smtClean="0">
                        <a:solidFill>
                          <a:srgbClr val="0070C0"/>
                        </a:solidFill>
                        <a:latin typeface="Cambria Math"/>
                        <a:ea typeface="Cambria Math"/>
                      </a:rPr>
                      <m:t>=</m:t>
                    </m:r>
                    <m:r>
                      <a:rPr lang="fr-FR" sz="2000" b="1" i="1" smtClean="0">
                        <a:solidFill>
                          <a:srgbClr val="0070C0"/>
                        </a:solidFill>
                        <a:latin typeface="Cambria Math"/>
                        <a:ea typeface="Cambria Math"/>
                      </a:rPr>
                      <m:t>𝒓</m:t>
                    </m:r>
                  </m:oMath>
                </a14:m>
                <a:r>
                  <a:rPr lang="fr-FR" sz="2000" b="1" dirty="0" smtClean="0">
                    <a:solidFill>
                      <a:srgbClr val="0070C0"/>
                    </a:solidFill>
                  </a:rPr>
                  <a:t> s</a:t>
                </a:r>
                <a14:m>
                  <m:oMath xmlns:m="http://schemas.openxmlformats.org/officeDocument/2006/math">
                    <m:r>
                      <a:rPr lang="fr-FR" sz="2000" b="1" i="0" dirty="0" smtClean="0">
                        <a:solidFill>
                          <a:srgbClr val="0070C0"/>
                        </a:solidFill>
                        <a:latin typeface="Cambria Math"/>
                        <a:ea typeface="Cambria Math"/>
                      </a:rPr>
                      <m:t>𝐢𝐧</m:t>
                    </m:r>
                    <m:r>
                      <a:rPr lang="fr-FR" sz="2000" b="1" i="0" dirty="0" smtClean="0">
                        <a:solidFill>
                          <a:srgbClr val="0070C0"/>
                        </a:solidFill>
                        <a:latin typeface="Cambria Math"/>
                        <a:ea typeface="Cambria Math"/>
                      </a:rPr>
                      <m:t> </m:t>
                    </m:r>
                    <m:r>
                      <a:rPr lang="fr-FR" sz="2000" b="1" i="1" dirty="0" smtClean="0">
                        <a:solidFill>
                          <a:srgbClr val="0070C0"/>
                        </a:solidFill>
                        <a:latin typeface="Cambria Math"/>
                        <a:ea typeface="Cambria Math"/>
                      </a:rPr>
                      <m:t>𝝋</m:t>
                    </m:r>
                  </m:oMath>
                </a14:m>
                <a:endParaRPr lang="fr-FR" sz="2000" b="1" dirty="0">
                  <a:solidFill>
                    <a:srgbClr val="0070C0"/>
                  </a:solidFill>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246948" y="2639612"/>
                <a:ext cx="3075201" cy="501356"/>
              </a:xfrm>
              <a:prstGeom prst="rect">
                <a:avLst/>
              </a:prstGeom>
              <a:blipFill rotWithShape="1">
                <a:blip r:embed="rId12"/>
                <a:stretch>
                  <a:fillRect b="-85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94293" y="3383962"/>
                <a:ext cx="4161683" cy="523220"/>
              </a:xfrm>
              <a:prstGeom prst="rect">
                <a:avLst/>
              </a:prstGeom>
              <a:solidFill>
                <a:srgbClr val="FFFF66"/>
              </a:solidFill>
            </p:spPr>
            <p:txBody>
              <a:bodyPr wrap="square">
                <a:spAutoFit/>
              </a:bodyPr>
              <a:lstStyle/>
              <a:p>
                <a:pPr marL="342900" indent="-342900">
                  <a:buFont typeface="Wingdings" pitchFamily="2" charset="2"/>
                  <a:buChar char="v"/>
                </a:pPr>
                <a14:m>
                  <m:oMath xmlns:m="http://schemas.openxmlformats.org/officeDocument/2006/math">
                    <m:r>
                      <m:rPr>
                        <m:nor/>
                      </m:rPr>
                      <a:rPr lang="en-US" sz="2800" b="1" dirty="0"/>
                      <m:t>Cartesian</m:t>
                    </m:r>
                    <m:r>
                      <a:rPr lang="en-US" sz="2800" b="1" i="1" smtClean="0">
                        <a:solidFill>
                          <a:schemeClr val="tx1"/>
                        </a:solidFill>
                        <a:latin typeface="Cambria Math"/>
                        <a:ea typeface="Cambria Math"/>
                      </a:rPr>
                      <m:t>→→→→</m:t>
                    </m:r>
                  </m:oMath>
                </a14:m>
                <a:r>
                  <a:rPr lang="en-US" sz="2800" b="1" dirty="0"/>
                  <a:t>Polar</a:t>
                </a:r>
                <a:endParaRPr lang="fr-FR" sz="2800" dirty="0">
                  <a:solidFill>
                    <a:schemeClr val="tx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194293" y="3383962"/>
                <a:ext cx="4161683" cy="523220"/>
              </a:xfrm>
              <a:prstGeom prst="rect">
                <a:avLst/>
              </a:prstGeom>
              <a:blipFill rotWithShape="1">
                <a:blip r:embed="rId13"/>
                <a:stretch>
                  <a:fillRect t="-10465" b="-32558"/>
                </a:stretch>
              </a:blipFill>
            </p:spPr>
            <p:txBody>
              <a:bodyPr/>
              <a:lstStyle/>
              <a:p>
                <a:r>
                  <a:rPr lang="fr-FR">
                    <a:noFill/>
                  </a:rPr>
                  <a:t> </a:t>
                </a:r>
              </a:p>
            </p:txBody>
          </p:sp>
        </mc:Fallback>
      </mc:AlternateContent>
      <p:sp>
        <p:nvSpPr>
          <p:cNvPr id="56" name="Rectangle 55"/>
          <p:cNvSpPr/>
          <p:nvPr/>
        </p:nvSpPr>
        <p:spPr>
          <a:xfrm>
            <a:off x="7658815" y="5201060"/>
            <a:ext cx="228628" cy="1569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7" name="ZoneTexte 56"/>
              <p:cNvSpPr txBox="1"/>
              <p:nvPr/>
            </p:nvSpPr>
            <p:spPr>
              <a:xfrm>
                <a:off x="323528" y="3981069"/>
                <a:ext cx="1759008" cy="4667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a:rPr>
                        <m:t>𝒓</m:t>
                      </m:r>
                      <m:r>
                        <a:rPr lang="fr-FR" sz="2000" b="1" i="1" smtClean="0">
                          <a:latin typeface="Cambria Math"/>
                          <a:ea typeface="Cambria Math"/>
                        </a:rPr>
                        <m:t>=</m:t>
                      </m:r>
                      <m:rad>
                        <m:radPr>
                          <m:degHide m:val="on"/>
                          <m:ctrlPr>
                            <a:rPr lang="fr-FR" sz="2000" b="1" i="1" smtClean="0">
                              <a:latin typeface="Cambria Math"/>
                              <a:ea typeface="Cambria Math"/>
                            </a:rPr>
                          </m:ctrlPr>
                        </m:radPr>
                        <m:deg/>
                        <m:e>
                          <m:sSup>
                            <m:sSupPr>
                              <m:ctrlPr>
                                <a:rPr lang="fr-FR" sz="2000" b="1" i="1" smtClean="0">
                                  <a:latin typeface="Cambria Math"/>
                                  <a:ea typeface="Cambria Math"/>
                                </a:rPr>
                              </m:ctrlPr>
                            </m:sSupPr>
                            <m:e>
                              <m:r>
                                <a:rPr lang="fr-FR" sz="2000" b="1" i="1" smtClean="0">
                                  <a:latin typeface="Cambria Math"/>
                                  <a:ea typeface="Cambria Math"/>
                                </a:rPr>
                                <m:t>𝒙</m:t>
                              </m:r>
                            </m:e>
                            <m:sup>
                              <m:r>
                                <a:rPr lang="fr-FR" sz="2000" b="1" i="1" smtClean="0">
                                  <a:latin typeface="Cambria Math"/>
                                  <a:ea typeface="Cambria Math"/>
                                </a:rPr>
                                <m:t>𝟐</m:t>
                              </m:r>
                            </m:sup>
                          </m:sSup>
                          <m:r>
                            <a:rPr lang="fr-FR" sz="2000" b="1" i="1" smtClean="0">
                              <a:latin typeface="Cambria Math"/>
                              <a:ea typeface="Cambria Math"/>
                            </a:rPr>
                            <m:t>+</m:t>
                          </m:r>
                          <m:sSup>
                            <m:sSupPr>
                              <m:ctrlPr>
                                <a:rPr lang="fr-FR" sz="2000" b="1" i="1" smtClean="0">
                                  <a:latin typeface="Cambria Math"/>
                                  <a:ea typeface="Cambria Math"/>
                                </a:rPr>
                              </m:ctrlPr>
                            </m:sSupPr>
                            <m:e>
                              <m:r>
                                <a:rPr lang="fr-FR" sz="2000" b="1" i="1" smtClean="0">
                                  <a:latin typeface="Cambria Math"/>
                                  <a:ea typeface="Cambria Math"/>
                                </a:rPr>
                                <m:t>𝒚</m:t>
                              </m:r>
                            </m:e>
                            <m:sup>
                              <m:r>
                                <a:rPr lang="fr-FR" sz="2000" b="1" i="1" smtClean="0">
                                  <a:latin typeface="Cambria Math"/>
                                  <a:ea typeface="Cambria Math"/>
                                </a:rPr>
                                <m:t>𝟐</m:t>
                              </m:r>
                            </m:sup>
                          </m:sSup>
                        </m:e>
                      </m:rad>
                    </m:oMath>
                  </m:oMathPara>
                </a14:m>
                <a:endParaRPr lang="fr-FR" sz="2000" b="1" dirty="0"/>
              </a:p>
            </p:txBody>
          </p:sp>
        </mc:Choice>
        <mc:Fallback xmlns="">
          <p:sp>
            <p:nvSpPr>
              <p:cNvPr id="57" name="ZoneTexte 56"/>
              <p:cNvSpPr txBox="1">
                <a:spLocks noRot="1" noChangeAspect="1" noMove="1" noResize="1" noEditPoints="1" noAdjustHandles="1" noChangeArrowheads="1" noChangeShapeType="1" noTextEdit="1"/>
              </p:cNvSpPr>
              <p:nvPr/>
            </p:nvSpPr>
            <p:spPr>
              <a:xfrm>
                <a:off x="323528" y="3981069"/>
                <a:ext cx="1759008" cy="466731"/>
              </a:xfrm>
              <a:prstGeom prst="rect">
                <a:avLst/>
              </a:prstGeom>
              <a:blipFill rotWithShape="1">
                <a:blip r:embed="rId14"/>
                <a:stretch>
                  <a:fillRect b="-649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323528" y="4535250"/>
                <a:ext cx="1787669" cy="568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ea typeface="Cambria Math"/>
                        </a:rPr>
                        <m:t>𝝋</m:t>
                      </m:r>
                      <m:r>
                        <a:rPr lang="fr-FR" b="1" i="1" smtClean="0">
                          <a:latin typeface="Cambria Math"/>
                          <a:ea typeface="Cambria Math"/>
                        </a:rPr>
                        <m:t>=</m:t>
                      </m:r>
                      <m:r>
                        <a:rPr lang="fr-FR" b="1" i="1" smtClean="0">
                          <a:latin typeface="Cambria Math"/>
                          <a:ea typeface="Cambria Math"/>
                        </a:rPr>
                        <m:t>𝒂𝒓𝒄</m:t>
                      </m:r>
                      <m:r>
                        <a:rPr lang="fr-FR" b="1" i="1" smtClean="0">
                          <a:latin typeface="Cambria Math"/>
                          <a:ea typeface="Cambria Math"/>
                        </a:rPr>
                        <m:t> </m:t>
                      </m:r>
                      <m:r>
                        <a:rPr lang="fr-FR" b="1" i="1" smtClean="0">
                          <a:latin typeface="Cambria Math"/>
                          <a:ea typeface="Cambria Math"/>
                        </a:rPr>
                        <m:t>𝒄𝒐𝒔</m:t>
                      </m:r>
                      <m:r>
                        <a:rPr lang="fr-FR" b="1" i="1" smtClean="0">
                          <a:latin typeface="Cambria Math"/>
                          <a:ea typeface="Cambria Math"/>
                        </a:rPr>
                        <m:t> </m:t>
                      </m:r>
                      <m:f>
                        <m:fPr>
                          <m:ctrlPr>
                            <a:rPr lang="fr-FR" b="1" i="1">
                              <a:latin typeface="Cambria Math"/>
                              <a:ea typeface="Cambria Math"/>
                            </a:rPr>
                          </m:ctrlPr>
                        </m:fPr>
                        <m:num>
                          <m:r>
                            <a:rPr lang="fr-FR" b="1" i="1">
                              <a:latin typeface="Cambria Math"/>
                              <a:ea typeface="Cambria Math"/>
                            </a:rPr>
                            <m:t>𝒙</m:t>
                          </m:r>
                        </m:num>
                        <m:den>
                          <m:r>
                            <a:rPr lang="fr-FR" b="1" i="1">
                              <a:latin typeface="Cambria Math"/>
                              <a:ea typeface="Cambria Math"/>
                            </a:rPr>
                            <m:t>𝒓</m:t>
                          </m:r>
                        </m:den>
                      </m:f>
                      <m:r>
                        <a:rPr lang="fr-FR" b="1" i="1">
                          <a:latin typeface="Cambria Math"/>
                          <a:ea typeface="Cambria Math"/>
                        </a:rPr>
                        <m:t> </m:t>
                      </m:r>
                    </m:oMath>
                  </m:oMathPara>
                </a14:m>
                <a:endParaRPr lang="fr-FR" dirty="0"/>
              </a:p>
            </p:txBody>
          </p:sp>
        </mc:Choice>
        <mc:Fallback xmlns="">
          <p:sp>
            <p:nvSpPr>
              <p:cNvPr id="58" name="Rectangle 57"/>
              <p:cNvSpPr>
                <a:spLocks noRot="1" noChangeAspect="1" noMove="1" noResize="1" noEditPoints="1" noAdjustHandles="1" noChangeArrowheads="1" noChangeShapeType="1" noTextEdit="1"/>
              </p:cNvSpPr>
              <p:nvPr/>
            </p:nvSpPr>
            <p:spPr>
              <a:xfrm>
                <a:off x="323528" y="4535250"/>
                <a:ext cx="1787669" cy="568874"/>
              </a:xfrm>
              <a:prstGeom prst="rect">
                <a:avLst/>
              </a:prstGeom>
              <a:blipFill rotWithShape="1">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09140" y="5137289"/>
                <a:ext cx="1776448" cy="568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ea typeface="Cambria Math"/>
                        </a:rPr>
                        <m:t>𝝋</m:t>
                      </m:r>
                      <m:r>
                        <a:rPr lang="fr-FR" b="1" i="1" smtClean="0">
                          <a:latin typeface="Cambria Math"/>
                          <a:ea typeface="Cambria Math"/>
                        </a:rPr>
                        <m:t>=</m:t>
                      </m:r>
                      <m:r>
                        <a:rPr lang="fr-FR" b="1" i="1" smtClean="0">
                          <a:latin typeface="Cambria Math"/>
                          <a:ea typeface="Cambria Math"/>
                        </a:rPr>
                        <m:t>𝒂𝒓𝒄</m:t>
                      </m:r>
                      <m:r>
                        <a:rPr lang="fr-FR" b="1" i="1" smtClean="0">
                          <a:latin typeface="Cambria Math"/>
                          <a:ea typeface="Cambria Math"/>
                        </a:rPr>
                        <m:t> </m:t>
                      </m:r>
                      <m:r>
                        <a:rPr lang="fr-FR" b="1" i="1" smtClean="0">
                          <a:latin typeface="Cambria Math"/>
                          <a:ea typeface="Cambria Math"/>
                        </a:rPr>
                        <m:t>𝒔𝒊𝒏</m:t>
                      </m:r>
                      <m:r>
                        <a:rPr lang="fr-FR" b="1" i="1" smtClean="0">
                          <a:latin typeface="Cambria Math"/>
                          <a:ea typeface="Cambria Math"/>
                        </a:rPr>
                        <m:t> </m:t>
                      </m:r>
                      <m:f>
                        <m:fPr>
                          <m:ctrlPr>
                            <a:rPr lang="fr-FR" b="1" i="1">
                              <a:latin typeface="Cambria Math"/>
                              <a:ea typeface="Cambria Math"/>
                            </a:rPr>
                          </m:ctrlPr>
                        </m:fPr>
                        <m:num>
                          <m:r>
                            <a:rPr lang="fr-FR" b="1" i="1" smtClean="0">
                              <a:latin typeface="Cambria Math"/>
                              <a:ea typeface="Cambria Math"/>
                            </a:rPr>
                            <m:t>𝒚</m:t>
                          </m:r>
                        </m:num>
                        <m:den>
                          <m:r>
                            <a:rPr lang="fr-FR" b="1" i="1">
                              <a:latin typeface="Cambria Math"/>
                              <a:ea typeface="Cambria Math"/>
                            </a:rPr>
                            <m:t>𝒓</m:t>
                          </m:r>
                        </m:den>
                      </m:f>
                      <m:r>
                        <a:rPr lang="fr-FR" b="1" i="1">
                          <a:latin typeface="Cambria Math"/>
                          <a:ea typeface="Cambria Math"/>
                        </a:rPr>
                        <m:t> </m:t>
                      </m:r>
                    </m:oMath>
                  </m:oMathPara>
                </a14:m>
                <a:endParaRPr lang="fr-FR" dirty="0"/>
              </a:p>
            </p:txBody>
          </p:sp>
        </mc:Choice>
        <mc:Fallback xmlns="">
          <p:sp>
            <p:nvSpPr>
              <p:cNvPr id="59" name="Rectangle 58"/>
              <p:cNvSpPr>
                <a:spLocks noRot="1" noChangeAspect="1" noMove="1" noResize="1" noEditPoints="1" noAdjustHandles="1" noChangeArrowheads="1" noChangeShapeType="1" noTextEdit="1"/>
              </p:cNvSpPr>
              <p:nvPr/>
            </p:nvSpPr>
            <p:spPr>
              <a:xfrm>
                <a:off x="309140" y="5137289"/>
                <a:ext cx="1776448" cy="568874"/>
              </a:xfrm>
              <a:prstGeom prst="rect">
                <a:avLst/>
              </a:prstGeom>
              <a:blipFill rotWithShape="1">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364746" y="5708815"/>
                <a:ext cx="1814920" cy="570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a:ea typeface="Cambria Math"/>
                        </a:rPr>
                        <m:t>𝝋</m:t>
                      </m:r>
                      <m:r>
                        <a:rPr lang="fr-FR" b="1" i="1" smtClean="0">
                          <a:latin typeface="Cambria Math"/>
                          <a:ea typeface="Cambria Math"/>
                        </a:rPr>
                        <m:t>=</m:t>
                      </m:r>
                      <m:r>
                        <a:rPr lang="fr-FR" b="1" i="1" smtClean="0">
                          <a:latin typeface="Cambria Math"/>
                          <a:ea typeface="Cambria Math"/>
                        </a:rPr>
                        <m:t>𝒂𝒓𝒄</m:t>
                      </m:r>
                      <m:r>
                        <a:rPr lang="fr-FR" b="1" i="1" smtClean="0">
                          <a:latin typeface="Cambria Math"/>
                          <a:ea typeface="Cambria Math"/>
                        </a:rPr>
                        <m:t> </m:t>
                      </m:r>
                      <m:r>
                        <a:rPr lang="fr-FR" b="1" i="1" smtClean="0">
                          <a:latin typeface="Cambria Math"/>
                          <a:ea typeface="Cambria Math"/>
                        </a:rPr>
                        <m:t>𝒕𝒂𝒏</m:t>
                      </m:r>
                      <m:r>
                        <a:rPr lang="fr-FR" b="1" i="1" smtClean="0">
                          <a:latin typeface="Cambria Math"/>
                          <a:ea typeface="Cambria Math"/>
                        </a:rPr>
                        <m:t> </m:t>
                      </m:r>
                      <m:f>
                        <m:fPr>
                          <m:ctrlPr>
                            <a:rPr lang="fr-FR" b="1" i="1">
                              <a:latin typeface="Cambria Math"/>
                              <a:ea typeface="Cambria Math"/>
                            </a:rPr>
                          </m:ctrlPr>
                        </m:fPr>
                        <m:num>
                          <m:r>
                            <a:rPr lang="fr-FR" b="1" i="1" smtClean="0">
                              <a:latin typeface="Cambria Math"/>
                              <a:ea typeface="Cambria Math"/>
                            </a:rPr>
                            <m:t>𝒚</m:t>
                          </m:r>
                        </m:num>
                        <m:den>
                          <m:r>
                            <a:rPr lang="fr-FR" b="1" i="1" smtClean="0">
                              <a:latin typeface="Cambria Math"/>
                              <a:ea typeface="Cambria Math"/>
                            </a:rPr>
                            <m:t>𝒙</m:t>
                          </m:r>
                        </m:den>
                      </m:f>
                      <m:r>
                        <a:rPr lang="fr-FR" b="1" i="1">
                          <a:latin typeface="Cambria Math"/>
                          <a:ea typeface="Cambria Math"/>
                        </a:rPr>
                        <m:t> </m:t>
                      </m:r>
                    </m:oMath>
                  </m:oMathPara>
                </a14:m>
                <a:endParaRPr lang="fr-FR" dirty="0"/>
              </a:p>
            </p:txBody>
          </p:sp>
        </mc:Choice>
        <mc:Fallback xmlns="">
          <p:sp>
            <p:nvSpPr>
              <p:cNvPr id="60" name="Rectangle 59"/>
              <p:cNvSpPr>
                <a:spLocks noRot="1" noChangeAspect="1" noMove="1" noResize="1" noEditPoints="1" noAdjustHandles="1" noChangeArrowheads="1" noChangeShapeType="1" noTextEdit="1"/>
              </p:cNvSpPr>
              <p:nvPr/>
            </p:nvSpPr>
            <p:spPr>
              <a:xfrm>
                <a:off x="364746" y="5708815"/>
                <a:ext cx="1814920" cy="570669"/>
              </a:xfrm>
              <a:prstGeom prst="rect">
                <a:avLst/>
              </a:prstGeom>
              <a:blipFill rotWithShape="1">
                <a:blip r:embed="rId1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270489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8</a:t>
            </a:fld>
            <a:endParaRPr lang="fr-FR" b="1" dirty="0">
              <a:solidFill>
                <a:schemeClr val="tx1"/>
              </a:solidFill>
            </a:endParaRPr>
          </a:p>
        </p:txBody>
      </p:sp>
      <p:sp>
        <p:nvSpPr>
          <p:cNvPr id="3" name="Rectangle 2"/>
          <p:cNvSpPr/>
          <p:nvPr/>
        </p:nvSpPr>
        <p:spPr>
          <a:xfrm>
            <a:off x="196792" y="6390620"/>
            <a:ext cx="1586525" cy="369332"/>
          </a:xfrm>
          <a:prstGeom prst="rect">
            <a:avLst/>
          </a:prstGeom>
        </p:spPr>
        <p:txBody>
          <a:bodyPr wrap="none">
            <a:spAutoFit/>
          </a:bodyPr>
          <a:lstStyle/>
          <a:p>
            <a:r>
              <a:rPr lang="en-US" b="1" dirty="0">
                <a:solidFill>
                  <a:srgbClr val="FF0000"/>
                </a:solidFill>
              </a:rPr>
              <a:t>Online courses</a:t>
            </a:r>
            <a:endParaRPr lang="fr-FR" dirty="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179512" y="116632"/>
                <a:ext cx="8839704" cy="548292"/>
              </a:xfrm>
              <a:prstGeom prst="rect">
                <a:avLst/>
              </a:prstGeom>
              <a:solidFill>
                <a:srgbClr val="FFFFCC"/>
              </a:solidFill>
              <a:ln>
                <a:solidFill>
                  <a:srgbClr val="FF0000"/>
                </a:solidFill>
              </a:ln>
              <a:effectLst>
                <a:glow rad="101600">
                  <a:srgbClr val="FF0000">
                    <a:alpha val="60000"/>
                  </a:srgbClr>
                </a:glow>
              </a:effectLst>
            </p:spPr>
            <p:txBody>
              <a:bodyPr wrap="square">
                <a:spAutoFit/>
              </a:bodyPr>
              <a:lstStyle/>
              <a:p>
                <a:pPr algn="ctr"/>
                <a:r>
                  <a:rPr lang="en-US" sz="2400" b="1" dirty="0" smtClean="0">
                    <a:solidFill>
                      <a:srgbClr val="FF0000"/>
                    </a:solidFill>
                  </a:rPr>
                  <a:t>Relation  </a:t>
                </a:r>
                <a:r>
                  <a:rPr lang="en-US" sz="2400" b="1" dirty="0">
                    <a:solidFill>
                      <a:srgbClr val="FF0000"/>
                    </a:solidFill>
                  </a:rPr>
                  <a:t>between Cartesian basis  </a:t>
                </a:r>
                <a:r>
                  <a:rPr lang="en-US" sz="2400" b="1" dirty="0" smtClean="0">
                    <a:solidFill>
                      <a:srgbClr val="FF0000"/>
                    </a:solidFill>
                  </a:rPr>
                  <a:t>(</a:t>
                </a:r>
                <a14:m>
                  <m:oMath xmlns:m="http://schemas.openxmlformats.org/officeDocument/2006/math">
                    <m:acc>
                      <m:accPr>
                        <m:chr m:val="⃗"/>
                        <m:ctrlPr>
                          <a:rPr lang="en-US" sz="2400" b="1" i="1" dirty="0" smtClean="0">
                            <a:solidFill>
                              <a:srgbClr val="FF0000"/>
                            </a:solidFill>
                            <a:latin typeface="Cambria Math"/>
                          </a:rPr>
                        </m:ctrlPr>
                      </m:accPr>
                      <m:e>
                        <m:r>
                          <a:rPr lang="fr-FR" sz="2400" b="1" i="1" dirty="0" smtClean="0">
                            <a:solidFill>
                              <a:srgbClr val="FF0000"/>
                            </a:solidFill>
                            <a:latin typeface="Cambria Math"/>
                          </a:rPr>
                          <m:t>𝒊</m:t>
                        </m:r>
                      </m:e>
                    </m:acc>
                  </m:oMath>
                </a14:m>
                <a:r>
                  <a:rPr lang="en-US" sz="2400" b="1" dirty="0">
                    <a:solidFill>
                      <a:srgbClr val="FF0000"/>
                    </a:solidFill>
                  </a:rPr>
                  <a:t>, </a:t>
                </a:r>
                <a14:m>
                  <m:oMath xmlns:m="http://schemas.openxmlformats.org/officeDocument/2006/math">
                    <m:acc>
                      <m:accPr>
                        <m:chr m:val="⃗"/>
                        <m:ctrlPr>
                          <a:rPr lang="en-US" sz="2400" b="1" i="1" dirty="0" smtClean="0">
                            <a:solidFill>
                              <a:srgbClr val="FF0000"/>
                            </a:solidFill>
                            <a:latin typeface="Cambria Math"/>
                          </a:rPr>
                        </m:ctrlPr>
                      </m:accPr>
                      <m:e>
                        <m:r>
                          <a:rPr lang="fr-FR" sz="2400" b="1" i="1" dirty="0" smtClean="0">
                            <a:solidFill>
                              <a:srgbClr val="FF0000"/>
                            </a:solidFill>
                            <a:latin typeface="Cambria Math"/>
                          </a:rPr>
                          <m:t>𝒋</m:t>
                        </m:r>
                      </m:e>
                    </m:acc>
                  </m:oMath>
                </a14:m>
                <a:r>
                  <a:rPr lang="en-US" sz="2400" b="1" dirty="0">
                    <a:solidFill>
                      <a:srgbClr val="FF0000"/>
                    </a:solidFill>
                  </a:rPr>
                  <a:t>) and polar  basis  (</a:t>
                </a:r>
                <a14:m>
                  <m:oMath xmlns:m="http://schemas.openxmlformats.org/officeDocument/2006/math">
                    <m:acc>
                      <m:accPr>
                        <m:chr m:val="⃗"/>
                        <m:ctrlPr>
                          <a:rPr lang="en-US" sz="2400" b="1" i="1" dirty="0" smtClean="0">
                            <a:solidFill>
                              <a:srgbClr val="FF0000"/>
                            </a:solidFill>
                            <a:latin typeface="Cambria Math"/>
                          </a:rPr>
                        </m:ctrlPr>
                      </m:accPr>
                      <m:e>
                        <m:sSub>
                          <m:sSubPr>
                            <m:ctrlPr>
                              <a:rPr lang="en-US" sz="2400" b="1" i="1" dirty="0" smtClean="0">
                                <a:solidFill>
                                  <a:srgbClr val="FF0000"/>
                                </a:solidFill>
                                <a:latin typeface="Cambria Math"/>
                              </a:rPr>
                            </m:ctrlPr>
                          </m:sSubPr>
                          <m:e>
                            <m:r>
                              <a:rPr lang="fr-FR" sz="2400" b="1" i="1" dirty="0" smtClean="0">
                                <a:solidFill>
                                  <a:srgbClr val="FF0000"/>
                                </a:solidFill>
                                <a:latin typeface="Cambria Math"/>
                              </a:rPr>
                              <m:t>𝑼</m:t>
                            </m:r>
                          </m:e>
                          <m:sub>
                            <m:r>
                              <a:rPr lang="en-US" sz="2400" b="1" i="1" dirty="0">
                                <a:solidFill>
                                  <a:srgbClr val="FF0000"/>
                                </a:solidFill>
                                <a:latin typeface="Cambria Math"/>
                              </a:rPr>
                              <m:t>𝑟</m:t>
                            </m:r>
                          </m:sub>
                        </m:sSub>
                      </m:e>
                    </m:acc>
                  </m:oMath>
                </a14:m>
                <a:r>
                  <a:rPr lang="en-US" sz="2400" b="1" dirty="0">
                    <a:solidFill>
                      <a:srgbClr val="FF0000"/>
                    </a:solidFill>
                  </a:rPr>
                  <a:t>, </a:t>
                </a:r>
                <a14:m>
                  <m:oMath xmlns:m="http://schemas.openxmlformats.org/officeDocument/2006/math">
                    <m:acc>
                      <m:accPr>
                        <m:chr m:val="⃗"/>
                        <m:ctrlPr>
                          <a:rPr lang="en-US" sz="2400" b="1" i="1" dirty="0" smtClean="0">
                            <a:solidFill>
                              <a:srgbClr val="FF0000"/>
                            </a:solidFill>
                            <a:latin typeface="Cambria Math"/>
                          </a:rPr>
                        </m:ctrlPr>
                      </m:accPr>
                      <m:e>
                        <m:sSub>
                          <m:sSubPr>
                            <m:ctrlPr>
                              <a:rPr lang="en-US" sz="2400" b="1" i="1" dirty="0" smtClean="0">
                                <a:solidFill>
                                  <a:srgbClr val="FF0000"/>
                                </a:solidFill>
                                <a:latin typeface="Cambria Math"/>
                              </a:rPr>
                            </m:ctrlPr>
                          </m:sSubPr>
                          <m:e>
                            <m:r>
                              <a:rPr lang="fr-FR" sz="2400" b="1" i="1" dirty="0">
                                <a:solidFill>
                                  <a:srgbClr val="FF0000"/>
                                </a:solidFill>
                                <a:latin typeface="Cambria Math"/>
                              </a:rPr>
                              <m:t>𝑼</m:t>
                            </m:r>
                          </m:e>
                          <m:sub>
                            <m:r>
                              <a:rPr lang="en-US" sz="2400" b="1" i="1" dirty="0" smtClean="0">
                                <a:solidFill>
                                  <a:srgbClr val="FF0000"/>
                                </a:solidFill>
                                <a:latin typeface="Cambria Math"/>
                                <a:ea typeface="Cambria Math"/>
                              </a:rPr>
                              <m:t>𝛗</m:t>
                            </m:r>
                          </m:sub>
                        </m:sSub>
                      </m:e>
                    </m:acc>
                  </m:oMath>
                </a14:m>
                <a:r>
                  <a:rPr lang="en-US" sz="2400" b="1" dirty="0" smtClean="0">
                    <a:solidFill>
                      <a:srgbClr val="FF0000"/>
                    </a:solidFill>
                  </a:rPr>
                  <a:t>) </a:t>
                </a:r>
                <a:r>
                  <a:rPr lang="en-US" sz="2400" b="1" dirty="0">
                    <a:solidFill>
                      <a:srgbClr val="FF0000"/>
                    </a:solidFill>
                  </a:rPr>
                  <a:t>is:</a:t>
                </a:r>
                <a:endParaRPr lang="fr-FR" sz="2400" b="1"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9512" y="116632"/>
                <a:ext cx="8839704" cy="548292"/>
              </a:xfrm>
              <a:prstGeom prst="rect">
                <a:avLst/>
              </a:prstGeom>
              <a:blipFill rotWithShape="1">
                <a:blip r:embed="rId3"/>
                <a:stretch>
                  <a:fillRect/>
                </a:stretch>
              </a:blipFill>
              <a:ln>
                <a:solidFill>
                  <a:srgbClr val="FF0000"/>
                </a:solidFill>
              </a:ln>
              <a:effectLst>
                <a:glow rad="101600">
                  <a:srgbClr val="FF0000">
                    <a:alpha val="60000"/>
                  </a:srgb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9646" y="764704"/>
                <a:ext cx="8887475" cy="917624"/>
              </a:xfrm>
              <a:prstGeom prst="rect">
                <a:avLst/>
              </a:prstGeom>
            </p:spPr>
            <p:txBody>
              <a:bodyPr wrap="square">
                <a:spAutoFit/>
              </a:bodyPr>
              <a:lstStyle/>
              <a:p>
                <a:pPr algn="just"/>
                <a:r>
                  <a:rPr lang="en-US" sz="2400" b="1" dirty="0" smtClean="0">
                    <a:solidFill>
                      <a:schemeClr val="tx1"/>
                    </a:solidFill>
                  </a:rPr>
                  <a:t>The </a:t>
                </a:r>
                <a:r>
                  <a:rPr lang="en-US" sz="2400" b="1" dirty="0">
                    <a:solidFill>
                      <a:schemeClr val="tx1"/>
                    </a:solidFill>
                  </a:rPr>
                  <a:t>polar unit </a:t>
                </a:r>
                <a:r>
                  <a:rPr lang="en-US" sz="2400" b="1" dirty="0" smtClean="0">
                    <a:solidFill>
                      <a:schemeClr val="tx1"/>
                    </a:solidFill>
                  </a:rPr>
                  <a:t>vectors </a:t>
                </a:r>
                <a:r>
                  <a:rPr lang="en-US" sz="2400" b="1" dirty="0">
                    <a:solidFill>
                      <a:schemeClr val="tx1"/>
                    </a:solidFill>
                  </a:rPr>
                  <a:t>(</a:t>
                </a:r>
                <a14:m>
                  <m:oMath xmlns:m="http://schemas.openxmlformats.org/officeDocument/2006/math">
                    <m:acc>
                      <m:accPr>
                        <m:chr m:val="⃗"/>
                        <m:ctrlPr>
                          <a:rPr lang="en-US" sz="2400" b="1" i="1" dirty="0">
                            <a:solidFill>
                              <a:schemeClr val="tx1"/>
                            </a:solidFill>
                            <a:latin typeface="Cambria Math"/>
                          </a:rPr>
                        </m:ctrlPr>
                      </m:accPr>
                      <m:e>
                        <m:sSub>
                          <m:sSubPr>
                            <m:ctrlPr>
                              <a:rPr lang="en-US" sz="2400" b="1" i="1" dirty="0">
                                <a:solidFill>
                                  <a:schemeClr val="tx1"/>
                                </a:solidFill>
                                <a:latin typeface="Cambria Math"/>
                              </a:rPr>
                            </m:ctrlPr>
                          </m:sSubPr>
                          <m:e>
                            <m:r>
                              <a:rPr lang="fr-FR" sz="2400" b="1" dirty="0">
                                <a:solidFill>
                                  <a:schemeClr val="tx1"/>
                                </a:solidFill>
                                <a:latin typeface="Cambria Math"/>
                              </a:rPr>
                              <m:t>𝑼</m:t>
                            </m:r>
                          </m:e>
                          <m:sub>
                            <m:r>
                              <a:rPr lang="en-US" sz="2400" b="1" dirty="0">
                                <a:solidFill>
                                  <a:schemeClr val="tx1"/>
                                </a:solidFill>
                                <a:latin typeface="Cambria Math"/>
                              </a:rPr>
                              <m:t>𝑟</m:t>
                            </m:r>
                          </m:sub>
                        </m:sSub>
                      </m:e>
                    </m:acc>
                  </m:oMath>
                </a14:m>
                <a:r>
                  <a:rPr lang="en-US" sz="2400" b="1" dirty="0">
                    <a:solidFill>
                      <a:schemeClr val="tx1"/>
                    </a:solidFill>
                  </a:rPr>
                  <a:t>, </a:t>
                </a:r>
                <a14:m>
                  <m:oMath xmlns:m="http://schemas.openxmlformats.org/officeDocument/2006/math">
                    <m:acc>
                      <m:accPr>
                        <m:chr m:val="⃗"/>
                        <m:ctrlPr>
                          <a:rPr lang="en-US" sz="2400" b="1" i="1" dirty="0">
                            <a:solidFill>
                              <a:schemeClr val="tx1"/>
                            </a:solidFill>
                            <a:latin typeface="Cambria Math"/>
                          </a:rPr>
                        </m:ctrlPr>
                      </m:accPr>
                      <m:e>
                        <m:sSub>
                          <m:sSubPr>
                            <m:ctrlPr>
                              <a:rPr lang="en-US" sz="2400" b="1" i="1" dirty="0" smtClean="0">
                                <a:solidFill>
                                  <a:schemeClr val="tx1"/>
                                </a:solidFill>
                                <a:latin typeface="Cambria Math"/>
                              </a:rPr>
                            </m:ctrlPr>
                          </m:sSubPr>
                          <m:e>
                            <m:r>
                              <a:rPr lang="fr-FR" sz="2400" b="1" dirty="0">
                                <a:solidFill>
                                  <a:schemeClr val="tx1"/>
                                </a:solidFill>
                                <a:latin typeface="Cambria Math"/>
                              </a:rPr>
                              <m:t>𝑼</m:t>
                            </m:r>
                          </m:e>
                          <m:sub>
                            <m:r>
                              <a:rPr lang="en-US" sz="2400" b="1" i="1" dirty="0" smtClean="0">
                                <a:solidFill>
                                  <a:schemeClr val="tx1"/>
                                </a:solidFill>
                                <a:latin typeface="Cambria Math"/>
                                <a:ea typeface="Cambria Math"/>
                              </a:rPr>
                              <m:t>𝛗</m:t>
                            </m:r>
                          </m:sub>
                        </m:sSub>
                      </m:e>
                    </m:acc>
                  </m:oMath>
                </a14:m>
                <a:r>
                  <a:rPr lang="en-US" sz="2400" b="1" dirty="0">
                    <a:solidFill>
                      <a:schemeClr val="tx1"/>
                    </a:solidFill>
                  </a:rPr>
                  <a:t>)</a:t>
                </a:r>
                <a:r>
                  <a:rPr lang="en-US" sz="2400" b="1" dirty="0" smtClean="0">
                    <a:solidFill>
                      <a:schemeClr val="tx1"/>
                    </a:solidFill>
                  </a:rPr>
                  <a:t> </a:t>
                </a:r>
                <a:r>
                  <a:rPr lang="en-US" sz="2400" b="1" dirty="0">
                    <a:solidFill>
                      <a:schemeClr val="tx1"/>
                    </a:solidFill>
                  </a:rPr>
                  <a:t>can be expressed in terms of the Cartesian unit vectors (</a:t>
                </a:r>
                <a14:m>
                  <m:oMath xmlns:m="http://schemas.openxmlformats.org/officeDocument/2006/math">
                    <m:acc>
                      <m:accPr>
                        <m:chr m:val="⃗"/>
                        <m:ctrlPr>
                          <a:rPr lang="en-US" sz="2400" b="1" i="1" dirty="0">
                            <a:solidFill>
                              <a:schemeClr val="tx1"/>
                            </a:solidFill>
                            <a:latin typeface="Cambria Math"/>
                          </a:rPr>
                        </m:ctrlPr>
                      </m:accPr>
                      <m:e>
                        <m:r>
                          <a:rPr lang="fr-FR" sz="2400" b="1" i="1" dirty="0">
                            <a:solidFill>
                              <a:schemeClr val="tx1"/>
                            </a:solidFill>
                            <a:latin typeface="Cambria Math"/>
                          </a:rPr>
                          <m:t>𝒊</m:t>
                        </m:r>
                      </m:e>
                    </m:acc>
                  </m:oMath>
                </a14:m>
                <a:r>
                  <a:rPr lang="en-US" sz="2400" b="1" dirty="0">
                    <a:solidFill>
                      <a:schemeClr val="tx1"/>
                    </a:solidFill>
                  </a:rPr>
                  <a:t>, </a:t>
                </a:r>
                <a14:m>
                  <m:oMath xmlns:m="http://schemas.openxmlformats.org/officeDocument/2006/math">
                    <m:acc>
                      <m:accPr>
                        <m:chr m:val="⃗"/>
                        <m:ctrlPr>
                          <a:rPr lang="en-US" sz="2400" b="1" i="1" dirty="0">
                            <a:solidFill>
                              <a:schemeClr val="tx1"/>
                            </a:solidFill>
                            <a:latin typeface="Cambria Math"/>
                          </a:rPr>
                        </m:ctrlPr>
                      </m:accPr>
                      <m:e>
                        <m:r>
                          <a:rPr lang="fr-FR" sz="2400" b="1" i="1" dirty="0">
                            <a:solidFill>
                              <a:schemeClr val="tx1"/>
                            </a:solidFill>
                            <a:latin typeface="Cambria Math"/>
                          </a:rPr>
                          <m:t>𝒋</m:t>
                        </m:r>
                      </m:e>
                    </m:acc>
                  </m:oMath>
                </a14:m>
                <a:r>
                  <a:rPr lang="en-US" sz="2400" b="1" dirty="0">
                    <a:solidFill>
                      <a:schemeClr val="tx1"/>
                    </a:solidFill>
                  </a:rPr>
                  <a:t>) </a:t>
                </a:r>
                <a:r>
                  <a:rPr lang="en-US" sz="2400" b="1" dirty="0" smtClean="0">
                    <a:solidFill>
                      <a:schemeClr val="tx1"/>
                    </a:solidFill>
                  </a:rPr>
                  <a:t>as:</a:t>
                </a:r>
                <a:endParaRPr lang="fr-FR" sz="24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646" y="764704"/>
                <a:ext cx="8887475" cy="917624"/>
              </a:xfrm>
              <a:prstGeom prst="rect">
                <a:avLst/>
              </a:prstGeom>
              <a:blipFill rotWithShape="1">
                <a:blip r:embed="rId4"/>
                <a:stretch>
                  <a:fillRect l="-1097" r="-1029" b="-13907"/>
                </a:stretch>
              </a:blipFill>
            </p:spPr>
            <p:txBody>
              <a:bodyPr/>
              <a:lstStyle/>
              <a:p>
                <a:r>
                  <a:rPr lang="fr-FR">
                    <a:noFill/>
                  </a:rPr>
                  <a:t> </a:t>
                </a:r>
              </a:p>
            </p:txBody>
          </p:sp>
        </mc:Fallback>
      </mc:AlternateContent>
      <p:grpSp>
        <p:nvGrpSpPr>
          <p:cNvPr id="8" name="Groupe 7"/>
          <p:cNvGrpSpPr/>
          <p:nvPr/>
        </p:nvGrpSpPr>
        <p:grpSpPr>
          <a:xfrm>
            <a:off x="1794416" y="1844824"/>
            <a:ext cx="5048087" cy="1281749"/>
            <a:chOff x="2218020" y="188641"/>
            <a:chExt cx="3592388" cy="1440160"/>
          </a:xfrm>
        </p:grpSpPr>
        <p:grpSp>
          <p:nvGrpSpPr>
            <p:cNvPr id="9" name="Groupe 8"/>
            <p:cNvGrpSpPr/>
            <p:nvPr/>
          </p:nvGrpSpPr>
          <p:grpSpPr>
            <a:xfrm>
              <a:off x="2788956" y="332655"/>
              <a:ext cx="2450515" cy="1181403"/>
              <a:chOff x="2788956" y="332655"/>
              <a:chExt cx="2450515" cy="1181403"/>
            </a:xfrm>
          </p:grpSpPr>
          <mc:AlternateContent xmlns:mc="http://schemas.openxmlformats.org/markup-compatibility/2006" xmlns:a14="http://schemas.microsoft.com/office/drawing/2010/main">
            <mc:Choice Requires="a14">
              <p:sp>
                <p:nvSpPr>
                  <p:cNvPr id="11" name="ZoneTexte 10"/>
                  <p:cNvSpPr txBox="1"/>
                  <p:nvPr/>
                </p:nvSpPr>
                <p:spPr>
                  <a:xfrm>
                    <a:off x="2888202" y="332655"/>
                    <a:ext cx="2252025" cy="573405"/>
                  </a:xfrm>
                  <a:prstGeom prst="rect">
                    <a:avLst/>
                  </a:prstGeom>
                  <a:noFill/>
                  <a:ln>
                    <a:noFill/>
                  </a:ln>
                </p:spPr>
                <p:txBody>
                  <a:bodyPr wrap="none" rtlCol="0">
                    <a:spAutoFit/>
                  </a:bodyPr>
                  <a:lstStyle/>
                  <a:p>
                    <a:pPr algn="ctr"/>
                    <a14:m>
                      <m:oMath xmlns:m="http://schemas.openxmlformats.org/officeDocument/2006/math">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𝒄𝒐𝒔</m:t>
                        </m:r>
                        <m:r>
                          <a:rPr lang="fr-FR" sz="2400" b="1" i="1" smtClean="0">
                            <a:solidFill>
                              <a:schemeClr val="tx1"/>
                            </a:solidFill>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rgbClr val="7030A0"/>
                                </a:solidFill>
                                <a:latin typeface="Cambria Math"/>
                                <a:ea typeface="Cambria Math"/>
                              </a:rPr>
                              <m:t>𝒊</m:t>
                            </m:r>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𝒔𝒊𝒏</m:t>
                        </m:r>
                        <m:r>
                          <a:rPr lang="fr-FR" sz="2400" b="1" i="1" smtClean="0">
                            <a:solidFill>
                              <a:schemeClr val="tx1"/>
                            </a:solidFill>
                            <a:latin typeface="Cambria Math"/>
                            <a:ea typeface="Cambria Math"/>
                          </a:rPr>
                          <m:t>𝝋</m:t>
                        </m:r>
                        <m:acc>
                          <m:accPr>
                            <m:chr m:val="⃗"/>
                            <m:ctrlPr>
                              <a:rPr lang="fr-FR" sz="2400" b="1" i="1" smtClean="0">
                                <a:solidFill>
                                  <a:srgbClr val="7030A0"/>
                                </a:solidFill>
                                <a:latin typeface="Cambria Math"/>
                                <a:ea typeface="Cambria Math"/>
                              </a:rPr>
                            </m:ctrlPr>
                          </m:accPr>
                          <m:e>
                            <m:r>
                              <a:rPr lang="fr-FR" sz="2400" b="1" i="1" smtClean="0">
                                <a:solidFill>
                                  <a:srgbClr val="7030A0"/>
                                </a:solidFill>
                                <a:latin typeface="Cambria Math"/>
                                <a:ea typeface="Cambria Math"/>
                              </a:rPr>
                              <m:t> </m:t>
                            </m:r>
                            <m:r>
                              <a:rPr lang="fr-FR" sz="2400" b="1" i="1" smtClean="0">
                                <a:solidFill>
                                  <a:srgbClr val="7030A0"/>
                                </a:solidFill>
                                <a:latin typeface="Cambria Math"/>
                                <a:ea typeface="Cambria Math"/>
                              </a:rPr>
                              <m:t>𝒋</m:t>
                            </m:r>
                          </m:e>
                        </m:acc>
                      </m:oMath>
                    </a14:m>
                    <a:r>
                      <a:rPr lang="fr-FR" sz="2400" b="1" dirty="0" smtClean="0">
                        <a:solidFill>
                          <a:srgbClr val="7030A0"/>
                        </a:solidFill>
                      </a:rPr>
                      <a:t> </a:t>
                    </a:r>
                    <a:endParaRPr lang="fr-FR" sz="2400" b="1" dirty="0">
                      <a:solidFill>
                        <a:srgbClr val="7030A0"/>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2888202" y="332655"/>
                    <a:ext cx="2252025" cy="573405"/>
                  </a:xfrm>
                  <a:prstGeom prst="rect">
                    <a:avLst/>
                  </a:prstGeom>
                  <a:blipFill rotWithShape="1">
                    <a:blip r:embed="rId5"/>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2788956" y="893609"/>
                    <a:ext cx="2450515" cy="620449"/>
                  </a:xfrm>
                  <a:prstGeom prst="rect">
                    <a:avLst/>
                  </a:prstGeom>
                  <a:noFill/>
                  <a:ln>
                    <a:noFill/>
                  </a:ln>
                </p:spPr>
                <p:txBody>
                  <a:bodyPr wrap="none" rtlCol="0">
                    <a:spAutoFit/>
                  </a:bodyPr>
                  <a:lstStyle/>
                  <a:p>
                    <a:pPr algn="ctr"/>
                    <a14:m>
                      <m:oMath xmlns:m="http://schemas.openxmlformats.org/officeDocument/2006/math">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ea typeface="Cambria Math"/>
                                  </a:rPr>
                                  <m:t>𝝋</m:t>
                                </m:r>
                              </m:sub>
                            </m:sSub>
                          </m:e>
                        </m:acc>
                        <m:r>
                          <a:rPr lang="fr-FR" sz="2400" b="1" i="1" smtClean="0">
                            <a:solidFill>
                              <a:schemeClr val="tx1"/>
                            </a:solidFill>
                            <a:latin typeface="Cambria Math"/>
                            <a:ea typeface="Cambria Math"/>
                          </a:rPr>
                          <m:t>=−</m:t>
                        </m:r>
                        <m:r>
                          <a:rPr lang="fr-FR" sz="2400" b="1" i="1">
                            <a:solidFill>
                              <a:schemeClr val="tx1"/>
                            </a:solidFill>
                            <a:latin typeface="Cambria Math"/>
                            <a:ea typeface="Cambria Math"/>
                          </a:rPr>
                          <m:t>𝒔𝒊𝒏</m:t>
                        </m:r>
                        <m:r>
                          <a:rPr lang="fr-FR" sz="2400" b="1" i="1" smtClean="0">
                            <a:solidFill>
                              <a:schemeClr val="tx1"/>
                            </a:solidFill>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𝒊</m:t>
                            </m:r>
                          </m:e>
                        </m:acc>
                        <m:r>
                          <a:rPr lang="fr-FR" sz="2400" b="1" i="1" smtClean="0">
                            <a:solidFill>
                              <a:schemeClr val="tx1"/>
                            </a:solidFill>
                            <a:latin typeface="Cambria Math"/>
                            <a:ea typeface="Cambria Math"/>
                          </a:rPr>
                          <m:t>+</m:t>
                        </m:r>
                        <m:r>
                          <a:rPr lang="fr-FR" sz="2400" b="1" i="1">
                            <a:solidFill>
                              <a:schemeClr val="tx1"/>
                            </a:solidFill>
                            <a:latin typeface="Cambria Math"/>
                            <a:ea typeface="Cambria Math"/>
                          </a:rPr>
                          <m:t>𝒄𝒐𝒔</m:t>
                        </m:r>
                        <m:r>
                          <a:rPr lang="fr-FR" sz="2400" b="1" i="1" smtClean="0">
                            <a:solidFill>
                              <a:schemeClr val="tx1"/>
                            </a:solidFill>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𝒋</m:t>
                            </m:r>
                          </m:e>
                        </m:acc>
                      </m:oMath>
                    </a14:m>
                    <a:r>
                      <a:rPr lang="fr-FR" sz="2400" b="1" dirty="0" smtClean="0">
                        <a:solidFill>
                          <a:schemeClr val="tx1"/>
                        </a:solidFill>
                      </a:rPr>
                      <a:t> </a:t>
                    </a:r>
                    <a:endParaRPr lang="fr-FR" sz="2400" b="1" dirty="0">
                      <a:solidFill>
                        <a:schemeClr val="tx1"/>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2788956" y="893609"/>
                    <a:ext cx="2450515" cy="620449"/>
                  </a:xfrm>
                  <a:prstGeom prst="rect">
                    <a:avLst/>
                  </a:prstGeom>
                  <a:blipFill rotWithShape="1">
                    <a:blip r:embed="rId6"/>
                    <a:stretch>
                      <a:fillRect/>
                    </a:stretch>
                  </a:blipFill>
                  <a:ln>
                    <a:noFill/>
                  </a:ln>
                </p:spPr>
                <p:txBody>
                  <a:bodyPr/>
                  <a:lstStyle/>
                  <a:p>
                    <a:r>
                      <a:rPr lang="fr-FR">
                        <a:noFill/>
                      </a:rPr>
                      <a:t> </a:t>
                    </a:r>
                  </a:p>
                </p:txBody>
              </p:sp>
            </mc:Fallback>
          </mc:AlternateContent>
        </p:grpSp>
        <p:sp>
          <p:nvSpPr>
            <p:cNvPr id="10" name="Rectangle 9"/>
            <p:cNvSpPr/>
            <p:nvPr/>
          </p:nvSpPr>
          <p:spPr>
            <a:xfrm>
              <a:off x="2218020" y="188641"/>
              <a:ext cx="3592388" cy="1440160"/>
            </a:xfrm>
            <a:prstGeom prst="rect">
              <a:avLst/>
            </a:prstGeom>
            <a:noFill/>
            <a:ln w="57150">
              <a:solidFill>
                <a:srgbClr val="7030A0"/>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mc:AlternateContent xmlns:mc="http://schemas.openxmlformats.org/markup-compatibility/2006" xmlns:a14="http://schemas.microsoft.com/office/drawing/2010/main">
        <mc:Choice Requires="a14">
          <p:sp>
            <p:nvSpPr>
              <p:cNvPr id="7" name="Rectangle 6"/>
              <p:cNvSpPr/>
              <p:nvPr/>
            </p:nvSpPr>
            <p:spPr>
              <a:xfrm>
                <a:off x="179512" y="3842557"/>
                <a:ext cx="8714611" cy="1277594"/>
              </a:xfrm>
              <a:prstGeom prst="rect">
                <a:avLst/>
              </a:prstGeom>
            </p:spPr>
            <p:txBody>
              <a:bodyPr wrap="square">
                <a:spAutoFit/>
              </a:bodyPr>
              <a:lstStyle/>
              <a:p>
                <a:pPr algn="just"/>
                <a:r>
                  <a:rPr lang="fr-FR" sz="2400" b="1" dirty="0"/>
                  <a:t>And </a:t>
                </a:r>
                <a:r>
                  <a:rPr lang="fr-FR" sz="2400" b="1" dirty="0" err="1"/>
                  <a:t>conversely</a:t>
                </a:r>
                <a:r>
                  <a:rPr lang="fr-FR" sz="2400" b="1" dirty="0"/>
                  <a:t>, </a:t>
                </a:r>
                <a:r>
                  <a:rPr lang="en-US" sz="2400" b="1" dirty="0"/>
                  <a:t>The Cartesian unit vectors (</a:t>
                </a:r>
                <a14:m>
                  <m:oMath xmlns:m="http://schemas.openxmlformats.org/officeDocument/2006/math">
                    <m:acc>
                      <m:accPr>
                        <m:chr m:val="⃗"/>
                        <m:ctrlPr>
                          <a:rPr lang="en-US" sz="2400" b="1" i="1" dirty="0">
                            <a:latin typeface="Cambria Math"/>
                          </a:rPr>
                        </m:ctrlPr>
                      </m:accPr>
                      <m:e>
                        <m:r>
                          <a:rPr lang="fr-FR" sz="2400" b="1" dirty="0">
                            <a:latin typeface="Cambria Math"/>
                          </a:rPr>
                          <m:t>𝒊</m:t>
                        </m:r>
                      </m:e>
                    </m:acc>
                  </m:oMath>
                </a14:m>
                <a:r>
                  <a:rPr lang="en-US" sz="2400" b="1" dirty="0"/>
                  <a:t>, </a:t>
                </a:r>
                <a14:m>
                  <m:oMath xmlns:m="http://schemas.openxmlformats.org/officeDocument/2006/math">
                    <m:acc>
                      <m:accPr>
                        <m:chr m:val="⃗"/>
                        <m:ctrlPr>
                          <a:rPr lang="en-US" sz="2400" b="1" i="1" dirty="0">
                            <a:latin typeface="Cambria Math"/>
                          </a:rPr>
                        </m:ctrlPr>
                      </m:accPr>
                      <m:e>
                        <m:r>
                          <a:rPr lang="fr-FR" sz="2400" b="1" dirty="0">
                            <a:latin typeface="Cambria Math"/>
                          </a:rPr>
                          <m:t>𝒋</m:t>
                        </m:r>
                      </m:e>
                    </m:acc>
                  </m:oMath>
                </a14:m>
                <a:r>
                  <a:rPr lang="en-US" sz="2400" b="1" dirty="0"/>
                  <a:t>) </a:t>
                </a:r>
                <a:r>
                  <a:rPr lang="en-US" sz="2400" b="1" dirty="0" smtClean="0"/>
                  <a:t>can </a:t>
                </a:r>
                <a:r>
                  <a:rPr lang="en-US" sz="2400" b="1" dirty="0"/>
                  <a:t>be expressed in terms of the </a:t>
                </a:r>
                <a:r>
                  <a:rPr lang="en-US" sz="2400" b="1" dirty="0" smtClean="0"/>
                  <a:t>polar </a:t>
                </a:r>
                <a:r>
                  <a:rPr lang="en-US" sz="2400" b="1" dirty="0"/>
                  <a:t>unit vectors (</a:t>
                </a:r>
                <a14:m>
                  <m:oMath xmlns:m="http://schemas.openxmlformats.org/officeDocument/2006/math">
                    <m:acc>
                      <m:accPr>
                        <m:chr m:val="⃗"/>
                        <m:ctrlPr>
                          <a:rPr lang="en-US" sz="2400" b="1" i="1" dirty="0">
                            <a:latin typeface="Cambria Math"/>
                          </a:rPr>
                        </m:ctrlPr>
                      </m:accPr>
                      <m:e>
                        <m:sSub>
                          <m:sSubPr>
                            <m:ctrlPr>
                              <a:rPr lang="en-US" sz="2400" b="1" i="1" dirty="0">
                                <a:latin typeface="Cambria Math"/>
                              </a:rPr>
                            </m:ctrlPr>
                          </m:sSubPr>
                          <m:e>
                            <m:r>
                              <a:rPr lang="fr-FR" sz="2400" b="1" dirty="0">
                                <a:latin typeface="Cambria Math"/>
                              </a:rPr>
                              <m:t>𝑼</m:t>
                            </m:r>
                          </m:e>
                          <m:sub>
                            <m:r>
                              <a:rPr lang="en-US" sz="2400" b="1" dirty="0">
                                <a:latin typeface="Cambria Math"/>
                              </a:rPr>
                              <m:t>𝑟</m:t>
                            </m:r>
                          </m:sub>
                        </m:sSub>
                      </m:e>
                    </m:acc>
                  </m:oMath>
                </a14:m>
                <a:r>
                  <a:rPr lang="en-US" sz="2400" b="1" dirty="0"/>
                  <a:t>, </a:t>
                </a:r>
                <a14:m>
                  <m:oMath xmlns:m="http://schemas.openxmlformats.org/officeDocument/2006/math">
                    <m:acc>
                      <m:accPr>
                        <m:chr m:val="⃗"/>
                        <m:ctrlPr>
                          <a:rPr lang="en-US" sz="2400" b="1" i="1" dirty="0">
                            <a:latin typeface="Cambria Math"/>
                          </a:rPr>
                        </m:ctrlPr>
                      </m:accPr>
                      <m:e>
                        <m:sSub>
                          <m:sSubPr>
                            <m:ctrlPr>
                              <a:rPr lang="en-US" sz="2400" b="1" i="1" dirty="0">
                                <a:latin typeface="Cambria Math"/>
                              </a:rPr>
                            </m:ctrlPr>
                          </m:sSubPr>
                          <m:e>
                            <m:r>
                              <a:rPr lang="fr-FR" sz="2400" b="1" dirty="0">
                                <a:latin typeface="Cambria Math"/>
                              </a:rPr>
                              <m:t>𝑼</m:t>
                            </m:r>
                          </m:e>
                          <m:sub>
                            <m:r>
                              <a:rPr lang="en-US" sz="2400" b="1" i="1" dirty="0" smtClean="0">
                                <a:latin typeface="Cambria Math"/>
                                <a:ea typeface="Cambria Math"/>
                              </a:rPr>
                              <m:t>𝛗</m:t>
                            </m:r>
                          </m:sub>
                        </m:sSub>
                      </m:e>
                    </m:acc>
                  </m:oMath>
                </a14:m>
                <a:r>
                  <a:rPr lang="en-US" sz="2400" b="1" dirty="0"/>
                  <a:t>) as:</a:t>
                </a:r>
                <a:endParaRPr lang="fr-FR" sz="2400" b="1" dirty="0"/>
              </a:p>
              <a:p>
                <a:pPr algn="just"/>
                <a:endParaRPr lang="fr-FR" sz="2400" b="1" dirty="0"/>
              </a:p>
            </p:txBody>
          </p:sp>
        </mc:Choice>
        <mc:Fallback xmlns="">
          <p:sp>
            <p:nvSpPr>
              <p:cNvPr id="7" name="Rectangle 6"/>
              <p:cNvSpPr>
                <a:spLocks noRot="1" noChangeAspect="1" noMove="1" noResize="1" noEditPoints="1" noAdjustHandles="1" noChangeArrowheads="1" noChangeShapeType="1" noTextEdit="1"/>
              </p:cNvSpPr>
              <p:nvPr/>
            </p:nvSpPr>
            <p:spPr>
              <a:xfrm>
                <a:off x="179512" y="3842557"/>
                <a:ext cx="8714611" cy="1277594"/>
              </a:xfrm>
              <a:prstGeom prst="rect">
                <a:avLst/>
              </a:prstGeom>
              <a:blipFill rotWithShape="1">
                <a:blip r:embed="rId7"/>
                <a:stretch>
                  <a:fillRect l="-1049" t="-7143" r="-1049"/>
                </a:stretch>
              </a:blipFill>
            </p:spPr>
            <p:txBody>
              <a:bodyPr/>
              <a:lstStyle/>
              <a:p>
                <a:r>
                  <a:rPr lang="fr-FR">
                    <a:noFill/>
                  </a:rPr>
                  <a:t> </a:t>
                </a:r>
              </a:p>
            </p:txBody>
          </p:sp>
        </mc:Fallback>
      </mc:AlternateContent>
      <p:grpSp>
        <p:nvGrpSpPr>
          <p:cNvPr id="14" name="Groupe 13"/>
          <p:cNvGrpSpPr/>
          <p:nvPr/>
        </p:nvGrpSpPr>
        <p:grpSpPr>
          <a:xfrm>
            <a:off x="1830136" y="5018253"/>
            <a:ext cx="5048087" cy="1545051"/>
            <a:chOff x="2218020" y="188641"/>
            <a:chExt cx="3592388" cy="1736003"/>
          </a:xfrm>
        </p:grpSpPr>
        <p:grpSp>
          <p:nvGrpSpPr>
            <p:cNvPr id="15" name="Groupe 14"/>
            <p:cNvGrpSpPr/>
            <p:nvPr/>
          </p:nvGrpSpPr>
          <p:grpSpPr>
            <a:xfrm>
              <a:off x="2812365" y="332655"/>
              <a:ext cx="2403699" cy="1591989"/>
              <a:chOff x="2812365" y="332655"/>
              <a:chExt cx="2403699" cy="1591989"/>
            </a:xfrm>
          </p:grpSpPr>
          <mc:AlternateContent xmlns:mc="http://schemas.openxmlformats.org/markup-compatibility/2006" xmlns:a14="http://schemas.microsoft.com/office/drawing/2010/main">
            <mc:Choice Requires="a14">
              <p:sp>
                <p:nvSpPr>
                  <p:cNvPr id="17" name="ZoneTexte 16"/>
                  <p:cNvSpPr txBox="1"/>
                  <p:nvPr/>
                </p:nvSpPr>
                <p:spPr>
                  <a:xfrm>
                    <a:off x="2814646" y="332655"/>
                    <a:ext cx="2399136" cy="616055"/>
                  </a:xfrm>
                  <a:prstGeom prst="rect">
                    <a:avLst/>
                  </a:prstGeom>
                  <a:noFill/>
                  <a:ln>
                    <a:noFill/>
                  </a:ln>
                </p:spPr>
                <p:txBody>
                  <a:bodyPr wrap="none" rtlCol="0">
                    <a:spAutoFit/>
                  </a:bodyPr>
                  <a:lstStyle/>
                  <a:p>
                    <a:pPr algn="ctr"/>
                    <a14:m>
                      <m:oMath xmlns:m="http://schemas.openxmlformats.org/officeDocument/2006/math">
                        <m:acc>
                          <m:accPr>
                            <m:chr m:val="⃗"/>
                            <m:ctrlPr>
                              <a:rPr lang="fr-FR" sz="2400" b="1" i="1" smtClean="0">
                                <a:solidFill>
                                  <a:schemeClr val="tx1"/>
                                </a:solidFill>
                                <a:latin typeface="Cambria Math"/>
                                <a:ea typeface="Cambria Math"/>
                              </a:rPr>
                            </m:ctrlPr>
                          </m:accPr>
                          <m:e>
                            <m:r>
                              <a:rPr lang="fr-FR" sz="2400" b="1" i="1">
                                <a:solidFill>
                                  <a:schemeClr val="tx1"/>
                                </a:solidFill>
                                <a:latin typeface="Cambria Math"/>
                                <a:ea typeface="Cambria Math"/>
                              </a:rPr>
                              <m:t> </m:t>
                            </m:r>
                            <m:r>
                              <a:rPr lang="fr-FR" sz="2400" b="1" i="1">
                                <a:solidFill>
                                  <a:schemeClr val="tx1"/>
                                </a:solidFill>
                                <a:latin typeface="Cambria Math"/>
                                <a:ea typeface="Cambria Math"/>
                              </a:rPr>
                              <m:t>𝒊</m:t>
                            </m:r>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𝒄𝒐𝒔</m:t>
                        </m:r>
                        <m:r>
                          <a:rPr lang="fr-FR" sz="2400" b="1" i="1" smtClean="0">
                            <a:solidFill>
                              <a:schemeClr val="tx1"/>
                            </a:solidFill>
                            <a:latin typeface="Cambria Math"/>
                            <a:ea typeface="Cambria Math"/>
                          </a:rPr>
                          <m:t>𝜽</m:t>
                        </m:r>
                        <m:acc>
                          <m:accPr>
                            <m:chr m:val="⃗"/>
                            <m:ctrlPr>
                              <a:rPr lang="fr-FR" sz="2400" b="1" i="1">
                                <a:solidFill>
                                  <a:schemeClr val="tx1"/>
                                </a:solidFill>
                                <a:latin typeface="Cambria Math"/>
                              </a:rPr>
                            </m:ctrlPr>
                          </m:accPr>
                          <m:e>
                            <m:sSub>
                              <m:sSubPr>
                                <m:ctrlPr>
                                  <a:rPr lang="fr-FR" sz="2400" b="1" i="1" smtClean="0">
                                    <a:solidFill>
                                      <a:srgbClr val="00B050"/>
                                    </a:solidFill>
                                    <a:latin typeface="Cambria Math"/>
                                  </a:rPr>
                                </m:ctrlPr>
                              </m:sSubPr>
                              <m:e>
                                <m:r>
                                  <a:rPr lang="fr-FR" sz="2400" b="1" i="1" smtClean="0">
                                    <a:solidFill>
                                      <a:srgbClr val="00B050"/>
                                    </a:solidFill>
                                    <a:latin typeface="Cambria Math"/>
                                  </a:rPr>
                                  <m:t> </m:t>
                                </m:r>
                                <m:r>
                                  <a:rPr lang="fr-FR" sz="2400" b="1" i="1">
                                    <a:solidFill>
                                      <a:srgbClr val="00B050"/>
                                    </a:solidFill>
                                    <a:latin typeface="Cambria Math"/>
                                  </a:rPr>
                                  <m:t>𝑼</m:t>
                                </m:r>
                              </m:e>
                              <m:sub>
                                <m:r>
                                  <a:rPr lang="fr-FR" sz="2400" b="1" i="1">
                                    <a:solidFill>
                                      <a:srgbClr val="00B050"/>
                                    </a:solidFill>
                                    <a:latin typeface="Cambria Math"/>
                                  </a:rPr>
                                  <m:t>𝒓</m:t>
                                </m:r>
                              </m:sub>
                            </m:sSub>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𝒔𝒊𝒏</m:t>
                        </m:r>
                        <m:r>
                          <a:rPr lang="fr-FR" sz="2400" b="1" i="1" smtClean="0">
                            <a:solidFill>
                              <a:schemeClr val="tx1"/>
                            </a:solidFill>
                            <a:latin typeface="Cambria Math"/>
                            <a:ea typeface="Cambria Math"/>
                          </a:rPr>
                          <m:t>𝜽</m:t>
                        </m:r>
                      </m:oMath>
                    </a14:m>
                    <a:r>
                      <a:rPr lang="fr-FR" sz="2400" b="1" dirty="0" smtClean="0">
                        <a:solidFill>
                          <a:schemeClr val="tx1"/>
                        </a:solidFill>
                      </a:rPr>
                      <a:t> </a:t>
                    </a:r>
                    <a14:m>
                      <m:oMath xmlns:m="http://schemas.openxmlformats.org/officeDocument/2006/math">
                        <m:acc>
                          <m:accPr>
                            <m:chr m:val="⃗"/>
                            <m:ctrlPr>
                              <a:rPr lang="fr-FR" sz="2400" b="1" i="1" smtClean="0">
                                <a:solidFill>
                                  <a:srgbClr val="00B050"/>
                                </a:solidFill>
                                <a:latin typeface="Cambria Math"/>
                              </a:rPr>
                            </m:ctrlPr>
                          </m:accPr>
                          <m:e>
                            <m:sSub>
                              <m:sSubPr>
                                <m:ctrlPr>
                                  <a:rPr lang="fr-FR" sz="2400" b="1" i="1">
                                    <a:solidFill>
                                      <a:srgbClr val="00B050"/>
                                    </a:solidFill>
                                    <a:latin typeface="Cambria Math"/>
                                  </a:rPr>
                                </m:ctrlPr>
                              </m:sSubPr>
                              <m:e>
                                <m:r>
                                  <a:rPr lang="fr-FR" sz="2400" b="1" i="1">
                                    <a:solidFill>
                                      <a:srgbClr val="00B050"/>
                                    </a:solidFill>
                                    <a:latin typeface="Cambria Math"/>
                                  </a:rPr>
                                  <m:t>𝑼</m:t>
                                </m:r>
                              </m:e>
                              <m:sub>
                                <m:r>
                                  <a:rPr lang="fr-FR" sz="2400" b="1" i="1" smtClean="0">
                                    <a:solidFill>
                                      <a:srgbClr val="00B050"/>
                                    </a:solidFill>
                                    <a:latin typeface="Cambria Math"/>
                                    <a:ea typeface="Cambria Math"/>
                                  </a:rPr>
                                  <m:t>𝝋</m:t>
                                </m:r>
                              </m:sub>
                            </m:sSub>
                          </m:e>
                        </m:acc>
                      </m:oMath>
                    </a14:m>
                    <a:endParaRPr lang="fr-FR" sz="2400" b="1" dirty="0">
                      <a:solidFill>
                        <a:srgbClr val="00B050"/>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2814646" y="332655"/>
                    <a:ext cx="2399136" cy="616055"/>
                  </a:xfrm>
                  <a:prstGeom prst="rect">
                    <a:avLst/>
                  </a:prstGeom>
                  <a:blipFill rotWithShape="1">
                    <a:blip r:embed="rId8"/>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2812365" y="893611"/>
                    <a:ext cx="2403699" cy="1031033"/>
                  </a:xfrm>
                  <a:prstGeom prst="rect">
                    <a:avLst/>
                  </a:prstGeom>
                  <a:noFill/>
                  <a:ln>
                    <a:noFill/>
                  </a:ln>
                </p:spPr>
                <p:txBody>
                  <a:bodyPr wrap="none" rtlCol="0">
                    <a:spAutoFit/>
                  </a:bodyPr>
                  <a:lstStyle/>
                  <a:p>
                    <a:pPr algn="ctr"/>
                    <a14:m>
                      <m:oMath xmlns:m="http://schemas.openxmlformats.org/officeDocument/2006/math">
                        <m:acc>
                          <m:accPr>
                            <m:chr m:val="⃗"/>
                            <m:ctrlPr>
                              <a:rPr lang="fr-FR" sz="2400" b="1" i="1" smtClean="0">
                                <a:solidFill>
                                  <a:schemeClr val="tx1"/>
                                </a:solidFill>
                                <a:latin typeface="Cambria Math"/>
                                <a:ea typeface="Cambria Math"/>
                              </a:rPr>
                            </m:ctrlPr>
                          </m:accPr>
                          <m:e>
                            <m:r>
                              <a:rPr lang="fr-FR" sz="2400" b="1" i="1">
                                <a:solidFill>
                                  <a:schemeClr val="tx1"/>
                                </a:solidFill>
                                <a:latin typeface="Cambria Math"/>
                                <a:ea typeface="Cambria Math"/>
                              </a:rPr>
                              <m:t> </m:t>
                            </m:r>
                            <m:r>
                              <a:rPr lang="fr-FR" sz="2400" b="1" i="1">
                                <a:solidFill>
                                  <a:schemeClr val="tx1"/>
                                </a:solidFill>
                                <a:latin typeface="Cambria Math"/>
                                <a:ea typeface="Cambria Math"/>
                              </a:rPr>
                              <m:t>𝒋</m:t>
                            </m:r>
                          </m:e>
                        </m:acc>
                        <m:r>
                          <a:rPr lang="fr-FR" sz="2400" b="1" i="1" smtClean="0">
                            <a:solidFill>
                              <a:schemeClr val="tx1"/>
                            </a:solidFill>
                            <a:latin typeface="Cambria Math"/>
                            <a:ea typeface="Cambria Math"/>
                          </a:rPr>
                          <m:t>=</m:t>
                        </m:r>
                        <m:r>
                          <a:rPr lang="fr-FR" sz="2400" b="1" i="1">
                            <a:solidFill>
                              <a:schemeClr val="tx1"/>
                            </a:solidFill>
                            <a:latin typeface="Cambria Math"/>
                            <a:ea typeface="Cambria Math"/>
                          </a:rPr>
                          <m:t>𝒔𝒊𝒏</m:t>
                        </m:r>
                        <m:r>
                          <a:rPr lang="fr-FR" sz="2400" b="1" i="1" smtClean="0">
                            <a:solidFill>
                              <a:schemeClr val="tx1"/>
                            </a:solidFill>
                            <a:latin typeface="Cambria Math"/>
                            <a:ea typeface="Cambria Math"/>
                          </a:rPr>
                          <m:t>𝜽</m:t>
                        </m:r>
                        <m:r>
                          <a:rPr lang="fr-FR" sz="2400" b="1" i="1" smtClean="0">
                            <a:solidFill>
                              <a:schemeClr val="tx1"/>
                            </a:solidFill>
                            <a:latin typeface="Cambria Math"/>
                            <a:ea typeface="Cambria Math"/>
                          </a:rPr>
                          <m:t> </m:t>
                        </m:r>
                        <m:acc>
                          <m:accPr>
                            <m:chr m:val="⃗"/>
                            <m:ctrlPr>
                              <a:rPr lang="fr-FR" sz="2400" b="1" i="1">
                                <a:solidFill>
                                  <a:schemeClr val="tx1"/>
                                </a:solidFill>
                                <a:latin typeface="Cambria Math"/>
                              </a:rPr>
                            </m:ctrlPr>
                          </m:accPr>
                          <m:e>
                            <m:sSub>
                              <m:sSubPr>
                                <m:ctrlPr>
                                  <a:rPr lang="fr-FR" sz="2400" b="1" i="1">
                                    <a:solidFill>
                                      <a:schemeClr val="tx1"/>
                                    </a:solidFill>
                                    <a:latin typeface="Cambria Math"/>
                                  </a:rPr>
                                </m:ctrlPr>
                              </m:sSubPr>
                              <m:e>
                                <m:r>
                                  <a:rPr lang="fr-FR" sz="2400" b="1" i="1">
                                    <a:solidFill>
                                      <a:schemeClr val="tx1"/>
                                    </a:solidFill>
                                    <a:latin typeface="Cambria Math"/>
                                  </a:rPr>
                                  <m:t>𝑼</m:t>
                                </m:r>
                              </m:e>
                              <m:sub>
                                <m:r>
                                  <a:rPr lang="fr-FR" sz="2400" b="1" i="1">
                                    <a:solidFill>
                                      <a:schemeClr val="tx1"/>
                                    </a:solidFill>
                                    <a:latin typeface="Cambria Math"/>
                                  </a:rPr>
                                  <m:t>𝒓</m:t>
                                </m:r>
                              </m:sub>
                            </m:sSub>
                          </m:e>
                        </m:acc>
                        <m:r>
                          <a:rPr lang="fr-FR" sz="2400" b="1" i="1" smtClean="0">
                            <a:solidFill>
                              <a:schemeClr val="tx1"/>
                            </a:solidFill>
                            <a:latin typeface="Cambria Math"/>
                            <a:ea typeface="Cambria Math"/>
                          </a:rPr>
                          <m:t>+</m:t>
                        </m:r>
                        <m:r>
                          <a:rPr lang="fr-FR" sz="2400" b="1" i="1">
                            <a:solidFill>
                              <a:schemeClr val="tx1"/>
                            </a:solidFill>
                            <a:latin typeface="Cambria Math"/>
                            <a:ea typeface="Cambria Math"/>
                          </a:rPr>
                          <m:t>𝒄𝒐𝒔</m:t>
                        </m:r>
                        <m:r>
                          <a:rPr lang="fr-FR" sz="2400" b="1" i="1" smtClean="0">
                            <a:solidFill>
                              <a:schemeClr val="tx1"/>
                            </a:solidFill>
                            <a:latin typeface="Cambria Math"/>
                            <a:ea typeface="Cambria Math"/>
                          </a:rPr>
                          <m:t>𝜽</m:t>
                        </m:r>
                      </m:oMath>
                    </a14:m>
                    <a:r>
                      <a:rPr lang="fr-FR" sz="2400" b="1" dirty="0" smtClean="0">
                        <a:solidFill>
                          <a:schemeClr val="tx1"/>
                        </a:solidFill>
                      </a:rPr>
                      <a:t> </a:t>
                    </a:r>
                    <a14:m>
                      <m:oMath xmlns:m="http://schemas.openxmlformats.org/officeDocument/2006/math">
                        <m:acc>
                          <m:accPr>
                            <m:chr m:val="⃗"/>
                            <m:ctrlPr>
                              <a:rPr lang="fr-FR" sz="2400" b="1" i="1">
                                <a:solidFill>
                                  <a:schemeClr val="tx1"/>
                                </a:solidFill>
                                <a:latin typeface="Cambria Math"/>
                              </a:rPr>
                            </m:ctrlPr>
                          </m:accPr>
                          <m:e>
                            <m:sSub>
                              <m:sSubPr>
                                <m:ctrlPr>
                                  <a:rPr lang="fr-FR" sz="2400" b="1" i="1">
                                    <a:solidFill>
                                      <a:schemeClr val="tx1"/>
                                    </a:solidFill>
                                    <a:latin typeface="Cambria Math"/>
                                  </a:rPr>
                                </m:ctrlPr>
                              </m:sSubPr>
                              <m:e>
                                <m:r>
                                  <a:rPr lang="fr-FR" sz="2400" b="1" i="1">
                                    <a:solidFill>
                                      <a:schemeClr val="tx1"/>
                                    </a:solidFill>
                                    <a:latin typeface="Cambria Math"/>
                                  </a:rPr>
                                  <m:t>𝑼</m:t>
                                </m:r>
                              </m:e>
                              <m:sub>
                                <m:r>
                                  <a:rPr lang="fr-FR" sz="2400" b="1" i="1" smtClean="0">
                                    <a:solidFill>
                                      <a:schemeClr val="tx1"/>
                                    </a:solidFill>
                                    <a:latin typeface="Cambria Math"/>
                                    <a:ea typeface="Cambria Math"/>
                                  </a:rPr>
                                  <m:t>𝝋</m:t>
                                </m:r>
                              </m:sub>
                            </m:sSub>
                          </m:e>
                        </m:acc>
                      </m:oMath>
                    </a14:m>
                    <a:endParaRPr lang="fr-FR" sz="2400" b="1" dirty="0">
                      <a:solidFill>
                        <a:schemeClr val="tx1"/>
                      </a:solidFill>
                    </a:endParaRPr>
                  </a:p>
                  <a:p>
                    <a:pPr algn="ctr"/>
                    <a:endParaRPr lang="fr-FR" sz="2400" b="1" dirty="0">
                      <a:solidFill>
                        <a:schemeClr val="tx1"/>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2812365" y="893611"/>
                    <a:ext cx="2403699" cy="1031033"/>
                  </a:xfrm>
                  <a:prstGeom prst="rect">
                    <a:avLst/>
                  </a:prstGeom>
                  <a:blipFill rotWithShape="1">
                    <a:blip r:embed="rId9"/>
                    <a:stretch>
                      <a:fillRect/>
                    </a:stretch>
                  </a:blipFill>
                  <a:ln>
                    <a:noFill/>
                  </a:ln>
                </p:spPr>
                <p:txBody>
                  <a:bodyPr/>
                  <a:lstStyle/>
                  <a:p>
                    <a:r>
                      <a:rPr lang="fr-FR">
                        <a:noFill/>
                      </a:rPr>
                      <a:t> </a:t>
                    </a:r>
                  </a:p>
                </p:txBody>
              </p:sp>
            </mc:Fallback>
          </mc:AlternateContent>
        </p:grpSp>
        <p:sp>
          <p:nvSpPr>
            <p:cNvPr id="16" name="Rectangle 15"/>
            <p:cNvSpPr/>
            <p:nvPr/>
          </p:nvSpPr>
          <p:spPr>
            <a:xfrm>
              <a:off x="2218020" y="188641"/>
              <a:ext cx="3592388" cy="1440160"/>
            </a:xfrm>
            <a:prstGeom prst="rect">
              <a:avLst/>
            </a:prstGeom>
            <a:noFill/>
            <a:ln w="57150">
              <a:solidFill>
                <a:srgbClr val="66FF66"/>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mc:AlternateContent xmlns:mc="http://schemas.openxmlformats.org/markup-compatibility/2006" xmlns:a14="http://schemas.microsoft.com/office/drawing/2010/main">
        <mc:Choice Requires="a14">
          <p:sp>
            <p:nvSpPr>
              <p:cNvPr id="19" name="Rectangle 18"/>
              <p:cNvSpPr/>
              <p:nvPr/>
            </p:nvSpPr>
            <p:spPr>
              <a:xfrm>
                <a:off x="5152863" y="3126573"/>
                <a:ext cx="3748719" cy="548292"/>
              </a:xfrm>
              <a:prstGeom prst="rect">
                <a:avLst/>
              </a:prstGeom>
              <a:ln>
                <a:solidFill>
                  <a:srgbClr val="FF0066"/>
                </a:solidFill>
              </a:ln>
              <a:effectLst>
                <a:glow rad="228600">
                  <a:schemeClr val="accent2">
                    <a:satMod val="175000"/>
                    <a:alpha val="40000"/>
                  </a:schemeClr>
                </a:glow>
              </a:effectLst>
            </p:spPr>
            <p:txBody>
              <a:bodyPr wrap="none">
                <a:spAutoFit/>
              </a:bodyPr>
              <a:lstStyle/>
              <a:p>
                <a14:m>
                  <m:oMath xmlns:m="http://schemas.openxmlformats.org/officeDocument/2006/math">
                    <m:acc>
                      <m:accPr>
                        <m:chr m:val="⃗"/>
                        <m:ctrlPr>
                          <a:rPr lang="en-US" sz="2400" b="1" i="1" dirty="0" smtClean="0">
                            <a:solidFill>
                              <a:schemeClr val="tx1"/>
                            </a:solidFill>
                            <a:latin typeface="Cambria Math"/>
                          </a:rPr>
                        </m:ctrlPr>
                      </m:accPr>
                      <m:e>
                        <m:sSub>
                          <m:sSubPr>
                            <m:ctrlPr>
                              <a:rPr lang="en-US" sz="2400" b="1" i="1" dirty="0">
                                <a:solidFill>
                                  <a:schemeClr val="tx1"/>
                                </a:solidFill>
                                <a:latin typeface="Cambria Math"/>
                              </a:rPr>
                            </m:ctrlPr>
                          </m:sSubPr>
                          <m:e>
                            <m:r>
                              <a:rPr lang="fr-FR" sz="2400" b="1" i="1" dirty="0">
                                <a:solidFill>
                                  <a:schemeClr val="tx1"/>
                                </a:solidFill>
                                <a:latin typeface="Cambria Math"/>
                              </a:rPr>
                              <m:t>𝑼</m:t>
                            </m:r>
                          </m:e>
                          <m:sub>
                            <m:r>
                              <a:rPr lang="en-US" sz="2400" b="1" i="1" dirty="0">
                                <a:solidFill>
                                  <a:schemeClr val="tx1"/>
                                </a:solidFill>
                                <a:latin typeface="Cambria Math"/>
                              </a:rPr>
                              <m:t>𝑟</m:t>
                            </m:r>
                          </m:sub>
                        </m:sSub>
                      </m:e>
                    </m:acc>
                    <m:r>
                      <a:rPr lang="fr-FR" sz="2400" b="1" i="0" dirty="0" smtClean="0">
                        <a:solidFill>
                          <a:schemeClr val="tx1"/>
                        </a:solidFill>
                        <a:latin typeface="Cambria Math"/>
                      </a:rPr>
                      <m:t> </m:t>
                    </m:r>
                    <m:r>
                      <a:rPr lang="fr-FR" sz="2400" b="1" i="0" dirty="0" smtClean="0">
                        <a:solidFill>
                          <a:schemeClr val="tx1"/>
                        </a:solidFill>
                        <a:latin typeface="Cambria Math"/>
                      </a:rPr>
                      <m:t>𝐚𝐧𝐝</m:t>
                    </m:r>
                    <m:r>
                      <a:rPr lang="fr-FR" sz="2400" b="1" i="0" dirty="0" smtClean="0">
                        <a:solidFill>
                          <a:schemeClr val="tx1"/>
                        </a:solidFill>
                        <a:latin typeface="Cambria Math"/>
                      </a:rPr>
                      <m:t> </m:t>
                    </m:r>
                  </m:oMath>
                </a14:m>
                <a:r>
                  <a:rPr lang="en-US" sz="2400" b="1" dirty="0">
                    <a:solidFill>
                      <a:schemeClr val="tx1"/>
                    </a:solidFill>
                  </a:rPr>
                  <a:t> </a:t>
                </a:r>
                <a14:m>
                  <m:oMath xmlns:m="http://schemas.openxmlformats.org/officeDocument/2006/math">
                    <m:acc>
                      <m:accPr>
                        <m:chr m:val="⃗"/>
                        <m:ctrlPr>
                          <a:rPr lang="en-US" sz="2400" b="1" i="1" dirty="0">
                            <a:solidFill>
                              <a:schemeClr val="tx1"/>
                            </a:solidFill>
                            <a:latin typeface="Cambria Math"/>
                          </a:rPr>
                        </m:ctrlPr>
                      </m:accPr>
                      <m:e>
                        <m:sSub>
                          <m:sSubPr>
                            <m:ctrlPr>
                              <a:rPr lang="en-US" sz="2400" b="1" i="1" dirty="0">
                                <a:solidFill>
                                  <a:schemeClr val="tx1"/>
                                </a:solidFill>
                                <a:latin typeface="Cambria Math"/>
                              </a:rPr>
                            </m:ctrlPr>
                          </m:sSubPr>
                          <m:e>
                            <m:r>
                              <a:rPr lang="fr-FR" sz="2400" b="1" i="1" dirty="0">
                                <a:solidFill>
                                  <a:schemeClr val="tx1"/>
                                </a:solidFill>
                                <a:latin typeface="Cambria Math"/>
                              </a:rPr>
                              <m:t>𝑼</m:t>
                            </m:r>
                          </m:e>
                          <m:sub>
                            <m:r>
                              <a:rPr lang="en-US" sz="2400" b="1" i="1" dirty="0" smtClean="0">
                                <a:solidFill>
                                  <a:schemeClr val="tx1"/>
                                </a:solidFill>
                                <a:latin typeface="Cambria Math"/>
                                <a:ea typeface="Cambria Math"/>
                              </a:rPr>
                              <m:t>𝛗</m:t>
                            </m:r>
                          </m:sub>
                        </m:sSub>
                      </m:e>
                    </m:acc>
                    <m:r>
                      <a:rPr lang="fr-FR" sz="2400" b="1" i="1" dirty="0" smtClean="0">
                        <a:solidFill>
                          <a:schemeClr val="tx1"/>
                        </a:solidFill>
                        <a:latin typeface="Cambria Math"/>
                      </a:rPr>
                      <m:t>  </m:t>
                    </m:r>
                    <m:r>
                      <a:rPr lang="en-US" sz="2400" b="1" i="1" dirty="0">
                        <a:solidFill>
                          <a:schemeClr val="tx1"/>
                        </a:solidFill>
                        <a:latin typeface="Cambria Math"/>
                      </a:rPr>
                      <m:t>𝒂𝒓𝒆</m:t>
                    </m:r>
                    <m:r>
                      <a:rPr lang="en-US" sz="2400" b="1" i="1" dirty="0">
                        <a:solidFill>
                          <a:schemeClr val="tx1"/>
                        </a:solidFill>
                        <a:latin typeface="Cambria Math"/>
                      </a:rPr>
                      <m:t> </m:t>
                    </m:r>
                    <m:r>
                      <a:rPr lang="en-US" sz="2400" b="1" i="1" dirty="0">
                        <a:solidFill>
                          <a:schemeClr val="tx1"/>
                        </a:solidFill>
                        <a:latin typeface="Cambria Math"/>
                      </a:rPr>
                      <m:t>𝒗𝒂𝒓𝒊𝒂𝒃𝒍𝒆</m:t>
                    </m:r>
                  </m:oMath>
                </a14:m>
                <a:endParaRPr lang="fr-FR" sz="24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152863" y="3126573"/>
                <a:ext cx="3748719" cy="548292"/>
              </a:xfrm>
              <a:prstGeom prst="rect">
                <a:avLst/>
              </a:prstGeom>
              <a:blipFill rotWithShape="1">
                <a:blip r:embed="rId10"/>
                <a:stretch>
                  <a:fillRect/>
                </a:stretch>
              </a:blipFill>
              <a:ln>
                <a:solidFill>
                  <a:srgbClr val="FF0066"/>
                </a:solidFill>
              </a:ln>
              <a:effectLst>
                <a:glow rad="228600">
                  <a:schemeClr val="accent2">
                    <a:satMod val="175000"/>
                    <a:alpha val="40000"/>
                  </a:schemeClr>
                </a:glow>
              </a:effectLst>
            </p:spPr>
            <p:txBody>
              <a:bodyPr/>
              <a:lstStyle/>
              <a:p>
                <a:r>
                  <a:rPr lang="fr-FR">
                    <a:noFill/>
                  </a:rPr>
                  <a:t> </a:t>
                </a:r>
              </a:p>
            </p:txBody>
          </p:sp>
        </mc:Fallback>
      </mc:AlternateContent>
    </p:spTree>
    <p:extLst>
      <p:ext uri="{BB962C8B-B14F-4D97-AF65-F5344CB8AC3E}">
        <p14:creationId xmlns:p14="http://schemas.microsoft.com/office/powerpoint/2010/main" val="4218700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a:xfrm>
            <a:off x="8316416" y="6356350"/>
            <a:ext cx="370384" cy="365125"/>
          </a:xfrm>
          <a:solidFill>
            <a:srgbClr val="92D050"/>
          </a:solidFill>
        </p:spPr>
        <p:txBody>
          <a:bodyPr/>
          <a:lstStyle/>
          <a:p>
            <a:fld id="{A48E7C90-24B6-4F12-A20C-633E31BB8BA1}" type="slidenum">
              <a:rPr lang="fr-FR" sz="2400" b="1" smtClean="0">
                <a:solidFill>
                  <a:schemeClr val="tx1"/>
                </a:solidFill>
              </a:rPr>
              <a:t>9</a:t>
            </a:fld>
            <a:endParaRPr lang="fr-FR" b="1" dirty="0">
              <a:solidFill>
                <a:schemeClr val="tx1"/>
              </a:solidFill>
            </a:endParaRPr>
          </a:p>
        </p:txBody>
      </p:sp>
      <p:sp>
        <p:nvSpPr>
          <p:cNvPr id="4" name="Rectangle 3"/>
          <p:cNvSpPr/>
          <p:nvPr/>
        </p:nvSpPr>
        <p:spPr>
          <a:xfrm>
            <a:off x="259502" y="188640"/>
            <a:ext cx="3047629" cy="523220"/>
          </a:xfrm>
          <a:prstGeom prst="rect">
            <a:avLst/>
          </a:prstGeom>
          <a:solidFill>
            <a:srgbClr val="CCFFFF"/>
          </a:solidFill>
        </p:spPr>
        <p:txBody>
          <a:bodyPr wrap="none">
            <a:spAutoFit/>
          </a:bodyPr>
          <a:lstStyle/>
          <a:p>
            <a:r>
              <a:rPr lang="fr-FR" sz="2800" b="1" kern="0" dirty="0" smtClean="0">
                <a:latin typeface="Monotype Corsiva" pitchFamily="66" charset="0"/>
                <a:cs typeface="Arial" charset="0"/>
              </a:rPr>
              <a:t>Expression </a:t>
            </a:r>
            <a:r>
              <a:rPr lang="fr-FR" sz="2800" b="1" kern="0" dirty="0">
                <a:latin typeface="Monotype Corsiva" pitchFamily="66" charset="0"/>
                <a:cs typeface="Arial" charset="0"/>
              </a:rPr>
              <a:t>of  </a:t>
            </a:r>
            <a:r>
              <a:rPr lang="fr-FR" sz="2800" b="1" kern="0" dirty="0" err="1" smtClean="0">
                <a:latin typeface="Monotype Corsiva" pitchFamily="66" charset="0"/>
                <a:cs typeface="Arial" charset="0"/>
              </a:rPr>
              <a:t>velocity</a:t>
            </a:r>
            <a:endParaRPr lang="fr-FR" sz="2800" b="1" kern="0" dirty="0">
              <a:latin typeface="Monotype Corsiva" pitchFamily="66" charset="0"/>
              <a:cs typeface="Arial" charset="0"/>
            </a:endParaRPr>
          </a:p>
        </p:txBody>
      </p:sp>
      <p:sp>
        <p:nvSpPr>
          <p:cNvPr id="2" name="Rectangle 1"/>
          <p:cNvSpPr/>
          <p:nvPr/>
        </p:nvSpPr>
        <p:spPr>
          <a:xfrm>
            <a:off x="196792" y="879103"/>
            <a:ext cx="3700372" cy="461665"/>
          </a:xfrm>
          <a:prstGeom prst="rect">
            <a:avLst/>
          </a:prstGeom>
        </p:spPr>
        <p:txBody>
          <a:bodyPr wrap="none">
            <a:spAutoFit/>
          </a:bodyPr>
          <a:lstStyle/>
          <a:p>
            <a:pPr marL="342900" indent="-342900">
              <a:buFont typeface="Wingdings" pitchFamily="2" charset="2"/>
              <a:buChar char="§"/>
            </a:pPr>
            <a:r>
              <a:rPr lang="fr-FR" sz="2400" b="1" dirty="0"/>
              <a:t>In </a:t>
            </a:r>
            <a:r>
              <a:rPr lang="fr-FR" sz="2400" b="1" dirty="0" err="1"/>
              <a:t>Cartesian</a:t>
            </a:r>
            <a:r>
              <a:rPr lang="fr-FR" sz="2400" b="1" dirty="0"/>
              <a:t> </a:t>
            </a:r>
            <a:r>
              <a:rPr lang="fr-FR" sz="2400" b="1" dirty="0" err="1"/>
              <a:t>coordinates</a:t>
            </a:r>
            <a:r>
              <a:rPr lang="fr-FR" sz="2400" b="1" dirty="0"/>
              <a:t>:</a:t>
            </a:r>
          </a:p>
        </p:txBody>
      </p:sp>
      <mc:AlternateContent xmlns:mc="http://schemas.openxmlformats.org/markup-compatibility/2006" xmlns:a14="http://schemas.microsoft.com/office/drawing/2010/main">
        <mc:Choice Requires="a14">
          <p:sp>
            <p:nvSpPr>
              <p:cNvPr id="6" name="ZoneTexte 5"/>
              <p:cNvSpPr txBox="1"/>
              <p:nvPr/>
            </p:nvSpPr>
            <p:spPr>
              <a:xfrm>
                <a:off x="4093179" y="846504"/>
                <a:ext cx="2927093" cy="510333"/>
              </a:xfrm>
              <a:prstGeom prst="rect">
                <a:avLst/>
              </a:prstGeom>
              <a:noFill/>
              <a:ln>
                <a:solidFill>
                  <a:srgbClr val="00FF00"/>
                </a:solidFill>
              </a:ln>
              <a:effectLst>
                <a:glow rad="101600">
                  <a:srgbClr val="FFFF66">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i="1" smtClean="0">
                              <a:solidFill>
                                <a:schemeClr val="tx1"/>
                              </a:solidFill>
                              <a:latin typeface="Cambria Math"/>
                            </a:rPr>
                          </m:ctrlPr>
                        </m:accPr>
                        <m:e>
                          <m:r>
                            <a:rPr lang="fr-FR" sz="2400" i="1" smtClean="0">
                              <a:solidFill>
                                <a:schemeClr val="tx1"/>
                              </a:solidFill>
                              <a:latin typeface="Cambria Math"/>
                            </a:rPr>
                            <m:t>𝒗</m:t>
                          </m:r>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acc>
                            <m:accPr>
                              <m:chr m:val="⃗"/>
                              <m:ctrlPr>
                                <a:rPr lang="fr-FR" sz="2400" i="1" smtClean="0">
                                  <a:solidFill>
                                    <a:schemeClr val="tx1"/>
                                  </a:solidFill>
                                  <a:latin typeface="Cambria Math"/>
                                  <a:ea typeface="Cambria Math"/>
                                </a:rPr>
                              </m:ctrlPr>
                            </m:accPr>
                            <m:e>
                              <m:r>
                                <a:rPr lang="fr-FR" sz="2400" b="0" i="1" smtClean="0">
                                  <a:solidFill>
                                    <a:schemeClr val="tx1"/>
                                  </a:solidFill>
                                  <a:latin typeface="Cambria Math"/>
                                  <a:ea typeface="Cambria Math"/>
                                </a:rPr>
                                <m:t>𝑟</m:t>
                              </m:r>
                            </m:e>
                          </m:acc>
                        </m:e>
                      </m:acc>
                      <m:r>
                        <a:rPr lang="fr-FR" sz="2400" i="1" smtClean="0">
                          <a:solidFill>
                            <a:schemeClr val="tx1"/>
                          </a:solidFill>
                          <a:latin typeface="Cambria Math"/>
                          <a:ea typeface="Cambria Math"/>
                        </a:rPr>
                        <m:t>=</m:t>
                      </m:r>
                      <m:acc>
                        <m:accPr>
                          <m:chr m:val="̇"/>
                          <m:ctrlPr>
                            <a:rPr lang="fr-FR" sz="2400" i="1" smtClean="0">
                              <a:solidFill>
                                <a:schemeClr val="tx1"/>
                              </a:solidFill>
                              <a:latin typeface="Cambria Math"/>
                              <a:ea typeface="Cambria Math"/>
                            </a:rPr>
                          </m:ctrlPr>
                        </m:accPr>
                        <m:e>
                          <m:r>
                            <a:rPr lang="fr-FR" sz="2400" i="1" smtClean="0">
                              <a:solidFill>
                                <a:schemeClr val="tx1"/>
                              </a:solidFill>
                              <a:latin typeface="Cambria Math"/>
                              <a:ea typeface="Cambria Math"/>
                            </a:rPr>
                            <m:t>𝒙</m:t>
                          </m:r>
                        </m:e>
                      </m:acc>
                      <m:acc>
                        <m:accPr>
                          <m:chr m:val="⃗"/>
                          <m:ctrlPr>
                            <a:rPr lang="fr-FR" sz="2400" i="1" smtClean="0">
                              <a:solidFill>
                                <a:schemeClr val="tx1"/>
                              </a:solidFill>
                              <a:latin typeface="Cambria Math"/>
                              <a:ea typeface="Cambria Math"/>
                            </a:rPr>
                          </m:ctrlPr>
                        </m:accPr>
                        <m:e>
                          <m:r>
                            <a:rPr lang="fr-FR" sz="2400" i="1" smtClean="0">
                              <a:solidFill>
                                <a:schemeClr val="tx1"/>
                              </a:solidFill>
                              <a:latin typeface="Cambria Math"/>
                              <a:ea typeface="Cambria Math"/>
                            </a:rPr>
                            <m:t>𝒊</m:t>
                          </m:r>
                        </m:e>
                      </m:acc>
                      <m:r>
                        <a:rPr lang="fr-FR" sz="2400" i="1" dirty="0" smtClean="0">
                          <a:solidFill>
                            <a:schemeClr val="tx1"/>
                          </a:solidFill>
                          <a:latin typeface="Cambria Math"/>
                          <a:ea typeface="Cambria Math"/>
                        </a:rPr>
                        <m:t>+</m:t>
                      </m:r>
                      <m:acc>
                        <m:accPr>
                          <m:chr m:val="̇"/>
                          <m:ctrlPr>
                            <a:rPr lang="fr-FR" sz="2400" i="1" dirty="0" smtClean="0">
                              <a:solidFill>
                                <a:schemeClr val="tx1"/>
                              </a:solidFill>
                              <a:latin typeface="Cambria Math"/>
                              <a:ea typeface="Cambria Math"/>
                            </a:rPr>
                          </m:ctrlPr>
                        </m:accPr>
                        <m:e>
                          <m:r>
                            <a:rPr lang="fr-FR" sz="2400" i="1" dirty="0" smtClean="0">
                              <a:solidFill>
                                <a:schemeClr val="tx1"/>
                              </a:solidFill>
                              <a:latin typeface="Cambria Math"/>
                              <a:ea typeface="Cambria Math"/>
                            </a:rPr>
                            <m:t>𝒚</m:t>
                          </m:r>
                        </m:e>
                      </m:acc>
                      <m:acc>
                        <m:accPr>
                          <m:chr m:val="⃗"/>
                          <m:ctrlPr>
                            <a:rPr lang="fr-FR" sz="2400" i="1" dirty="0" smtClean="0">
                              <a:solidFill>
                                <a:schemeClr val="tx1"/>
                              </a:solidFill>
                              <a:latin typeface="Cambria Math"/>
                              <a:ea typeface="Cambria Math"/>
                            </a:rPr>
                          </m:ctrlPr>
                        </m:accPr>
                        <m:e>
                          <m:r>
                            <a:rPr lang="fr-FR" sz="2400" i="1" dirty="0" smtClean="0">
                              <a:solidFill>
                                <a:schemeClr val="tx1"/>
                              </a:solidFill>
                              <a:latin typeface="Cambria Math"/>
                              <a:ea typeface="Cambria Math"/>
                            </a:rPr>
                            <m:t>𝒋</m:t>
                          </m:r>
                        </m:e>
                      </m:acc>
                    </m:oMath>
                  </m:oMathPara>
                </a14:m>
                <a:endParaRPr lang="fr-FR" sz="2400" dirty="0">
                  <a:solidFill>
                    <a:schemeClr val="tx1"/>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4093179" y="846504"/>
                <a:ext cx="2927093" cy="510333"/>
              </a:xfrm>
              <a:prstGeom prst="rect">
                <a:avLst/>
              </a:prstGeom>
              <a:blipFill rotWithShape="1">
                <a:blip r:embed="rId2"/>
                <a:stretch>
                  <a:fillRect/>
                </a:stretch>
              </a:blipFill>
              <a:ln>
                <a:solidFill>
                  <a:srgbClr val="00FF00"/>
                </a:solidFill>
              </a:ln>
              <a:effectLst>
                <a:glow rad="101600">
                  <a:srgbClr val="FFFF66">
                    <a:alpha val="60000"/>
                  </a:srgbClr>
                </a:glow>
                <a:outerShdw blurRad="40000" dist="20000" dir="5400000" rotWithShape="0">
                  <a:srgbClr val="000000">
                    <a:alpha val="38000"/>
                  </a:srgbClr>
                </a:outerShdw>
              </a:effectLst>
            </p:spPr>
            <p:txBody>
              <a:bodyPr/>
              <a:lstStyle/>
              <a:p>
                <a:r>
                  <a:rPr lang="fr-FR">
                    <a:noFill/>
                  </a:rPr>
                  <a:t> </a:t>
                </a:r>
              </a:p>
            </p:txBody>
          </p:sp>
        </mc:Fallback>
      </mc:AlternateContent>
      <p:grpSp>
        <p:nvGrpSpPr>
          <p:cNvPr id="22" name="Groupe 21"/>
          <p:cNvGrpSpPr/>
          <p:nvPr/>
        </p:nvGrpSpPr>
        <p:grpSpPr>
          <a:xfrm>
            <a:off x="196792" y="3341808"/>
            <a:ext cx="4589782" cy="879280"/>
            <a:chOff x="196792" y="3341808"/>
            <a:chExt cx="4589782" cy="879280"/>
          </a:xfrm>
        </p:grpSpPr>
        <p:grpSp>
          <p:nvGrpSpPr>
            <p:cNvPr id="16" name="Groupe 15"/>
            <p:cNvGrpSpPr/>
            <p:nvPr/>
          </p:nvGrpSpPr>
          <p:grpSpPr>
            <a:xfrm>
              <a:off x="196792" y="3341808"/>
              <a:ext cx="4231192" cy="879280"/>
              <a:chOff x="196792" y="2996952"/>
              <a:chExt cx="8214507" cy="879280"/>
            </a:xfrm>
          </p:grpSpPr>
          <mc:AlternateContent xmlns:mc="http://schemas.openxmlformats.org/markup-compatibility/2006" xmlns:a14="http://schemas.microsoft.com/office/drawing/2010/main">
            <mc:Choice Requires="a14">
              <p:sp>
                <p:nvSpPr>
                  <p:cNvPr id="14" name="ZoneTexte 13"/>
                  <p:cNvSpPr txBox="1"/>
                  <p:nvPr/>
                </p:nvSpPr>
                <p:spPr>
                  <a:xfrm>
                    <a:off x="196792" y="3140968"/>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00"/>
                        </a:solidFill>
                        <a:prstDash val="solid"/>
                      </a:ln>
                      <a:solidFill>
                        <a:srgbClr val="B02C12"/>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96792" y="3140968"/>
                    <a:ext cx="688009" cy="646331"/>
                  </a:xfrm>
                  <a:prstGeom prst="rect">
                    <a:avLst/>
                  </a:prstGeom>
                  <a:blipFill rotWithShape="1">
                    <a:blip r:embed="rId7"/>
                    <a:stretch>
                      <a:fillRect l="-6897" r="-72414" b="-339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1375317" y="2996952"/>
                    <a:ext cx="7035982" cy="879280"/>
                  </a:xfrm>
                  <a:prstGeom prst="rect">
                    <a:avLst/>
                  </a:prstGeom>
                  <a:noFill/>
                  <a:ln>
                    <a:noFill/>
                  </a:ln>
                  <a:effectLst>
                    <a:glow rad="101600">
                      <a:srgbClr val="FFFF66">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sz="2400" b="1" i="1" smtClean="0">
                                  <a:ln>
                                    <a:solidFill>
                                      <a:schemeClr val="tx1"/>
                                    </a:solidFill>
                                  </a:ln>
                                  <a:solidFill>
                                    <a:schemeClr val="tx1"/>
                                  </a:solidFill>
                                  <a:latin typeface="Cambria Math"/>
                                </a:rPr>
                              </m:ctrlPr>
                            </m:accPr>
                            <m:e>
                              <m:r>
                                <m:rPr>
                                  <m:sty m:val="p"/>
                                </m:rPr>
                                <a:rPr lang="fr-FR" sz="2400" b="1" i="1">
                                  <a:ln>
                                    <a:solidFill>
                                      <a:schemeClr val="tx1"/>
                                    </a:solidFill>
                                  </a:ln>
                                  <a:solidFill>
                                    <a:schemeClr val="tx1"/>
                                  </a:solidFill>
                                  <a:latin typeface="Cambria Math"/>
                                </a:rPr>
                                <m:t>v</m:t>
                              </m:r>
                            </m:e>
                          </m:acc>
                          <m:r>
                            <a:rPr lang="fr-FR" sz="2400" b="1" i="1">
                              <a:ln>
                                <a:solidFill>
                                  <a:schemeClr val="tx1"/>
                                </a:solidFill>
                              </a:ln>
                              <a:solidFill>
                                <a:schemeClr val="tx1"/>
                              </a:solidFill>
                              <a:latin typeface="Cambria Math"/>
                            </a:rPr>
                            <m:t>=</m:t>
                          </m:r>
                          <m:acc>
                            <m:accPr>
                              <m:chr m:val="̇"/>
                              <m:ctrlPr>
                                <a:rPr lang="fr-FR" sz="2400" b="1" i="1">
                                  <a:ln>
                                    <a:solidFill>
                                      <a:schemeClr val="tx1"/>
                                    </a:solidFill>
                                  </a:ln>
                                  <a:solidFill>
                                    <a:schemeClr val="tx1"/>
                                  </a:solidFill>
                                  <a:latin typeface="Cambria Math"/>
                                </a:rPr>
                              </m:ctrlPr>
                            </m:accPr>
                            <m:e>
                              <m:acc>
                                <m:accPr>
                                  <m:chr m:val="⃗"/>
                                  <m:ctrlPr>
                                    <a:rPr lang="fr-FR" sz="2400" b="1" i="1">
                                      <a:ln>
                                        <a:solidFill>
                                          <a:schemeClr val="tx1"/>
                                        </a:solidFill>
                                      </a:ln>
                                      <a:solidFill>
                                        <a:schemeClr val="tx1"/>
                                      </a:solidFill>
                                      <a:latin typeface="Cambria Math"/>
                                    </a:rPr>
                                  </m:ctrlPr>
                                </m:accPr>
                                <m:e>
                                  <m:r>
                                    <m:rPr>
                                      <m:sty m:val="p"/>
                                    </m:rPr>
                                    <a:rPr lang="fr-FR" sz="2400" b="1" i="1">
                                      <a:ln>
                                        <a:solidFill>
                                          <a:schemeClr val="tx1"/>
                                        </a:solidFill>
                                      </a:ln>
                                      <a:solidFill>
                                        <a:schemeClr val="tx1"/>
                                      </a:solidFill>
                                      <a:latin typeface="Cambria Math"/>
                                    </a:rPr>
                                    <m:t>r</m:t>
                                  </m:r>
                                </m:e>
                              </m:acc>
                            </m:e>
                          </m:acc>
                          <m:r>
                            <a:rPr lang="fr-FR" sz="2400" b="1" i="1">
                              <a:ln>
                                <a:solidFill>
                                  <a:schemeClr val="tx1"/>
                                </a:solidFill>
                              </a:ln>
                              <a:solidFill>
                                <a:schemeClr val="tx1"/>
                              </a:solidFill>
                              <a:latin typeface="Cambria Math"/>
                            </a:rPr>
                            <m:t>=</m:t>
                          </m:r>
                          <m:f>
                            <m:fPr>
                              <m:ctrlPr>
                                <a:rPr lang="fr-FR" sz="2400" b="1" i="1">
                                  <a:ln>
                                    <a:solidFill>
                                      <a:schemeClr val="tx1"/>
                                    </a:solidFill>
                                  </a:ln>
                                  <a:solidFill>
                                    <a:schemeClr val="tx1"/>
                                  </a:solidFill>
                                  <a:latin typeface="Cambria Math"/>
                                </a:rPr>
                              </m:ctrlPr>
                            </m:fPr>
                            <m:num>
                              <m:r>
                                <m:rPr>
                                  <m:sty m:val="p"/>
                                </m:rPr>
                                <a:rPr lang="fr-FR" sz="2400" b="1" i="1">
                                  <a:ln>
                                    <a:solidFill>
                                      <a:schemeClr val="tx1"/>
                                    </a:solidFill>
                                  </a:ln>
                                  <a:solidFill>
                                    <a:schemeClr val="tx1"/>
                                  </a:solidFill>
                                  <a:latin typeface="Cambria Math"/>
                                </a:rPr>
                                <m:t>dr</m:t>
                              </m:r>
                            </m:num>
                            <m:den>
                              <m:r>
                                <m:rPr>
                                  <m:sty m:val="p"/>
                                </m:rPr>
                                <a:rPr lang="fr-FR" sz="2400" b="1" i="1">
                                  <a:ln>
                                    <a:solidFill>
                                      <a:schemeClr val="tx1"/>
                                    </a:solidFill>
                                  </a:ln>
                                  <a:solidFill>
                                    <a:schemeClr val="tx1"/>
                                  </a:solidFill>
                                  <a:latin typeface="Cambria Math"/>
                                </a:rPr>
                                <m:t>dt</m:t>
                              </m:r>
                            </m:den>
                          </m:f>
                          <m:acc>
                            <m:accPr>
                              <m:chr m:val="⃗"/>
                              <m:ctrlPr>
                                <a:rPr lang="fr-FR" sz="2400" b="1" i="1">
                                  <a:ln>
                                    <a:solidFill>
                                      <a:schemeClr val="tx1"/>
                                    </a:solidFill>
                                  </a:ln>
                                  <a:solidFill>
                                    <a:schemeClr val="tx1"/>
                                  </a:solidFill>
                                  <a:latin typeface="Cambria Math"/>
                                </a:rPr>
                              </m:ctrlPr>
                            </m:accPr>
                            <m:e>
                              <m:sSub>
                                <m:sSubPr>
                                  <m:ctrlPr>
                                    <a:rPr lang="fr-FR" sz="2400" b="1" i="1">
                                      <a:ln>
                                        <a:solidFill>
                                          <a:schemeClr val="tx1"/>
                                        </a:solidFill>
                                      </a:ln>
                                      <a:solidFill>
                                        <a:schemeClr val="tx1"/>
                                      </a:solidFill>
                                      <a:latin typeface="Cambria Math"/>
                                    </a:rPr>
                                  </m:ctrlPr>
                                </m:sSubPr>
                                <m:e>
                                  <m:r>
                                    <m:rPr>
                                      <m:sty m:val="p"/>
                                    </m:rPr>
                                    <a:rPr lang="fr-FR" sz="2400" b="1" i="1">
                                      <a:ln>
                                        <a:solidFill>
                                          <a:schemeClr val="tx1"/>
                                        </a:solidFill>
                                      </a:ln>
                                      <a:solidFill>
                                        <a:schemeClr val="tx1"/>
                                      </a:solidFill>
                                      <a:latin typeface="Cambria Math"/>
                                    </a:rPr>
                                    <m:t>U</m:t>
                                  </m:r>
                                </m:e>
                                <m:sub>
                                  <m:r>
                                    <m:rPr>
                                      <m:sty m:val="p"/>
                                    </m:rPr>
                                    <a:rPr lang="fr-FR" sz="2400" b="1" i="1">
                                      <a:ln>
                                        <a:solidFill>
                                          <a:schemeClr val="tx1"/>
                                        </a:solidFill>
                                      </a:ln>
                                      <a:solidFill>
                                        <a:schemeClr val="tx1"/>
                                      </a:solidFill>
                                      <a:latin typeface="Cambria Math"/>
                                    </a:rPr>
                                    <m:t>r</m:t>
                                  </m:r>
                                </m:sub>
                              </m:sSub>
                            </m:e>
                          </m:acc>
                          <m:r>
                            <a:rPr lang="fr-FR" sz="2400" b="1" i="1">
                              <a:ln>
                                <a:solidFill>
                                  <a:schemeClr val="tx1"/>
                                </a:solidFill>
                              </a:ln>
                              <a:solidFill>
                                <a:schemeClr val="tx1"/>
                              </a:solidFill>
                              <a:latin typeface="Cambria Math"/>
                            </a:rPr>
                            <m:t>+</m:t>
                          </m:r>
                          <m:r>
                            <m:rPr>
                              <m:sty m:val="p"/>
                            </m:rPr>
                            <a:rPr lang="fr-FR" sz="2400" b="1" i="1">
                              <a:ln>
                                <a:solidFill>
                                  <a:schemeClr val="tx1"/>
                                </a:solidFill>
                              </a:ln>
                              <a:solidFill>
                                <a:schemeClr val="tx1"/>
                              </a:solidFill>
                              <a:latin typeface="Cambria Math"/>
                            </a:rPr>
                            <m:t>r</m:t>
                          </m:r>
                          <m:f>
                            <m:fPr>
                              <m:ctrlPr>
                                <a:rPr lang="fr-FR" sz="2400" b="1" i="1">
                                  <a:ln>
                                    <a:solidFill>
                                      <a:schemeClr val="tx1"/>
                                    </a:solidFill>
                                  </a:ln>
                                  <a:solidFill>
                                    <a:schemeClr val="tx1"/>
                                  </a:solidFill>
                                  <a:latin typeface="Cambria Math"/>
                                </a:rPr>
                              </m:ctrlPr>
                            </m:fPr>
                            <m:num>
                              <m:r>
                                <m:rPr>
                                  <m:sty m:val="p"/>
                                </m:rPr>
                                <a:rPr lang="fr-FR" sz="2400" b="1" i="1">
                                  <a:ln>
                                    <a:solidFill>
                                      <a:schemeClr val="tx1"/>
                                    </a:solidFill>
                                  </a:ln>
                                  <a:solidFill>
                                    <a:schemeClr val="tx1"/>
                                  </a:solidFill>
                                  <a:latin typeface="Cambria Math"/>
                                </a:rPr>
                                <m:t>d</m:t>
                              </m:r>
                              <m:acc>
                                <m:accPr>
                                  <m:chr m:val="⃗"/>
                                  <m:ctrlPr>
                                    <a:rPr lang="fr-FR" sz="2400" b="1" i="1">
                                      <a:ln>
                                        <a:solidFill>
                                          <a:schemeClr val="tx1"/>
                                        </a:solidFill>
                                      </a:ln>
                                      <a:solidFill>
                                        <a:schemeClr val="tx1"/>
                                      </a:solidFill>
                                      <a:latin typeface="Cambria Math"/>
                                    </a:rPr>
                                  </m:ctrlPr>
                                </m:accPr>
                                <m:e>
                                  <m:sSub>
                                    <m:sSubPr>
                                      <m:ctrlPr>
                                        <a:rPr lang="fr-FR" sz="2400" b="1" i="1">
                                          <a:ln>
                                            <a:solidFill>
                                              <a:schemeClr val="tx1"/>
                                            </a:solidFill>
                                          </a:ln>
                                          <a:solidFill>
                                            <a:schemeClr val="tx1"/>
                                          </a:solidFill>
                                          <a:latin typeface="Cambria Math"/>
                                        </a:rPr>
                                      </m:ctrlPr>
                                    </m:sSubPr>
                                    <m:e>
                                      <m:r>
                                        <a:rPr lang="fr-FR" sz="2400" b="1" i="1">
                                          <a:ln>
                                            <a:solidFill>
                                              <a:schemeClr val="tx1"/>
                                            </a:solidFill>
                                          </a:ln>
                                          <a:solidFill>
                                            <a:schemeClr val="tx1"/>
                                          </a:solidFill>
                                          <a:latin typeface="Cambria Math"/>
                                        </a:rPr>
                                        <m:t>𝑈</m:t>
                                      </m:r>
                                    </m:e>
                                    <m:sub>
                                      <m:r>
                                        <a:rPr lang="fr-FR" sz="2400" b="1" i="1">
                                          <a:ln>
                                            <a:solidFill>
                                              <a:schemeClr val="tx1"/>
                                            </a:solidFill>
                                          </a:ln>
                                          <a:solidFill>
                                            <a:schemeClr val="tx1"/>
                                          </a:solidFill>
                                          <a:latin typeface="Cambria Math"/>
                                        </a:rPr>
                                        <m:t>𝑟</m:t>
                                      </m:r>
                                    </m:sub>
                                  </m:sSub>
                                </m:e>
                              </m:acc>
                            </m:num>
                            <m:den>
                              <m:r>
                                <m:rPr>
                                  <m:sty m:val="p"/>
                                </m:rPr>
                                <a:rPr lang="fr-FR" sz="2400" b="1" i="1">
                                  <a:ln>
                                    <a:solidFill>
                                      <a:schemeClr val="tx1"/>
                                    </a:solidFill>
                                  </a:ln>
                                  <a:solidFill>
                                    <a:schemeClr val="tx1"/>
                                  </a:solidFill>
                                  <a:latin typeface="Cambria Math"/>
                                </a:rPr>
                                <m:t>dt</m:t>
                              </m:r>
                            </m:den>
                          </m:f>
                        </m:oMath>
                      </m:oMathPara>
                    </a14:m>
                    <a:endParaRPr lang="fr-FR" sz="2000" b="1" i="1" dirty="0">
                      <a:ln>
                        <a:solidFill>
                          <a:schemeClr val="tx1"/>
                        </a:solidFill>
                      </a:ln>
                      <a:solidFill>
                        <a:schemeClr val="tx1"/>
                      </a:solidFill>
                      <a:latin typeface="Cambria Math"/>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1375317" y="2996952"/>
                    <a:ext cx="7035982" cy="879280"/>
                  </a:xfrm>
                  <a:prstGeom prst="rect">
                    <a:avLst/>
                  </a:prstGeom>
                  <a:blipFill rotWithShape="1">
                    <a:blip r:embed="rId8"/>
                    <a:stretch>
                      <a:fillRect/>
                    </a:stretch>
                  </a:blipFill>
                  <a:ln>
                    <a:noFill/>
                  </a:ln>
                  <a:effectLst>
                    <a:glow rad="101600">
                      <a:srgbClr val="FFFF66">
                        <a:alpha val="60000"/>
                      </a:srgbClr>
                    </a:glow>
                    <a:outerShdw blurRad="40000" dist="20000" dir="5400000" rotWithShape="0">
                      <a:srgbClr val="000000">
                        <a:alpha val="38000"/>
                      </a:srgbClr>
                    </a:outerShdw>
                  </a:effectLst>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1" name="ZoneTexte 20"/>
                <p:cNvSpPr txBox="1"/>
                <p:nvPr/>
              </p:nvSpPr>
              <p:spPr>
                <a:xfrm>
                  <a:off x="4093179" y="3625157"/>
                  <a:ext cx="693395" cy="461665"/>
                </a:xfrm>
                <a:prstGeom prst="rect">
                  <a:avLst/>
                </a:prstGeom>
                <a:solidFill>
                  <a:schemeClr val="accent5">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b="1" i="1" smtClean="0">
                                <a:latin typeface="Cambria Math"/>
                              </a:rPr>
                            </m:ctrlPr>
                          </m:dPr>
                          <m:e>
                            <m:r>
                              <a:rPr lang="fr-FR" sz="2400" b="1" i="1" smtClean="0">
                                <a:latin typeface="Cambria Math"/>
                              </a:rPr>
                              <m:t>𝟕</m:t>
                            </m:r>
                          </m:e>
                        </m:d>
                      </m:oMath>
                    </m:oMathPara>
                  </a14:m>
                  <a:endParaRPr lang="fr-FR" sz="2400" b="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4093179" y="3625157"/>
                  <a:ext cx="693395" cy="461665"/>
                </a:xfrm>
                <a:prstGeom prst="rect">
                  <a:avLst/>
                </a:prstGeom>
                <a:blipFill rotWithShape="1">
                  <a:blip r:embed="rId9"/>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6" name="ZoneTexte 25"/>
              <p:cNvSpPr txBox="1"/>
              <p:nvPr/>
            </p:nvSpPr>
            <p:spPr>
              <a:xfrm>
                <a:off x="5556725" y="4769954"/>
                <a:ext cx="3568028" cy="7481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000" b="1" i="1" smtClean="0">
                              <a:solidFill>
                                <a:schemeClr val="tx1"/>
                              </a:solidFill>
                              <a:latin typeface="Cambria Math"/>
                            </a:rPr>
                          </m:ctrlPr>
                        </m:fPr>
                        <m:num>
                          <m:r>
                            <a:rPr lang="fr-FR" sz="2000" b="1" i="1" smtClean="0">
                              <a:solidFill>
                                <a:schemeClr val="tx1"/>
                              </a:solidFill>
                              <a:latin typeface="Cambria Math"/>
                            </a:rPr>
                            <m:t>𝒅</m:t>
                          </m:r>
                          <m:acc>
                            <m:accPr>
                              <m:chr m:val="⃗"/>
                              <m:ctrlPr>
                                <a:rPr lang="fr-FR" sz="2000" b="1" i="1" smtClean="0">
                                  <a:solidFill>
                                    <a:schemeClr val="tx1"/>
                                  </a:solidFill>
                                  <a:latin typeface="Cambria Math"/>
                                </a:rPr>
                              </m:ctrlPr>
                            </m:accPr>
                            <m:e>
                              <m:sSub>
                                <m:sSubPr>
                                  <m:ctrlPr>
                                    <a:rPr lang="fr-FR" sz="2000" b="1" i="1" smtClean="0">
                                      <a:solidFill>
                                        <a:schemeClr val="tx1"/>
                                      </a:solidFill>
                                      <a:latin typeface="Cambria Math"/>
                                    </a:rPr>
                                  </m:ctrlPr>
                                </m:sSubPr>
                                <m:e>
                                  <m:r>
                                    <a:rPr lang="fr-FR" sz="2000" b="1" i="1" smtClean="0">
                                      <a:solidFill>
                                        <a:schemeClr val="tx1"/>
                                      </a:solidFill>
                                      <a:latin typeface="Cambria Math"/>
                                    </a:rPr>
                                    <m:t>𝑼</m:t>
                                  </m:r>
                                </m:e>
                                <m:sub>
                                  <m:r>
                                    <a:rPr lang="fr-FR" sz="2000" b="1" i="1" smtClean="0">
                                      <a:solidFill>
                                        <a:schemeClr val="tx1"/>
                                      </a:solidFill>
                                      <a:latin typeface="Cambria Math"/>
                                    </a:rPr>
                                    <m:t>𝒓</m:t>
                                  </m:r>
                                </m:sub>
                              </m:sSub>
                            </m:e>
                          </m:acc>
                        </m:num>
                        <m:den>
                          <m:r>
                            <a:rPr lang="fr-FR" sz="2000" b="1" i="1" smtClean="0">
                              <a:solidFill>
                                <a:schemeClr val="tx1"/>
                              </a:solidFill>
                              <a:latin typeface="Cambria Math"/>
                            </a:rPr>
                            <m:t>𝒅𝒕</m:t>
                          </m:r>
                        </m:den>
                      </m:f>
                      <m:r>
                        <a:rPr lang="fr-FR" sz="2000" b="1" i="1" smtClean="0">
                          <a:solidFill>
                            <a:schemeClr val="tx1"/>
                          </a:solidFill>
                          <a:latin typeface="Cambria Math"/>
                          <a:ea typeface="Cambria Math"/>
                        </a:rPr>
                        <m:t>=</m:t>
                      </m:r>
                      <m:acc>
                        <m:accPr>
                          <m:chr m:val="̇"/>
                          <m:ctrlPr>
                            <a:rPr lang="fr-FR" sz="2000" b="1" i="1" smtClean="0">
                              <a:solidFill>
                                <a:schemeClr val="tx1"/>
                              </a:solidFill>
                              <a:latin typeface="Cambria Math"/>
                              <a:ea typeface="Cambria Math"/>
                            </a:rPr>
                          </m:ctrlPr>
                        </m:accPr>
                        <m:e>
                          <m:r>
                            <a:rPr lang="fr-FR" sz="2000" b="1" i="1" smtClean="0">
                              <a:solidFill>
                                <a:schemeClr val="tx1"/>
                              </a:solidFill>
                              <a:latin typeface="Cambria Math"/>
                              <a:ea typeface="Cambria Math"/>
                            </a:rPr>
                            <m:t>𝝋</m:t>
                          </m:r>
                        </m:e>
                      </m:acc>
                      <m:r>
                        <a:rPr lang="fr-FR" sz="2000" b="1" i="1" smtClean="0">
                          <a:solidFill>
                            <a:schemeClr val="tx1"/>
                          </a:solidFill>
                          <a:latin typeface="Cambria Math"/>
                        </a:rPr>
                        <m:t> (−</m:t>
                      </m:r>
                      <m:r>
                        <a:rPr lang="fr-FR" sz="2000" b="1" i="1" smtClean="0">
                          <a:solidFill>
                            <a:schemeClr val="tx1"/>
                          </a:solidFill>
                          <a:latin typeface="Cambria Math"/>
                          <a:ea typeface="Cambria Math"/>
                        </a:rPr>
                        <m:t>𝒔𝒊𝒏</m:t>
                      </m:r>
                      <m:r>
                        <a:rPr lang="fr-FR" sz="2000" b="1" i="1" smtClean="0">
                          <a:solidFill>
                            <a:schemeClr val="tx1"/>
                          </a:solidFill>
                          <a:latin typeface="Cambria Math"/>
                          <a:ea typeface="Cambria Math"/>
                        </a:rPr>
                        <m:t>𝝋</m:t>
                      </m:r>
                      <m:acc>
                        <m:accPr>
                          <m:chr m:val="⃗"/>
                          <m:ctrlPr>
                            <a:rPr lang="fr-FR" sz="2000" b="1" i="1" smtClean="0">
                              <a:solidFill>
                                <a:schemeClr val="tx1"/>
                              </a:solidFill>
                              <a:latin typeface="Cambria Math"/>
                              <a:ea typeface="Cambria Math"/>
                            </a:rPr>
                          </m:ctrlPr>
                        </m:accPr>
                        <m:e>
                          <m:r>
                            <a:rPr lang="fr-FR" sz="2000" b="1" i="1" smtClean="0">
                              <a:solidFill>
                                <a:schemeClr val="tx1"/>
                              </a:solidFill>
                              <a:latin typeface="Cambria Math"/>
                              <a:ea typeface="Cambria Math"/>
                            </a:rPr>
                            <m:t>  </m:t>
                          </m:r>
                          <m:r>
                            <a:rPr lang="fr-FR" sz="2000" b="1" i="1" smtClean="0">
                              <a:solidFill>
                                <a:schemeClr val="tx1"/>
                              </a:solidFill>
                              <a:latin typeface="Cambria Math"/>
                              <a:ea typeface="Cambria Math"/>
                            </a:rPr>
                            <m:t>𝒊</m:t>
                          </m:r>
                        </m:e>
                      </m:acc>
                      <m:r>
                        <a:rPr lang="fr-FR" sz="2000" b="1" i="1" smtClean="0">
                          <a:solidFill>
                            <a:schemeClr val="tx1"/>
                          </a:solidFill>
                          <a:latin typeface="Cambria Math"/>
                          <a:ea typeface="Cambria Math"/>
                        </a:rPr>
                        <m:t>+</m:t>
                      </m:r>
                      <m:r>
                        <a:rPr lang="fr-FR" sz="2000" b="1" i="1" smtClean="0">
                          <a:solidFill>
                            <a:schemeClr val="tx1"/>
                          </a:solidFill>
                          <a:latin typeface="Cambria Math"/>
                          <a:ea typeface="Cambria Math"/>
                        </a:rPr>
                        <m:t>𝒄𝒐𝒔</m:t>
                      </m:r>
                      <m:r>
                        <a:rPr lang="fr-FR" sz="2000" b="1" i="1" smtClean="0">
                          <a:solidFill>
                            <a:schemeClr val="tx1"/>
                          </a:solidFill>
                          <a:latin typeface="Cambria Math"/>
                          <a:ea typeface="Cambria Math"/>
                        </a:rPr>
                        <m:t>𝝋</m:t>
                      </m:r>
                      <m:r>
                        <a:rPr lang="fr-FR" sz="2000" b="1" i="1" smtClean="0">
                          <a:solidFill>
                            <a:schemeClr val="tx1"/>
                          </a:solidFill>
                          <a:latin typeface="Cambria Math"/>
                          <a:ea typeface="Cambria Math"/>
                        </a:rPr>
                        <m:t>  </m:t>
                      </m:r>
                      <m:acc>
                        <m:accPr>
                          <m:chr m:val="⃗"/>
                          <m:ctrlPr>
                            <a:rPr lang="fr-FR" sz="2000" b="1" i="1" smtClean="0">
                              <a:solidFill>
                                <a:schemeClr val="tx1"/>
                              </a:solidFill>
                              <a:latin typeface="Cambria Math"/>
                              <a:ea typeface="Cambria Math"/>
                            </a:rPr>
                          </m:ctrlPr>
                        </m:accPr>
                        <m:e>
                          <m:r>
                            <a:rPr lang="fr-FR" sz="2000" b="1" i="1" smtClean="0">
                              <a:solidFill>
                                <a:schemeClr val="tx1"/>
                              </a:solidFill>
                              <a:latin typeface="Cambria Math"/>
                              <a:ea typeface="Cambria Math"/>
                            </a:rPr>
                            <m:t>𝒋</m:t>
                          </m:r>
                        </m:e>
                      </m:acc>
                      <m:r>
                        <a:rPr lang="fr-FR" sz="2000" b="1" i="1" smtClean="0">
                          <a:solidFill>
                            <a:schemeClr val="tx1"/>
                          </a:solidFill>
                          <a:latin typeface="Cambria Math"/>
                        </a:rPr>
                        <m:t>)</m:t>
                      </m:r>
                    </m:oMath>
                  </m:oMathPara>
                </a14:m>
                <a:endParaRPr lang="fr-FR" sz="2000" b="1" dirty="0">
                  <a:solidFill>
                    <a:schemeClr val="tx1"/>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5556725" y="4769954"/>
                <a:ext cx="3568028" cy="748154"/>
              </a:xfrm>
              <a:prstGeom prst="rect">
                <a:avLst/>
              </a:prstGeom>
              <a:blipFill rotWithShape="1">
                <a:blip r:embed="rId10"/>
                <a:stretch>
                  <a:fillRect/>
                </a:stretch>
              </a:blipFill>
            </p:spPr>
            <p:txBody>
              <a:bodyPr/>
              <a:lstStyle/>
              <a:p>
                <a:r>
                  <a:rPr lang="fr-FR">
                    <a:noFill/>
                  </a:rPr>
                  <a:t> </a:t>
                </a:r>
              </a:p>
            </p:txBody>
          </p:sp>
        </mc:Fallback>
      </mc:AlternateContent>
      <p:sp>
        <p:nvSpPr>
          <p:cNvPr id="27" name="Accolade ouvrante 26"/>
          <p:cNvSpPr/>
          <p:nvPr/>
        </p:nvSpPr>
        <p:spPr>
          <a:xfrm rot="5400000" flipH="1">
            <a:off x="7677377" y="4737141"/>
            <a:ext cx="432000" cy="1800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28" name="ZoneTexte 27"/>
              <p:cNvSpPr txBox="1"/>
              <p:nvPr/>
            </p:nvSpPr>
            <p:spPr>
              <a:xfrm>
                <a:off x="7280039" y="5922773"/>
                <a:ext cx="859401" cy="7757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i="1" smtClean="0">
                              <a:solidFill>
                                <a:srgbClr val="FF0000"/>
                              </a:solidFill>
                              <a:latin typeface="Cambria Math"/>
                            </a:rPr>
                          </m:ctrlPr>
                        </m:accPr>
                        <m:e>
                          <m:sSub>
                            <m:sSubPr>
                              <m:ctrlPr>
                                <a:rPr lang="fr-FR" sz="3600" i="1" smtClean="0">
                                  <a:solidFill>
                                    <a:srgbClr val="FF0000"/>
                                  </a:solidFill>
                                  <a:latin typeface="Cambria Math"/>
                                </a:rPr>
                              </m:ctrlPr>
                            </m:sSubPr>
                            <m:e>
                              <m:r>
                                <a:rPr lang="fr-FR" sz="3600" b="0" i="1" smtClean="0">
                                  <a:solidFill>
                                    <a:srgbClr val="FF0000"/>
                                  </a:solidFill>
                                  <a:latin typeface="Cambria Math"/>
                                </a:rPr>
                                <m:t>𝑈</m:t>
                              </m:r>
                            </m:e>
                            <m:sub>
                              <m:r>
                                <a:rPr lang="fr-FR" sz="3600" i="1" smtClean="0">
                                  <a:solidFill>
                                    <a:srgbClr val="FF0000"/>
                                  </a:solidFill>
                                  <a:latin typeface="Cambria Math"/>
                                  <a:ea typeface="Cambria Math"/>
                                </a:rPr>
                                <m:t>𝜑</m:t>
                              </m:r>
                            </m:sub>
                          </m:sSub>
                        </m:e>
                      </m:acc>
                    </m:oMath>
                  </m:oMathPara>
                </a14:m>
                <a:endParaRPr lang="fr-FR" sz="3600" dirty="0">
                  <a:solidFill>
                    <a:srgbClr val="FF0000"/>
                  </a:solidFill>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7280039" y="5922773"/>
                <a:ext cx="859401" cy="77579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p:cNvSpPr txBox="1"/>
              <p:nvPr/>
            </p:nvSpPr>
            <p:spPr>
              <a:xfrm>
                <a:off x="1547664" y="6023029"/>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66"/>
                            </a:solidFill>
                            <a:prstDash val="solid"/>
                          </a:ln>
                          <a:solidFill>
                            <a:srgbClr val="FF0066"/>
                          </a:solidFill>
                          <a:effectLst>
                            <a:glow rad="228600">
                              <a:schemeClr val="accent6">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66"/>
                    </a:solidFill>
                    <a:prstDash val="solid"/>
                  </a:ln>
                  <a:solidFill>
                    <a:srgbClr val="FF0066"/>
                  </a:solidFill>
                  <a:effectLst>
                    <a:glow rad="228600">
                      <a:schemeClr val="accent6">
                        <a:satMod val="175000"/>
                        <a:alpha val="40000"/>
                      </a:schemeClr>
                    </a:glow>
                    <a:reflection blurRad="12700" stA="28000" endPos="45000" dist="1000" dir="5400000" sy="-100000" algn="bl" rotWithShape="0"/>
                  </a:effectLst>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1547664" y="6023029"/>
                <a:ext cx="688009" cy="646331"/>
              </a:xfrm>
              <a:prstGeom prst="rect">
                <a:avLst/>
              </a:prstGeom>
              <a:blipFill rotWithShape="1">
                <a:blip r:embed="rId14"/>
                <a:stretch>
                  <a:fillRect b="-349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p:cNvSpPr txBox="1"/>
              <p:nvPr/>
            </p:nvSpPr>
            <p:spPr>
              <a:xfrm>
                <a:off x="2409109" y="5862025"/>
                <a:ext cx="1916807" cy="879343"/>
              </a:xfrm>
              <a:prstGeom prst="rect">
                <a:avLst/>
              </a:prstGeom>
              <a:noFill/>
              <a:ln>
                <a:solidFill>
                  <a:srgbClr val="FF0000"/>
                </a:solidFill>
              </a:ln>
              <a:effectLst>
                <a:glow rad="228600">
                  <a:schemeClr val="accent2">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solidFill>
                                <a:schemeClr val="tx1"/>
                              </a:solidFill>
                              <a:latin typeface="Cambria Math"/>
                            </a:rPr>
                          </m:ctrlPr>
                        </m:fPr>
                        <m:num>
                          <m:r>
                            <a:rPr lang="fr-FR" sz="2400" b="1" i="1" smtClean="0">
                              <a:solidFill>
                                <a:schemeClr val="tx1"/>
                              </a:solidFill>
                              <a:latin typeface="Cambria Math"/>
                            </a:rPr>
                            <m:t>𝒅</m:t>
                          </m:r>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num>
                        <m:den>
                          <m:r>
                            <a:rPr lang="fr-FR" sz="2400" b="1" i="1" smtClean="0">
                              <a:solidFill>
                                <a:schemeClr val="tx1"/>
                              </a:solidFill>
                              <a:latin typeface="Cambria Math"/>
                            </a:rPr>
                            <m:t>𝒅𝒕</m:t>
                          </m:r>
                        </m:den>
                      </m:f>
                      <m:r>
                        <a:rPr lang="fr-FR" sz="2400" b="1" i="1" smtClean="0">
                          <a:solidFill>
                            <a:schemeClr val="tx1"/>
                          </a:solidFill>
                          <a:latin typeface="Cambria Math"/>
                          <a:ea typeface="Cambria Math"/>
                        </a:rPr>
                        <m:t>=</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𝝋</m:t>
                          </m:r>
                        </m:e>
                      </m:acc>
                      <m:r>
                        <a:rPr lang="fr-FR" sz="2400" b="1" i="1" smtClean="0">
                          <a:solidFill>
                            <a:schemeClr val="tx1"/>
                          </a:solidFill>
                          <a:latin typeface="Cambria Math"/>
                        </a:rPr>
                        <m:t> </m:t>
                      </m:r>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ea typeface="Cambria Math"/>
                                </a:rPr>
                                <m:t>𝝋</m:t>
                              </m:r>
                            </m:sub>
                          </m:sSub>
                        </m:e>
                      </m:acc>
                    </m:oMath>
                  </m:oMathPara>
                </a14:m>
                <a:endParaRPr lang="fr-FR" sz="2400" b="1" dirty="0">
                  <a:solidFill>
                    <a:schemeClr val="tx1"/>
                  </a:solidFill>
                </a:endParaRPr>
              </a:p>
            </p:txBody>
          </p:sp>
        </mc:Choice>
        <mc:Fallback xmlns="">
          <p:sp>
            <p:nvSpPr>
              <p:cNvPr id="30" name="ZoneTexte 29"/>
              <p:cNvSpPr txBox="1">
                <a:spLocks noRot="1" noChangeAspect="1" noMove="1" noResize="1" noEditPoints="1" noAdjustHandles="1" noChangeArrowheads="1" noChangeShapeType="1" noTextEdit="1"/>
              </p:cNvSpPr>
              <p:nvPr/>
            </p:nvSpPr>
            <p:spPr>
              <a:xfrm>
                <a:off x="2409109" y="5862025"/>
                <a:ext cx="1916807" cy="879343"/>
              </a:xfrm>
              <a:prstGeom prst="rect">
                <a:avLst/>
              </a:prstGeom>
              <a:blipFill rotWithShape="1">
                <a:blip r:embed="rId15"/>
                <a:stretch>
                  <a:fillRect/>
                </a:stretch>
              </a:blipFill>
              <a:ln>
                <a:solidFill>
                  <a:srgbClr val="FF0000"/>
                </a:solidFill>
              </a:ln>
              <a:effectLst>
                <a:glow rad="228600">
                  <a:schemeClr val="accent2">
                    <a:satMod val="175000"/>
                    <a:alpha val="40000"/>
                  </a:schemeClr>
                </a:glow>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4559967" y="6066789"/>
                <a:ext cx="693395" cy="461665"/>
              </a:xfrm>
              <a:prstGeom prst="rect">
                <a:avLst/>
              </a:prstGeom>
              <a:solidFill>
                <a:schemeClr val="accent5">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b="1" i="1" smtClean="0">
                              <a:latin typeface="Cambria Math"/>
                            </a:rPr>
                          </m:ctrlPr>
                        </m:dPr>
                        <m:e>
                          <m:r>
                            <a:rPr lang="fr-FR" sz="2400" b="1" i="1" smtClean="0">
                              <a:latin typeface="Cambria Math"/>
                            </a:rPr>
                            <m:t>𝟖</m:t>
                          </m:r>
                        </m:e>
                      </m:d>
                    </m:oMath>
                  </m:oMathPara>
                </a14:m>
                <a:endParaRPr lang="fr-FR" sz="2400" b="1" dirty="0"/>
              </a:p>
            </p:txBody>
          </p:sp>
        </mc:Choice>
        <mc:Fallback xmlns="">
          <p:sp>
            <p:nvSpPr>
              <p:cNvPr id="31" name="ZoneTexte 30"/>
              <p:cNvSpPr txBox="1">
                <a:spLocks noRot="1" noChangeAspect="1" noMove="1" noResize="1" noEditPoints="1" noAdjustHandles="1" noChangeArrowheads="1" noChangeShapeType="1" noTextEdit="1"/>
              </p:cNvSpPr>
              <p:nvPr/>
            </p:nvSpPr>
            <p:spPr>
              <a:xfrm>
                <a:off x="4559967" y="6066789"/>
                <a:ext cx="693395" cy="461665"/>
              </a:xfrm>
              <a:prstGeom prst="rect">
                <a:avLst/>
              </a:prstGeom>
              <a:blipFill rotWithShape="1">
                <a:blip r:embed="rId16"/>
                <a:stretch>
                  <a:fillRect/>
                </a:stretch>
              </a:blipFill>
            </p:spPr>
            <p:txBody>
              <a:bodyPr/>
              <a:lstStyle/>
              <a:p>
                <a:r>
                  <a:rPr lang="fr-FR">
                    <a:noFill/>
                  </a:rPr>
                  <a:t> </a:t>
                </a:r>
              </a:p>
            </p:txBody>
          </p:sp>
        </mc:Fallback>
      </mc:AlternateContent>
      <p:grpSp>
        <p:nvGrpSpPr>
          <p:cNvPr id="8" name="Groupe 7"/>
          <p:cNvGrpSpPr/>
          <p:nvPr/>
        </p:nvGrpSpPr>
        <p:grpSpPr>
          <a:xfrm>
            <a:off x="179512" y="1555055"/>
            <a:ext cx="8640960" cy="1255921"/>
            <a:chOff x="7806" y="1556531"/>
            <a:chExt cx="8640960" cy="1255921"/>
          </a:xfrm>
        </p:grpSpPr>
        <p:sp>
          <p:nvSpPr>
            <p:cNvPr id="5" name="Rectangle 4"/>
            <p:cNvSpPr/>
            <p:nvPr/>
          </p:nvSpPr>
          <p:spPr>
            <a:xfrm>
              <a:off x="7806" y="1556531"/>
              <a:ext cx="3060760" cy="461665"/>
            </a:xfrm>
            <a:prstGeom prst="rect">
              <a:avLst/>
            </a:prstGeom>
          </p:spPr>
          <p:txBody>
            <a:bodyPr wrap="square">
              <a:spAutoFit/>
            </a:bodyPr>
            <a:lstStyle/>
            <a:p>
              <a:pPr marL="342900" indent="-342900">
                <a:buFont typeface="Wingdings" pitchFamily="2" charset="2"/>
                <a:buChar char="§"/>
              </a:pPr>
              <a:r>
                <a:rPr lang="fr-FR" sz="2400" b="1" u="sng" dirty="0">
                  <a:solidFill>
                    <a:srgbClr val="FF0000"/>
                  </a:solidFill>
                </a:rPr>
                <a:t>In polar </a:t>
              </a:r>
              <a:r>
                <a:rPr lang="fr-FR" sz="2400" b="1" u="sng" dirty="0" err="1">
                  <a:solidFill>
                    <a:srgbClr val="FF0000"/>
                  </a:solidFill>
                </a:rPr>
                <a:t>coordinates</a:t>
              </a:r>
              <a:endParaRPr lang="fr-FR" sz="2400" b="1" u="sng"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1561723" y="2302119"/>
                  <a:ext cx="2315442" cy="508857"/>
                </a:xfrm>
                <a:prstGeom prst="rect">
                  <a:avLst/>
                </a:prstGeom>
                <a:noFill/>
                <a:ln>
                  <a:noFill/>
                </a:ln>
                <a:effectLst>
                  <a:glow rad="228600">
                    <a:schemeClr val="accent4">
                      <a:satMod val="175000"/>
                      <a:alpha val="40000"/>
                    </a:schemeClr>
                  </a:glow>
                </a:effectLst>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tx1"/>
                                </a:solidFill>
                                <a:latin typeface="Cambria Math"/>
                                <a:ea typeface="Calibri"/>
                                <a:cs typeface="Times New Roman"/>
                              </a:rPr>
                            </m:ctrlPr>
                          </m:accPr>
                          <m:e>
                            <m:r>
                              <a:rPr lang="fr-FR" sz="2400" b="1" i="1">
                                <a:solidFill>
                                  <a:schemeClr val="tx1"/>
                                </a:solidFill>
                                <a:latin typeface="Cambria Math"/>
                                <a:ea typeface="Calibri"/>
                                <a:cs typeface="Times New Roman"/>
                              </a:rPr>
                              <m:t>𝑶𝑴</m:t>
                            </m:r>
                          </m:e>
                        </m:acc>
                        <m:r>
                          <a:rPr lang="fr-FR" sz="2400" b="1" i="1">
                            <a:solidFill>
                              <a:schemeClr val="tx1"/>
                            </a:solidFill>
                            <a:latin typeface="Cambria Math"/>
                            <a:ea typeface="Calibri"/>
                            <a:cs typeface="Times New Roman"/>
                          </a:rPr>
                          <m:t>=</m:t>
                        </m:r>
                        <m:acc>
                          <m:accPr>
                            <m:chr m:val="⃗"/>
                            <m:ctrlPr>
                              <a:rPr lang="fr-FR" sz="2400" b="1" i="1">
                                <a:solidFill>
                                  <a:schemeClr val="tx1"/>
                                </a:solidFill>
                                <a:latin typeface="Cambria Math"/>
                                <a:ea typeface="Calibri"/>
                                <a:cs typeface="Times New Roman"/>
                              </a:rPr>
                            </m:ctrlPr>
                          </m:accPr>
                          <m:e>
                            <m:r>
                              <a:rPr lang="fr-FR" sz="2400" b="1" i="1">
                                <a:solidFill>
                                  <a:schemeClr val="tx1"/>
                                </a:solidFill>
                                <a:latin typeface="Cambria Math"/>
                                <a:ea typeface="Calibri"/>
                                <a:cs typeface="Times New Roman"/>
                              </a:rPr>
                              <m:t>𝒓</m:t>
                            </m:r>
                          </m:e>
                        </m:acc>
                        <m:r>
                          <a:rPr lang="fr-FR" sz="2400" b="1" i="1" smtClean="0">
                            <a:solidFill>
                              <a:schemeClr val="tx1"/>
                            </a:solidFill>
                            <a:latin typeface="Cambria Math"/>
                            <a:ea typeface="Cambria Math"/>
                            <a:cs typeface="Times New Roman"/>
                          </a:rPr>
                          <m:t>=</m:t>
                        </m:r>
                        <m:r>
                          <a:rPr lang="fr-FR" sz="2400" b="1" i="1" smtClean="0">
                            <a:solidFill>
                              <a:schemeClr val="tx1"/>
                            </a:solidFill>
                            <a:latin typeface="Cambria Math"/>
                            <a:ea typeface="Cambria Math"/>
                            <a:cs typeface="Times New Roman"/>
                          </a:rPr>
                          <m:t>𝒓</m:t>
                        </m:r>
                        <m:acc>
                          <m:accPr>
                            <m:chr m:val="⃗"/>
                            <m:ctrlPr>
                              <a:rPr lang="fr-FR" sz="2400" b="1" i="1" smtClean="0">
                                <a:solidFill>
                                  <a:schemeClr val="tx1"/>
                                </a:solidFill>
                                <a:latin typeface="Cambria Math"/>
                                <a:ea typeface="Cambria Math"/>
                                <a:cs typeface="Times New Roman"/>
                              </a:rPr>
                            </m:ctrlPr>
                          </m:accPr>
                          <m:e>
                            <m:sSub>
                              <m:sSubPr>
                                <m:ctrlPr>
                                  <a:rPr lang="fr-FR" sz="2400" b="1" i="1" smtClean="0">
                                    <a:solidFill>
                                      <a:schemeClr val="tx1"/>
                                    </a:solidFill>
                                    <a:latin typeface="Cambria Math"/>
                                    <a:ea typeface="Cambria Math"/>
                                    <a:cs typeface="Times New Roman"/>
                                  </a:rPr>
                                </m:ctrlPr>
                              </m:sSubPr>
                              <m:e>
                                <m:r>
                                  <a:rPr lang="fr-FR" sz="2400" b="1" i="1" smtClean="0">
                                    <a:solidFill>
                                      <a:schemeClr val="tx1"/>
                                    </a:solidFill>
                                    <a:latin typeface="Cambria Math"/>
                                    <a:ea typeface="Cambria Math"/>
                                    <a:cs typeface="Times New Roman"/>
                                  </a:rPr>
                                  <m:t> </m:t>
                                </m:r>
                                <m:r>
                                  <a:rPr lang="fr-FR" sz="2400" b="1" i="1" smtClean="0">
                                    <a:solidFill>
                                      <a:schemeClr val="tx1"/>
                                    </a:solidFill>
                                    <a:latin typeface="Cambria Math"/>
                                    <a:ea typeface="Cambria Math"/>
                                    <a:cs typeface="Times New Roman"/>
                                  </a:rPr>
                                  <m:t>𝑼</m:t>
                                </m:r>
                              </m:e>
                              <m:sub>
                                <m:r>
                                  <a:rPr lang="fr-FR" sz="2400" b="1" i="1" smtClean="0">
                                    <a:solidFill>
                                      <a:schemeClr val="tx1"/>
                                    </a:solidFill>
                                    <a:latin typeface="Cambria Math"/>
                                    <a:ea typeface="Cambria Math"/>
                                    <a:cs typeface="Times New Roman"/>
                                  </a:rPr>
                                  <m:t>𝒓</m:t>
                                </m:r>
                              </m:sub>
                            </m:sSub>
                          </m:e>
                        </m:acc>
                      </m:oMath>
                    </m:oMathPara>
                  </a14:m>
                  <a:endParaRPr lang="fr-FR"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561723" y="2302119"/>
                  <a:ext cx="2315442" cy="508857"/>
                </a:xfrm>
                <a:prstGeom prst="rect">
                  <a:avLst/>
                </a:prstGeom>
                <a:blipFill rotWithShape="1">
                  <a:blip r:embed="rId3"/>
                  <a:stretch>
                    <a:fillRect/>
                  </a:stretch>
                </a:blipFill>
                <a:ln>
                  <a:noFill/>
                </a:ln>
                <a:effectLst>
                  <a:glow rad="228600">
                    <a:schemeClr val="accent4">
                      <a:satMod val="175000"/>
                      <a:alpha val="40000"/>
                    </a:schemeClr>
                  </a:glow>
                </a:effectLst>
              </p:spPr>
              <p:txBody>
                <a:bodyPr/>
                <a:lstStyle/>
                <a:p>
                  <a:r>
                    <a:rPr lang="fr-FR">
                      <a:noFill/>
                    </a:rPr>
                    <a:t> </a:t>
                  </a:r>
                </a:p>
              </p:txBody>
            </p:sp>
          </mc:Fallback>
        </mc:AlternateContent>
        <p:sp>
          <p:nvSpPr>
            <p:cNvPr id="7" name="Rectangle 6"/>
            <p:cNvSpPr/>
            <p:nvPr/>
          </p:nvSpPr>
          <p:spPr>
            <a:xfrm>
              <a:off x="30407" y="2276872"/>
              <a:ext cx="1442446" cy="461665"/>
            </a:xfrm>
            <a:prstGeom prst="rect">
              <a:avLst/>
            </a:prstGeom>
          </p:spPr>
          <p:txBody>
            <a:bodyPr wrap="none">
              <a:spAutoFit/>
            </a:bodyPr>
            <a:lstStyle/>
            <a:p>
              <a:r>
                <a:rPr lang="fr-FR" sz="2400" b="1" dirty="0" err="1" smtClean="0"/>
                <a:t>We</a:t>
              </a:r>
              <a:r>
                <a:rPr lang="fr-FR" sz="2400" b="1" dirty="0" smtClean="0"/>
                <a:t> have :</a:t>
              </a:r>
              <a:endParaRPr lang="fr-FR" sz="2400" b="1" dirty="0"/>
            </a:p>
          </p:txBody>
        </p:sp>
        <mc:AlternateContent xmlns:mc="http://schemas.openxmlformats.org/markup-compatibility/2006" xmlns:a14="http://schemas.microsoft.com/office/drawing/2010/main">
          <mc:Choice Requires="a14">
            <p:sp>
              <p:nvSpPr>
                <p:cNvPr id="11" name="ZoneTexte 10"/>
                <p:cNvSpPr txBox="1"/>
                <p:nvPr/>
              </p:nvSpPr>
              <p:spPr>
                <a:xfrm>
                  <a:off x="4776396" y="2302119"/>
                  <a:ext cx="3164585" cy="510333"/>
                </a:xfrm>
                <a:prstGeom prst="rect">
                  <a:avLst/>
                </a:prstGeom>
                <a:noFill/>
                <a:ln>
                  <a:noFill/>
                </a:ln>
              </p:spPr>
              <p:txBody>
                <a:bodyPr wrap="none" rtlCol="0">
                  <a:spAutoFit/>
                </a:bodyPr>
                <a:lstStyle/>
                <a:p>
                  <a:pPr algn="ctr"/>
                  <a14:m>
                    <m:oMath xmlns:m="http://schemas.openxmlformats.org/officeDocument/2006/math">
                      <m:acc>
                        <m:accPr>
                          <m:chr m:val="⃗"/>
                          <m:ctrlPr>
                            <a:rPr lang="fr-FR" sz="2400" b="1" i="1" smtClean="0">
                              <a:solidFill>
                                <a:schemeClr val="tx1"/>
                              </a:solidFill>
                              <a:latin typeface="Cambria Math"/>
                            </a:rPr>
                          </m:ctrlPr>
                        </m:accPr>
                        <m:e>
                          <m:sSub>
                            <m:sSubPr>
                              <m:ctrlPr>
                                <a:rPr lang="fr-FR" sz="2400" b="1" i="1" smtClean="0">
                                  <a:solidFill>
                                    <a:schemeClr val="tx1"/>
                                  </a:solidFill>
                                  <a:latin typeface="Cambria Math"/>
                                </a:rPr>
                              </m:ctrlPr>
                            </m:sSubPr>
                            <m:e>
                              <m:r>
                                <a:rPr lang="fr-FR" sz="2400" b="1" i="1" smtClean="0">
                                  <a:solidFill>
                                    <a:schemeClr val="tx1"/>
                                  </a:solidFill>
                                  <a:latin typeface="Cambria Math"/>
                                </a:rPr>
                                <m:t>𝑼</m:t>
                              </m:r>
                            </m:e>
                            <m:sub>
                              <m:r>
                                <a:rPr lang="fr-FR" sz="2400" b="1" i="1" smtClean="0">
                                  <a:solidFill>
                                    <a:schemeClr val="tx1"/>
                                  </a:solidFill>
                                  <a:latin typeface="Cambria Math"/>
                                </a:rPr>
                                <m:t>𝒓</m:t>
                              </m:r>
                            </m:sub>
                          </m:sSub>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𝒄𝒐𝒔</m:t>
                      </m:r>
                      <m:r>
                        <a:rPr lang="fr-FR" sz="2400" b="1" i="1" smtClean="0">
                          <a:solidFill>
                            <a:schemeClr val="tx1"/>
                          </a:solidFill>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𝒊</m:t>
                          </m:r>
                        </m:e>
                      </m:acc>
                      <m:r>
                        <a:rPr lang="fr-FR" sz="2400" b="1" i="1" smtClean="0">
                          <a:solidFill>
                            <a:schemeClr val="tx1"/>
                          </a:solidFill>
                          <a:latin typeface="Cambria Math"/>
                          <a:ea typeface="Cambria Math"/>
                        </a:rPr>
                        <m:t>+</m:t>
                      </m:r>
                      <m:r>
                        <a:rPr lang="fr-FR" sz="2400" b="1" i="1" smtClean="0">
                          <a:solidFill>
                            <a:schemeClr val="tx1"/>
                          </a:solidFill>
                          <a:latin typeface="Cambria Math"/>
                          <a:ea typeface="Cambria Math"/>
                        </a:rPr>
                        <m:t>𝒔𝒊𝒏</m:t>
                      </m:r>
                      <m:r>
                        <a:rPr lang="fr-FR" sz="2400" b="1" i="1" smtClean="0">
                          <a:solidFill>
                            <a:schemeClr val="tx1"/>
                          </a:solidFill>
                          <a:latin typeface="Cambria Math"/>
                          <a:ea typeface="Cambria Math"/>
                        </a:rPr>
                        <m:t>𝝋</m:t>
                      </m:r>
                      <m:acc>
                        <m:accPr>
                          <m:chr m:val="⃗"/>
                          <m:ctrlPr>
                            <a:rPr lang="fr-FR" sz="2400" b="1" i="1" smtClean="0">
                              <a:solidFill>
                                <a:schemeClr val="tx1"/>
                              </a:solidFill>
                              <a:latin typeface="Cambria Math"/>
                              <a:ea typeface="Cambria Math"/>
                            </a:rPr>
                          </m:ctrlPr>
                        </m:accPr>
                        <m:e>
                          <m:r>
                            <a:rPr lang="fr-FR" sz="2400" b="1" i="1" smtClean="0">
                              <a:solidFill>
                                <a:schemeClr val="tx1"/>
                              </a:solidFill>
                              <a:latin typeface="Cambria Math"/>
                              <a:ea typeface="Cambria Math"/>
                            </a:rPr>
                            <m:t> </m:t>
                          </m:r>
                          <m:r>
                            <a:rPr lang="fr-FR" sz="2400" b="1" i="1" smtClean="0">
                              <a:solidFill>
                                <a:schemeClr val="tx1"/>
                              </a:solidFill>
                              <a:latin typeface="Cambria Math"/>
                              <a:ea typeface="Cambria Math"/>
                            </a:rPr>
                            <m:t>𝒋</m:t>
                          </m:r>
                        </m:e>
                      </m:acc>
                    </m:oMath>
                  </a14:m>
                  <a:r>
                    <a:rPr lang="fr-FR" sz="2400" b="1" dirty="0" smtClean="0">
                      <a:solidFill>
                        <a:schemeClr val="tx1"/>
                      </a:solidFill>
                    </a:rPr>
                    <a:t> </a:t>
                  </a:r>
                  <a:endParaRPr lang="fr-FR" sz="2400" b="1" dirty="0">
                    <a:solidFill>
                      <a:schemeClr val="tx1"/>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4776396" y="2302119"/>
                  <a:ext cx="3164585" cy="510333"/>
                </a:xfrm>
                <a:prstGeom prst="rect">
                  <a:avLst/>
                </a:prstGeom>
                <a:blipFill rotWithShape="1">
                  <a:blip r:embed="rId17"/>
                  <a:stretch>
                    <a:fillRect/>
                  </a:stretch>
                </a:blipFill>
                <a:ln>
                  <a:noFill/>
                </a:ln>
              </p:spPr>
              <p:txBody>
                <a:bodyPr/>
                <a:lstStyle/>
                <a:p>
                  <a:r>
                    <a:rPr lang="fr-FR">
                      <a:noFill/>
                    </a:rPr>
                    <a:t> </a:t>
                  </a:r>
                </a:p>
              </p:txBody>
            </p:sp>
          </mc:Fallback>
        </mc:AlternateContent>
        <p:sp>
          <p:nvSpPr>
            <p:cNvPr id="13" name="Rectangle 12"/>
            <p:cNvSpPr/>
            <p:nvPr/>
          </p:nvSpPr>
          <p:spPr>
            <a:xfrm>
              <a:off x="3897164" y="2350787"/>
              <a:ext cx="667170" cy="461665"/>
            </a:xfrm>
            <a:prstGeom prst="rect">
              <a:avLst/>
            </a:prstGeom>
          </p:spPr>
          <p:txBody>
            <a:bodyPr wrap="none">
              <a:spAutoFit/>
            </a:bodyPr>
            <a:lstStyle/>
            <a:p>
              <a:r>
                <a:rPr lang="fr-FR" sz="2400" b="1" dirty="0" smtClean="0"/>
                <a:t>and</a:t>
              </a:r>
              <a:endParaRPr lang="fr-FR" sz="2400" b="1" dirty="0"/>
            </a:p>
          </p:txBody>
        </p:sp>
        <mc:AlternateContent xmlns:mc="http://schemas.openxmlformats.org/markup-compatibility/2006" xmlns:a14="http://schemas.microsoft.com/office/drawing/2010/main">
          <mc:Choice Requires="a14">
            <p:sp>
              <p:nvSpPr>
                <p:cNvPr id="32" name="ZoneTexte 31"/>
                <p:cNvSpPr txBox="1"/>
                <p:nvPr/>
              </p:nvSpPr>
              <p:spPr>
                <a:xfrm>
                  <a:off x="7955371" y="2350787"/>
                  <a:ext cx="693395" cy="461665"/>
                </a:xfrm>
                <a:prstGeom prst="rect">
                  <a:avLst/>
                </a:prstGeom>
                <a:solidFill>
                  <a:schemeClr val="accent5">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b="1" i="1" smtClean="0">
                                <a:latin typeface="Cambria Math"/>
                              </a:rPr>
                            </m:ctrlPr>
                          </m:dPr>
                          <m:e>
                            <m:r>
                              <a:rPr lang="fr-FR" sz="2400" b="1" i="1" smtClean="0">
                                <a:latin typeface="Cambria Math"/>
                              </a:rPr>
                              <m:t>𝟔</m:t>
                            </m:r>
                          </m:e>
                        </m:d>
                      </m:oMath>
                    </m:oMathPara>
                  </a14:m>
                  <a:endParaRPr lang="fr-FR" sz="2400" b="1" dirty="0"/>
                </a:p>
              </p:txBody>
            </p:sp>
          </mc:Choice>
          <mc:Fallback xmlns="">
            <p:sp>
              <p:nvSpPr>
                <p:cNvPr id="32" name="ZoneTexte 31"/>
                <p:cNvSpPr txBox="1">
                  <a:spLocks noRot="1" noChangeAspect="1" noMove="1" noResize="1" noEditPoints="1" noAdjustHandles="1" noChangeArrowheads="1" noChangeShapeType="1" noTextEdit="1"/>
                </p:cNvSpPr>
                <p:nvPr/>
              </p:nvSpPr>
              <p:spPr>
                <a:xfrm>
                  <a:off x="7955371" y="2350787"/>
                  <a:ext cx="693395" cy="461665"/>
                </a:xfrm>
                <a:prstGeom prst="rect">
                  <a:avLst/>
                </a:prstGeom>
                <a:blipFill rotWithShape="1">
                  <a:blip r:embed="rId18"/>
                  <a:stretch>
                    <a:fillRect/>
                  </a:stretch>
                </a:blipFill>
              </p:spPr>
              <p:txBody>
                <a:bodyPr/>
                <a:lstStyle/>
                <a:p>
                  <a:r>
                    <a:rPr lang="fr-FR">
                      <a:noFill/>
                    </a:rPr>
                    <a:t> </a:t>
                  </a:r>
                </a:p>
              </p:txBody>
            </p:sp>
          </mc:Fallback>
        </mc:AlternateContent>
      </p:grpSp>
      <p:grpSp>
        <p:nvGrpSpPr>
          <p:cNvPr id="36" name="Groupe 35"/>
          <p:cNvGrpSpPr/>
          <p:nvPr/>
        </p:nvGrpSpPr>
        <p:grpSpPr>
          <a:xfrm>
            <a:off x="107504" y="4769954"/>
            <a:ext cx="5629762" cy="748154"/>
            <a:chOff x="107504" y="4769954"/>
            <a:chExt cx="5629762" cy="748154"/>
          </a:xfrm>
        </p:grpSpPr>
        <p:grpSp>
          <p:nvGrpSpPr>
            <p:cNvPr id="25" name="Groupe 24"/>
            <p:cNvGrpSpPr/>
            <p:nvPr/>
          </p:nvGrpSpPr>
          <p:grpSpPr>
            <a:xfrm>
              <a:off x="1331640" y="4769954"/>
              <a:ext cx="4405626" cy="748154"/>
              <a:chOff x="350327" y="4734977"/>
              <a:chExt cx="4405626" cy="748154"/>
            </a:xfrm>
          </p:grpSpPr>
          <mc:AlternateContent xmlns:mc="http://schemas.openxmlformats.org/markup-compatibility/2006" xmlns:a14="http://schemas.microsoft.com/office/drawing/2010/main">
            <mc:Choice Requires="a14">
              <p:sp>
                <p:nvSpPr>
                  <p:cNvPr id="23" name="ZoneTexte 22"/>
                  <p:cNvSpPr txBox="1"/>
                  <p:nvPr/>
                </p:nvSpPr>
                <p:spPr>
                  <a:xfrm>
                    <a:off x="350327" y="4734977"/>
                    <a:ext cx="3986476" cy="7481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fr-FR" sz="2000" b="1" i="1" smtClean="0">
                                  <a:solidFill>
                                    <a:schemeClr val="tx1"/>
                                  </a:solidFill>
                                  <a:latin typeface="Cambria Math"/>
                                </a:rPr>
                              </m:ctrlPr>
                            </m:fPr>
                            <m:num>
                              <m:r>
                                <a:rPr lang="fr-FR" sz="2000" b="1" i="1" smtClean="0">
                                  <a:solidFill>
                                    <a:schemeClr val="tx1"/>
                                  </a:solidFill>
                                  <a:latin typeface="Cambria Math"/>
                                </a:rPr>
                                <m:t>𝒅</m:t>
                              </m:r>
                              <m:acc>
                                <m:accPr>
                                  <m:chr m:val="⃗"/>
                                  <m:ctrlPr>
                                    <a:rPr lang="fr-FR" sz="2000" b="1" i="1" smtClean="0">
                                      <a:solidFill>
                                        <a:schemeClr val="tx1"/>
                                      </a:solidFill>
                                      <a:latin typeface="Cambria Math"/>
                                    </a:rPr>
                                  </m:ctrlPr>
                                </m:accPr>
                                <m:e>
                                  <m:sSub>
                                    <m:sSubPr>
                                      <m:ctrlPr>
                                        <a:rPr lang="fr-FR" sz="2000" b="1" i="1" smtClean="0">
                                          <a:solidFill>
                                            <a:schemeClr val="tx1"/>
                                          </a:solidFill>
                                          <a:latin typeface="Cambria Math"/>
                                        </a:rPr>
                                      </m:ctrlPr>
                                    </m:sSubPr>
                                    <m:e>
                                      <m:r>
                                        <a:rPr lang="fr-FR" sz="2000" b="1" i="1" smtClean="0">
                                          <a:solidFill>
                                            <a:schemeClr val="tx1"/>
                                          </a:solidFill>
                                          <a:latin typeface="Cambria Math"/>
                                        </a:rPr>
                                        <m:t>𝑼</m:t>
                                      </m:r>
                                    </m:e>
                                    <m:sub>
                                      <m:r>
                                        <a:rPr lang="fr-FR" sz="2000" b="1" i="1" smtClean="0">
                                          <a:solidFill>
                                            <a:schemeClr val="tx1"/>
                                          </a:solidFill>
                                          <a:latin typeface="Cambria Math"/>
                                        </a:rPr>
                                        <m:t>𝒓</m:t>
                                      </m:r>
                                    </m:sub>
                                  </m:sSub>
                                </m:e>
                              </m:acc>
                            </m:num>
                            <m:den>
                              <m:r>
                                <a:rPr lang="fr-FR" sz="2000" b="1" i="1" smtClean="0">
                                  <a:solidFill>
                                    <a:schemeClr val="tx1"/>
                                  </a:solidFill>
                                  <a:latin typeface="Cambria Math"/>
                                </a:rPr>
                                <m:t>𝒅𝒕</m:t>
                              </m:r>
                            </m:den>
                          </m:f>
                          <m:r>
                            <a:rPr lang="fr-FR" sz="2000" b="1" i="1" smtClean="0">
                              <a:solidFill>
                                <a:schemeClr val="tx1"/>
                              </a:solidFill>
                              <a:latin typeface="Cambria Math"/>
                              <a:ea typeface="Cambria Math"/>
                            </a:rPr>
                            <m:t>=−</m:t>
                          </m:r>
                          <m:f>
                            <m:fPr>
                              <m:ctrlPr>
                                <a:rPr lang="fr-FR" sz="2000" b="1" i="1" smtClean="0">
                                  <a:solidFill>
                                    <a:schemeClr val="tx1"/>
                                  </a:solidFill>
                                  <a:latin typeface="Cambria Math"/>
                                  <a:ea typeface="Cambria Math"/>
                                </a:rPr>
                              </m:ctrlPr>
                            </m:fPr>
                            <m:num>
                              <m:r>
                                <a:rPr lang="fr-FR" sz="2000" b="1" i="1" smtClean="0">
                                  <a:solidFill>
                                    <a:schemeClr val="tx1"/>
                                  </a:solidFill>
                                  <a:latin typeface="Cambria Math"/>
                                  <a:ea typeface="Cambria Math"/>
                                </a:rPr>
                                <m:t>𝒅</m:t>
                              </m:r>
                              <m:r>
                                <a:rPr lang="fr-FR" sz="2000" b="1" i="1" smtClean="0">
                                  <a:solidFill>
                                    <a:schemeClr val="tx1"/>
                                  </a:solidFill>
                                  <a:latin typeface="Cambria Math"/>
                                  <a:ea typeface="Cambria Math"/>
                                </a:rPr>
                                <m:t>𝝋</m:t>
                              </m:r>
                            </m:num>
                            <m:den>
                              <m:r>
                                <a:rPr lang="fr-FR" sz="2000" b="1" i="1" smtClean="0">
                                  <a:solidFill>
                                    <a:schemeClr val="tx1"/>
                                  </a:solidFill>
                                  <a:latin typeface="Cambria Math"/>
                                  <a:ea typeface="Cambria Math"/>
                                </a:rPr>
                                <m:t>𝒅𝒕</m:t>
                              </m:r>
                            </m:den>
                          </m:f>
                          <m:r>
                            <a:rPr lang="fr-FR" sz="2000" b="1" i="1" smtClean="0">
                              <a:solidFill>
                                <a:schemeClr val="tx1"/>
                              </a:solidFill>
                              <a:latin typeface="Cambria Math"/>
                              <a:ea typeface="Cambria Math"/>
                            </a:rPr>
                            <m:t>𝒔𝒊𝒏</m:t>
                          </m:r>
                          <m:r>
                            <a:rPr lang="fr-FR" sz="2000" b="1" i="1" smtClean="0">
                              <a:solidFill>
                                <a:schemeClr val="tx1"/>
                              </a:solidFill>
                              <a:latin typeface="Cambria Math"/>
                              <a:ea typeface="Cambria Math"/>
                            </a:rPr>
                            <m:t>𝝋</m:t>
                          </m:r>
                          <m:acc>
                            <m:accPr>
                              <m:chr m:val="⃗"/>
                              <m:ctrlPr>
                                <a:rPr lang="fr-FR" sz="2000" b="1" i="1" smtClean="0">
                                  <a:solidFill>
                                    <a:schemeClr val="tx1"/>
                                  </a:solidFill>
                                  <a:latin typeface="Cambria Math"/>
                                  <a:ea typeface="Cambria Math"/>
                                </a:rPr>
                              </m:ctrlPr>
                            </m:accPr>
                            <m:e>
                              <m:r>
                                <a:rPr lang="fr-FR" sz="2000" b="1" i="1" smtClean="0">
                                  <a:solidFill>
                                    <a:schemeClr val="tx1"/>
                                  </a:solidFill>
                                  <a:latin typeface="Cambria Math"/>
                                  <a:ea typeface="Cambria Math"/>
                                </a:rPr>
                                <m:t>  </m:t>
                              </m:r>
                              <m:r>
                                <a:rPr lang="fr-FR" sz="2000" b="1" i="1" smtClean="0">
                                  <a:solidFill>
                                    <a:schemeClr val="tx1"/>
                                  </a:solidFill>
                                  <a:latin typeface="Cambria Math"/>
                                  <a:ea typeface="Cambria Math"/>
                                </a:rPr>
                                <m:t>𝒊</m:t>
                              </m:r>
                            </m:e>
                          </m:acc>
                          <m:r>
                            <a:rPr lang="fr-FR" sz="2000" b="1" i="1" smtClean="0">
                              <a:solidFill>
                                <a:schemeClr val="tx1"/>
                              </a:solidFill>
                              <a:latin typeface="Cambria Math"/>
                              <a:ea typeface="Cambria Math"/>
                            </a:rPr>
                            <m:t>+</m:t>
                          </m:r>
                          <m:f>
                            <m:fPr>
                              <m:ctrlPr>
                                <a:rPr lang="fr-FR" sz="2000" b="1" i="1" smtClean="0">
                                  <a:solidFill>
                                    <a:schemeClr val="tx1"/>
                                  </a:solidFill>
                                  <a:latin typeface="Cambria Math"/>
                                  <a:ea typeface="Cambria Math"/>
                                </a:rPr>
                              </m:ctrlPr>
                            </m:fPr>
                            <m:num>
                              <m:r>
                                <a:rPr lang="fr-FR" sz="2000" b="1" i="1" smtClean="0">
                                  <a:solidFill>
                                    <a:schemeClr val="tx1"/>
                                  </a:solidFill>
                                  <a:latin typeface="Cambria Math"/>
                                  <a:ea typeface="Cambria Math"/>
                                </a:rPr>
                                <m:t>𝒅</m:t>
                              </m:r>
                              <m:r>
                                <a:rPr lang="fr-FR" sz="2000" b="1" i="1" smtClean="0">
                                  <a:solidFill>
                                    <a:schemeClr val="tx1"/>
                                  </a:solidFill>
                                  <a:latin typeface="Cambria Math"/>
                                  <a:ea typeface="Cambria Math"/>
                                </a:rPr>
                                <m:t>𝝋</m:t>
                              </m:r>
                            </m:num>
                            <m:den>
                              <m:r>
                                <a:rPr lang="fr-FR" sz="2000" b="1" i="1" smtClean="0">
                                  <a:solidFill>
                                    <a:schemeClr val="tx1"/>
                                  </a:solidFill>
                                  <a:latin typeface="Cambria Math"/>
                                  <a:ea typeface="Cambria Math"/>
                                </a:rPr>
                                <m:t>𝒅𝒕</m:t>
                              </m:r>
                            </m:den>
                          </m:f>
                          <m:r>
                            <a:rPr lang="fr-FR" sz="2000" b="1" i="1" smtClean="0">
                              <a:solidFill>
                                <a:schemeClr val="tx1"/>
                              </a:solidFill>
                              <a:latin typeface="Cambria Math"/>
                              <a:ea typeface="Cambria Math"/>
                            </a:rPr>
                            <m:t>𝒄𝒐𝒔</m:t>
                          </m:r>
                          <m:r>
                            <a:rPr lang="fr-FR" sz="2000" b="1" i="1" smtClean="0">
                              <a:solidFill>
                                <a:schemeClr val="tx1"/>
                              </a:solidFill>
                              <a:latin typeface="Cambria Math"/>
                              <a:ea typeface="Cambria Math"/>
                            </a:rPr>
                            <m:t>𝝋</m:t>
                          </m:r>
                          <m:r>
                            <a:rPr lang="fr-FR" sz="2000" b="1" i="1" smtClean="0">
                              <a:solidFill>
                                <a:schemeClr val="tx1"/>
                              </a:solidFill>
                              <a:latin typeface="Cambria Math"/>
                              <a:ea typeface="Cambria Math"/>
                            </a:rPr>
                            <m:t>  </m:t>
                          </m:r>
                          <m:acc>
                            <m:accPr>
                              <m:chr m:val="⃗"/>
                              <m:ctrlPr>
                                <a:rPr lang="fr-FR" sz="2000" b="1" i="1" smtClean="0">
                                  <a:solidFill>
                                    <a:schemeClr val="tx1"/>
                                  </a:solidFill>
                                  <a:latin typeface="Cambria Math"/>
                                  <a:ea typeface="Cambria Math"/>
                                </a:rPr>
                              </m:ctrlPr>
                            </m:accPr>
                            <m:e>
                              <m:r>
                                <a:rPr lang="fr-FR" sz="2000" b="1" i="1" smtClean="0">
                                  <a:solidFill>
                                    <a:schemeClr val="tx1"/>
                                  </a:solidFill>
                                  <a:latin typeface="Cambria Math"/>
                                  <a:ea typeface="Cambria Math"/>
                                </a:rPr>
                                <m:t>𝒋</m:t>
                              </m:r>
                            </m:e>
                          </m:acc>
                        </m:oMath>
                      </m:oMathPara>
                    </a14:m>
                    <a:endParaRPr lang="fr-FR" sz="2000" b="1" dirty="0">
                      <a:solidFill>
                        <a:schemeClr val="tx1"/>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350327" y="4734977"/>
                    <a:ext cx="3986476" cy="748154"/>
                  </a:xfrm>
                  <a:prstGeom prst="rect">
                    <a:avLst/>
                  </a:prstGeom>
                  <a:blipFill rotWithShape="1">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4067944" y="4818868"/>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FF0066"/>
                                </a:solidFill>
                                <a:prstDash val="solid"/>
                              </a:ln>
                              <a:solidFill>
                                <a:srgbClr val="FF0066"/>
                              </a:solidFill>
                              <a:effectLst>
                                <a:glow rad="228600">
                                  <a:schemeClr val="accent6">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FF0066"/>
                        </a:solidFill>
                        <a:prstDash val="solid"/>
                      </a:ln>
                      <a:solidFill>
                        <a:srgbClr val="FF0066"/>
                      </a:solidFill>
                      <a:effectLst>
                        <a:glow rad="228600">
                          <a:schemeClr val="accent6">
                            <a:satMod val="175000"/>
                            <a:alpha val="40000"/>
                          </a:schemeClr>
                        </a:glow>
                        <a:reflection blurRad="12700" stA="28000" endPos="45000" dist="1000" dir="5400000" sy="-100000" algn="bl" rotWithShape="0"/>
                      </a:effectLst>
                    </a:endParaRPr>
                  </a:p>
                </p:txBody>
              </p:sp>
            </mc:Choice>
            <mc:Fallback xmlns="">
              <p:sp>
                <p:nvSpPr>
                  <p:cNvPr id="24" name="ZoneTexte 23"/>
                  <p:cNvSpPr txBox="1">
                    <a:spLocks noRot="1" noChangeAspect="1" noMove="1" noResize="1" noEditPoints="1" noAdjustHandles="1" noChangeArrowheads="1" noChangeShapeType="1" noTextEdit="1"/>
                  </p:cNvSpPr>
                  <p:nvPr/>
                </p:nvSpPr>
                <p:spPr>
                  <a:xfrm>
                    <a:off x="4067944" y="4818868"/>
                    <a:ext cx="688009" cy="646331"/>
                  </a:xfrm>
                  <a:prstGeom prst="rect">
                    <a:avLst/>
                  </a:prstGeom>
                  <a:blipFill rotWithShape="1">
                    <a:blip r:embed="rId20"/>
                    <a:stretch>
                      <a:fillRect b="-34906"/>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3" name="ZoneTexte 32"/>
                <p:cNvSpPr txBox="1"/>
                <p:nvPr/>
              </p:nvSpPr>
              <p:spPr>
                <a:xfrm>
                  <a:off x="107504" y="4911551"/>
                  <a:ext cx="693395" cy="461665"/>
                </a:xfrm>
                <a:prstGeom prst="rect">
                  <a:avLst/>
                </a:prstGeom>
                <a:solidFill>
                  <a:schemeClr val="accent5">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b="1" i="1" smtClean="0">
                                <a:latin typeface="Cambria Math"/>
                              </a:rPr>
                            </m:ctrlPr>
                          </m:dPr>
                          <m:e>
                            <m:r>
                              <a:rPr lang="fr-FR" sz="2400" b="1" i="1" smtClean="0">
                                <a:latin typeface="Cambria Math"/>
                              </a:rPr>
                              <m:t>𝟔</m:t>
                            </m:r>
                          </m:e>
                        </m:d>
                      </m:oMath>
                    </m:oMathPara>
                  </a14:m>
                  <a:endParaRPr lang="fr-FR" sz="2400" b="1" dirty="0"/>
                </a:p>
              </p:txBody>
            </p:sp>
          </mc:Choice>
          <mc:Fallback xmlns="">
            <p:sp>
              <p:nvSpPr>
                <p:cNvPr id="33" name="ZoneTexte 32"/>
                <p:cNvSpPr txBox="1">
                  <a:spLocks noRot="1" noChangeAspect="1" noMove="1" noResize="1" noEditPoints="1" noAdjustHandles="1" noChangeArrowheads="1" noChangeShapeType="1" noTextEdit="1"/>
                </p:cNvSpPr>
                <p:nvPr/>
              </p:nvSpPr>
              <p:spPr>
                <a:xfrm>
                  <a:off x="107504" y="4911551"/>
                  <a:ext cx="693395" cy="461665"/>
                </a:xfrm>
                <a:prstGeom prst="rect">
                  <a:avLst/>
                </a:prstGeom>
                <a:blipFill rotWithShape="1">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p:cNvSpPr txBox="1"/>
                <p:nvPr/>
              </p:nvSpPr>
              <p:spPr>
                <a:xfrm>
                  <a:off x="683568" y="4797152"/>
                  <a:ext cx="6880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600" b="1" i="1" cap="all" smtClean="0">
                            <a:ln w="9000" cmpd="sng">
                              <a:solidFill>
                                <a:srgbClr val="66FF66"/>
                              </a:solidFill>
                              <a:prstDash val="solid"/>
                            </a:ln>
                            <a:solidFill>
                              <a:srgbClr val="00FF00"/>
                            </a:solidFill>
                            <a:effectLst>
                              <a:glow rad="228600">
                                <a:schemeClr val="accent3">
                                  <a:satMod val="175000"/>
                                  <a:alpha val="40000"/>
                                </a:schemeClr>
                              </a:glow>
                              <a:reflection blurRad="12700" stA="28000" endPos="45000" dist="1000" dir="5400000" sy="-100000" algn="bl" rotWithShape="0"/>
                            </a:effectLst>
                            <a:latin typeface="Cambria Math"/>
                          </a:rPr>
                          <m:t>⇒</m:t>
                        </m:r>
                      </m:oMath>
                    </m:oMathPara>
                  </a14:m>
                  <a:endParaRPr lang="fr-FR" sz="3600" b="1" cap="all" dirty="0">
                    <a:ln w="9000" cmpd="sng">
                      <a:solidFill>
                        <a:srgbClr val="66FF66"/>
                      </a:solidFill>
                      <a:prstDash val="solid"/>
                    </a:ln>
                    <a:solidFill>
                      <a:srgbClr val="00FF00"/>
                    </a:solidFill>
                    <a:effectLst>
                      <a:glow rad="228600">
                        <a:schemeClr val="accent3">
                          <a:satMod val="175000"/>
                          <a:alpha val="40000"/>
                        </a:schemeClr>
                      </a:glow>
                      <a:reflection blurRad="12700" stA="28000" endPos="45000" dist="1000" dir="5400000" sy="-100000" algn="bl" rotWithShape="0"/>
                    </a:effectLst>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683568" y="4797152"/>
                  <a:ext cx="688009" cy="646331"/>
                </a:xfrm>
                <a:prstGeom prst="rect">
                  <a:avLst/>
                </a:prstGeom>
                <a:blipFill rotWithShape="1">
                  <a:blip r:embed="rId22"/>
                  <a:stretch>
                    <a:fillRect b="-33962"/>
                  </a:stretch>
                </a:blipFill>
              </p:spPr>
              <p:txBody>
                <a:bodyPr/>
                <a:lstStyle/>
                <a:p>
                  <a:r>
                    <a:rPr lang="fr-FR">
                      <a:noFill/>
                    </a:rPr>
                    <a:t> </a:t>
                  </a:r>
                </a:p>
              </p:txBody>
            </p:sp>
          </mc:Fallback>
        </mc:AlternateContent>
      </p:grpSp>
      <p:grpSp>
        <p:nvGrpSpPr>
          <p:cNvPr id="35" name="Groupe 34"/>
          <p:cNvGrpSpPr/>
          <p:nvPr/>
        </p:nvGrpSpPr>
        <p:grpSpPr>
          <a:xfrm>
            <a:off x="4788024" y="3085108"/>
            <a:ext cx="4189308" cy="1655283"/>
            <a:chOff x="4788024" y="3085108"/>
            <a:chExt cx="4189308" cy="1655283"/>
          </a:xfrm>
        </p:grpSpPr>
        <p:grpSp>
          <p:nvGrpSpPr>
            <p:cNvPr id="20" name="Groupe 19"/>
            <p:cNvGrpSpPr/>
            <p:nvPr/>
          </p:nvGrpSpPr>
          <p:grpSpPr>
            <a:xfrm>
              <a:off x="4788024" y="3085108"/>
              <a:ext cx="2921987" cy="1655283"/>
              <a:chOff x="4098285" y="3003349"/>
              <a:chExt cx="2921987" cy="1655283"/>
            </a:xfrm>
          </p:grpSpPr>
          <p:sp>
            <p:nvSpPr>
              <p:cNvPr id="10" name="Rectangle 9"/>
              <p:cNvSpPr/>
              <p:nvPr/>
            </p:nvSpPr>
            <p:spPr>
              <a:xfrm>
                <a:off x="4098285" y="3543399"/>
                <a:ext cx="761747" cy="461665"/>
              </a:xfrm>
              <a:prstGeom prst="rect">
                <a:avLst/>
              </a:prstGeom>
            </p:spPr>
            <p:txBody>
              <a:bodyPr wrap="none">
                <a:spAutoFit/>
              </a:bodyPr>
              <a:lstStyle/>
              <a:p>
                <a:r>
                  <a:rPr lang="fr-FR" sz="2400" b="1" dirty="0" err="1"/>
                  <a:t>with</a:t>
                </a:r>
                <a:endParaRPr lang="fr-FR" sz="2400" b="1" dirty="0"/>
              </a:p>
            </p:txBody>
          </p:sp>
          <mc:AlternateContent xmlns:mc="http://schemas.openxmlformats.org/markup-compatibility/2006" xmlns:a14="http://schemas.microsoft.com/office/drawing/2010/main">
            <mc:Choice Requires="a14">
              <p:sp>
                <p:nvSpPr>
                  <p:cNvPr id="17" name="ZoneTexte 16"/>
                  <p:cNvSpPr txBox="1"/>
                  <p:nvPr/>
                </p:nvSpPr>
                <p:spPr>
                  <a:xfrm>
                    <a:off x="5552103" y="3003349"/>
                    <a:ext cx="1182760"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latin typeface="Cambria Math"/>
                                </a:rPr>
                              </m:ctrlPr>
                            </m:accPr>
                            <m:e>
                              <m:r>
                                <a:rPr lang="fr-FR" sz="2400" b="1" i="1" smtClean="0">
                                  <a:solidFill>
                                    <a:srgbClr val="FF0000"/>
                                  </a:solidFill>
                                  <a:latin typeface="Cambria Math"/>
                                </a:rPr>
                                <m:t>𝒓</m:t>
                              </m:r>
                            </m:e>
                          </m:acc>
                          <m:r>
                            <a:rPr lang="fr-FR" sz="2400" b="1" i="1" smtClean="0">
                              <a:solidFill>
                                <a:srgbClr val="FF0000"/>
                              </a:solidFill>
                              <a:latin typeface="Cambria Math"/>
                              <a:ea typeface="Cambria Math"/>
                            </a:rPr>
                            <m:t>=</m:t>
                          </m:r>
                          <m:f>
                            <m:fPr>
                              <m:ctrlPr>
                                <a:rPr lang="fr-FR" sz="2400" b="1" i="1" smtClean="0">
                                  <a:solidFill>
                                    <a:srgbClr val="FF0000"/>
                                  </a:solidFill>
                                  <a:latin typeface="Cambria Math"/>
                                </a:rPr>
                              </m:ctrlPr>
                            </m:fPr>
                            <m:num>
                              <m:r>
                                <a:rPr lang="fr-FR" sz="2400" b="1" i="1" smtClean="0">
                                  <a:solidFill>
                                    <a:srgbClr val="FF0000"/>
                                  </a:solidFill>
                                  <a:latin typeface="Cambria Math"/>
                                </a:rPr>
                                <m:t>𝒅𝒓</m:t>
                              </m:r>
                            </m:num>
                            <m:den>
                              <m:r>
                                <a:rPr lang="fr-FR" sz="2400" b="1" i="1" smtClean="0">
                                  <a:solidFill>
                                    <a:srgbClr val="FF0000"/>
                                  </a:solidFill>
                                  <a:latin typeface="Cambria Math"/>
                                </a:rPr>
                                <m:t>𝒅𝒕</m:t>
                              </m:r>
                            </m:den>
                          </m:f>
                        </m:oMath>
                      </m:oMathPara>
                    </a14:m>
                    <a:endParaRPr lang="fr-FR" sz="2400" b="1" dirty="0">
                      <a:solidFill>
                        <a:srgbClr val="FF0000"/>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5552103" y="3003349"/>
                    <a:ext cx="1182760" cy="793872"/>
                  </a:xfrm>
                  <a:prstGeom prst="rect">
                    <a:avLst/>
                  </a:prstGeom>
                  <a:blipFill rotWithShape="1">
                    <a:blip r:embed="rId5"/>
                    <a:stretch>
                      <a:fillRect/>
                    </a:stretch>
                  </a:blipFill>
                </p:spPr>
                <p:txBody>
                  <a:bodyPr/>
                  <a:lstStyle/>
                  <a:p>
                    <a:r>
                      <a:rPr lang="fr-FR">
                        <a:noFill/>
                      </a:rPr>
                      <a:t> </a:t>
                    </a:r>
                  </a:p>
                </p:txBody>
              </p:sp>
            </mc:Fallback>
          </mc:AlternateContent>
          <p:sp>
            <p:nvSpPr>
              <p:cNvPr id="18" name="Accolade ouvrante 17"/>
              <p:cNvSpPr/>
              <p:nvPr/>
            </p:nvSpPr>
            <p:spPr>
              <a:xfrm>
                <a:off x="5004048" y="3187194"/>
                <a:ext cx="318607" cy="14400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9" name="ZoneTexte 18"/>
                  <p:cNvSpPr txBox="1"/>
                  <p:nvPr/>
                </p:nvSpPr>
                <p:spPr>
                  <a:xfrm>
                    <a:off x="5452920" y="3779289"/>
                    <a:ext cx="1567352" cy="8793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0070C0"/>
                                  </a:solidFill>
                                  <a:latin typeface="Cambria Math"/>
                                  <a:ea typeface="Cambria Math"/>
                                </a:rPr>
                              </m:ctrlPr>
                            </m:accPr>
                            <m:e>
                              <m:acc>
                                <m:accPr>
                                  <m:chr m:val="⃗"/>
                                  <m:ctrlPr>
                                    <a:rPr lang="fr-FR" sz="2400" b="1" i="1" smtClean="0">
                                      <a:solidFill>
                                        <a:srgbClr val="0070C0"/>
                                      </a:solidFill>
                                      <a:latin typeface="Cambria Math"/>
                                      <a:ea typeface="Cambria Math"/>
                                    </a:rPr>
                                  </m:ctrlPr>
                                </m:accPr>
                                <m:e>
                                  <m:sSub>
                                    <m:sSubPr>
                                      <m:ctrlPr>
                                        <a:rPr lang="fr-FR" sz="2400" b="1" i="1" smtClean="0">
                                          <a:solidFill>
                                            <a:srgbClr val="0070C0"/>
                                          </a:solidFill>
                                          <a:latin typeface="Cambria Math"/>
                                          <a:ea typeface="Cambria Math"/>
                                        </a:rPr>
                                      </m:ctrlPr>
                                    </m:sSubPr>
                                    <m:e>
                                      <m:r>
                                        <a:rPr lang="fr-FR" sz="2400" b="1" i="1" smtClean="0">
                                          <a:solidFill>
                                            <a:srgbClr val="0070C0"/>
                                          </a:solidFill>
                                          <a:latin typeface="Cambria Math"/>
                                          <a:ea typeface="Cambria Math"/>
                                        </a:rPr>
                                        <m:t>𝑼</m:t>
                                      </m:r>
                                    </m:e>
                                    <m:sub>
                                      <m:r>
                                        <a:rPr lang="fr-FR" sz="2400" b="1" i="1" smtClean="0">
                                          <a:solidFill>
                                            <a:srgbClr val="0070C0"/>
                                          </a:solidFill>
                                          <a:latin typeface="Cambria Math"/>
                                          <a:ea typeface="Cambria Math"/>
                                        </a:rPr>
                                        <m:t>𝒓</m:t>
                                      </m:r>
                                    </m:sub>
                                  </m:sSub>
                                </m:e>
                              </m:acc>
                            </m:e>
                          </m:acc>
                          <m:r>
                            <a:rPr lang="fr-FR" sz="2400" b="1" i="1" smtClean="0">
                              <a:solidFill>
                                <a:srgbClr val="0070C0"/>
                              </a:solidFill>
                              <a:latin typeface="Cambria Math"/>
                              <a:ea typeface="Cambria Math"/>
                            </a:rPr>
                            <m:t>=</m:t>
                          </m:r>
                          <m:f>
                            <m:fPr>
                              <m:ctrlPr>
                                <a:rPr lang="fr-FR" sz="2400" b="1" i="1" smtClean="0">
                                  <a:solidFill>
                                    <a:srgbClr val="0070C0"/>
                                  </a:solidFill>
                                  <a:latin typeface="Cambria Math"/>
                                </a:rPr>
                              </m:ctrlPr>
                            </m:fPr>
                            <m:num>
                              <m:r>
                                <a:rPr lang="fr-FR" sz="2400" b="1" i="1" smtClean="0">
                                  <a:solidFill>
                                    <a:srgbClr val="0070C0"/>
                                  </a:solidFill>
                                  <a:latin typeface="Cambria Math"/>
                                </a:rPr>
                                <m:t>𝒅</m:t>
                              </m:r>
                              <m:acc>
                                <m:accPr>
                                  <m:chr m:val="⃗"/>
                                  <m:ctrlPr>
                                    <a:rPr lang="fr-FR" sz="2400" b="1" i="1" smtClean="0">
                                      <a:solidFill>
                                        <a:srgbClr val="0070C0"/>
                                      </a:solidFill>
                                      <a:latin typeface="Cambria Math"/>
                                    </a:rPr>
                                  </m:ctrlPr>
                                </m:accPr>
                                <m:e>
                                  <m:sSub>
                                    <m:sSubPr>
                                      <m:ctrlPr>
                                        <a:rPr lang="fr-FR" sz="2400" b="1" i="1" smtClean="0">
                                          <a:solidFill>
                                            <a:srgbClr val="0070C0"/>
                                          </a:solidFill>
                                          <a:latin typeface="Cambria Math"/>
                                        </a:rPr>
                                      </m:ctrlPr>
                                    </m:sSubPr>
                                    <m:e>
                                      <m:r>
                                        <a:rPr lang="fr-FR" sz="2400" b="1" i="1" smtClean="0">
                                          <a:solidFill>
                                            <a:srgbClr val="0070C0"/>
                                          </a:solidFill>
                                          <a:latin typeface="Cambria Math"/>
                                        </a:rPr>
                                        <m:t>𝑼</m:t>
                                      </m:r>
                                    </m:e>
                                    <m:sub>
                                      <m:r>
                                        <a:rPr lang="fr-FR" sz="2400" b="1" i="1" smtClean="0">
                                          <a:solidFill>
                                            <a:srgbClr val="0070C0"/>
                                          </a:solidFill>
                                          <a:latin typeface="Cambria Math"/>
                                        </a:rPr>
                                        <m:t>𝒓</m:t>
                                      </m:r>
                                    </m:sub>
                                  </m:sSub>
                                </m:e>
                              </m:acc>
                            </m:num>
                            <m:den>
                              <m:r>
                                <a:rPr lang="fr-FR" sz="2400" b="1" i="1" smtClean="0">
                                  <a:solidFill>
                                    <a:srgbClr val="0070C0"/>
                                  </a:solidFill>
                                  <a:latin typeface="Cambria Math"/>
                                </a:rPr>
                                <m:t>𝒅𝒕</m:t>
                              </m:r>
                            </m:den>
                          </m:f>
                        </m:oMath>
                      </m:oMathPara>
                    </a14:m>
                    <a:endParaRPr lang="fr-FR" sz="2400" b="1" dirty="0">
                      <a:solidFill>
                        <a:srgbClr val="0070C0"/>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5452920" y="3779289"/>
                    <a:ext cx="1567352" cy="879343"/>
                  </a:xfrm>
                  <a:prstGeom prst="rect">
                    <a:avLst/>
                  </a:prstGeom>
                  <a:blipFill rotWithShape="1">
                    <a:blip r:embed="rId6"/>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7888572" y="3551828"/>
                  <a:ext cx="1088760" cy="618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7030A0"/>
                                </a:solidFill>
                                <a:latin typeface="Cambria Math"/>
                                <a:ea typeface="Cambria Math"/>
                              </a:rPr>
                            </m:ctrlPr>
                          </m:accPr>
                          <m:e>
                            <m:r>
                              <a:rPr lang="fr-FR" b="1" i="1" smtClean="0">
                                <a:solidFill>
                                  <a:srgbClr val="7030A0"/>
                                </a:solidFill>
                                <a:latin typeface="Cambria Math"/>
                                <a:ea typeface="Cambria Math"/>
                              </a:rPr>
                              <m:t>𝝋</m:t>
                            </m:r>
                          </m:e>
                        </m:acc>
                        <m:r>
                          <a:rPr lang="fr-FR" b="1" i="1" smtClean="0">
                            <a:solidFill>
                              <a:srgbClr val="7030A0"/>
                            </a:solidFill>
                            <a:latin typeface="Cambria Math"/>
                            <a:ea typeface="Cambria Math"/>
                          </a:rPr>
                          <m:t>=</m:t>
                        </m:r>
                        <m:f>
                          <m:fPr>
                            <m:ctrlPr>
                              <a:rPr lang="fr-FR" b="1" i="1">
                                <a:solidFill>
                                  <a:srgbClr val="7030A0"/>
                                </a:solidFill>
                                <a:latin typeface="Cambria Math"/>
                                <a:ea typeface="Cambria Math"/>
                              </a:rPr>
                            </m:ctrlPr>
                          </m:fPr>
                          <m:num>
                            <m:r>
                              <a:rPr lang="fr-FR" b="1" i="1">
                                <a:solidFill>
                                  <a:srgbClr val="7030A0"/>
                                </a:solidFill>
                                <a:latin typeface="Cambria Math"/>
                                <a:ea typeface="Cambria Math"/>
                              </a:rPr>
                              <m:t>𝒅</m:t>
                            </m:r>
                            <m:r>
                              <a:rPr lang="fr-FR" b="1" i="1" smtClean="0">
                                <a:solidFill>
                                  <a:srgbClr val="7030A0"/>
                                </a:solidFill>
                                <a:latin typeface="Cambria Math"/>
                                <a:ea typeface="Cambria Math"/>
                              </a:rPr>
                              <m:t>𝝋</m:t>
                            </m:r>
                          </m:num>
                          <m:den>
                            <m:r>
                              <a:rPr lang="fr-FR" b="1" i="1">
                                <a:solidFill>
                                  <a:srgbClr val="7030A0"/>
                                </a:solidFill>
                                <a:latin typeface="Cambria Math"/>
                                <a:ea typeface="Cambria Math"/>
                              </a:rPr>
                              <m:t>𝒅𝒕</m:t>
                            </m:r>
                          </m:den>
                        </m:f>
                        <m:r>
                          <a:rPr lang="fr-FR" b="1" i="1">
                            <a:solidFill>
                              <a:srgbClr val="7030A0"/>
                            </a:solidFill>
                            <a:latin typeface="Cambria Math"/>
                            <a:ea typeface="Cambria Math"/>
                          </a:rPr>
                          <m:t> </m:t>
                        </m:r>
                      </m:oMath>
                    </m:oMathPara>
                  </a14:m>
                  <a:endParaRPr lang="fr-FR" dirty="0">
                    <a:solidFill>
                      <a:srgbClr val="7030A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888572" y="3551828"/>
                  <a:ext cx="1088760" cy="618439"/>
                </a:xfrm>
                <a:prstGeom prst="rect">
                  <a:avLst/>
                </a:prstGeom>
                <a:blipFill rotWithShape="1">
                  <a:blip r:embed="rId23"/>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30283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27" grpId="0" animBg="1"/>
      <p:bldP spid="28" grpId="0"/>
      <p:bldP spid="29" grpId="0"/>
      <p:bldP spid="30" grpId="0" animBg="1"/>
      <p:bldP spid="3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4894</TotalTime>
  <Words>2382</Words>
  <Application>Microsoft Office PowerPoint</Application>
  <PresentationFormat>Affichage à l'écran (4:3)</PresentationFormat>
  <Paragraphs>313</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kinematic</dc:title>
  <dc:creator>Hp</dc:creator>
  <cp:lastModifiedBy>Hp</cp:lastModifiedBy>
  <cp:revision>192</cp:revision>
  <dcterms:created xsi:type="dcterms:W3CDTF">2024-09-20T07:04:46Z</dcterms:created>
  <dcterms:modified xsi:type="dcterms:W3CDTF">2024-11-17T09:59:40Z</dcterms:modified>
</cp:coreProperties>
</file>