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496AD-CB84-44C3-A468-D5611DD328EE}" type="datetimeFigureOut">
              <a:rPr lang="fr-FR" smtClean="0"/>
              <a:pPr/>
              <a:t>16/04/2023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C83BB-03E8-4DE0-BDDD-7A5820814898}" type="slidenum">
              <a:rPr lang="fr-FR" smtClean="0"/>
              <a:pPr/>
              <a:t>‹N°›</a:t>
            </a:fld>
            <a:endParaRPr lang="fr-FR"/>
          </a:p>
        </p:txBody>
      </p:sp>
    </p:spTree>
    <p:extLst>
      <p:ext uri="{BB962C8B-B14F-4D97-AF65-F5344CB8AC3E}">
        <p14:creationId xmlns:p14="http://schemas.microsoft.com/office/powerpoint/2010/main" xmlns="" val="122179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40C83BB-03E8-4DE0-BDDD-7A5820814898}"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805A410-3445-4B5E-AD24-BE90EDE2427E}" type="datetimeFigureOut">
              <a:rPr lang="fr-FR" smtClean="0"/>
              <a:pPr/>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583681-3E75-44DD-9FC1-9D5F7E981B4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5A410-3445-4B5E-AD24-BE90EDE2427E}" type="datetimeFigureOut">
              <a:rPr lang="fr-FR" smtClean="0"/>
              <a:pPr/>
              <a:t>16/04/2023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83681-3E75-44DD-9FC1-9D5F7E981B4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eduterre.ens-lyon.fr/eduterre-usages/thematiques/hydro/travail-coop/protocoles/ibgn/tabde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utura-sciences.com/planete/definitions/classification-vivant-invertebre-394/" TargetMode="External"/><Relationship Id="rId2" Type="http://schemas.openxmlformats.org/officeDocument/2006/relationships/hyperlink" Target="https://www.futura-sciences.com/planete/definitions/zoologie-espece-226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utura-sciences.com/sante/definitions/vie-stress-15106/" TargetMode="External"/><Relationship Id="rId7" Type="http://schemas.openxmlformats.org/officeDocument/2006/relationships/hyperlink" Target="https://www.futura-sciences.com/sciences/definitions/matiere-metal-3877/" TargetMode="External"/><Relationship Id="rId2" Type="http://schemas.openxmlformats.org/officeDocument/2006/relationships/hyperlink" Target="https://www.futura-sciences.com/sante/definitions/corps-humain-%C5%93il-14131/" TargetMode="External"/><Relationship Id="rId1" Type="http://schemas.openxmlformats.org/officeDocument/2006/relationships/slideLayout" Target="../slideLayouts/slideLayout7.xml"/><Relationship Id="rId6" Type="http://schemas.openxmlformats.org/officeDocument/2006/relationships/hyperlink" Target="https://www.futura-sciences.com/planete/definitions/botanique-bryophyte-5908/" TargetMode="External"/><Relationship Id="rId5" Type="http://schemas.openxmlformats.org/officeDocument/2006/relationships/hyperlink" Target="https://www.futura-sciences.com/sante/definitions/medecine-bioaccumulation-6075/" TargetMode="External"/><Relationship Id="rId4" Type="http://schemas.openxmlformats.org/officeDocument/2006/relationships/hyperlink" Target="https://www.futura-sciences.com/sciences/definitions/chimie-radical-libre-24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eduterre.ens-lyon.fr/eduterre-usages/thematiques/hydro/travail-coop/protocoles/ibgn/repfau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duterre.ens-lyon.fr/eduterre-usages/thematiques/hydro/travail-coop/protocoles/ibgn/tabde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eduterre.ens-lyon.fr/eduterre-usages/thematiques/hydro/travail-coop/protocoles/fichrelv"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67403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1-Introduction</a:t>
            </a:r>
            <a:endPar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activités humaines exercent des pressions se traduisant par des impacts multiples sur les milieux aquatiques. Le développement de l’industrie, de l’agriculture intensive et l’anthropisation des territoires d’une manière générale ont entraîné de profondes modifications des milieux aquatiques et ont provoqué leur dégradation à plusieurs niveaux. La qualité de l’eau s’est détériorée (pollution chimique, matière organique…), l’</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hydromorphologie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des milieux a été altérée (artificialisation des berges, drainage, </a:t>
            </a:r>
            <a:r>
              <a:rPr kumimoji="0" lang="fr-FR"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recalibrage</a:t>
            </a: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et ainsi les cortèges biologiques ont été bouleversés.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diversité des sources de pressions sur les milieux aquatiques (chimique et physique) associée aux interactions complexes et souvent mal connues du cumul de ces altérations, ont engendré la nécessité de développer des indicateurs intégrateurs des milieux.</a:t>
            </a: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Ainsi la connaissance des critères physico-chimiques des eaux n’est pas suffisante et demande à être complétée par la caractérisation de communautés biologiques indicatrices afin de déterminer la qualité des milieux</a:t>
            </a: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674030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2.3.D</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termination de l'indice</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L'IBGN est établi à partir du </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tableau de détermination</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comprenant en ordonnée les 9 groupes faunistiques indicateurs et en abscisse les 14 classes de variété taxonomique.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 détermine successivement :</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2.3.1.La variété taxonomique de l'échantillon (St)</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égale au nombre total de taxons récoltés même s'ils ne sont représentés que par un seul individu. Ce nombre est confronté aux classes figurant en abscisse du tableau.</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2.3.2.Le groupe faunistique indicateur (GI),</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en ne prenant en compte que les taxons indicateurs représentés dans les échantillons par au moins 3 individus ou 10 individus selon les taxons.</a:t>
            </a:r>
            <a:endPar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détermination du GI s'effectue en prospectant l'ordonnée du tableau de haut en bas (GI 9 à GI 1) et en arrêtant l'examen à la première présence significative (n &gt; 3 individus ou n &gt; 10 individus) d'un taxon du répertoire en ordonnée du tableau. </a:t>
            </a:r>
            <a:b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On déduit l'IBGN du tableau à partir de son ordonnée (GI) et de son abscisse (St).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9144000" cy="30469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Par exemple :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 GI = 8 et St = 33 alors IBGN = 17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 GI = 5 et St = 30 alors IBGN = 13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 GI = 3 et St = 14 alors IBGN = 7</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Pour une représentation cartographique des résultats, chaque tronçon de cours d'eau est affecté d'une couleur suivant la valeur de l'IBGN. Voir le tableau ci-dessous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214285" y="3000372"/>
          <a:ext cx="8715432" cy="1857388"/>
        </p:xfrm>
        <a:graphic>
          <a:graphicData uri="http://schemas.openxmlformats.org/drawingml/2006/table">
            <a:tbl>
              <a:tblPr/>
              <a:tblGrid>
                <a:gridCol w="1910423"/>
                <a:gridCol w="1173097"/>
                <a:gridCol w="1173097"/>
                <a:gridCol w="1173097"/>
                <a:gridCol w="1173097"/>
                <a:gridCol w="2112621"/>
              </a:tblGrid>
              <a:tr h="928694">
                <a:tc>
                  <a:txBody>
                    <a:bodyPr/>
                    <a:lstStyle/>
                    <a:p>
                      <a:pPr>
                        <a:lnSpc>
                          <a:spcPct val="115000"/>
                        </a:lnSpc>
                        <a:spcAft>
                          <a:spcPts val="0"/>
                        </a:spcAft>
                      </a:pPr>
                      <a:r>
                        <a:rPr lang="fr-FR" sz="1200">
                          <a:solidFill>
                            <a:srgbClr val="000000"/>
                          </a:solidFill>
                          <a:latin typeface="Times New Roman"/>
                          <a:ea typeface="Times New Roman"/>
                          <a:cs typeface="Arial"/>
                        </a:rPr>
                        <a:t>IBGN</a:t>
                      </a:r>
                      <a:endParaRPr lang="fr-FR" sz="110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a:solidFill>
                            <a:srgbClr val="000000"/>
                          </a:solidFill>
                          <a:latin typeface="Times New Roman"/>
                          <a:ea typeface="Times New Roman"/>
                          <a:cs typeface="Arial"/>
                        </a:rPr>
                        <a:t>&gt; ou = à17</a:t>
                      </a:r>
                      <a:endParaRPr lang="fr-FR" sz="110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dirty="0">
                          <a:solidFill>
                            <a:srgbClr val="000000"/>
                          </a:solidFill>
                          <a:latin typeface="Times New Roman"/>
                          <a:ea typeface="Times New Roman"/>
                          <a:cs typeface="Arial"/>
                        </a:rPr>
                        <a:t>16-13</a:t>
                      </a:r>
                      <a:endParaRPr lang="fr-FR" sz="1100" dirty="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a:solidFill>
                            <a:srgbClr val="000000"/>
                          </a:solidFill>
                          <a:latin typeface="Times New Roman"/>
                          <a:ea typeface="Times New Roman"/>
                          <a:cs typeface="Arial"/>
                        </a:rPr>
                        <a:t>12-19</a:t>
                      </a:r>
                      <a:endParaRPr lang="fr-FR" sz="110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a:solidFill>
                            <a:srgbClr val="000000"/>
                          </a:solidFill>
                          <a:latin typeface="Times New Roman"/>
                          <a:ea typeface="Times New Roman"/>
                          <a:cs typeface="Arial"/>
                        </a:rPr>
                        <a:t>8-5</a:t>
                      </a:r>
                      <a:endParaRPr lang="fr-FR" sz="110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dirty="0">
                          <a:solidFill>
                            <a:srgbClr val="000000"/>
                          </a:solidFill>
                          <a:latin typeface="Times New Roman"/>
                          <a:ea typeface="Times New Roman"/>
                          <a:cs typeface="Arial"/>
                        </a:rPr>
                        <a:t>&lt; ou = à 4</a:t>
                      </a:r>
                      <a:endParaRPr lang="fr-FR" sz="1100" dirty="0">
                        <a:latin typeface="Calibri"/>
                        <a:ea typeface="Calibri"/>
                        <a:cs typeface="Arial"/>
                      </a:endParaRPr>
                    </a:p>
                  </a:txBody>
                  <a:tcPr marL="76200" marR="76200" marT="76200" marB="76200" anchor="ctr">
                    <a:lnL>
                      <a:noFill/>
                    </a:lnL>
                    <a:lnR>
                      <a:noFill/>
                    </a:lnR>
                    <a:lnT>
                      <a:noFill/>
                    </a:lnT>
                    <a:lnB>
                      <a:noFill/>
                    </a:lnB>
                    <a:solidFill>
                      <a:srgbClr val="FFFFFF"/>
                    </a:solidFill>
                  </a:tcPr>
                </a:tc>
              </a:tr>
              <a:tr h="928694">
                <a:tc>
                  <a:txBody>
                    <a:bodyPr/>
                    <a:lstStyle/>
                    <a:p>
                      <a:pPr>
                        <a:lnSpc>
                          <a:spcPct val="115000"/>
                        </a:lnSpc>
                        <a:spcAft>
                          <a:spcPts val="0"/>
                        </a:spcAft>
                      </a:pPr>
                      <a:r>
                        <a:rPr lang="fr-FR" sz="1200">
                          <a:solidFill>
                            <a:srgbClr val="000000"/>
                          </a:solidFill>
                          <a:latin typeface="Times New Roman"/>
                          <a:ea typeface="Times New Roman"/>
                          <a:cs typeface="Arial"/>
                        </a:rPr>
                        <a:t>Couleur</a:t>
                      </a:r>
                      <a:endParaRPr lang="fr-FR" sz="1100">
                        <a:latin typeface="Calibri"/>
                        <a:ea typeface="Calibri"/>
                        <a:cs typeface="Arial"/>
                      </a:endParaRPr>
                    </a:p>
                  </a:txBody>
                  <a:tcPr marL="76200" marR="76200" marT="76200" marB="76200" anchor="ctr">
                    <a:lnL>
                      <a:noFill/>
                    </a:lnL>
                    <a:lnR>
                      <a:noFill/>
                    </a:lnR>
                    <a:lnT>
                      <a:noFill/>
                    </a:lnT>
                    <a:lnB>
                      <a:noFill/>
                    </a:lnB>
                    <a:solidFill>
                      <a:srgbClr val="FFFFFF"/>
                    </a:solidFill>
                  </a:tcPr>
                </a:tc>
                <a:tc>
                  <a:txBody>
                    <a:bodyPr/>
                    <a:lstStyle/>
                    <a:p>
                      <a:pPr>
                        <a:lnSpc>
                          <a:spcPct val="115000"/>
                        </a:lnSpc>
                        <a:spcAft>
                          <a:spcPts val="0"/>
                        </a:spcAft>
                      </a:pPr>
                      <a:r>
                        <a:rPr lang="fr-FR" sz="1200">
                          <a:solidFill>
                            <a:srgbClr val="000000"/>
                          </a:solidFill>
                          <a:latin typeface="Times New Roman"/>
                          <a:ea typeface="Times New Roman"/>
                          <a:cs typeface="Arial"/>
                        </a:rPr>
                        <a:t>Bleu</a:t>
                      </a:r>
                      <a:endParaRPr lang="fr-FR" sz="1100">
                        <a:latin typeface="Calibri"/>
                        <a:ea typeface="Calibri"/>
                        <a:cs typeface="Arial"/>
                      </a:endParaRPr>
                    </a:p>
                  </a:txBody>
                  <a:tcPr marL="76200" marR="76200" marT="76200" marB="76200" anchor="ctr">
                    <a:lnL>
                      <a:noFill/>
                    </a:lnL>
                    <a:lnR>
                      <a:noFill/>
                    </a:lnR>
                    <a:lnT>
                      <a:noFill/>
                    </a:lnT>
                    <a:lnB>
                      <a:noFill/>
                    </a:lnB>
                    <a:solidFill>
                      <a:srgbClr val="3366FF"/>
                    </a:solidFill>
                  </a:tcPr>
                </a:tc>
                <a:tc>
                  <a:txBody>
                    <a:bodyPr/>
                    <a:lstStyle/>
                    <a:p>
                      <a:pPr>
                        <a:lnSpc>
                          <a:spcPct val="115000"/>
                        </a:lnSpc>
                        <a:spcAft>
                          <a:spcPts val="0"/>
                        </a:spcAft>
                      </a:pPr>
                      <a:r>
                        <a:rPr lang="fr-FR" sz="1200">
                          <a:solidFill>
                            <a:srgbClr val="000000"/>
                          </a:solidFill>
                          <a:latin typeface="Times New Roman"/>
                          <a:ea typeface="Times New Roman"/>
                          <a:cs typeface="Arial"/>
                        </a:rPr>
                        <a:t>Vert</a:t>
                      </a:r>
                      <a:endParaRPr lang="fr-FR" sz="1100">
                        <a:latin typeface="Calibri"/>
                        <a:ea typeface="Calibri"/>
                        <a:cs typeface="Arial"/>
                      </a:endParaRPr>
                    </a:p>
                  </a:txBody>
                  <a:tcPr marL="76200" marR="76200" marT="76200" marB="76200" anchor="ctr">
                    <a:lnL>
                      <a:noFill/>
                    </a:lnL>
                    <a:lnR>
                      <a:noFill/>
                    </a:lnR>
                    <a:lnT>
                      <a:noFill/>
                    </a:lnT>
                    <a:lnB>
                      <a:noFill/>
                    </a:lnB>
                    <a:solidFill>
                      <a:srgbClr val="33FF33"/>
                    </a:solidFill>
                  </a:tcPr>
                </a:tc>
                <a:tc>
                  <a:txBody>
                    <a:bodyPr/>
                    <a:lstStyle/>
                    <a:p>
                      <a:pPr>
                        <a:lnSpc>
                          <a:spcPct val="115000"/>
                        </a:lnSpc>
                        <a:spcAft>
                          <a:spcPts val="0"/>
                        </a:spcAft>
                      </a:pPr>
                      <a:r>
                        <a:rPr lang="fr-FR" sz="1200">
                          <a:solidFill>
                            <a:srgbClr val="000000"/>
                          </a:solidFill>
                          <a:latin typeface="Times New Roman"/>
                          <a:ea typeface="Times New Roman"/>
                          <a:cs typeface="Arial"/>
                        </a:rPr>
                        <a:t>Jaune</a:t>
                      </a:r>
                      <a:endParaRPr lang="fr-FR" sz="1100">
                        <a:latin typeface="Calibri"/>
                        <a:ea typeface="Calibri"/>
                        <a:cs typeface="Arial"/>
                      </a:endParaRPr>
                    </a:p>
                  </a:txBody>
                  <a:tcPr marL="76200" marR="76200" marT="76200" marB="76200" anchor="ctr">
                    <a:lnL>
                      <a:noFill/>
                    </a:lnL>
                    <a:lnR>
                      <a:noFill/>
                    </a:lnR>
                    <a:lnT>
                      <a:noFill/>
                    </a:lnT>
                    <a:lnB>
                      <a:noFill/>
                    </a:lnB>
                    <a:solidFill>
                      <a:srgbClr val="FFFF00"/>
                    </a:solidFill>
                  </a:tcPr>
                </a:tc>
                <a:tc>
                  <a:txBody>
                    <a:bodyPr/>
                    <a:lstStyle/>
                    <a:p>
                      <a:pPr>
                        <a:lnSpc>
                          <a:spcPct val="115000"/>
                        </a:lnSpc>
                        <a:spcAft>
                          <a:spcPts val="0"/>
                        </a:spcAft>
                      </a:pPr>
                      <a:r>
                        <a:rPr lang="fr-FR" sz="1200">
                          <a:solidFill>
                            <a:srgbClr val="000000"/>
                          </a:solidFill>
                          <a:latin typeface="Times New Roman"/>
                          <a:ea typeface="Times New Roman"/>
                          <a:cs typeface="Arial"/>
                        </a:rPr>
                        <a:t>Orange</a:t>
                      </a:r>
                      <a:endParaRPr lang="fr-FR" sz="1100">
                        <a:latin typeface="Calibri"/>
                        <a:ea typeface="Calibri"/>
                        <a:cs typeface="Arial"/>
                      </a:endParaRPr>
                    </a:p>
                  </a:txBody>
                  <a:tcPr marL="76200" marR="76200" marT="76200" marB="76200" anchor="ctr">
                    <a:lnL>
                      <a:noFill/>
                    </a:lnL>
                    <a:lnR>
                      <a:noFill/>
                    </a:lnR>
                    <a:lnT>
                      <a:noFill/>
                    </a:lnT>
                    <a:lnB>
                      <a:noFill/>
                    </a:lnB>
                    <a:solidFill>
                      <a:srgbClr val="FFCC00"/>
                    </a:solidFill>
                  </a:tcPr>
                </a:tc>
                <a:tc>
                  <a:txBody>
                    <a:bodyPr/>
                    <a:lstStyle/>
                    <a:p>
                      <a:pPr>
                        <a:lnSpc>
                          <a:spcPct val="115000"/>
                        </a:lnSpc>
                        <a:spcAft>
                          <a:spcPts val="0"/>
                        </a:spcAft>
                      </a:pPr>
                      <a:r>
                        <a:rPr lang="fr-FR" sz="1200" dirty="0">
                          <a:solidFill>
                            <a:srgbClr val="000000"/>
                          </a:solidFill>
                          <a:latin typeface="Times New Roman"/>
                          <a:ea typeface="Times New Roman"/>
                          <a:cs typeface="Arial"/>
                        </a:rPr>
                        <a:t>Rouge</a:t>
                      </a:r>
                      <a:endParaRPr lang="fr-FR" sz="1100" dirty="0">
                        <a:latin typeface="Calibri"/>
                        <a:ea typeface="Calibri"/>
                        <a:cs typeface="Arial"/>
                      </a:endParaRPr>
                    </a:p>
                  </a:txBody>
                  <a:tcPr marL="76200" marR="76200" marT="76200" marB="76200" anchor="ctr">
                    <a:lnL>
                      <a:noFill/>
                    </a:lnL>
                    <a:lnR>
                      <a:noFill/>
                    </a:lnR>
                    <a:lnT>
                      <a:noFill/>
                    </a:lnT>
                    <a:lnB>
                      <a:noFill/>
                    </a:lnB>
                    <a:solidFill>
                      <a:srgbClr val="FF0000"/>
                    </a:solidFill>
                  </a:tcPr>
                </a:tc>
              </a:tr>
            </a:tbl>
          </a:graphicData>
        </a:graphic>
      </p:graphicFrame>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4282" y="0"/>
            <a:ext cx="8929718" cy="563231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3.Conditions et périodes de prélèvement</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 prélèvement ne peut se faire que si le débit est stabilisé depuis au moins 10 jours. Attendre au minimum 15 jours après la crue ou le tarissement d'un cours d'eau. La période de prélèvement préconisée est celle des basses eaux </a:t>
            </a:r>
            <a:r>
              <a:rPr kumimoji="0" lang="fr-FR"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estivo</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-automnales pendant laquelle la concentration des pollutions est maximale, les températures élevées, les perturbations hydrauliques faibles, les conditions de prélèvement bonnes. Cependant la période de prélèvement est choisie surtout en fonction de l'objectif d'étude.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De juin à octobre, certaines espèces sont dans leur phase aérienne, d'autres à l'état de </a:t>
            </a:r>
            <a:r>
              <a:rPr kumimoji="0" lang="fr-FR"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larvules</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difficiles à déterminer..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 minimum de deux périodes par an est nécessaire pour bien juger un milieu. Une seconde période de prélèvement permet de mesurer l'écart entre la situation la plus défavorable et la situation la moins favorable (généralement au printemps)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526297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46075" algn="l" defTabSz="914400" rtl="0" eaLnBrk="1" fontAlgn="base" latinLnBrk="0" hangingPunct="1">
              <a:lnSpc>
                <a:spcPct val="100000"/>
              </a:lnSpc>
              <a:spcBef>
                <a:spcPct val="0"/>
              </a:spcBef>
              <a:spcAft>
                <a:spcPct val="0"/>
              </a:spcAft>
              <a:buClrTx/>
              <a:buSzTx/>
              <a:buFontTx/>
              <a:buNone/>
              <a:tabLst>
                <a:tab pos="685800" algn="l"/>
              </a:tabLst>
            </a:pPr>
            <a:r>
              <a:rPr kumimoji="0" lang="fr-FR" sz="28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Milieux concernés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6075" algn="l" defTabSz="914400" rtl="0" eaLnBrk="0" fontAlgn="base" latinLnBrk="0" hangingPunct="0">
              <a:lnSpc>
                <a:spcPct val="100000"/>
              </a:lnSpc>
              <a:spcBef>
                <a:spcPct val="0"/>
              </a:spcBef>
              <a:spcAft>
                <a:spcPct val="0"/>
              </a:spcAft>
              <a:buClrTx/>
              <a:buSzTx/>
              <a:buFontTx/>
              <a:buNone/>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r>
            <a:b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b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Tous les cours d'eau pour lesquels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la profondeur n'excède pas un mètre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la vitesse du courant n'est pas excessive et permet donc d'échantillonner l'ensemble de la mosaïque d'habitats.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la turbidité de l'eau n'empêche pas de visualiser les supports.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46075" algn="l" defTabSz="914400" rtl="0" eaLnBrk="0" fontAlgn="base" latinLnBrk="0" hangingPunct="0">
              <a:lnSpc>
                <a:spcPct val="100000"/>
              </a:lnSpc>
              <a:spcBef>
                <a:spcPct val="0"/>
              </a:spcBef>
              <a:spcAft>
                <a:spcPct val="0"/>
              </a:spcAft>
              <a:buClrTx/>
              <a:buSzTx/>
              <a:buFontTx/>
              <a:buNone/>
              <a:tabLst>
                <a:tab pos="685800" algn="l"/>
              </a:tabLst>
            </a:pPr>
            <a:r>
              <a:rPr kumimoji="0" lang="fr-FR" sz="28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Milieux exclus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les estuaires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les sources et les ruisselets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685800" algn="l"/>
              </a:tabLst>
            </a:pPr>
            <a:r>
              <a:rPr kumimoji="0" lang="fr-FR"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les grands cours d'eau</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00115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fr-FR" sz="2400" b="1" dirty="0"/>
              <a:t>2-Bref historique</a:t>
            </a:r>
            <a:r>
              <a:rPr lang="fr-FR" sz="2400" dirty="0"/>
              <a:t> </a:t>
            </a:r>
          </a:p>
          <a:p>
            <a:pPr algn="just"/>
            <a:r>
              <a:rPr lang="fr-FR" sz="2400" dirty="0"/>
              <a:t>1971 : apparition du premier indice biotique (IB) basé sur les macro-invertébrés benthiques de </a:t>
            </a:r>
            <a:r>
              <a:rPr lang="fr-FR" sz="2400" dirty="0" err="1"/>
              <a:t>Verneaux</a:t>
            </a:r>
            <a:r>
              <a:rPr lang="fr-FR" sz="2400" dirty="0"/>
              <a:t> et </a:t>
            </a:r>
            <a:r>
              <a:rPr lang="fr-FR" sz="2400" dirty="0" err="1"/>
              <a:t>Tuffery</a:t>
            </a:r>
            <a:r>
              <a:rPr lang="fr-FR" sz="2400" dirty="0"/>
              <a:t> </a:t>
            </a:r>
          </a:p>
          <a:p>
            <a:pPr algn="just"/>
            <a:r>
              <a:rPr lang="fr-FR" sz="2400" dirty="0"/>
              <a:t>1992 (loi sur l’eau) : essor des indicateurs biologiques normés pour déterminer l’état de santé « général » des milieux avec l’IBGN basé sur les communautés de macro-invertébrés </a:t>
            </a:r>
          </a:p>
          <a:p>
            <a:pPr algn="just"/>
            <a:r>
              <a:rPr lang="fr-FR" sz="2400" dirty="0"/>
              <a:t>2000  : nécessité d’évaluer l’état écologique du milieu dans une perspective intégrée, c’est-à-dire reflétant l’ensemble des impacts biologiques liés aux pressions pesant sur le milieu et ainsi nécessité de développer de nouveaux indices dits </a:t>
            </a:r>
            <a:r>
              <a:rPr lang="fr-FR" sz="2400" dirty="0" err="1"/>
              <a:t>multimétriques</a:t>
            </a:r>
            <a:r>
              <a:rPr lang="fr-FR" sz="2400" dirty="0"/>
              <a:t>. </a:t>
            </a:r>
          </a:p>
          <a:p>
            <a:pPr algn="just"/>
            <a:r>
              <a:rPr lang="fr-FR" sz="2400" dirty="0"/>
              <a:t>2003 : actualisation de la méthode de diagnose rapide des plans d’eau qui date de 1990 et constitue le principal outil d’évaluation des plans d’eau </a:t>
            </a:r>
          </a:p>
          <a:p>
            <a:pPr algn="just"/>
            <a:r>
              <a:rPr lang="fr-FR" sz="2400" dirty="0"/>
              <a:t>2007 : mobilisation de la communauté scientifique pour développer des indicateur compatibles pour évaluer l’état écologique des milieux aquatiques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61247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3-Les différentes approches de </a:t>
            </a:r>
            <a:r>
              <a:rPr kumimoji="0" lang="fr-FR"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biosurveillance</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Qu'elle soit passive (prélèvement direct sur le terrain) ou active (matériel biologique transplanté sur site), la </a:t>
            </a:r>
            <a:r>
              <a:rPr kumimoji="0" lang="fr-FR"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biosurveillance</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peut être réalisée à différentes échelles.</a:t>
            </a:r>
            <a:endPar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Les deux premières approches concernent le niveau écologique : la </a:t>
            </a:r>
            <a:r>
              <a:rPr kumimoji="0" lang="fr-FR"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bioindication</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au niveau de l'individu (altération physiologique, tissulaire ou morphologique) et la </a:t>
            </a:r>
            <a:r>
              <a:rPr kumimoji="0" lang="fr-FR"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biointégration</a:t>
            </a:r>
            <a:r>
              <a:rPr kumimoji="0" lang="fr-F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au niveau de la population ou de la communauté (diversité et densité des </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espèces</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La surveillance de la qualité des cours d'eau par la diversité des espèces d'</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3"/>
              </a:rPr>
              <a:t>invertébrés</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aquatiques relève de </a:t>
            </a:r>
            <a:r>
              <a:rPr kumimoji="0" lang="fr-FR"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a:t>
            </a:r>
            <a:r>
              <a:rPr kumimoji="0" lang="fr-FR"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biointégration</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alors que l'évaluation de la pollution à l'ozone troposphérique à partir de la nécrose des feuilles de tabac (Nicotiana </a:t>
            </a:r>
            <a:r>
              <a:rPr kumimoji="0" lang="fr-FR"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tabacum</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fait partie intégrante de la </a:t>
            </a:r>
            <a:r>
              <a:rPr kumimoji="0" lang="fr-FR"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bioindication</a:t>
            </a:r>
            <a:r>
              <a:rPr kumimoji="0" lang="fr-FR"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Cependant, ces deux notions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569386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sont fréquemment confondues dans le langage courant, ce qui explique que le terme « </a:t>
            </a:r>
            <a:r>
              <a:rPr kumimoji="0" lang="fr-FR"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bioindication</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englobe souvent la </a:t>
            </a:r>
            <a:r>
              <a:rPr kumimoji="0" lang="fr-FR"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biointégration</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troisième approche concerne le </a:t>
            </a:r>
            <a:r>
              <a:rPr kumimoji="0" lang="fr-FR"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biomarquage</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approche non visible à l'</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œil</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nu. Celle-ci prend en compte les altérations cellulaire, moléculaire et biochimique provoquées par l'exposition in situ à un agent polluant. C'est le cas notamment du </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3"/>
              </a:rPr>
              <a:t>stress</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oxydant induit par les </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4"/>
              </a:rPr>
              <a:t>radicaux libres</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dernière approche se place à l'échelle chimique : c'est la </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5"/>
              </a:rPr>
              <a:t>bioaccumulation</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Elle évalue la quantité de polluants à l'intérieur des tissus d'un organisme accumulateur. Les lichens et les </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6"/>
              </a:rPr>
              <a:t>mousses</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sont souvent utilisés à ces fins pour un suivi des dépôts atmosphériques en </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7"/>
              </a:rPr>
              <a:t>métaux</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es diffÃ©rentes approches de biosurveillance selon lâÃ©chelle dâÃ©tude. Â© Yannick Agnan - Tous droits rÃ©servÃ©s."/>
          <p:cNvPicPr/>
          <p:nvPr/>
        </p:nvPicPr>
        <p:blipFill>
          <a:blip r:embed="rId2"/>
          <a:srcRect/>
          <a:stretch>
            <a:fillRect/>
          </a:stretch>
        </p:blipFill>
        <p:spPr bwMode="auto">
          <a:xfrm>
            <a:off x="142844" y="285728"/>
            <a:ext cx="9001156"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4185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L'indice biologique global normalisé (IBGN)</a:t>
            </a:r>
            <a:endParaRPr kumimoji="0" lang="fr-FR" sz="28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Objectifs</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Situer la qualit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biologique de l'eau courante d'un site dans une gamme typologique g</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rale</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Suivre l'</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volution de la qualit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biologique d'un site</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Au cours du temps</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Dans l'espace (amont / aval)</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valuer l'effet d'une perturbation (exemple : un rejet) sur le milieu.</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32" y="4214818"/>
            <a:ext cx="8929718" cy="230832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Méthode de détermination de l'indice</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2.1.Répertoire des organismes retenus</a:t>
            </a:r>
            <a:endPar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L'évaluation de la qualité du milieu est fondée sur l'analyse des peuplements des macro-invertébrés benthiques (inféodés au substrat). Le </a:t>
            </a: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hlinkClick r:id="rId2"/>
              </a:rPr>
              <a:t>répertoire des organismes retenus</a:t>
            </a: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pour le calcul de l'IBGN contient 138 taxons</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878684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800" dirty="0"/>
              <a:t>L'unité taxonomique retenue est la famille à l'exception de quelques groupes faunistiques pour lesquels c'est l'embranchement ou la classe. Parmi les 138 taxons, 38 d'entre eux constituent 9 groupes faunistiques indicateurs (GI), numérotés de 1 à 9 dans le </a:t>
            </a:r>
            <a:r>
              <a:rPr lang="fr-FR" sz="2800" dirty="0">
                <a:hlinkClick r:id="rId2"/>
              </a:rPr>
              <a:t>tableau de détermination</a:t>
            </a:r>
            <a:r>
              <a:rPr lang="fr-FR" sz="2800" dirty="0"/>
              <a:t>, par ordre de </a:t>
            </a:r>
            <a:r>
              <a:rPr lang="fr-FR" sz="2800" dirty="0" err="1"/>
              <a:t>polluosensibilité</a:t>
            </a:r>
            <a:r>
              <a:rPr lang="fr-FR" sz="2800" dirty="0"/>
              <a:t> croissante.</a:t>
            </a:r>
            <a:r>
              <a:rPr lang="fr-FR" dirty="0"/>
              <a:t> </a:t>
            </a:r>
          </a:p>
        </p:txBody>
      </p:sp>
      <p:sp>
        <p:nvSpPr>
          <p:cNvPr id="22529" name="Rectangle 1"/>
          <p:cNvSpPr>
            <a:spLocks noChangeArrowheads="1"/>
          </p:cNvSpPr>
          <p:nvPr/>
        </p:nvSpPr>
        <p:spPr bwMode="auto">
          <a:xfrm>
            <a:off x="0" y="2857496"/>
            <a:ext cx="9144000" cy="35394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Avantages :</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Nombreuses esp</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è</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ces bio-indicatrices.</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partition dans l'ensemble des </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cosyst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è</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mes aquatiques.</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Relative stabilit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dans le temps et dans l'espace des populations.</a:t>
            </a:r>
            <a:endPar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Invert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 situ</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 </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à</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plusieurs niveaux trophiques de l'</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cosyst</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è</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me (consommateurs primaires, secondaires, d</a:t>
            </a:r>
            <a:r>
              <a:rPr kumimoji="0" lang="fr-FR" sz="2800" b="0"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composeurs, etc.).</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9144000" cy="38472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2.2.Le pr</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è</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vement</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2.2.1.Choix de la station de pr</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è</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vement</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Une station est définie comme un tronçon de cours d'eau dont la</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longueur est sensiblement égale à 10 fois la largeur du lit mouillé au moment du prélèvement. </a:t>
            </a:r>
            <a:b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 choix de l'emplacement se fait en fonction de l'objectif d'étude. Pour évaluer la qualité générale d'un milieu, on choisit une station "représentative" du segment du cours d'eau étudié. Deux stations encadrant un rejet polluant dont on veut évaluer les effets devront être comparables, les prélèvements s'effectuant dans des habitats semblables</a:t>
            </a:r>
            <a:r>
              <a:rPr kumimoji="0" lang="fr-F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0" y="4298398"/>
            <a:ext cx="9144000"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2.2.2.Pratique de l'</a:t>
            </a:r>
            <a:r>
              <a:rPr kumimoji="0" lang="fr-FR" sz="2400" b="1" i="0" u="none" strike="noStrike" cap="none" normalizeH="0" baseline="0" dirty="0" smtClean="0">
                <a:ln>
                  <a:noFill/>
                </a:ln>
                <a:solidFill>
                  <a:srgbClr val="000000"/>
                </a:solidFill>
                <a:effectLst/>
                <a:latin typeface="Calibri"/>
                <a:ea typeface="Times New Roman" pitchFamily="18" charset="0"/>
                <a:cs typeface="Times New Roman" pitchFamily="18" charset="0"/>
              </a:rPr>
              <a:t>é</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chantillonnage</a:t>
            </a:r>
            <a:endPar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Pour une station, l'échantillonnage de faune benthique est constitué de 8 prélèvements de 1/20 m</a:t>
            </a:r>
            <a:r>
              <a:rPr kumimoji="0" lang="fr-FR" sz="2400" b="0" i="0" u="none" strike="noStrike" cap="none" normalizeH="0" baseline="30000" dirty="0" smtClean="0">
                <a:ln>
                  <a:noFill/>
                </a:ln>
                <a:solidFill>
                  <a:srgbClr val="000000"/>
                </a:solidFill>
                <a:effectLst/>
                <a:latin typeface="Times New Roman" pitchFamily="18" charset="0"/>
                <a:ea typeface="Times New Roman" pitchFamily="18" charset="0"/>
                <a:cs typeface="Times New Roman" pitchFamily="18" charset="0"/>
              </a:rPr>
              <a:t>2</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effectués séparément dans 8 habitats distincts parmi les combinaisons définies dans le </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hlinkClick r:id="rId2"/>
              </a:rPr>
              <a:t>tableau d'échantillonnage</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à remplir pour chaque station.</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 y="0"/>
            <a:ext cx="9144032" cy="600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2.2.3.Choix des habitats prospectés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Un habitat est caractérisé par son couple substrat vitesse (S-V)</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Les différents supports prélevés sont recherchés dans la station dans l'ordre de succession figurant en ordonnée du tableau d'échantillonnage (de 9 à 0). On passe à la catégorie suivante, soit lorsque le précédent support a été prospecté, soit après avoir vérifié qu'il n'est pas présent de façon significative dans la station.</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Pour chaque catégorie de supports (S),le prélèvement est réalisé pour la classe de vitesse (V) où le support est le plus représenté.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Le support doit représenter une surface minimale de 1/20 m</a:t>
            </a:r>
            <a:r>
              <a:rPr kumimoji="0" lang="fr-FR" sz="2400" b="0" i="0" u="none" strike="noStrike" cap="none" normalizeH="0" baseline="30000" dirty="0" smtClean="0">
                <a:ln>
                  <a:noFill/>
                </a:ln>
                <a:solidFill>
                  <a:srgbClr val="000000"/>
                </a:solidFill>
                <a:effectLst/>
                <a:latin typeface="Calibri" pitchFamily="34" charset="0"/>
                <a:ea typeface="Times New Roman" pitchFamily="18" charset="0"/>
                <a:cs typeface="Arial" pitchFamily="34" charset="0"/>
              </a:rPr>
              <a:t>2</a:t>
            </a: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Pour certaines catégories de supports, l'opérateur a le choix entre plusieurs supports différents (exemple : S = 7 litières, branchages, racines). On choisit toujours le support dominant sans considération d'habitabilité. Si une station ne présente pas 8 types de supports différents, le nombre de prélèvements est complété à 8 par des prospections réalisées sur le support dominant mais pour des vitesses différentes.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752</Words>
  <Application>Microsoft Office PowerPoint</Application>
  <PresentationFormat>Affichage à l'écran (4:3)</PresentationFormat>
  <Paragraphs>73</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   les indicateurs écologiques : historique, définition, objet, typologie, choix et conditions minimales</dc:title>
  <dc:creator>univ-oeb</dc:creator>
  <cp:lastModifiedBy>PC</cp:lastModifiedBy>
  <cp:revision>69</cp:revision>
  <dcterms:created xsi:type="dcterms:W3CDTF">2019-02-24T15:55:57Z</dcterms:created>
  <dcterms:modified xsi:type="dcterms:W3CDTF">2023-04-15T23:40:09Z</dcterms:modified>
</cp:coreProperties>
</file>