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91" r:id="rId4"/>
    <p:sldId id="292" r:id="rId5"/>
    <p:sldId id="293" r:id="rId6"/>
    <p:sldId id="294" r:id="rId7"/>
    <p:sldId id="295" r:id="rId8"/>
    <p:sldId id="296" r:id="rId9"/>
    <p:sldId id="281" r:id="rId10"/>
    <p:sldId id="277" r:id="rId11"/>
    <p:sldId id="278" r:id="rId12"/>
    <p:sldId id="279" r:id="rId13"/>
    <p:sldId id="280" r:id="rId14"/>
    <p:sldId id="298" r:id="rId15"/>
    <p:sldId id="282" r:id="rId16"/>
    <p:sldId id="283" r:id="rId17"/>
    <p:sldId id="284" r:id="rId18"/>
    <p:sldId id="285" r:id="rId19"/>
    <p:sldId id="286" r:id="rId20"/>
    <p:sldId id="287" r:id="rId21"/>
    <p:sldId id="288"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97" r:id="rId38"/>
    <p:sldId id="272" r:id="rId39"/>
    <p:sldId id="273" r:id="rId40"/>
    <p:sldId id="274" r:id="rId41"/>
    <p:sldId id="27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18/11/2023</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E:\Contents%20of%20Desktop\Language%20Acquisition\Videos\The%20difference%20between%20classical%20and%20operant%20conditioning%20-%20Peggy%20Andover.mp4"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3643314"/>
          </a:xfrm>
          <a:scene3d>
            <a:camera prst="orthographicFront"/>
            <a:lightRig rig="sunset" dir="t"/>
          </a:scene3d>
          <a:sp3d prstMaterial="dkEdge">
            <a:bevelT/>
            <a:bevelB prst="relaxedInset"/>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sz="6600" dirty="0" smtClean="0">
                <a:solidFill>
                  <a:srgbClr val="C00000"/>
                </a:solidFill>
              </a:rPr>
              <a:t>Explaining First Language Acquisition</a:t>
            </a:r>
            <a:endParaRPr lang="fr-FR" sz="6600" dirty="0">
              <a:solidFill>
                <a:srgbClr val="C00000"/>
              </a:solidFill>
            </a:endParaRPr>
          </a:p>
        </p:txBody>
      </p:sp>
      <p:sp>
        <p:nvSpPr>
          <p:cNvPr id="3" name="Sous-titre 2"/>
          <p:cNvSpPr>
            <a:spLocks noGrp="1"/>
          </p:cNvSpPr>
          <p:nvPr>
            <p:ph type="subTitle" idx="1"/>
          </p:nvPr>
        </p:nvSpPr>
        <p:spPr>
          <a:xfrm flipV="1">
            <a:off x="0" y="6857999"/>
            <a:ext cx="9144000" cy="45719"/>
          </a:xfrm>
        </p:spPr>
        <p:txBody>
          <a:bodyPr>
            <a:normAutofit fontScale="25000" lnSpcReduction="20000"/>
          </a:bodyPr>
          <a:lstStyle/>
          <a:p>
            <a:r>
              <a:rPr lang="fr-FR" dirty="0" smtClean="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john-b-watson-1-sized.jpg"/>
          <p:cNvPicPr>
            <a:picLocks noGrp="1" noChangeAspect="1"/>
          </p:cNvPicPr>
          <p:nvPr>
            <p:ph idx="1"/>
          </p:nvPr>
        </p:nvPicPr>
        <p:blipFill>
          <a:blip r:embed="rId2"/>
          <a:stretch>
            <a:fillRect/>
          </a:stretch>
        </p:blipFill>
        <p:spPr>
          <a:xfrm>
            <a:off x="0" y="-24463"/>
            <a:ext cx="9144000" cy="6882463"/>
          </a:xfrm>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Edward Lee Thorndike.jpg"/>
          <p:cNvPicPr>
            <a:picLocks noGrp="1" noChangeAspect="1"/>
          </p:cNvPicPr>
          <p:nvPr>
            <p:ph idx="1"/>
          </p:nvPr>
        </p:nvPicPr>
        <p:blipFill>
          <a:blip r:embed="rId2"/>
          <a:stretch>
            <a:fillRect/>
          </a:stretch>
        </p:blipFill>
        <p:spPr>
          <a:xfrm>
            <a:off x="0" y="3224"/>
            <a:ext cx="9144000" cy="6854776"/>
          </a:xfrm>
        </p:spPr>
      </p:pic>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Espace réservé du contenu 3" descr="bloomfield[1].jpg"/>
          <p:cNvPicPr>
            <a:picLocks noGrp="1" noChangeAspect="1"/>
          </p:cNvPicPr>
          <p:nvPr>
            <p:ph idx="1"/>
          </p:nvPr>
        </p:nvPicPr>
        <p:blipFill>
          <a:blip r:embed="rId2"/>
          <a:stretch>
            <a:fillRect/>
          </a:stretch>
        </p:blipFill>
        <p:spPr>
          <a:xfrm>
            <a:off x="0" y="4440"/>
            <a:ext cx="9144000" cy="6853560"/>
          </a:xfrm>
        </p:spPr>
      </p:pic>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bfskinner.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5" name="Espace réservé du contenu 4" descr="cinema-big-screen-with-red-seats-2AM1CPB.jpg"/>
          <p:cNvPicPr>
            <a:picLocks noGrp="1" noChangeAspect="1"/>
          </p:cNvPicPr>
          <p:nvPr>
            <p:ph idx="1"/>
          </p:nvPr>
        </p:nvPicPr>
        <p:blipFill>
          <a:blip r:embed="rId3"/>
          <a:stretch>
            <a:fillRect/>
          </a:stretch>
        </p:blipFill>
        <p:spPr>
          <a:xfrm>
            <a:off x="0" y="0"/>
            <a:ext cx="9144000" cy="6858000"/>
          </a:xfrm>
        </p:spPr>
      </p:pic>
      <p:pic>
        <p:nvPicPr>
          <p:cNvPr id="7" name="The difference between classical and operant conditioning - Peggy Andover.mp4">
            <a:hlinkClick r:id="" action="ppaction://media"/>
          </p:cNvPr>
          <p:cNvPicPr>
            <a:picLocks noRot="1" noChangeAspect="1"/>
          </p:cNvPicPr>
          <p:nvPr>
            <a:videoFile r:link="rId1"/>
          </p:nvPr>
        </p:nvPicPr>
        <p:blipFill>
          <a:blip r:embed="rId4"/>
          <a:stretch>
            <a:fillRect/>
          </a:stretch>
        </p:blipFill>
        <p:spPr>
          <a:xfrm>
            <a:off x="214282" y="428604"/>
            <a:ext cx="8715436" cy="4143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fontScale="90000"/>
          </a:bodyPr>
          <a:lstStyle/>
          <a:p>
            <a:pPr algn="ctr"/>
            <a:r>
              <a:rPr lang="fr-FR" b="1" dirty="0" smtClean="0">
                <a:solidFill>
                  <a:schemeClr val="tx1"/>
                </a:solidFill>
                <a:latin typeface="Times New Roman" pitchFamily="18" charset="0"/>
                <a:cs typeface="Times New Roman" pitchFamily="18" charset="0"/>
              </a:rPr>
              <a:t>BEHAVIOURISM </a:t>
            </a:r>
            <a:endParaRPr lang="fr-FR"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85794"/>
            <a:ext cx="9144000" cy="6072206"/>
          </a:xfrm>
        </p:spPr>
        <p:txBody>
          <a:bodyPr/>
          <a:lstStyle/>
          <a:p>
            <a:pPr marL="571500" indent="-571500">
              <a:buClrTx/>
              <a:buFont typeface="+mj-lt"/>
              <a:buAutoNum type="romanUcPeriod"/>
            </a:pPr>
            <a:r>
              <a:rPr lang="en-US" b="1" dirty="0" smtClean="0">
                <a:latin typeface="Times New Roman" pitchFamily="18" charset="0"/>
                <a:cs typeface="Times New Roman" pitchFamily="18" charset="0"/>
              </a:rPr>
              <a:t>Classical Conditioning: </a:t>
            </a: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a:p>
            <a:pPr marL="571500" indent="-571500">
              <a:buClrTx/>
              <a:buNone/>
            </a:pPr>
            <a:endParaRPr lang="en-US" b="1" dirty="0" smtClean="0">
              <a:latin typeface="Times New Roman" pitchFamily="18" charset="0"/>
              <a:cs typeface="Times New Roman" pitchFamily="18" charset="0"/>
            </a:endParaRPr>
          </a:p>
        </p:txBody>
      </p:sp>
      <p:pic>
        <p:nvPicPr>
          <p:cNvPr id="4" name="Image 3" descr="Pavlov dog exp.jpg"/>
          <p:cNvPicPr>
            <a:picLocks noChangeAspect="1"/>
          </p:cNvPicPr>
          <p:nvPr/>
        </p:nvPicPr>
        <p:blipFill>
          <a:blip r:embed="rId2"/>
          <a:stretch>
            <a:fillRect/>
          </a:stretch>
        </p:blipFill>
        <p:spPr>
          <a:xfrm>
            <a:off x="0" y="1405890"/>
            <a:ext cx="9144000" cy="5452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classical conditioning process involves pairing a previously neutral stimulus (such as the sound of a bell) with an unconditioned stimulus (the taste of food).</a:t>
            </a:r>
          </a:p>
          <a:p>
            <a:pPr algn="just"/>
            <a:endParaRPr lang="en-US"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Unconditioned stimulus </a:t>
            </a:r>
          </a:p>
          <a:p>
            <a:pPr algn="just"/>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Neutral stimulus</a:t>
            </a:r>
          </a:p>
          <a:p>
            <a:pPr algn="just">
              <a:buNone/>
            </a:pPr>
            <a:endParaRPr lang="en-US"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Conditioned stimulus</a:t>
            </a:r>
          </a:p>
        </p:txBody>
      </p:sp>
      <p:sp>
        <p:nvSpPr>
          <p:cNvPr id="4" name="Rectangle à coins arrondis 3"/>
          <p:cNvSpPr/>
          <p:nvPr/>
        </p:nvSpPr>
        <p:spPr>
          <a:xfrm>
            <a:off x="6000760" y="2428868"/>
            <a:ext cx="2643206" cy="914400"/>
          </a:xfrm>
          <a:prstGeom prst="roundRect">
            <a:avLst/>
          </a:prstGeom>
          <a:effectLst>
            <a:outerShdw blurRad="50800" dist="38100" dir="13500000" algn="br" rotWithShape="0">
              <a:prstClr val="black">
                <a:alpha val="40000"/>
              </a:prstClr>
            </a:outerShdw>
          </a:effectLst>
          <a:scene3d>
            <a:camera prst="orthographicFront"/>
            <a:lightRig rig="threePt" dir="t"/>
          </a:scene3d>
          <a:sp3d prstMaterial="metal">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2060"/>
                </a:solidFill>
              </a:rPr>
              <a:t>Unconditioned</a:t>
            </a:r>
            <a:r>
              <a:rPr lang="fr-FR" sz="2400" b="1" dirty="0" smtClean="0">
                <a:solidFill>
                  <a:srgbClr val="002060"/>
                </a:solidFill>
              </a:rPr>
              <a:t> </a:t>
            </a:r>
            <a:r>
              <a:rPr lang="fr-FR" sz="2400" b="1" dirty="0" err="1" smtClean="0">
                <a:solidFill>
                  <a:srgbClr val="002060"/>
                </a:solidFill>
              </a:rPr>
              <a:t>response</a:t>
            </a:r>
            <a:endParaRPr lang="fr-FR" sz="2400" b="1" dirty="0">
              <a:solidFill>
                <a:srgbClr val="002060"/>
              </a:solidFill>
            </a:endParaRPr>
          </a:p>
        </p:txBody>
      </p:sp>
      <p:sp>
        <p:nvSpPr>
          <p:cNvPr id="5" name="Rectangle à coins arrondis 4"/>
          <p:cNvSpPr/>
          <p:nvPr/>
        </p:nvSpPr>
        <p:spPr>
          <a:xfrm>
            <a:off x="6000760" y="4286256"/>
            <a:ext cx="2643206" cy="914400"/>
          </a:xfrm>
          <a:prstGeom prst="roundRect">
            <a:avLst/>
          </a:prstGeom>
          <a:effectLst>
            <a:outerShdw blurRad="50800" dist="38100" dir="13500000" algn="br" rotWithShape="0">
              <a:prstClr val="black">
                <a:alpha val="40000"/>
              </a:prstClr>
            </a:outerShdw>
          </a:effectLst>
          <a:scene3d>
            <a:camera prst="orthographicFront"/>
            <a:lightRig rig="threePt" dir="t"/>
          </a:scene3d>
          <a:sp3d prstMaterial="metal">
            <a:bevel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rgbClr val="002060"/>
                </a:solidFill>
              </a:rPr>
              <a:t>Conditioned</a:t>
            </a:r>
            <a:r>
              <a:rPr lang="fr-FR" sz="2400" b="1" dirty="0" smtClean="0">
                <a:solidFill>
                  <a:srgbClr val="002060"/>
                </a:solidFill>
              </a:rPr>
              <a:t> </a:t>
            </a:r>
            <a:r>
              <a:rPr lang="fr-FR" sz="2400" b="1" dirty="0" err="1" smtClean="0">
                <a:solidFill>
                  <a:srgbClr val="002060"/>
                </a:solidFill>
              </a:rPr>
              <a:t>response</a:t>
            </a:r>
            <a:endParaRPr lang="fr-FR" sz="2400" b="1" dirty="0">
              <a:solidFill>
                <a:srgbClr val="002060"/>
              </a:solidFill>
            </a:endParaRPr>
          </a:p>
        </p:txBody>
      </p:sp>
      <p:sp>
        <p:nvSpPr>
          <p:cNvPr id="6" name="Flèche droite 5"/>
          <p:cNvSpPr/>
          <p:nvPr/>
        </p:nvSpPr>
        <p:spPr>
          <a:xfrm>
            <a:off x="3929058" y="2714620"/>
            <a:ext cx="1428760"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929058" y="4572008"/>
            <a:ext cx="1428760"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8239393">
            <a:off x="2624984" y="4077620"/>
            <a:ext cx="838402" cy="48463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2"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checkerboard(across)">
                                      <p:cBhvr>
                                        <p:cTn id="4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buNone/>
            </a:pPr>
            <a:endParaRPr lang="fr-FR" dirty="0" smtClean="0"/>
          </a:p>
          <a:p>
            <a:pPr>
              <a:buNone/>
            </a:pPr>
            <a:endParaRPr lang="fr-FR" dirty="0" smtClean="0"/>
          </a:p>
          <a:p>
            <a:pPr marL="571500" indent="-571500">
              <a:buClrTx/>
              <a:buFont typeface="+mj-lt"/>
              <a:buAutoNum type="romanUcPeriod" startAt="2"/>
            </a:pPr>
            <a:r>
              <a:rPr lang="fr-FR" b="1" dirty="0" err="1" smtClean="0">
                <a:latin typeface="Times New Roman" pitchFamily="18" charset="0"/>
                <a:cs typeface="Times New Roman" pitchFamily="18" charset="0"/>
              </a:rPr>
              <a:t>Operant</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Conditioning</a:t>
            </a:r>
            <a:r>
              <a:rPr lang="fr-FR" b="1" dirty="0" smtClean="0">
                <a:latin typeface="Times New Roman" pitchFamily="18" charset="0"/>
                <a:cs typeface="Times New Roman" pitchFamily="18" charset="0"/>
              </a:rPr>
              <a:t>:</a:t>
            </a:r>
          </a:p>
          <a:p>
            <a:pPr marL="571500" indent="-571500">
              <a:buClrTx/>
              <a:buNone/>
            </a:pPr>
            <a:endParaRPr lang="fr-FR" b="1" dirty="0">
              <a:latin typeface="Times New Roman" pitchFamily="18" charset="0"/>
              <a:cs typeface="Times New Roman" pitchFamily="18" charset="0"/>
            </a:endParaRPr>
          </a:p>
        </p:txBody>
      </p:sp>
      <p:pic>
        <p:nvPicPr>
          <p:cNvPr id="4" name="Image 3" descr="skinner box.jpg"/>
          <p:cNvPicPr>
            <a:picLocks noChangeAspect="1"/>
          </p:cNvPicPr>
          <p:nvPr/>
        </p:nvPicPr>
        <p:blipFill>
          <a:blip r:embed="rId2"/>
          <a:stretch>
            <a:fillRect/>
          </a:stretch>
        </p:blipFill>
        <p:spPr>
          <a:xfrm>
            <a:off x="0" y="1571612"/>
            <a:ext cx="9144000" cy="5286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nSpc>
                <a:spcPct val="150000"/>
              </a:lnSpc>
            </a:pPr>
            <a:endParaRPr lang="en-US" b="1" dirty="0" smtClean="0"/>
          </a:p>
          <a:p>
            <a:pPr>
              <a:lnSpc>
                <a:spcPct val="200000"/>
              </a:lnSpc>
            </a:pPr>
            <a:r>
              <a:rPr lang="en-US" dirty="0" smtClean="0">
                <a:latin typeface="Times New Roman" pitchFamily="18" charset="0"/>
                <a:cs typeface="Times New Roman" pitchFamily="18" charset="0"/>
              </a:rPr>
              <a:t>Operant conditioning (or instrumental conditioning) focuses on using either </a:t>
            </a:r>
            <a:r>
              <a:rPr lang="en-US" b="1" dirty="0" smtClean="0">
                <a:latin typeface="Times New Roman" pitchFamily="18" charset="0"/>
                <a:cs typeface="Times New Roman" pitchFamily="18" charset="0"/>
              </a:rPr>
              <a:t>reinforcement</a:t>
            </a:r>
            <a:r>
              <a:rPr lang="en-US" dirty="0" smtClean="0">
                <a:latin typeface="Times New Roman" pitchFamily="18" charset="0"/>
                <a:cs typeface="Times New Roman" pitchFamily="18" charset="0"/>
              </a:rPr>
              <a:t> or </a:t>
            </a:r>
            <a:r>
              <a:rPr lang="en-US" b="1" dirty="0" smtClean="0">
                <a:latin typeface="Times New Roman" pitchFamily="18" charset="0"/>
                <a:cs typeface="Times New Roman" pitchFamily="18" charset="0"/>
              </a:rPr>
              <a:t>punishment</a:t>
            </a:r>
            <a:r>
              <a:rPr lang="en-US" dirty="0" smtClean="0">
                <a:latin typeface="Times New Roman" pitchFamily="18" charset="0"/>
                <a:cs typeface="Times New Roman" pitchFamily="18" charset="0"/>
              </a:rPr>
              <a:t> to </a:t>
            </a:r>
            <a:r>
              <a:rPr lang="en-US" u="sng" dirty="0" smtClean="0">
                <a:latin typeface="Times New Roman" pitchFamily="18" charset="0"/>
                <a:cs typeface="Times New Roman" pitchFamily="18" charset="0"/>
              </a:rPr>
              <a:t>increase</a:t>
            </a:r>
            <a:r>
              <a:rPr lang="en-US" dirty="0" smtClean="0">
                <a:latin typeface="Times New Roman" pitchFamily="18" charset="0"/>
                <a:cs typeface="Times New Roman" pitchFamily="18" charset="0"/>
              </a:rPr>
              <a:t> or </a:t>
            </a:r>
            <a:r>
              <a:rPr lang="en-US" u="sng" dirty="0" smtClean="0">
                <a:latin typeface="Times New Roman" pitchFamily="18" charset="0"/>
                <a:cs typeface="Times New Roman" pitchFamily="18" charset="0"/>
              </a:rPr>
              <a:t>decrease</a:t>
            </a:r>
            <a:r>
              <a:rPr lang="en-US" dirty="0" smtClean="0">
                <a:latin typeface="Times New Roman" pitchFamily="18" charset="0"/>
                <a:cs typeface="Times New Roman" pitchFamily="18" charset="0"/>
              </a:rPr>
              <a:t> a behavior. Through this process, an association is formed between the behavior and the consequences of that behavior.</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500042"/>
            <a:ext cx="9144000" cy="6357958"/>
          </a:xfrm>
        </p:spPr>
        <p:txBody>
          <a:bodyPr>
            <a:normAutofit fontScale="92500"/>
          </a:bodyPr>
          <a:lstStyle/>
          <a:p>
            <a:pPr indent="274320" algn="just">
              <a:lnSpc>
                <a:spcPct val="150000"/>
              </a:lnSpc>
              <a:buNone/>
            </a:pPr>
            <a:r>
              <a:rPr lang="en-US" dirty="0" smtClean="0"/>
              <a:t>    </a:t>
            </a:r>
            <a:r>
              <a:rPr lang="en-US" dirty="0" smtClean="0">
                <a:latin typeface="Times New Roman" pitchFamily="18" charset="0"/>
                <a:cs typeface="Times New Roman" pitchFamily="18" charset="0"/>
              </a:rPr>
              <a:t>Skinner identified three types of responses, or operants, that can follow behavior.</a:t>
            </a:r>
            <a:endParaRPr lang="fr-FR"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Neutral operants</a:t>
            </a:r>
            <a:r>
              <a:rPr lang="en-US" dirty="0" smtClean="0">
                <a:latin typeface="Times New Roman" pitchFamily="18" charset="0"/>
                <a:cs typeface="Times New Roman" pitchFamily="18" charset="0"/>
              </a:rPr>
              <a:t>: responses from the environment that neither increase nor decrease the probability of a behavior being repeated.</a:t>
            </a:r>
            <a:endParaRPr lang="fr-FR" dirty="0" smtClean="0">
              <a:latin typeface="Times New Roman" pitchFamily="18" charset="0"/>
              <a:cs typeface="Times New Roman" pitchFamily="18" charset="0"/>
            </a:endParaRPr>
          </a:p>
          <a:p>
            <a:pPr algn="just">
              <a:lnSpc>
                <a:spcPct val="150000"/>
              </a:lnSpc>
            </a:pPr>
            <a:r>
              <a:rPr lang="en-US" b="1" smtClean="0">
                <a:latin typeface="Times New Roman" pitchFamily="18" charset="0"/>
                <a:cs typeface="Times New Roman" pitchFamily="18" charset="0"/>
              </a:rPr>
              <a:t>Reinforcers</a:t>
            </a:r>
            <a:r>
              <a:rPr lang="en-US" dirty="0" smtClean="0">
                <a:latin typeface="Times New Roman" pitchFamily="18" charset="0"/>
                <a:cs typeface="Times New Roman" pitchFamily="18" charset="0"/>
              </a:rPr>
              <a:t>: Responses from the environment that increase the probability of a behavior being repeated. Reinforcers can be either positive or negative.</a:t>
            </a:r>
            <a:endParaRPr lang="fr-FR"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Punishers</a:t>
            </a:r>
            <a:r>
              <a:rPr lang="en-US" dirty="0" smtClean="0">
                <a:latin typeface="Times New Roman" pitchFamily="18" charset="0"/>
                <a:cs typeface="Times New Roman" pitchFamily="18" charset="0"/>
              </a:rPr>
              <a:t>: Responses from the environment that decrease the likelihood of a behavior being repeated. Punishment weakens behavior.</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normAutofit/>
          </a:bodyPr>
          <a:lstStyle/>
          <a:p>
            <a:r>
              <a:rPr lang="en-US" b="1" dirty="0" smtClean="0">
                <a:solidFill>
                  <a:schemeClr val="tx1"/>
                </a:solidFill>
                <a:latin typeface="Times New Roman" pitchFamily="18" charset="0"/>
                <a:cs typeface="Times New Roman" pitchFamily="18" charset="0"/>
              </a:rPr>
              <a:t>Historical Foundations</a:t>
            </a:r>
            <a:endParaRPr lang="fr-FR"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857232"/>
            <a:ext cx="9144000" cy="6000768"/>
          </a:xfrm>
        </p:spPr>
        <p:txBody>
          <a:bodyPr/>
          <a:lstStyle/>
          <a:p>
            <a:pPr indent="0" algn="just">
              <a:lnSpc>
                <a:spcPct val="200000"/>
              </a:lnSpc>
              <a:buNone/>
            </a:pPr>
            <a:r>
              <a:rPr lang="en-US" dirty="0" smtClean="0">
                <a:latin typeface="Times New Roman" pitchFamily="18" charset="0"/>
                <a:cs typeface="Times New Roman" pitchFamily="18" charset="0"/>
              </a:rPr>
              <a:t>	Current learning theories have roots that extend far into the past. The problems with which today’s theorists and researchers grapple and struggle are not new but simply variations on timeless themes: </a:t>
            </a:r>
          </a:p>
          <a:p>
            <a:pPr indent="0" algn="just">
              <a:lnSpc>
                <a:spcPct val="150000"/>
              </a:lnSpc>
              <a:buFont typeface="Wingdings" pitchFamily="2" charset="2"/>
              <a:buChar char="Ø"/>
            </a:pPr>
            <a:r>
              <a:rPr lang="en-US" b="1" dirty="0" smtClean="0">
                <a:latin typeface="Times New Roman" pitchFamily="18" charset="0"/>
                <a:cs typeface="Times New Roman" pitchFamily="18" charset="0"/>
              </a:rPr>
              <a:t>Where does knowledge come from?</a:t>
            </a:r>
            <a:r>
              <a:rPr lang="en-US" dirty="0" smtClean="0">
                <a:latin typeface="Times New Roman" pitchFamily="18" charset="0"/>
                <a:cs typeface="Times New Roman" pitchFamily="18" charset="0"/>
              </a:rPr>
              <a:t> </a:t>
            </a:r>
          </a:p>
          <a:p>
            <a:pPr indent="0" algn="just">
              <a:lnSpc>
                <a:spcPct val="150000"/>
              </a:lnSpc>
              <a:buNone/>
            </a:pPr>
            <a:r>
              <a:rPr lang="en-US" dirty="0" smtClean="0">
                <a:latin typeface="Times New Roman" pitchFamily="18" charset="0"/>
                <a:cs typeface="Times New Roman" pitchFamily="18" charset="0"/>
              </a:rPr>
              <a:t>and </a:t>
            </a:r>
          </a:p>
          <a:p>
            <a:pPr indent="0" algn="just">
              <a:lnSpc>
                <a:spcPct val="150000"/>
              </a:lnSpc>
              <a:buFont typeface="Wingdings" pitchFamily="2" charset="2"/>
              <a:buChar char="Ø"/>
            </a:pPr>
            <a:r>
              <a:rPr lang="en-US" b="1" dirty="0" smtClean="0">
                <a:latin typeface="Times New Roman" pitchFamily="18" charset="0"/>
                <a:cs typeface="Times New Roman" pitchFamily="18" charset="0"/>
              </a:rPr>
              <a:t>How do people come to know?</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gn="just">
              <a:lnSpc>
                <a:spcPct val="150000"/>
              </a:lnSpc>
            </a:pPr>
            <a:r>
              <a:rPr lang="fr-FR" dirty="0" smtClean="0">
                <a:latin typeface="Times New Roman" pitchFamily="18" charset="0"/>
                <a:cs typeface="Times New Roman" pitchFamily="18" charset="0"/>
              </a:rPr>
              <a:t>There are </a:t>
            </a:r>
            <a:r>
              <a:rPr lang="fr-FR" dirty="0" err="1" smtClean="0">
                <a:latin typeface="Times New Roman" pitchFamily="18" charset="0"/>
                <a:cs typeface="Times New Roman" pitchFamily="18" charset="0"/>
              </a:rPr>
              <a:t>two</a:t>
            </a:r>
            <a:r>
              <a:rPr lang="fr-FR" dirty="0" smtClean="0">
                <a:latin typeface="Times New Roman" pitchFamily="18" charset="0"/>
                <a:cs typeface="Times New Roman" pitchFamily="18" charset="0"/>
              </a:rPr>
              <a:t> types of </a:t>
            </a:r>
            <a:r>
              <a:rPr lang="fr-FR" dirty="0" err="1" smtClean="0">
                <a:latin typeface="Times New Roman" pitchFamily="18" charset="0"/>
                <a:cs typeface="Times New Roman" pitchFamily="18" charset="0"/>
              </a:rPr>
              <a:t>reinforcers</a:t>
            </a:r>
            <a:r>
              <a:rPr lang="fr-FR" dirty="0" smtClean="0">
                <a:latin typeface="Times New Roman" pitchFamily="18" charset="0"/>
                <a:cs typeface="Times New Roman" pitchFamily="18" charset="0"/>
              </a:rPr>
              <a:t>:</a:t>
            </a:r>
          </a:p>
          <a:p>
            <a:pPr algn="just">
              <a:lnSpc>
                <a:spcPct val="150000"/>
              </a:lnSpc>
              <a:buNone/>
            </a:pPr>
            <a:r>
              <a:rPr lang="en-US" b="1" i="1" dirty="0" smtClean="0">
                <a:latin typeface="Times New Roman" pitchFamily="18" charset="0"/>
                <a:cs typeface="Times New Roman" pitchFamily="18" charset="0"/>
              </a:rPr>
              <a:t>A- Positive Reinforcement:</a:t>
            </a:r>
            <a:r>
              <a:rPr lang="en-US" dirty="0" smtClean="0">
                <a:latin typeface="Times New Roman" pitchFamily="18" charset="0"/>
                <a:cs typeface="Times New Roman" pitchFamily="18" charset="0"/>
              </a:rPr>
              <a:t> In a positive reinforcement, a response or behavior is strengthened by rewards, leading to the repetition of desired behavior. The reward is a reinforcing stimulus.</a:t>
            </a:r>
          </a:p>
          <a:p>
            <a:pPr algn="just">
              <a:lnSpc>
                <a:spcPct val="150000"/>
              </a:lnSpc>
              <a:buNone/>
            </a:pPr>
            <a:r>
              <a:rPr lang="en-US" b="1" i="1" dirty="0" smtClean="0">
                <a:latin typeface="Times New Roman" pitchFamily="18" charset="0"/>
                <a:cs typeface="Times New Roman" pitchFamily="18" charset="0"/>
              </a:rPr>
              <a:t>B- Negative Reinforcement:</a:t>
            </a:r>
            <a:r>
              <a:rPr lang="en-US" dirty="0" smtClean="0">
                <a:latin typeface="Times New Roman" pitchFamily="18" charset="0"/>
                <a:cs typeface="Times New Roman" pitchFamily="18" charset="0"/>
              </a:rPr>
              <a:t> In a negative reinforcement, a response or behavior is strengthened by stopping, removing, or avoiding a negative outcome or aversive stimulus.</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pPr algn="just">
              <a:lnSpc>
                <a:spcPct val="200000"/>
              </a:lnSpc>
            </a:pPr>
            <a:r>
              <a:rPr lang="fr-FR" dirty="0" smtClean="0">
                <a:latin typeface="Times New Roman" pitchFamily="18" charset="0"/>
                <a:cs typeface="Times New Roman" pitchFamily="18" charset="0"/>
              </a:rPr>
              <a:t>And </a:t>
            </a:r>
            <a:r>
              <a:rPr lang="fr-FR" dirty="0" err="1" smtClean="0">
                <a:latin typeface="Times New Roman" pitchFamily="18" charset="0"/>
                <a:cs typeface="Times New Roman" pitchFamily="18" charset="0"/>
              </a:rPr>
              <a:t>there</a:t>
            </a:r>
            <a:r>
              <a:rPr lang="fr-FR" dirty="0" smtClean="0">
                <a:latin typeface="Times New Roman" pitchFamily="18" charset="0"/>
                <a:cs typeface="Times New Roman" pitchFamily="18" charset="0"/>
              </a:rPr>
              <a:t> are </a:t>
            </a:r>
            <a:r>
              <a:rPr lang="fr-FR" dirty="0" err="1" smtClean="0">
                <a:latin typeface="Times New Roman" pitchFamily="18" charset="0"/>
                <a:cs typeface="Times New Roman" pitchFamily="18" charset="0"/>
              </a:rPr>
              <a:t>two</a:t>
            </a:r>
            <a:r>
              <a:rPr lang="fr-FR" dirty="0" smtClean="0">
                <a:latin typeface="Times New Roman" pitchFamily="18" charset="0"/>
                <a:cs typeface="Times New Roman" pitchFamily="18" charset="0"/>
              </a:rPr>
              <a:t> types of </a:t>
            </a:r>
            <a:r>
              <a:rPr lang="fr-FR" dirty="0" err="1" smtClean="0">
                <a:latin typeface="Times New Roman" pitchFamily="18" charset="0"/>
                <a:cs typeface="Times New Roman" pitchFamily="18" charset="0"/>
              </a:rPr>
              <a:t>punishers</a:t>
            </a:r>
            <a:r>
              <a:rPr lang="fr-FR" dirty="0" smtClean="0">
                <a:latin typeface="Times New Roman" pitchFamily="18" charset="0"/>
                <a:cs typeface="Times New Roman" pitchFamily="18" charset="0"/>
              </a:rPr>
              <a:t>:</a:t>
            </a:r>
          </a:p>
          <a:p>
            <a:pPr algn="just">
              <a:lnSpc>
                <a:spcPct val="200000"/>
              </a:lnSpc>
            </a:pPr>
            <a:r>
              <a:rPr lang="en-US" b="1" i="1" dirty="0" smtClean="0">
                <a:latin typeface="Times New Roman" pitchFamily="18" charset="0"/>
                <a:cs typeface="Times New Roman" pitchFamily="18" charset="0"/>
              </a:rPr>
              <a:t>A- Negative Punishment:</a:t>
            </a:r>
            <a:r>
              <a:rPr lang="en-US" dirty="0" smtClean="0">
                <a:latin typeface="Times New Roman" pitchFamily="18" charset="0"/>
                <a:cs typeface="Times New Roman" pitchFamily="18" charset="0"/>
              </a:rPr>
              <a:t> Negative punishment involves taking something good or desirable away to reduce the occurrence of a particular behavior.</a:t>
            </a:r>
          </a:p>
          <a:p>
            <a:pPr algn="just">
              <a:lnSpc>
                <a:spcPct val="200000"/>
              </a:lnSpc>
            </a:pPr>
            <a:r>
              <a:rPr lang="en-US" b="1" i="1" dirty="0" smtClean="0">
                <a:latin typeface="Times New Roman" pitchFamily="18" charset="0"/>
                <a:cs typeface="Times New Roman" pitchFamily="18" charset="0"/>
              </a:rPr>
              <a:t>B- Positive Punishment:</a:t>
            </a:r>
            <a:r>
              <a:rPr lang="en-US" dirty="0" smtClean="0">
                <a:latin typeface="Times New Roman" pitchFamily="18" charset="0"/>
                <a:cs typeface="Times New Roman" pitchFamily="18" charset="0"/>
              </a:rPr>
              <a:t> with positive punishment, something undesirable is added when an unwanted behavior has occurred.</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5794"/>
            <a:ext cx="9144000" cy="1000108"/>
          </a:xfrm>
        </p:spPr>
        <p:txBody>
          <a:bodyPr>
            <a:normAutofit fontScale="90000"/>
          </a:bodyPr>
          <a:lstStyle/>
          <a:p>
            <a:r>
              <a:rPr lang="en-US" sz="3600" b="1" i="1" u="sng" dirty="0" smtClean="0">
                <a:solidFill>
                  <a:schemeClr val="tx1"/>
                </a:solidFill>
                <a:latin typeface="Times New Roman" pitchFamily="18" charset="0"/>
                <a:cs typeface="Times New Roman" pitchFamily="18" charset="0"/>
              </a:rPr>
              <a:t/>
            </a:r>
            <a:br>
              <a:rPr lang="en-US" sz="3600" b="1" i="1" u="sng" dirty="0" smtClean="0">
                <a:solidFill>
                  <a:schemeClr val="tx1"/>
                </a:solidFill>
                <a:latin typeface="Times New Roman" pitchFamily="18" charset="0"/>
                <a:cs typeface="Times New Roman" pitchFamily="18" charset="0"/>
              </a:rPr>
            </a:br>
            <a:r>
              <a:rPr lang="en-US" sz="3600" b="1" i="1" u="sng" dirty="0" smtClean="0">
                <a:solidFill>
                  <a:schemeClr val="tx1"/>
                </a:solidFill>
                <a:latin typeface="Times New Roman" pitchFamily="18" charset="0"/>
                <a:cs typeface="Times New Roman" pitchFamily="18" charset="0"/>
              </a:rPr>
              <a:t/>
            </a:r>
            <a:br>
              <a:rPr lang="en-US" sz="3600" b="1" i="1" u="sng" dirty="0" smtClean="0">
                <a:solidFill>
                  <a:schemeClr val="tx1"/>
                </a:solidFill>
                <a:latin typeface="Times New Roman" pitchFamily="18" charset="0"/>
                <a:cs typeface="Times New Roman" pitchFamily="18" charset="0"/>
              </a:rPr>
            </a:br>
            <a:r>
              <a:rPr lang="en-US" sz="3600" b="1" i="1" u="sng" dirty="0" smtClean="0">
                <a:solidFill>
                  <a:schemeClr val="tx1"/>
                </a:solidFill>
                <a:latin typeface="Times New Roman" pitchFamily="18" charset="0"/>
                <a:cs typeface="Times New Roman" pitchFamily="18" charset="0"/>
              </a:rPr>
              <a:t>The </a:t>
            </a:r>
            <a:r>
              <a:rPr lang="en-US" sz="3600" b="1" i="1" u="sng" dirty="0" err="1" smtClean="0">
                <a:solidFill>
                  <a:schemeClr val="tx1"/>
                </a:solidFill>
                <a:latin typeface="Times New Roman" pitchFamily="18" charset="0"/>
                <a:cs typeface="Times New Roman" pitchFamily="18" charset="0"/>
              </a:rPr>
              <a:t>Behaviourist</a:t>
            </a:r>
            <a:r>
              <a:rPr lang="en-US" sz="3600" b="1" i="1" u="sng" dirty="0" smtClean="0">
                <a:solidFill>
                  <a:schemeClr val="tx1"/>
                </a:solidFill>
                <a:latin typeface="Times New Roman" pitchFamily="18" charset="0"/>
                <a:cs typeface="Times New Roman" pitchFamily="18" charset="0"/>
              </a:rPr>
              <a:t> Perspective: Say what I say</a:t>
            </a:r>
            <a:r>
              <a:rPr lang="fr-FR" sz="3600" dirty="0" smtClean="0">
                <a:solidFill>
                  <a:schemeClr val="tx1"/>
                </a:solidFill>
                <a:latin typeface="Times New Roman" pitchFamily="18" charset="0"/>
                <a:cs typeface="Times New Roman" pitchFamily="18" charset="0"/>
              </a:rPr>
              <a:t/>
            </a:r>
            <a:br>
              <a:rPr lang="fr-FR" sz="3600" dirty="0" smtClean="0">
                <a:solidFill>
                  <a:schemeClr val="tx1"/>
                </a:solidFill>
                <a:latin typeface="Times New Roman" pitchFamily="18" charset="0"/>
                <a:cs typeface="Times New Roman" pitchFamily="18" charset="0"/>
              </a:rPr>
            </a:br>
            <a:endParaRPr lang="fr-FR" sz="36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214422"/>
            <a:ext cx="9144000" cy="5643578"/>
          </a:xfrm>
        </p:spPr>
        <p:txBody>
          <a:bodyPr/>
          <a:lstStyle/>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Behaviorists hypothesized that children learned their first language through </a:t>
            </a:r>
            <a:r>
              <a:rPr lang="en-US" dirty="0" smtClean="0">
                <a:solidFill>
                  <a:srgbClr val="FF0000"/>
                </a:solidFill>
                <a:latin typeface="Times New Roman" pitchFamily="18" charset="0"/>
                <a:cs typeface="Times New Roman" pitchFamily="18" charset="0"/>
              </a:rPr>
              <a:t>stimulus</a:t>
            </a: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response</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reinforcement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Thus encouraged by their </a:t>
            </a:r>
            <a:r>
              <a:rPr lang="en-US" i="1" dirty="0" smtClean="0">
                <a:solidFill>
                  <a:srgbClr val="7030A0"/>
                </a:solidFill>
                <a:latin typeface="Times New Roman" pitchFamily="18" charset="0"/>
                <a:cs typeface="Times New Roman" pitchFamily="18" charset="0"/>
              </a:rPr>
              <a:t>environment</a:t>
            </a:r>
            <a:r>
              <a:rPr lang="en-US" dirty="0" smtClean="0">
                <a:latin typeface="Times New Roman" pitchFamily="18" charset="0"/>
                <a:cs typeface="Times New Roman" pitchFamily="18" charset="0"/>
              </a:rPr>
              <a:t>, children would continue to </a:t>
            </a:r>
            <a:r>
              <a:rPr lang="en-US" b="1" i="1" dirty="0" smtClean="0">
                <a:latin typeface="Times New Roman" pitchFamily="18" charset="0"/>
                <a:cs typeface="Times New Roman" pitchFamily="18" charset="0"/>
              </a:rPr>
              <a:t>imitate</a:t>
            </a:r>
            <a:r>
              <a:rPr lang="en-US" dirty="0" smtClean="0">
                <a:latin typeface="Times New Roman" pitchFamily="18" charset="0"/>
                <a:cs typeface="Times New Roman" pitchFamily="18" charset="0"/>
              </a:rPr>
              <a:t> and </a:t>
            </a:r>
            <a:r>
              <a:rPr lang="en-US" b="1" i="1" dirty="0" err="1" smtClean="0">
                <a:latin typeface="Times New Roman" pitchFamily="18" charset="0"/>
                <a:cs typeface="Times New Roman" pitchFamily="18" charset="0"/>
              </a:rPr>
              <a:t>practise</a:t>
            </a:r>
            <a:r>
              <a:rPr lang="en-US" dirty="0" smtClean="0">
                <a:latin typeface="Times New Roman" pitchFamily="18" charset="0"/>
                <a:cs typeface="Times New Roman" pitchFamily="18" charset="0"/>
              </a:rPr>
              <a:t> these</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sounds and patterns until they formed '</a:t>
            </a:r>
            <a:r>
              <a:rPr lang="en-US" u="sng" dirty="0" smtClean="0">
                <a:latin typeface="Times New Roman" pitchFamily="18" charset="0"/>
                <a:cs typeface="Times New Roman" pitchFamily="18" charset="0"/>
              </a:rPr>
              <a:t>habits</a:t>
            </a:r>
            <a:r>
              <a:rPr lang="en-US" dirty="0" smtClean="0">
                <a:latin typeface="Times New Roman" pitchFamily="18" charset="0"/>
                <a:cs typeface="Times New Roman" pitchFamily="18" charset="0"/>
              </a:rPr>
              <a:t>' of correct language use.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behaviourists</a:t>
            </a:r>
            <a:r>
              <a:rPr lang="en-US" dirty="0" smtClean="0">
                <a:latin typeface="Times New Roman" pitchFamily="18" charset="0"/>
                <a:cs typeface="Times New Roman" pitchFamily="18" charset="0"/>
              </a:rPr>
              <a:t> viewed </a:t>
            </a:r>
            <a:r>
              <a:rPr lang="en-US" i="1" dirty="0" smtClean="0">
                <a:solidFill>
                  <a:srgbClr val="0070C0"/>
                </a:solidFill>
                <a:latin typeface="Times New Roman" pitchFamily="18" charset="0"/>
                <a:cs typeface="Times New Roman" pitchFamily="18" charset="0"/>
              </a:rPr>
              <a:t>association</a:t>
            </a:r>
            <a:r>
              <a:rPr lang="en-US" dirty="0" smtClean="0">
                <a:latin typeface="Times New Roman" pitchFamily="18" charset="0"/>
                <a:cs typeface="Times New Roman" pitchFamily="18" charset="0"/>
              </a:rPr>
              <a:t>, </a:t>
            </a:r>
            <a:r>
              <a:rPr lang="en-US" i="1" dirty="0" smtClean="0">
                <a:solidFill>
                  <a:srgbClr val="0070C0"/>
                </a:solidFill>
                <a:latin typeface="Times New Roman" pitchFamily="18" charset="0"/>
                <a:cs typeface="Times New Roman" pitchFamily="18" charset="0"/>
              </a:rPr>
              <a:t>imitation</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a:t>
            </a:r>
            <a:r>
              <a:rPr lang="en-US" i="1" dirty="0" smtClean="0">
                <a:solidFill>
                  <a:srgbClr val="0070C0"/>
                </a:solidFill>
                <a:latin typeface="Times New Roman" pitchFamily="18" charset="0"/>
                <a:cs typeface="Times New Roman" pitchFamily="18" charset="0"/>
              </a:rPr>
              <a:t>practice</a:t>
            </a:r>
            <a:r>
              <a:rPr lang="en-US" dirty="0" smtClean="0">
                <a:latin typeface="Times New Roman" pitchFamily="18" charset="0"/>
                <a:cs typeface="Times New Roman" pitchFamily="18" charset="0"/>
              </a:rPr>
              <a:t> as the primary processes in language development.</a:t>
            </a:r>
          </a:p>
          <a:p>
            <a:pPr lvl="2">
              <a:lnSpc>
                <a:spcPct val="150000"/>
              </a:lnSpc>
              <a:buFont typeface="Wingdings" pitchFamily="2" charset="2"/>
              <a:buChar char="Ø"/>
            </a:pPr>
            <a:r>
              <a:rPr lang="en-US" sz="2400" b="1" dirty="0" smtClean="0">
                <a:solidFill>
                  <a:srgbClr val="0070C0"/>
                </a:solidFill>
                <a:latin typeface="Times New Roman" pitchFamily="18" charset="0"/>
                <a:cs typeface="Times New Roman" pitchFamily="18" charset="0"/>
              </a:rPr>
              <a:t>1/ </a:t>
            </a:r>
            <a:r>
              <a:rPr lang="en-US" sz="2400" b="1" u="sng" dirty="0" smtClean="0">
                <a:solidFill>
                  <a:srgbClr val="0070C0"/>
                </a:solidFill>
                <a:latin typeface="Times New Roman" pitchFamily="18" charset="0"/>
                <a:cs typeface="Times New Roman" pitchFamily="18" charset="0"/>
              </a:rPr>
              <a:t>Association</a:t>
            </a:r>
            <a:r>
              <a:rPr lang="en-US" sz="2400" b="1" dirty="0" smtClean="0">
                <a:solidFill>
                  <a:srgbClr val="0070C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None/>
            </a:pPr>
            <a:r>
              <a:rPr lang="en-US" sz="4000" i="1" dirty="0" smtClean="0">
                <a:latin typeface="Times New Roman" pitchFamily="18" charset="0"/>
                <a:cs typeface="Times New Roman" pitchFamily="18" charset="0"/>
              </a:rPr>
              <a:t>         Ball</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None/>
            </a:pPr>
            <a:r>
              <a:rPr lang="en-US" sz="26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learn the word </a:t>
            </a:r>
            <a:r>
              <a:rPr lang="en-US" sz="2400" i="1" dirty="0" smtClean="0">
                <a:latin typeface="Times New Roman" pitchFamily="18" charset="0"/>
                <a:cs typeface="Times New Roman" pitchFamily="18" charset="0"/>
              </a:rPr>
              <a:t>ball</a:t>
            </a:r>
            <a:r>
              <a:rPr lang="en-US" sz="2400" dirty="0" smtClean="0">
                <a:latin typeface="Times New Roman" pitchFamily="18" charset="0"/>
                <a:cs typeface="Times New Roman" pitchFamily="18" charset="0"/>
              </a:rPr>
              <a:t>, for instance, the child would first associate the word </a:t>
            </a:r>
            <a:r>
              <a:rPr lang="en-US" sz="2400" i="1" dirty="0" smtClean="0">
                <a:latin typeface="Times New Roman" pitchFamily="18" charset="0"/>
                <a:cs typeface="Times New Roman" pitchFamily="18" charset="0"/>
              </a:rPr>
              <a:t>ball </a:t>
            </a:r>
            <a:r>
              <a:rPr lang="en-US" sz="2400" dirty="0" smtClean="0">
                <a:latin typeface="Times New Roman" pitchFamily="18" charset="0"/>
                <a:cs typeface="Times New Roman" pitchFamily="18" charset="0"/>
              </a:rPr>
              <a:t>with the familiar spherical object, the stimulus.</a:t>
            </a:r>
            <a:endParaRPr lang="fr-FR" sz="2400" dirty="0">
              <a:latin typeface="Times New Roman" pitchFamily="18" charset="0"/>
              <a:cs typeface="Times New Roman" pitchFamily="18" charset="0"/>
            </a:endParaRPr>
          </a:p>
        </p:txBody>
      </p:sp>
      <p:pic>
        <p:nvPicPr>
          <p:cNvPr id="4" name="Image 3" descr="index.jpg"/>
          <p:cNvPicPr>
            <a:picLocks noChangeAspect="1"/>
          </p:cNvPicPr>
          <p:nvPr/>
        </p:nvPicPr>
        <p:blipFill>
          <a:blip r:embed="rId2"/>
          <a:stretch>
            <a:fillRect/>
          </a:stretch>
        </p:blipFill>
        <p:spPr>
          <a:xfrm>
            <a:off x="5572132" y="2786058"/>
            <a:ext cx="2143125" cy="2143125"/>
          </a:xfrm>
          <a:prstGeom prst="rect">
            <a:avLst/>
          </a:prstGeom>
        </p:spPr>
      </p:pic>
      <p:sp>
        <p:nvSpPr>
          <p:cNvPr id="6" name="Flèche droite 5"/>
          <p:cNvSpPr/>
          <p:nvPr/>
        </p:nvSpPr>
        <p:spPr>
          <a:xfrm>
            <a:off x="2857488" y="3357562"/>
            <a:ext cx="2071702" cy="913260"/>
          </a:xfrm>
          <a:prstGeom prst="rightArrow">
            <a:avLst/>
          </a:prstGeom>
          <a:effectLst>
            <a:innerShdw blurRad="63500" dist="50800" dir="13500000">
              <a:prstClr val="black">
                <a:alpha val="50000"/>
              </a:prstClr>
            </a:innerShdw>
          </a:effectLst>
          <a:scene3d>
            <a:camera prst="orthographicFront"/>
            <a:lightRig rig="sunset" dir="t"/>
          </a:scene3d>
          <a:sp3d prstMaterial="metal">
            <a:bevelT prst="angl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Associated</a:t>
            </a:r>
            <a:r>
              <a:rPr lang="fr-FR" dirty="0" smtClean="0"/>
              <a:t> </a:t>
            </a:r>
            <a:r>
              <a:rPr lang="fr-FR" dirty="0" err="1" smtClean="0"/>
              <a:t>with</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par>
                                <p:cTn id="23" presetID="2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lvl="4">
              <a:buFont typeface="Wingdings" pitchFamily="2" charset="2"/>
              <a:buChar char="Ø"/>
            </a:pPr>
            <a:endParaRPr lang="en-US" sz="2400" b="1" dirty="0" smtClean="0">
              <a:solidFill>
                <a:srgbClr val="0070C0"/>
              </a:solidFill>
              <a:latin typeface="Times New Roman" pitchFamily="18" charset="0"/>
              <a:cs typeface="Times New Roman" pitchFamily="18" charset="0"/>
            </a:endParaRPr>
          </a:p>
          <a:p>
            <a:pPr lvl="4">
              <a:buFont typeface="Wingdings" pitchFamily="2" charset="2"/>
              <a:buChar char="Ø"/>
            </a:pPr>
            <a:r>
              <a:rPr lang="en-US" sz="2400" b="1" dirty="0" smtClean="0">
                <a:solidFill>
                  <a:srgbClr val="0070C0"/>
                </a:solidFill>
                <a:latin typeface="Times New Roman" pitchFamily="18" charset="0"/>
                <a:cs typeface="Times New Roman" pitchFamily="18" charset="0"/>
              </a:rPr>
              <a:t>2/ </a:t>
            </a:r>
            <a:r>
              <a:rPr lang="en-US" sz="2400" b="1" u="sng" dirty="0" smtClean="0">
                <a:solidFill>
                  <a:srgbClr val="0070C0"/>
                </a:solidFill>
                <a:latin typeface="Times New Roman" pitchFamily="18" charset="0"/>
                <a:cs typeface="Times New Roman" pitchFamily="18" charset="0"/>
              </a:rPr>
              <a:t>Imitation</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word-for-word repetition of all or part of someone else's utterance.</a:t>
            </a: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fr-FR" sz="2400" dirty="0" smtClean="0">
              <a:latin typeface="Times New Roman" pitchFamily="18" charset="0"/>
              <a:cs typeface="Times New Roman" pitchFamily="18" charset="0"/>
            </a:endParaRPr>
          </a:p>
          <a:p>
            <a:pPr lvl="4">
              <a:buFont typeface="Wingdings" pitchFamily="2" charset="2"/>
              <a:buChar char="Ø"/>
            </a:pPr>
            <a:endParaRPr lang="en-US" sz="2400" b="1" dirty="0" smtClean="0">
              <a:solidFill>
                <a:srgbClr val="0070C0"/>
              </a:solidFill>
              <a:latin typeface="Times New Roman" pitchFamily="18" charset="0"/>
              <a:cs typeface="Times New Roman" pitchFamily="18" charset="0"/>
            </a:endParaRPr>
          </a:p>
          <a:p>
            <a:pPr lvl="4">
              <a:buFont typeface="Wingdings" pitchFamily="2" charset="2"/>
              <a:buChar char="Ø"/>
            </a:pPr>
            <a:endParaRPr lang="fr-FR" sz="2400" dirty="0">
              <a:latin typeface="Times New Roman" pitchFamily="18" charset="0"/>
              <a:cs typeface="Times New Roman" pitchFamily="18" charset="0"/>
            </a:endParaRPr>
          </a:p>
        </p:txBody>
      </p:sp>
      <p:pic>
        <p:nvPicPr>
          <p:cNvPr id="4" name="Image 3"/>
          <p:cNvPicPr/>
          <p:nvPr/>
        </p:nvPicPr>
        <p:blipFill>
          <a:blip r:embed="rId2"/>
          <a:srcRect/>
          <a:stretch>
            <a:fillRect/>
          </a:stretch>
        </p:blipFill>
        <p:spPr bwMode="auto">
          <a:xfrm>
            <a:off x="1071538" y="3500438"/>
            <a:ext cx="7000924" cy="18573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lvl="2">
              <a:buFont typeface="Wingdings" pitchFamily="2" charset="2"/>
              <a:buChar char="Ø"/>
            </a:pPr>
            <a:endParaRPr lang="fr-FR" dirty="0" smtClean="0"/>
          </a:p>
          <a:p>
            <a:pPr lvl="2">
              <a:buFont typeface="Wingdings" pitchFamily="2" charset="2"/>
              <a:buChar char="Ø"/>
            </a:pPr>
            <a:endParaRPr lang="fr-FR" dirty="0" smtClean="0"/>
          </a:p>
          <a:p>
            <a:pPr lvl="2">
              <a:buFont typeface="Wingdings" pitchFamily="2" charset="2"/>
              <a:buChar char="Ø"/>
            </a:pPr>
            <a:endParaRPr lang="fr-FR" dirty="0" smtClean="0"/>
          </a:p>
          <a:p>
            <a:pPr lvl="2">
              <a:buFont typeface="Wingdings" pitchFamily="2" charset="2"/>
              <a:buChar char="Ø"/>
            </a:pPr>
            <a:endParaRPr lang="fr-FR" dirty="0" smtClean="0"/>
          </a:p>
          <a:p>
            <a:pPr lvl="4">
              <a:buFont typeface="Wingdings" pitchFamily="2" charset="2"/>
              <a:buChar char="Ø"/>
            </a:pPr>
            <a:r>
              <a:rPr lang="en-US" sz="2400" b="1" dirty="0" smtClean="0">
                <a:solidFill>
                  <a:srgbClr val="0070C0"/>
                </a:solidFill>
                <a:latin typeface="Times New Roman" pitchFamily="18" charset="0"/>
                <a:cs typeface="Times New Roman" pitchFamily="18" charset="0"/>
              </a:rPr>
              <a:t>3/ </a:t>
            </a:r>
            <a:r>
              <a:rPr lang="en-US" sz="2400" b="1" u="sng" dirty="0" smtClean="0">
                <a:solidFill>
                  <a:srgbClr val="0070C0"/>
                </a:solidFill>
                <a:latin typeface="Times New Roman" pitchFamily="18" charset="0"/>
                <a:cs typeface="Times New Roman" pitchFamily="18" charset="0"/>
              </a:rPr>
              <a:t>Practice</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repetitive manipulation of form.</a:t>
            </a:r>
            <a:endParaRPr lang="fr-FR" sz="2400" dirty="0">
              <a:latin typeface="Times New Roman" pitchFamily="18" charset="0"/>
              <a:cs typeface="Times New Roman" pitchFamily="18" charset="0"/>
            </a:endParaRPr>
          </a:p>
        </p:txBody>
      </p:sp>
      <p:pic>
        <p:nvPicPr>
          <p:cNvPr id="4" name="Image 3"/>
          <p:cNvPicPr/>
          <p:nvPr/>
        </p:nvPicPr>
        <p:blipFill>
          <a:blip r:embed="rId2"/>
          <a:srcRect/>
          <a:stretch>
            <a:fillRect/>
          </a:stretch>
        </p:blipFill>
        <p:spPr bwMode="auto">
          <a:xfrm>
            <a:off x="1214414" y="3071810"/>
            <a:ext cx="6429420" cy="207170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According to this view: </a:t>
            </a:r>
          </a:p>
          <a:p>
            <a:pPr lvl="2">
              <a:lnSpc>
                <a:spcPct val="150000"/>
              </a:lnSpc>
              <a:buFont typeface="Wingdings" pitchFamily="2" charset="2"/>
              <a:buChar char="Ø"/>
            </a:pPr>
            <a:r>
              <a:rPr lang="en-US" sz="2400" dirty="0" smtClean="0">
                <a:latin typeface="Times New Roman" pitchFamily="18" charset="0"/>
                <a:cs typeface="Times New Roman" pitchFamily="18" charset="0"/>
              </a:rPr>
              <a:t>Language learning is a matter of habit formation; it is an “automatic process”.</a:t>
            </a:r>
          </a:p>
          <a:p>
            <a:pPr lvl="2">
              <a:lnSpc>
                <a:spcPct val="150000"/>
              </a:lnSpc>
              <a:buFont typeface="Wingdings" pitchFamily="2" charset="2"/>
              <a:buChar char="Ø"/>
            </a:pPr>
            <a:endParaRPr lang="en-US" sz="2400" dirty="0" smtClean="0">
              <a:latin typeface="Times New Roman" pitchFamily="18" charset="0"/>
              <a:cs typeface="Times New Roman" pitchFamily="18" charset="0"/>
            </a:endParaRPr>
          </a:p>
          <a:p>
            <a:pPr lvl="2">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quality</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quantity</a:t>
            </a:r>
            <a:r>
              <a:rPr lang="en-US" sz="2400" dirty="0" smtClean="0">
                <a:latin typeface="Times New Roman" pitchFamily="18" charset="0"/>
                <a:cs typeface="Times New Roman" pitchFamily="18" charset="0"/>
              </a:rPr>
              <a:t> of the language the child hears, as well as the consistency of the </a:t>
            </a:r>
            <a:r>
              <a:rPr lang="en-US" sz="2400" b="1" dirty="0" smtClean="0">
                <a:latin typeface="Times New Roman" pitchFamily="18" charset="0"/>
                <a:cs typeface="Times New Roman" pitchFamily="18" charset="0"/>
              </a:rPr>
              <a:t>reinforcement</a:t>
            </a:r>
            <a:r>
              <a:rPr lang="en-US" sz="2400" dirty="0" smtClean="0">
                <a:latin typeface="Times New Roman" pitchFamily="18" charset="0"/>
                <a:cs typeface="Times New Roman" pitchFamily="18" charset="0"/>
              </a:rPr>
              <a:t> offered by others in the environment, would shape the child’s language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 </a:t>
            </a:r>
          </a:p>
          <a:p>
            <a:pPr lvl="2">
              <a:lnSpc>
                <a:spcPct val="150000"/>
              </a:lnSpc>
              <a:buNone/>
            </a:pPr>
            <a:r>
              <a:rPr lang="en-US" sz="2400" dirty="0" smtClean="0">
                <a:latin typeface="Times New Roman" pitchFamily="18" charset="0"/>
                <a:cs typeface="Times New Roman" pitchFamily="18" charset="0"/>
              </a:rPr>
              <a:t>   This theory gives </a:t>
            </a:r>
            <a:r>
              <a:rPr lang="en-US" sz="2400" b="1" u="sng" dirty="0" smtClean="0">
                <a:solidFill>
                  <a:srgbClr val="FF0000"/>
                </a:solidFill>
                <a:latin typeface="Times New Roman" pitchFamily="18" charset="0"/>
                <a:cs typeface="Times New Roman" pitchFamily="18" charset="0"/>
              </a:rPr>
              <a:t>great importance to the environment</a:t>
            </a:r>
            <a:r>
              <a:rPr lang="en-US" sz="2400" dirty="0" smtClean="0">
                <a:latin typeface="Times New Roman" pitchFamily="18" charset="0"/>
                <a:cs typeface="Times New Roman" pitchFamily="18" charset="0"/>
              </a:rPr>
              <a:t> as the source of </a:t>
            </a:r>
            <a:r>
              <a:rPr lang="en-US" sz="2400" dirty="0" smtClean="0">
                <a:solidFill>
                  <a:srgbClr val="0070C0"/>
                </a:solidFill>
                <a:latin typeface="Times New Roman" pitchFamily="18" charset="0"/>
                <a:cs typeface="Times New Roman" pitchFamily="18" charset="0"/>
              </a:rPr>
              <a:t>everything</a:t>
            </a:r>
            <a:r>
              <a:rPr lang="en-US" sz="2400" dirty="0" smtClean="0">
                <a:latin typeface="Times New Roman" pitchFamily="18" charset="0"/>
                <a:cs typeface="Times New Roman" pitchFamily="18" charset="0"/>
              </a:rPr>
              <a:t> the child needs to learn.</a:t>
            </a:r>
          </a:p>
          <a:p>
            <a:pPr lvl="2">
              <a:lnSpc>
                <a:spcPct val="150000"/>
              </a:lnSpc>
              <a:buFont typeface="Wingdings" pitchFamily="2" charset="2"/>
              <a:buChar char="Ø"/>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Now examine the transcripts from Peter, Cindy, and Kathryn. They were all about twenty-four months old when they were recorded as they played with a visiting adult. Using the </a:t>
            </a:r>
            <a:r>
              <a:rPr lang="en-US" u="sng" dirty="0" smtClean="0">
                <a:latin typeface="Times New Roman" pitchFamily="18" charset="0"/>
                <a:cs typeface="Times New Roman" pitchFamily="18" charset="0"/>
              </a:rPr>
              <a:t>definitions above</a:t>
            </a:r>
            <a:r>
              <a:rPr lang="en-US" dirty="0" smtClean="0">
                <a:latin typeface="Times New Roman" pitchFamily="18" charset="0"/>
                <a:cs typeface="Times New Roman" pitchFamily="18" charset="0"/>
              </a:rPr>
              <a:t>, notice how Peter imitates the adult in the following dialogue.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 </a:t>
            </a:r>
            <a:endParaRPr lang="fr-FR" dirty="0"/>
          </a:p>
        </p:txBody>
      </p:sp>
      <p:pic>
        <p:nvPicPr>
          <p:cNvPr id="4" name="Image 3"/>
          <p:cNvPicPr/>
          <p:nvPr/>
        </p:nvPicPr>
        <p:blipFill>
          <a:blip r:embed="rId2">
            <a:lum bright="-2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If we </a:t>
            </a:r>
            <a:r>
              <a:rPr lang="en-US" dirty="0" err="1" smtClean="0">
                <a:latin typeface="Times New Roman" pitchFamily="18" charset="0"/>
                <a:cs typeface="Times New Roman" pitchFamily="18" charset="0"/>
              </a:rPr>
              <a:t>analysed</a:t>
            </a:r>
            <a:r>
              <a:rPr lang="en-US" dirty="0" smtClean="0">
                <a:latin typeface="Times New Roman" pitchFamily="18" charset="0"/>
                <a:cs typeface="Times New Roman" pitchFamily="18" charset="0"/>
              </a:rPr>
              <a:t> a larger sample of Peter's speech, we would see that:</a:t>
            </a:r>
          </a:p>
          <a:p>
            <a:pPr lvl="2">
              <a:buFont typeface="Wingdings" pitchFamily="2" charset="2"/>
              <a:buChar char="Ø"/>
            </a:pPr>
            <a:r>
              <a:rPr lang="fr-FR" sz="2400" b="1" dirty="0" smtClean="0">
                <a:latin typeface="Times New Roman" pitchFamily="18" charset="0"/>
                <a:cs typeface="Times New Roman" pitchFamily="18" charset="0"/>
              </a:rPr>
              <a:t>1/</a:t>
            </a: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30-40 per cent of his sentences were imitations of what someone else had just said.</a:t>
            </a:r>
          </a:p>
          <a:p>
            <a:pPr lvl="2">
              <a:buFont typeface="Wingdings" pitchFamily="2" charset="2"/>
              <a:buChar char="Ø"/>
            </a:pPr>
            <a:endParaRPr lang="en-US" sz="2400" dirty="0" smtClean="0">
              <a:latin typeface="Times New Roman" pitchFamily="18" charset="0"/>
              <a:cs typeface="Times New Roman" pitchFamily="18" charset="0"/>
            </a:endParaRPr>
          </a:p>
          <a:p>
            <a:pPr lvl="2">
              <a:buFont typeface="Wingdings" pitchFamily="2" charset="2"/>
              <a:buChar char="Ø"/>
            </a:pPr>
            <a:r>
              <a:rPr lang="en-US" sz="2400" b="1"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We would also see that his imitations were not random; he imitated words and sentence structures that were just beginning to appear in his spontaneous speech.</a:t>
            </a:r>
          </a:p>
          <a:p>
            <a:pPr lvl="2">
              <a:buFont typeface="Wingdings" pitchFamily="2" charset="2"/>
              <a:buChar char="Ø"/>
            </a:pPr>
            <a:endParaRPr lang="en-US" sz="2400" dirty="0" smtClean="0">
              <a:latin typeface="Times New Roman" pitchFamily="18" charset="0"/>
              <a:cs typeface="Times New Roman" pitchFamily="18" charset="0"/>
            </a:endParaRPr>
          </a:p>
          <a:p>
            <a:pPr lvl="2">
              <a:buFont typeface="Wingdings" pitchFamily="2" charset="2"/>
              <a:buChar char="Ø"/>
            </a:pPr>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Once these new elements became solidly grounded in his language system, he stopped imitating them and went on to imitate others. Unlike a parrot who imitates the familiar and continues to repeat the same things again and again, children appear to </a:t>
            </a:r>
            <a:r>
              <a:rPr lang="en-US" sz="2400" b="1" dirty="0" smtClean="0">
                <a:solidFill>
                  <a:srgbClr val="00B050"/>
                </a:solidFill>
                <a:latin typeface="Times New Roman" pitchFamily="18" charset="0"/>
                <a:cs typeface="Times New Roman" pitchFamily="18" charset="0"/>
              </a:rPr>
              <a:t>imitate selectively</a:t>
            </a:r>
            <a:r>
              <a:rPr lang="en-US"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slide(fromBottom)">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785794"/>
            <a:ext cx="9144000" cy="6072206"/>
          </a:xfrm>
        </p:spPr>
        <p:txBody>
          <a:bodyPr/>
          <a:lstStyle/>
          <a:p>
            <a:pPr indent="0" algn="just">
              <a:lnSpc>
                <a:spcPct val="200000"/>
              </a:lnSpc>
              <a:buNone/>
            </a:pPr>
            <a:r>
              <a:rPr lang="en-US" dirty="0" smtClean="0"/>
              <a:t>	</a:t>
            </a:r>
            <a:r>
              <a:rPr lang="en-US" dirty="0" smtClean="0">
                <a:latin typeface="Times New Roman" pitchFamily="18" charset="0"/>
                <a:cs typeface="Times New Roman" pitchFamily="18" charset="0"/>
              </a:rPr>
              <a:t>Two opposing positions on the origins of knowledge-</a:t>
            </a:r>
            <a:r>
              <a:rPr lang="en-US" b="1" dirty="0" smtClean="0">
                <a:latin typeface="Times New Roman" pitchFamily="18" charset="0"/>
                <a:cs typeface="Times New Roman" pitchFamily="18" charset="0"/>
              </a:rPr>
              <a:t>empiricism</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rationalism</a:t>
            </a:r>
            <a:r>
              <a:rPr lang="en-US" dirty="0" smtClean="0">
                <a:latin typeface="Times New Roman" pitchFamily="18" charset="0"/>
                <a:cs typeface="Times New Roman" pitchFamily="18" charset="0"/>
              </a:rPr>
              <a:t> have existed for centuries and are still evident, </a:t>
            </a:r>
            <a:r>
              <a:rPr lang="en-US" b="1" dirty="0" smtClean="0">
                <a:solidFill>
                  <a:srgbClr val="7030A0"/>
                </a:solidFill>
                <a:latin typeface="Times New Roman" pitchFamily="18" charset="0"/>
                <a:cs typeface="Times New Roman" pitchFamily="18" charset="0"/>
              </a:rPr>
              <a:t>to varying degrees</a:t>
            </a:r>
            <a:r>
              <a:rPr lang="en-US" dirty="0" smtClean="0">
                <a:latin typeface="Times New Roman" pitchFamily="18" charset="0"/>
                <a:cs typeface="Times New Roman" pitchFamily="18" charset="0"/>
              </a:rPr>
              <a:t>, in the learning theories of today. </a:t>
            </a:r>
          </a:p>
          <a:p>
            <a:pPr indent="0" algn="just">
              <a:lnSpc>
                <a:spcPct val="200000"/>
              </a:lnSpc>
              <a:buNone/>
            </a:pPr>
            <a:r>
              <a:rPr lang="en-US" dirty="0" smtClean="0">
                <a:latin typeface="Times New Roman" pitchFamily="18" charset="0"/>
                <a:cs typeface="Times New Roman" pitchFamily="18" charset="0"/>
              </a:rPr>
              <a:t>	A brief description of these views is included here as a background for comparing the “modern” learning viewpoints.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endParaRPr lang="fr-FR" dirty="0" smtClean="0"/>
          </a:p>
          <a:p>
            <a:pPr algn="just"/>
            <a:r>
              <a:rPr lang="en-US" dirty="0" smtClean="0">
                <a:latin typeface="Times New Roman" pitchFamily="18" charset="0"/>
                <a:cs typeface="Times New Roman" pitchFamily="18" charset="0"/>
              </a:rPr>
              <a:t>The choice of what to imitate seems to be based on something new that they have just begun to </a:t>
            </a:r>
            <a:r>
              <a:rPr lang="en-US" b="1" u="sng" dirty="0" smtClean="0">
                <a:solidFill>
                  <a:srgbClr val="0070C0"/>
                </a:solidFill>
                <a:latin typeface="Times New Roman" pitchFamily="18" charset="0"/>
                <a:cs typeface="Times New Roman" pitchFamily="18" charset="0"/>
              </a:rPr>
              <a:t>understand</a:t>
            </a:r>
            <a:r>
              <a:rPr lang="en-US" dirty="0" smtClean="0">
                <a:latin typeface="Times New Roman" pitchFamily="18" charset="0"/>
                <a:cs typeface="Times New Roman" pitchFamily="18" charset="0"/>
              </a:rPr>
              <a:t> and </a:t>
            </a:r>
            <a:r>
              <a:rPr lang="en-US" b="1" u="sng" dirty="0" smtClean="0">
                <a:solidFill>
                  <a:srgbClr val="0070C0"/>
                </a:solidFill>
                <a:latin typeface="Times New Roman" pitchFamily="18" charset="0"/>
                <a:cs typeface="Times New Roman" pitchFamily="18" charset="0"/>
              </a:rPr>
              <a:t>use</a:t>
            </a:r>
            <a:r>
              <a:rPr lang="en-US" dirty="0" smtClean="0">
                <a:latin typeface="Times New Roman" pitchFamily="18" charset="0"/>
                <a:cs typeface="Times New Roman" pitchFamily="18" charset="0"/>
              </a:rPr>
              <a:t>, not simply on what is 'available' in the environment. For example, consider how Cindy imitates and </a:t>
            </a:r>
            <a:r>
              <a:rPr lang="en-US" dirty="0" err="1" smtClean="0">
                <a:latin typeface="Times New Roman" pitchFamily="18" charset="0"/>
                <a:cs typeface="Times New Roman" pitchFamily="18" charset="0"/>
              </a:rPr>
              <a:t>practises</a:t>
            </a:r>
            <a:r>
              <a:rPr lang="en-US" dirty="0" smtClean="0">
                <a:latin typeface="Times New Roman" pitchFamily="18" charset="0"/>
                <a:cs typeface="Times New Roman" pitchFamily="18" charset="0"/>
              </a:rPr>
              <a:t> language in the following conversations: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a:lum bright="-10000" contrast="30000"/>
          </a:blip>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endParaRPr lang="fr-FR" dirty="0" smtClean="0"/>
          </a:p>
          <a:p>
            <a:endParaRPr lang="fr-FR" dirty="0" smtClean="0"/>
          </a:p>
          <a:p>
            <a:pPr>
              <a:buNone/>
            </a:pPr>
            <a:r>
              <a:rPr lang="fr-FR"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What is most striking is that, like Peter, her imitation and practice appear to be focused on what she is currently working on.</a:t>
            </a:r>
            <a:endParaRPr lang="fr-FR" dirty="0">
              <a:latin typeface="Times New Roman" pitchFamily="18" charset="0"/>
              <a:cs typeface="Times New Roman" pitchFamily="18" charset="0"/>
            </a:endParaRPr>
          </a:p>
        </p:txBody>
      </p:sp>
      <p:pic>
        <p:nvPicPr>
          <p:cNvPr id="4" name="Image 3"/>
          <p:cNvPicPr/>
          <p:nvPr/>
        </p:nvPicPr>
        <p:blipFill>
          <a:blip r:embed="rId2">
            <a:lum bright="-10000" contrast="30000"/>
          </a:blip>
          <a:srcRect/>
          <a:stretch>
            <a:fillRect/>
          </a:stretch>
        </p:blipFill>
        <p:spPr bwMode="auto">
          <a:xfrm>
            <a:off x="0" y="0"/>
            <a:ext cx="9144000" cy="24288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slide(fromBottom)">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The samples of speech from Peter and Cindy seem to lend some support to the </a:t>
            </a:r>
            <a:r>
              <a:rPr lang="en-US" dirty="0" err="1" smtClean="0">
                <a:latin typeface="Times New Roman" pitchFamily="18" charset="0"/>
                <a:cs typeface="Times New Roman" pitchFamily="18" charset="0"/>
              </a:rPr>
              <a:t>behaviourist</a:t>
            </a:r>
            <a:r>
              <a:rPr lang="en-US" dirty="0" smtClean="0">
                <a:latin typeface="Times New Roman" pitchFamily="18" charset="0"/>
                <a:cs typeface="Times New Roman" pitchFamily="18" charset="0"/>
              </a:rPr>
              <a:t> explanation of language acquisition. Even so, as we saw:</a:t>
            </a: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r>
              <a:rPr lang="en-US" sz="2400" dirty="0" smtClean="0">
                <a:latin typeface="Times New Roman" pitchFamily="18" charset="0"/>
                <a:cs typeface="Times New Roman" pitchFamily="18" charset="0"/>
              </a:rPr>
              <a:t>the choice of what to imitate and </a:t>
            </a:r>
            <a:r>
              <a:rPr lang="en-US" sz="2400" dirty="0" err="1" smtClean="0">
                <a:latin typeface="Times New Roman" pitchFamily="18" charset="0"/>
                <a:cs typeface="Times New Roman" pitchFamily="18" charset="0"/>
              </a:rPr>
              <a:t>practise</a:t>
            </a:r>
            <a:r>
              <a:rPr lang="en-US" sz="2400" dirty="0" smtClean="0">
                <a:latin typeface="Times New Roman" pitchFamily="18" charset="0"/>
                <a:cs typeface="Times New Roman" pitchFamily="18" charset="0"/>
              </a:rPr>
              <a:t> seemed determined by something </a:t>
            </a:r>
            <a:r>
              <a:rPr lang="en-US" sz="2400" dirty="0" smtClean="0">
                <a:solidFill>
                  <a:srgbClr val="FF0000"/>
                </a:solidFill>
                <a:latin typeface="Times New Roman" pitchFamily="18" charset="0"/>
                <a:cs typeface="Times New Roman" pitchFamily="18" charset="0"/>
              </a:rPr>
              <a:t>inside</a:t>
            </a:r>
            <a:r>
              <a:rPr lang="en-US" sz="2400" dirty="0" smtClean="0">
                <a:latin typeface="Times New Roman" pitchFamily="18" charset="0"/>
                <a:cs typeface="Times New Roman" pitchFamily="18" charset="0"/>
              </a:rPr>
              <a:t> the child rather than by the </a:t>
            </a:r>
            <a:r>
              <a:rPr lang="en-US" sz="2400" dirty="0" smtClean="0">
                <a:solidFill>
                  <a:srgbClr val="7030A0"/>
                </a:solidFill>
                <a:latin typeface="Times New Roman" pitchFamily="18" charset="0"/>
                <a:cs typeface="Times New Roman" pitchFamily="18" charset="0"/>
              </a:rPr>
              <a:t>environment</a:t>
            </a:r>
            <a:r>
              <a:rPr lang="en-US" sz="2400" dirty="0" smtClean="0">
                <a:latin typeface="Times New Roman" pitchFamily="18" charset="0"/>
                <a:cs typeface="Times New Roman" pitchFamily="18" charset="0"/>
              </a:rPr>
              <a:t>.</a:t>
            </a: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endParaRPr lang="en-US" sz="2400" dirty="0" smtClean="0">
              <a:latin typeface="Times New Roman" pitchFamily="18" charset="0"/>
              <a:cs typeface="Times New Roman" pitchFamily="18" charset="0"/>
            </a:endParaRPr>
          </a:p>
          <a:p>
            <a:pPr lvl="3">
              <a:buFont typeface="Wingdings" pitchFamily="2" charset="2"/>
              <a:buChar char="Ø"/>
            </a:pPr>
            <a:r>
              <a:rPr lang="en-US" sz="2400" dirty="0" smtClean="0">
                <a:latin typeface="Times New Roman" pitchFamily="18" charset="0"/>
                <a:cs typeface="Times New Roman" pitchFamily="18" charset="0"/>
              </a:rPr>
              <a:t>Not all children ‘</a:t>
            </a:r>
            <a:r>
              <a:rPr lang="en-US" sz="2400" dirty="0" smtClean="0">
                <a:solidFill>
                  <a:srgbClr val="00B050"/>
                </a:solidFill>
                <a:latin typeface="Times New Roman" pitchFamily="18" charset="0"/>
                <a:cs typeface="Times New Roman" pitchFamily="18" charset="0"/>
              </a:rPr>
              <a:t>imitate</a:t>
            </a:r>
            <a:r>
              <a:rPr lang="en-US" sz="2400" dirty="0" smtClean="0">
                <a:latin typeface="Times New Roman" pitchFamily="18" charset="0"/>
                <a:cs typeface="Times New Roman" pitchFamily="18" charset="0"/>
              </a:rPr>
              <a:t>’ and ‘</a:t>
            </a:r>
            <a:r>
              <a:rPr lang="en-US" sz="2400" dirty="0" err="1" smtClean="0">
                <a:solidFill>
                  <a:srgbClr val="00B050"/>
                </a:solidFill>
                <a:latin typeface="Times New Roman" pitchFamily="18" charset="0"/>
                <a:cs typeface="Times New Roman" pitchFamily="18" charset="0"/>
              </a:rPr>
              <a:t>practise</a:t>
            </a:r>
            <a:r>
              <a:rPr lang="en-US" sz="2400" dirty="0" smtClean="0">
                <a:latin typeface="Times New Roman" pitchFamily="18" charset="0"/>
                <a:cs typeface="Times New Roman" pitchFamily="18" charset="0"/>
              </a:rPr>
              <a:t>’ as much as Peter and Cindy did. The amount of imitation in the speech of other children, whose development proceeded at a rate comparable to that of Cindy and Peter, has been calculated at less than 10 per cent.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slide(fromBottom)">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 </a:t>
            </a:r>
            <a:endParaRPr lang="fr-FR" dirty="0"/>
          </a:p>
        </p:txBody>
      </p:sp>
      <p:pic>
        <p:nvPicPr>
          <p:cNvPr id="4" name="Image 3"/>
          <p:cNvPicPr/>
          <p:nvPr/>
        </p:nvPicPr>
        <p:blipFill>
          <a:blip r:embed="rId2">
            <a:lum bright="-10000" contrast="30000"/>
          </a:blip>
          <a:srcRect/>
          <a:stretch>
            <a:fillRect/>
          </a:stretch>
        </p:blipFill>
        <p:spPr bwMode="auto">
          <a:xfrm>
            <a:off x="0" y="0"/>
            <a:ext cx="9144000" cy="5357826"/>
          </a:xfrm>
          <a:prstGeom prst="rect">
            <a:avLst/>
          </a:prstGeom>
          <a:noFill/>
          <a:ln w="9525">
            <a:noFill/>
            <a:miter lim="800000"/>
            <a:headEnd/>
            <a:tailEnd/>
          </a:ln>
        </p:spPr>
      </p:pic>
      <p:pic>
        <p:nvPicPr>
          <p:cNvPr id="5" name="Image 4"/>
          <p:cNvPicPr/>
          <p:nvPr/>
        </p:nvPicPr>
        <p:blipFill>
          <a:blip r:embed="rId3">
            <a:lum bright="-10000" contrast="30000"/>
          </a:blip>
          <a:srcRect/>
          <a:stretch>
            <a:fillRect/>
          </a:stretch>
        </p:blipFill>
        <p:spPr bwMode="auto">
          <a:xfrm>
            <a:off x="0" y="5357827"/>
            <a:ext cx="9144000" cy="15001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dirty="0" smtClean="0">
                <a:latin typeface="Times New Roman" pitchFamily="18" charset="0"/>
                <a:cs typeface="Times New Roman" pitchFamily="18" charset="0"/>
              </a:rPr>
              <a:t>Like Cindy, Kathryn sometimes repeats herself or produces a series of related 'practice' sentences, but she rarely imitates the other speaker. Instead, she </a:t>
            </a:r>
            <a:r>
              <a:rPr lang="en-US" dirty="0" smtClean="0">
                <a:solidFill>
                  <a:srgbClr val="0070C0"/>
                </a:solidFill>
                <a:latin typeface="Times New Roman" pitchFamily="18" charset="0"/>
                <a:cs typeface="Times New Roman" pitchFamily="18" charset="0"/>
              </a:rPr>
              <a:t>asks</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answers</a:t>
            </a:r>
            <a:r>
              <a:rPr lang="en-US" dirty="0" smtClean="0">
                <a:latin typeface="Times New Roman" pitchFamily="18" charset="0"/>
                <a:cs typeface="Times New Roman" pitchFamily="18" charset="0"/>
              </a:rPr>
              <a:t> questions and </a:t>
            </a:r>
            <a:r>
              <a:rPr lang="en-US" dirty="0" smtClean="0">
                <a:solidFill>
                  <a:srgbClr val="FF0000"/>
                </a:solidFill>
                <a:latin typeface="Times New Roman" pitchFamily="18" charset="0"/>
                <a:cs typeface="Times New Roman" pitchFamily="18" charset="0"/>
              </a:rPr>
              <a:t>elaborates</a:t>
            </a:r>
            <a:r>
              <a:rPr lang="en-US" dirty="0" smtClean="0">
                <a:latin typeface="Times New Roman" pitchFamily="18" charset="0"/>
                <a:cs typeface="Times New Roman" pitchFamily="18" charset="0"/>
              </a:rPr>
              <a:t> on the other speaker's questions or statements.</a:t>
            </a:r>
            <a:endParaRPr lang="fr-FR"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Thus, children vary in the amount of imitation they do. In addition, many of the things they say show that they are using language </a:t>
            </a:r>
            <a:r>
              <a:rPr lang="en-US" dirty="0" smtClean="0">
                <a:solidFill>
                  <a:srgbClr val="FF0000"/>
                </a:solidFill>
                <a:latin typeface="Times New Roman" pitchFamily="18" charset="0"/>
                <a:cs typeface="Times New Roman" pitchFamily="18" charset="0"/>
              </a:rPr>
              <a:t>creatively</a:t>
            </a:r>
            <a:r>
              <a:rPr lang="en-US" dirty="0" smtClean="0">
                <a:latin typeface="Times New Roman" pitchFamily="18" charset="0"/>
                <a:cs typeface="Times New Roman" pitchFamily="18" charset="0"/>
              </a:rPr>
              <a:t>, not just repeating what they have heard. This is evident in the following examples: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b="1" u="sng" dirty="0" smtClean="0">
                <a:latin typeface="Times New Roman" pitchFamily="18" charset="0"/>
                <a:cs typeface="Times New Roman" pitchFamily="18" charset="0"/>
              </a:rPr>
              <a:t>Patterns in language</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The first example shows a child in the process of learning patterns in language, in this case the rules of word formation, and </a:t>
            </a:r>
            <a:r>
              <a:rPr lang="en-US" dirty="0" err="1" smtClean="0">
                <a:latin typeface="Times New Roman" pitchFamily="18" charset="0"/>
                <a:cs typeface="Times New Roman" pitchFamily="18" charset="0"/>
              </a:rPr>
              <a:t>overgeneralizing</a:t>
            </a:r>
            <a:r>
              <a:rPr lang="en-US" dirty="0" smtClean="0">
                <a:latin typeface="Times New Roman" pitchFamily="18" charset="0"/>
                <a:cs typeface="Times New Roman" pitchFamily="18" charset="0"/>
              </a:rPr>
              <a:t> them to new contexts. </a:t>
            </a:r>
            <a:r>
              <a:rPr lang="fr-FR" dirty="0" smtClean="0">
                <a:latin typeface="Times New Roman" pitchFamily="18" charset="0"/>
                <a:cs typeface="Times New Roman" pitchFamily="18" charset="0"/>
              </a:rPr>
              <a:t>Randall (35 </a:t>
            </a:r>
            <a:r>
              <a:rPr lang="fr-FR" dirty="0" err="1" smtClean="0">
                <a:latin typeface="Times New Roman" pitchFamily="18" charset="0"/>
                <a:cs typeface="Times New Roman" pitchFamily="18" charset="0"/>
              </a:rPr>
              <a:t>months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had</a:t>
            </a:r>
            <a:r>
              <a:rPr lang="fr-FR" dirty="0" smtClean="0">
                <a:latin typeface="Times New Roman" pitchFamily="18" charset="0"/>
                <a:cs typeface="Times New Roman" pitchFamily="18" charset="0"/>
              </a:rPr>
              <a:t> a sore on </a:t>
            </a:r>
            <a:r>
              <a:rPr lang="fr-FR" dirty="0" err="1" smtClean="0">
                <a:latin typeface="Times New Roman" pitchFamily="18" charset="0"/>
                <a:cs typeface="Times New Roman" pitchFamily="18" charset="0"/>
              </a:rPr>
              <a:t>his</a:t>
            </a:r>
            <a:r>
              <a:rPr lang="fr-FR" dirty="0" smtClean="0">
                <a:latin typeface="Times New Roman" pitchFamily="18" charset="0"/>
                <a:cs typeface="Times New Roman" pitchFamily="18" charset="0"/>
              </a:rPr>
              <a:t> hand.</a:t>
            </a: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Randall </a:t>
            </a:r>
            <a:r>
              <a:rPr lang="en-US" b="1" dirty="0" smtClean="0">
                <a:solidFill>
                  <a:srgbClr val="FF0000"/>
                </a:solidFill>
                <a:latin typeface="Times New Roman" pitchFamily="18" charset="0"/>
                <a:cs typeface="Times New Roman" pitchFamily="18" charset="0"/>
              </a:rPr>
              <a:t>forms</a:t>
            </a:r>
            <a:r>
              <a:rPr lang="en-US" dirty="0" smtClean="0">
                <a:latin typeface="Times New Roman" pitchFamily="18" charset="0"/>
                <a:cs typeface="Times New Roman" pitchFamily="18" charset="0"/>
              </a:rPr>
              <a:t> the verb 'doc' from the noun 'doctor', by analogy with farmers who farm, swimmers who swim, and actors who act.</a:t>
            </a:r>
            <a:endParaRPr lang="fr-FR" dirty="0">
              <a:latin typeface="Times New Roman" pitchFamily="18" charset="0"/>
              <a:cs typeface="Times New Roman" pitchFamily="18" charset="0"/>
            </a:endParaRPr>
          </a:p>
        </p:txBody>
      </p:sp>
      <p:pic>
        <p:nvPicPr>
          <p:cNvPr id="4" name="Image 3"/>
          <p:cNvPicPr/>
          <p:nvPr/>
        </p:nvPicPr>
        <p:blipFill>
          <a:blip r:embed="rId2">
            <a:lum bright="-10000" contrast="30000"/>
          </a:blip>
          <a:srcRect b="48148"/>
          <a:stretch>
            <a:fillRect/>
          </a:stretch>
        </p:blipFill>
        <p:spPr bwMode="auto">
          <a:xfrm>
            <a:off x="0" y="3143248"/>
            <a:ext cx="9144000" cy="1285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lstStyle/>
          <a:p>
            <a:pPr algn="ctr"/>
            <a:r>
              <a:rPr lang="fr-FR" b="1" dirty="0" smtClean="0">
                <a:solidFill>
                  <a:schemeClr val="tx1"/>
                </a:solidFill>
                <a:latin typeface="Times New Roman" pitchFamily="18" charset="0"/>
                <a:cs typeface="Times New Roman" pitchFamily="18" charset="0"/>
              </a:rPr>
              <a:t>THE « WUG » TEST</a:t>
            </a:r>
            <a:endParaRPr lang="fr-FR"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85794"/>
            <a:ext cx="9144000" cy="6072206"/>
          </a:xfrm>
        </p:spPr>
        <p:txBody>
          <a:bodyPr/>
          <a:lstStyle/>
          <a:p>
            <a:pPr lvl="0">
              <a:buNone/>
            </a:pPr>
            <a:r>
              <a:rPr lang="en-US" dirty="0" smtClean="0"/>
              <a:t>   </a:t>
            </a:r>
            <a:r>
              <a:rPr lang="en-US" sz="2800" dirty="0" smtClean="0">
                <a:latin typeface="Times New Roman" pitchFamily="18" charset="0"/>
                <a:cs typeface="Times New Roman" pitchFamily="18" charset="0"/>
              </a:rPr>
              <a:t>Children are shown drawings of imaginary creatures with novel names or people performing mysterious actions. For example:</a:t>
            </a:r>
          </a:p>
          <a:p>
            <a:pPr lvl="0">
              <a:buFont typeface="Wingdings" pitchFamily="2" charset="2"/>
              <a:buChar char="Ø"/>
            </a:pP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latin typeface="Times New Roman" pitchFamily="18" charset="0"/>
                <a:cs typeface="Times New Roman" pitchFamily="18" charset="0"/>
              </a:rPr>
              <a:t>   They are told, “Here is a </a:t>
            </a:r>
            <a:r>
              <a:rPr lang="en-US" sz="2800" b="1" dirty="0" err="1" smtClean="0">
                <a:solidFill>
                  <a:srgbClr val="0070C0"/>
                </a:solidFill>
                <a:latin typeface="Times New Roman" pitchFamily="18" charset="0"/>
                <a:cs typeface="Times New Roman" pitchFamily="18" charset="0"/>
              </a:rPr>
              <a:t>wug</a:t>
            </a:r>
            <a:r>
              <a:rPr lang="en-US" sz="2800" dirty="0" smtClean="0">
                <a:latin typeface="Times New Roman" pitchFamily="18" charset="0"/>
                <a:cs typeface="Times New Roman" pitchFamily="18" charset="0"/>
              </a:rPr>
              <a:t>. Now there are two of them. </a:t>
            </a:r>
            <a:r>
              <a:rPr lang="fr-FR" sz="2800" dirty="0" smtClean="0">
                <a:latin typeface="Times New Roman" pitchFamily="18" charset="0"/>
                <a:cs typeface="Times New Roman" pitchFamily="18" charset="0"/>
              </a:rPr>
              <a:t>There are </a:t>
            </a:r>
            <a:r>
              <a:rPr lang="fr-FR" sz="2800" dirty="0" err="1" smtClean="0">
                <a:latin typeface="Times New Roman" pitchFamily="18" charset="0"/>
                <a:cs typeface="Times New Roman" pitchFamily="18" charset="0"/>
              </a:rPr>
              <a:t>two</a:t>
            </a:r>
            <a:r>
              <a:rPr lang="fr-FR" sz="2800" dirty="0" smtClean="0">
                <a:latin typeface="Times New Roman" pitchFamily="18" charset="0"/>
                <a:cs typeface="Times New Roman" pitchFamily="18" charset="0"/>
              </a:rPr>
              <a:t> ____ </a:t>
            </a:r>
            <a:r>
              <a:rPr lang="en-US" sz="2800"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p>
          <a:p>
            <a:pPr>
              <a:buFont typeface="Wingdings" pitchFamily="2" charset="2"/>
              <a:buChar char="Ø"/>
            </a:pPr>
            <a:r>
              <a:rPr lang="en-US" sz="2800" dirty="0" smtClean="0">
                <a:latin typeface="Times New Roman" pitchFamily="18" charset="0"/>
                <a:cs typeface="Times New Roman" pitchFamily="18" charset="0"/>
              </a:rPr>
              <a:t>   Or “here is a man who knows how to </a:t>
            </a:r>
            <a:r>
              <a:rPr lang="en-US" sz="2800" b="1" dirty="0" err="1" smtClean="0">
                <a:solidFill>
                  <a:srgbClr val="0070C0"/>
                </a:solidFill>
                <a:latin typeface="Times New Roman" pitchFamily="18" charset="0"/>
                <a:cs typeface="Times New Roman" pitchFamily="18" charset="0"/>
              </a:rPr>
              <a:t>bod</a:t>
            </a:r>
            <a:r>
              <a:rPr lang="en-US" sz="2800" dirty="0" smtClean="0">
                <a:latin typeface="Times New Roman" pitchFamily="18" charset="0"/>
                <a:cs typeface="Times New Roman" pitchFamily="18" charset="0"/>
              </a:rPr>
              <a:t>. Yesterday he did the same thing. Yesterday, he ______ ”.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4" end="4"/>
                                            </p:txEl>
                                          </p:spTgt>
                                        </p:tgtEl>
                                        <p:attrNameLst>
                                          <p:attrName>ppt_x</p:attrName>
                                          <p:attrName>ppt_y</p:attrName>
                                        </p:attrNameLst>
                                      </p:cBhvr>
                                    </p:animMotion>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a:p>
        </p:txBody>
      </p:sp>
      <p:pic>
        <p:nvPicPr>
          <p:cNvPr id="4" name="Image 3"/>
          <p:cNvPicPr/>
          <p:nvPr/>
        </p:nvPicPr>
        <p:blipFill>
          <a:blip r:embed="rId2">
            <a:lum bright="-10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en-US" b="1" u="sng" dirty="0" smtClean="0">
                <a:latin typeface="Times New Roman" pitchFamily="18" charset="0"/>
                <a:cs typeface="Times New Roman" pitchFamily="18" charset="0"/>
              </a:rPr>
              <a:t>Unfamiliar formulas</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Even older children have to work out some puzzles, for example, when familiar language is used in unfamiliar ways, as in the example below: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t>        Only when laughter sent David slinking from the table did the group realize that he wasn't intentionally making a play on words!</a:t>
            </a:r>
            <a:endParaRPr lang="en-US" dirty="0" smtClean="0">
              <a:latin typeface="Times New Roman" pitchFamily="18" charset="0"/>
              <a:cs typeface="Times New Roman" pitchFamily="18" charset="0"/>
            </a:endParaRPr>
          </a:p>
          <a:p>
            <a:pPr>
              <a:buNone/>
            </a:pPr>
            <a:endParaRPr lang="fr-FR" u="sng" dirty="0">
              <a:latin typeface="Times New Roman" pitchFamily="18" charset="0"/>
              <a:cs typeface="Times New Roman" pitchFamily="18" charset="0"/>
            </a:endParaRPr>
          </a:p>
        </p:txBody>
      </p:sp>
      <p:pic>
        <p:nvPicPr>
          <p:cNvPr id="4" name="Image 3"/>
          <p:cNvPicPr/>
          <p:nvPr/>
        </p:nvPicPr>
        <p:blipFill>
          <a:blip r:embed="rId2">
            <a:lum bright="-10000" contrast="30000"/>
          </a:blip>
          <a:srcRect/>
          <a:stretch>
            <a:fillRect/>
          </a:stretch>
        </p:blipFill>
        <p:spPr bwMode="auto">
          <a:xfrm>
            <a:off x="0" y="2765424"/>
            <a:ext cx="9144000" cy="18065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heckerboard(across)">
                                      <p:cBhvr>
                                        <p:cTn id="14" dur="500"/>
                                        <p:tgtEl>
                                          <p:spTgt spid="3">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heckerboard(across)">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lnSpcReduction="10000"/>
          </a:bodyPr>
          <a:lstStyle/>
          <a:p>
            <a:pPr marL="514350" indent="-514350">
              <a:buClrTx/>
              <a:buSzPct val="100000"/>
              <a:buFont typeface="+mj-lt"/>
              <a:buAutoNum type="arabicParenR"/>
            </a:pPr>
            <a:r>
              <a:rPr lang="en-US" sz="2800" b="1" u="sng" dirty="0" smtClean="0">
                <a:latin typeface="Times New Roman" pitchFamily="18" charset="0"/>
                <a:cs typeface="Times New Roman" pitchFamily="18" charset="0"/>
              </a:rPr>
              <a:t>Empiricism</a:t>
            </a:r>
            <a:r>
              <a:rPr lang="en-US" sz="2800" b="1" dirty="0" smtClean="0">
                <a:latin typeface="Times New Roman" pitchFamily="18" charset="0"/>
                <a:cs typeface="Times New Roman" pitchFamily="18" charset="0"/>
              </a:rPr>
              <a:t>:</a:t>
            </a:r>
          </a:p>
          <a:p>
            <a:pPr marL="514350" indent="-514350" algn="just">
              <a:lnSpc>
                <a:spcPct val="150000"/>
              </a:lnSpc>
              <a:buNone/>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Empiricism</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the view that experience is the primary source of knowledge. That is, organisms are born with basically no knowledge and anything learned is gained through interactions and associations with the environment.</a:t>
            </a:r>
          </a:p>
          <a:p>
            <a:pPr marL="514350" indent="0" algn="just">
              <a:lnSpc>
                <a:spcPct val="150000"/>
              </a:lnSpc>
              <a:buNone/>
            </a:pPr>
            <a:r>
              <a:rPr lang="en-US" dirty="0" smtClean="0">
                <a:latin typeface="Times New Roman" pitchFamily="18" charset="0"/>
                <a:cs typeface="Times New Roman" pitchFamily="18" charset="0"/>
              </a:rPr>
              <a:t>	Beginning with Aristotle (384-322 B.C.), empiricists have espoused the view that knowledge is derived from sensory impressions. Those impressions, when associated contiguously in time and/or space, can be hooked together to form complex ideas.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fr-FR" b="1" u="sng" dirty="0" smtClean="0">
                <a:latin typeface="Times New Roman" pitchFamily="18" charset="0"/>
                <a:cs typeface="Times New Roman" pitchFamily="18" charset="0"/>
              </a:rPr>
              <a:t>Question formation</a:t>
            </a:r>
            <a:r>
              <a:rPr lang="fr-FR" b="1" dirty="0" smtClean="0">
                <a:latin typeface="Times New Roman" pitchFamily="18" charset="0"/>
                <a:cs typeface="Times New Roman" pitchFamily="18" charset="0"/>
              </a:rPr>
              <a:t>:</a:t>
            </a: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Randall had concluded that the trick of asking questions was to put 'are' at the beginning of the sentence. His questions are good examples of Stage 3 in question development.</a:t>
            </a:r>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dirty="0"/>
          </a:p>
        </p:txBody>
      </p:sp>
      <p:pic>
        <p:nvPicPr>
          <p:cNvPr id="4" name="Image 3"/>
          <p:cNvPicPr/>
          <p:nvPr/>
        </p:nvPicPr>
        <p:blipFill>
          <a:blip r:embed="rId2">
            <a:lum bright="-10000" contrast="30000"/>
          </a:blip>
          <a:srcRect/>
          <a:stretch>
            <a:fillRect/>
          </a:stretch>
        </p:blipFill>
        <p:spPr bwMode="auto">
          <a:xfrm>
            <a:off x="0" y="1785926"/>
            <a:ext cx="9144000"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r>
              <a:rPr lang="fr-FR" b="1" u="sng" smtClean="0">
                <a:latin typeface="Times New Roman" pitchFamily="18" charset="0"/>
                <a:cs typeface="Times New Roman" pitchFamily="18" charset="0"/>
              </a:rPr>
              <a:t>Order</a:t>
            </a:r>
            <a:r>
              <a:rPr lang="fr-FR" b="1" u="sng" dirty="0" smtClean="0">
                <a:latin typeface="Times New Roman" pitchFamily="18" charset="0"/>
                <a:cs typeface="Times New Roman" pitchFamily="18" charset="0"/>
              </a:rPr>
              <a:t> of </a:t>
            </a:r>
            <a:r>
              <a:rPr lang="fr-FR" b="1" u="sng" dirty="0" err="1" smtClean="0">
                <a:latin typeface="Times New Roman" pitchFamily="18" charset="0"/>
                <a:cs typeface="Times New Roman" pitchFamily="18" charset="0"/>
              </a:rPr>
              <a:t>events</a:t>
            </a:r>
            <a:r>
              <a:rPr lang="fr-FR" b="1" dirty="0" smtClean="0">
                <a:latin typeface="Times New Roman" pitchFamily="18" charset="0"/>
                <a:cs typeface="Times New Roman" pitchFamily="18" charset="0"/>
              </a:rPr>
              <a:t>:</a:t>
            </a: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endParaRPr lang="fr-FR"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He meant 'I cant dry my hands because you took all the towels away' , but he made a mistake about which clause comes first. </a:t>
            </a:r>
            <a:r>
              <a:rPr lang="en-US" dirty="0" smtClean="0">
                <a:solidFill>
                  <a:srgbClr val="0070C0"/>
                </a:solidFill>
                <a:latin typeface="Times New Roman" pitchFamily="18" charset="0"/>
                <a:cs typeface="Times New Roman" pitchFamily="18" charset="0"/>
              </a:rPr>
              <a:t>Children at this stage of language development tend to mention events in the order of their occurrence.</a:t>
            </a:r>
          </a:p>
          <a:p>
            <a:pPr>
              <a:buNone/>
            </a:pPr>
            <a:r>
              <a:rPr lang="en-US" dirty="0" smtClean="0"/>
              <a:t>   He did not yet understand how a word </a:t>
            </a:r>
            <a:r>
              <a:rPr lang="en-US" dirty="0" err="1" smtClean="0"/>
              <a:t>like'before'or'because</a:t>
            </a:r>
            <a:r>
              <a:rPr lang="en-US" dirty="0" smtClean="0"/>
              <a:t>' changes the order of </a:t>
            </a:r>
            <a:r>
              <a:rPr lang="en-US" dirty="0" smtClean="0">
                <a:solidFill>
                  <a:srgbClr val="0070C0"/>
                </a:solidFill>
              </a:rPr>
              <a:t>cause</a:t>
            </a:r>
            <a:r>
              <a:rPr lang="en-US" dirty="0" smtClean="0"/>
              <a:t> and </a:t>
            </a:r>
            <a:r>
              <a:rPr lang="en-US" dirty="0" smtClean="0">
                <a:solidFill>
                  <a:srgbClr val="FF0000"/>
                </a:solidFill>
              </a:rPr>
              <a:t>effect</a:t>
            </a:r>
            <a:r>
              <a:rPr lang="en-US" dirty="0" smtClean="0"/>
              <a:t>.</a:t>
            </a:r>
            <a:endParaRPr lang="fr-FR" b="1" dirty="0" smtClean="0">
              <a:solidFill>
                <a:srgbClr val="0070C0"/>
              </a:solidFill>
              <a:latin typeface="Times New Roman" pitchFamily="18" charset="0"/>
              <a:cs typeface="Times New Roman" pitchFamily="18" charset="0"/>
            </a:endParaRPr>
          </a:p>
          <a:p>
            <a:endParaRPr lang="fr-FR" u="sng" dirty="0" smtClean="0">
              <a:latin typeface="Times New Roman" pitchFamily="18" charset="0"/>
              <a:cs typeface="Times New Roman" pitchFamily="18" charset="0"/>
            </a:endParaRPr>
          </a:p>
          <a:p>
            <a:endParaRPr lang="fr-FR" dirty="0"/>
          </a:p>
        </p:txBody>
      </p:sp>
      <p:pic>
        <p:nvPicPr>
          <p:cNvPr id="4" name="Image 3"/>
          <p:cNvPicPr/>
          <p:nvPr/>
        </p:nvPicPr>
        <p:blipFill>
          <a:blip r:embed="rId2">
            <a:lum bright="-10000" contrast="30000"/>
          </a:blip>
          <a:srcRect/>
          <a:stretch>
            <a:fillRect/>
          </a:stretch>
        </p:blipFill>
        <p:spPr bwMode="auto">
          <a:xfrm>
            <a:off x="0" y="1571612"/>
            <a:ext cx="9144000" cy="1714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heckerboard(across)">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checkerboard(across)">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186766"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785794"/>
            <a:ext cx="9144000" cy="6072206"/>
          </a:xfrm>
        </p:spPr>
        <p:txBody>
          <a:bodyPr>
            <a:normAutofit/>
          </a:bodyPr>
          <a:lstStyle/>
          <a:p>
            <a:pPr indent="0" algn="just">
              <a:lnSpc>
                <a:spcPct val="150000"/>
              </a:lnSpc>
              <a:buNone/>
            </a:pPr>
            <a:r>
              <a:rPr lang="en-US" dirty="0" smtClean="0">
                <a:latin typeface="Times New Roman" pitchFamily="18" charset="0"/>
                <a:cs typeface="Times New Roman" pitchFamily="18" charset="0"/>
              </a:rPr>
              <a:t>For example, the complex idea of </a:t>
            </a:r>
            <a:r>
              <a:rPr lang="en-US" smtClean="0">
                <a:latin typeface="Times New Roman" pitchFamily="18" charset="0"/>
                <a:cs typeface="Times New Roman" pitchFamily="18" charset="0"/>
              </a:rPr>
              <a:t>a tree can </a:t>
            </a:r>
            <a:r>
              <a:rPr lang="en-US" dirty="0" smtClean="0">
                <a:latin typeface="Times New Roman" pitchFamily="18" charset="0"/>
                <a:cs typeface="Times New Roman" pitchFamily="18" charset="0"/>
              </a:rPr>
              <a:t>be built from the less complex ideas of branches and leaves, which in turn are built from the ideas of wood and fiber, which are built from basic sensations such as greenness, woody odor, and so forth. </a:t>
            </a:r>
          </a:p>
          <a:p>
            <a:pPr indent="0" algn="just">
              <a:lnSpc>
                <a:spcPct val="150000"/>
              </a:lnSpc>
              <a:buNone/>
            </a:pPr>
            <a:r>
              <a:rPr lang="en-US" dirty="0" smtClean="0">
                <a:latin typeface="Times New Roman" pitchFamily="18" charset="0"/>
                <a:cs typeface="Times New Roman" pitchFamily="18" charset="0"/>
              </a:rPr>
              <a:t>	From this perspective, critical instructional design issues focus on how to manipulate the environment in order to improve and ensure the occurrence of proper associations.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pPr marL="514350" indent="-514350">
              <a:buClrTx/>
              <a:buSzPct val="100000"/>
              <a:buFont typeface="+mj-lt"/>
              <a:buAutoNum type="arabicParenR" startAt="2"/>
            </a:pPr>
            <a:r>
              <a:rPr lang="fr-FR" sz="2800" b="1" u="sng" dirty="0" err="1" smtClean="0">
                <a:latin typeface="Times New Roman" pitchFamily="18" charset="0"/>
                <a:cs typeface="Times New Roman" pitchFamily="18" charset="0"/>
              </a:rPr>
              <a:t>Rationalism</a:t>
            </a:r>
            <a:r>
              <a:rPr lang="fr-FR" sz="2800" b="1" dirty="0" smtClean="0">
                <a:latin typeface="Times New Roman" pitchFamily="18" charset="0"/>
                <a:cs typeface="Times New Roman" pitchFamily="18" charset="0"/>
              </a:rPr>
              <a:t>:</a:t>
            </a:r>
          </a:p>
          <a:p>
            <a:pPr marL="514350" indent="0" algn="just">
              <a:lnSpc>
                <a:spcPct val="200000"/>
              </a:lnSpc>
              <a:buClrTx/>
              <a:buSzPct val="100000"/>
              <a:buNone/>
            </a:pPr>
            <a:r>
              <a:rPr lang="en-US" dirty="0" smtClean="0">
                <a:latin typeface="Times New Roman" pitchFamily="18" charset="0"/>
                <a:cs typeface="Times New Roman" pitchFamily="18" charset="0"/>
              </a:rPr>
              <a:t>	Rationalism is the view that knowledge derives from reason without the aid of the senses.</a:t>
            </a:r>
          </a:p>
          <a:p>
            <a:pPr marL="514350" indent="0" algn="just">
              <a:lnSpc>
                <a:spcPct val="200000"/>
              </a:lnSpc>
              <a:buClrTx/>
              <a:buSzPct val="100000"/>
              <a:buNone/>
            </a:pPr>
            <a:r>
              <a:rPr lang="en-US" dirty="0" smtClean="0">
                <a:latin typeface="Times New Roman" pitchFamily="18" charset="0"/>
                <a:cs typeface="Times New Roman" pitchFamily="18" charset="0"/>
              </a:rPr>
              <a:t>	This fundamental belief in the distinction between mind and matter originated with </a:t>
            </a:r>
            <a:r>
              <a:rPr lang="en-US" smtClean="0">
                <a:latin typeface="Times New Roman" pitchFamily="18" charset="0"/>
                <a:cs typeface="Times New Roman" pitchFamily="18" charset="0"/>
              </a:rPr>
              <a:t>Plato (427-347 </a:t>
            </a:r>
            <a:r>
              <a:rPr lang="en-US" dirty="0" smtClean="0">
                <a:latin typeface="Times New Roman" pitchFamily="18" charset="0"/>
                <a:cs typeface="Times New Roman" pitchFamily="18" charset="0"/>
              </a:rPr>
              <a:t>B.C.), and is reflected in the viewpoint that humans learn by recalling or “discovering” what already exists in the mind.</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fontScale="92500"/>
          </a:bodyPr>
          <a:lstStyle/>
          <a:p>
            <a:pPr indent="0" algn="just">
              <a:lnSpc>
                <a:spcPct val="150000"/>
              </a:lnSpc>
              <a:buNone/>
            </a:pPr>
            <a:r>
              <a:rPr lang="en-US" dirty="0" smtClean="0">
                <a:latin typeface="Times New Roman" pitchFamily="18" charset="0"/>
                <a:cs typeface="Times New Roman" pitchFamily="18" charset="0"/>
              </a:rPr>
              <a:t>For example, the direct experience with a tree during one’s lifetime simply serves to reveal that which is already in the mind. The “real” nature of the tree (greenness, woodiness, and other characteristics) becomes known, not through the experience, but through a reflection on one’s idea about the given instance of a tree.</a:t>
            </a:r>
          </a:p>
          <a:p>
            <a:pPr indent="0" algn="just">
              <a:lnSpc>
                <a:spcPct val="160000"/>
              </a:lnSpc>
              <a:buNone/>
            </a:pPr>
            <a:r>
              <a:rPr lang="en-US" dirty="0" smtClean="0">
                <a:latin typeface="Times New Roman" pitchFamily="18" charset="0"/>
                <a:cs typeface="Times New Roman" pitchFamily="18" charset="0"/>
              </a:rPr>
              <a:t>	From this perspective, instructional design issues focus on how best to structure new information in order to facilitate :</a:t>
            </a:r>
          </a:p>
          <a:p>
            <a:pPr marL="788670" indent="-514350" algn="just">
              <a:lnSpc>
                <a:spcPct val="160000"/>
              </a:lnSpc>
              <a:buNone/>
            </a:pPr>
            <a:r>
              <a:rPr lang="en-US" b="1" u="sng"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the learners’ encoding of this new information, as well as </a:t>
            </a:r>
          </a:p>
          <a:p>
            <a:pPr marL="788670" indent="-514350" algn="just">
              <a:lnSpc>
                <a:spcPct val="160000"/>
              </a:lnSpc>
              <a:buNone/>
            </a:pPr>
            <a:r>
              <a:rPr lang="en-US" b="1" u="sng"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recalling of that which is already known.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pPr indent="0" algn="just">
              <a:lnSpc>
                <a:spcPct val="150000"/>
              </a:lnSpc>
              <a:buNone/>
            </a:pPr>
            <a:r>
              <a:rPr lang="en-US" dirty="0" smtClean="0">
                <a:latin typeface="Times New Roman" pitchFamily="18" charset="0"/>
                <a:cs typeface="Times New Roman" pitchFamily="18" charset="0"/>
              </a:rPr>
              <a:t>	</a:t>
            </a:r>
          </a:p>
          <a:p>
            <a:pPr indent="0" algn="just">
              <a:lnSpc>
                <a:spcPct val="150000"/>
              </a:lnSpc>
              <a:buNone/>
            </a:pPr>
            <a:endParaRPr lang="en-US" dirty="0" smtClean="0">
              <a:latin typeface="Times New Roman" pitchFamily="18" charset="0"/>
              <a:cs typeface="Times New Roman" pitchFamily="18" charset="0"/>
            </a:endParaRPr>
          </a:p>
          <a:p>
            <a:pPr indent="0" algn="just">
              <a:lnSpc>
                <a:spcPct val="150000"/>
              </a:lnSpc>
              <a:buNone/>
            </a:pPr>
            <a:r>
              <a:rPr lang="en-US"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empiricist, or </a:t>
            </a:r>
            <a:r>
              <a:rPr lang="en-US" dirty="0" err="1" smtClean="0">
                <a:latin typeface="Times New Roman" pitchFamily="18" charset="0"/>
                <a:cs typeface="Times New Roman" pitchFamily="18" charset="0"/>
              </a:rPr>
              <a:t>associationist</a:t>
            </a:r>
            <a:r>
              <a:rPr lang="en-US" dirty="0" smtClean="0">
                <a:latin typeface="Times New Roman" pitchFamily="18" charset="0"/>
                <a:cs typeface="Times New Roman" pitchFamily="18" charset="0"/>
              </a:rPr>
              <a:t>, mindset provided the framework for many learning theories during the first half of this century, and it was against this background that behaviorism became the leading psychological viewpoint. For that reason, we will turn our attention to behaviorism first.</a:t>
            </a:r>
            <a:endParaRPr 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847088"/>
          </a:xfrm>
        </p:spPr>
        <p:txBody>
          <a:bodyPr/>
          <a:lstStyle/>
          <a:p>
            <a:r>
              <a:rPr lang="fr-FR" dirty="0" smtClean="0"/>
              <a:t> </a:t>
            </a:r>
            <a:endParaRPr lang="fr-FR" dirty="0"/>
          </a:p>
        </p:txBody>
      </p:sp>
      <p:pic>
        <p:nvPicPr>
          <p:cNvPr id="4" name="Espace réservé du contenu 3" descr="pavlov_postcard.jpg"/>
          <p:cNvPicPr>
            <a:picLocks noGrp="1" noChangeAspect="1"/>
          </p:cNvPicPr>
          <p:nvPr>
            <p:ph idx="1"/>
          </p:nvPr>
        </p:nvPicPr>
        <p:blipFill>
          <a:blip r:embed="rId2"/>
          <a:stretch>
            <a:fillRect/>
          </a:stretch>
        </p:blipFill>
        <p:spPr>
          <a:xfrm>
            <a:off x="0" y="-6147"/>
            <a:ext cx="9144000" cy="6864147"/>
          </a:xfrm>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1019</TotalTime>
  <Words>1283</Words>
  <PresentationFormat>Affichage à l'écran (4:3)</PresentationFormat>
  <Paragraphs>218</Paragraphs>
  <Slides>41</Slides>
  <Notes>0</Notes>
  <HiddenSlides>0</HiddenSlides>
  <MMClips>1</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Débit</vt:lpstr>
      <vt:lpstr>Explaining First Language Acquisition</vt:lpstr>
      <vt:lpstr>Historical Foundations</vt:lpstr>
      <vt:lpstr> </vt:lpstr>
      <vt:lpstr> </vt:lpstr>
      <vt:lpstr> </vt:lpstr>
      <vt:lpstr> </vt:lpstr>
      <vt:lpstr> </vt:lpstr>
      <vt:lpstr> </vt:lpstr>
      <vt:lpstr> </vt:lpstr>
      <vt:lpstr> </vt:lpstr>
      <vt:lpstr> </vt:lpstr>
      <vt:lpstr> </vt:lpstr>
      <vt:lpstr> </vt:lpstr>
      <vt:lpstr> </vt:lpstr>
      <vt:lpstr>BEHAVIOURISM </vt:lpstr>
      <vt:lpstr> </vt:lpstr>
      <vt:lpstr> </vt:lpstr>
      <vt:lpstr> </vt:lpstr>
      <vt:lpstr> </vt:lpstr>
      <vt:lpstr> </vt:lpstr>
      <vt:lpstr> </vt:lpstr>
      <vt:lpstr>  The Behaviourist Perspective: Say what I say </vt:lpstr>
      <vt:lpstr> </vt:lpstr>
      <vt:lpstr> </vt:lpstr>
      <vt:lpstr> </vt:lpstr>
      <vt:lpstr> </vt:lpstr>
      <vt:lpstr> </vt:lpstr>
      <vt:lpstr> </vt:lpstr>
      <vt:lpstr> </vt:lpstr>
      <vt:lpstr> </vt:lpstr>
      <vt:lpstr> </vt:lpstr>
      <vt:lpstr> </vt:lpstr>
      <vt:lpstr> </vt:lpstr>
      <vt:lpstr> </vt:lpstr>
      <vt:lpstr> </vt:lpstr>
      <vt:lpstr> </vt:lpstr>
      <vt:lpstr>THE « WUG » TEST</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First Language Acquisition</dc:title>
  <dc:creator>Abd Jalal</dc:creator>
  <cp:lastModifiedBy>Lenovo</cp:lastModifiedBy>
  <cp:revision>108</cp:revision>
  <dcterms:created xsi:type="dcterms:W3CDTF">2013-11-21T08:47:49Z</dcterms:created>
  <dcterms:modified xsi:type="dcterms:W3CDTF">2023-11-18T18:20:15Z</dcterms:modified>
</cp:coreProperties>
</file>