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8"/>
  </p:notesMasterIdLst>
  <p:sldIdLst>
    <p:sldId id="256" r:id="rId2"/>
    <p:sldId id="257" r:id="rId3"/>
    <p:sldId id="258" r:id="rId4"/>
    <p:sldId id="259" r:id="rId5"/>
    <p:sldId id="260" r:id="rId6"/>
    <p:sldId id="266" r:id="rId7"/>
    <p:sldId id="275" r:id="rId8"/>
    <p:sldId id="276" r:id="rId9"/>
    <p:sldId id="283" r:id="rId10"/>
    <p:sldId id="284" r:id="rId11"/>
    <p:sldId id="287" r:id="rId12"/>
    <p:sldId id="288" r:id="rId13"/>
    <p:sldId id="289" r:id="rId14"/>
    <p:sldId id="292" r:id="rId15"/>
    <p:sldId id="293" r:id="rId16"/>
    <p:sldId id="263" r:id="rId17"/>
    <p:sldId id="295" r:id="rId18"/>
    <p:sldId id="267" r:id="rId19"/>
    <p:sldId id="286" r:id="rId20"/>
    <p:sldId id="279" r:id="rId21"/>
    <p:sldId id="297" r:id="rId22"/>
    <p:sldId id="296" r:id="rId23"/>
    <p:sldId id="298" r:id="rId24"/>
    <p:sldId id="299" r:id="rId25"/>
    <p:sldId id="300" r:id="rId26"/>
    <p:sldId id="264" r:id="rId27"/>
    <p:sldId id="301" r:id="rId28"/>
    <p:sldId id="302" r:id="rId29"/>
    <p:sldId id="303" r:id="rId30"/>
    <p:sldId id="304" r:id="rId31"/>
    <p:sldId id="305" r:id="rId32"/>
    <p:sldId id="308" r:id="rId33"/>
    <p:sldId id="268" r:id="rId34"/>
    <p:sldId id="306" r:id="rId35"/>
    <p:sldId id="307" r:id="rId36"/>
    <p:sldId id="309" r:id="rId37"/>
    <p:sldId id="265" r:id="rId38"/>
    <p:sldId id="310" r:id="rId39"/>
    <p:sldId id="312" r:id="rId40"/>
    <p:sldId id="311" r:id="rId41"/>
    <p:sldId id="277" r:id="rId42"/>
    <p:sldId id="270" r:id="rId43"/>
    <p:sldId id="271" r:id="rId44"/>
    <p:sldId id="272" r:id="rId45"/>
    <p:sldId id="273" r:id="rId46"/>
    <p:sldId id="274"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2408"/>
    <a:srgbClr val="E62A57"/>
    <a:srgbClr val="FF9999"/>
    <a:srgbClr val="FFCCCC"/>
    <a:srgbClr val="C65510"/>
    <a:srgbClr val="990033"/>
    <a:srgbClr val="800000"/>
    <a:srgbClr val="9933FF"/>
    <a:srgbClr val="FF7C8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0D134B-CABB-44A4-A7B6-D6187D83E63A}" type="datetimeFigureOut">
              <a:rPr lang="fr-FR" smtClean="0"/>
              <a:pPr/>
              <a:t>29/11/2022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BE93D-4B83-43A1-BA45-16BA1189ED1A}" type="slidenum">
              <a:rPr lang="fr-FR" smtClean="0"/>
              <a:pPr/>
              <a:t>‹N°›</a:t>
            </a:fld>
            <a:endParaRPr lang="fr-FR"/>
          </a:p>
        </p:txBody>
      </p:sp>
    </p:spTree>
    <p:extLst>
      <p:ext uri="{BB962C8B-B14F-4D97-AF65-F5344CB8AC3E}">
        <p14:creationId xmlns:p14="http://schemas.microsoft.com/office/powerpoint/2010/main" val="117145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8DBE93D-4B83-43A1-BA45-16BA1189ED1A}" type="slidenum">
              <a:rPr lang="fr-FR" smtClean="0"/>
              <a:pPr/>
              <a:t>42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C273435B-9432-4953-A545-40F884D99710}" type="datetimeFigureOut">
              <a:rPr lang="fr-FR" smtClean="0"/>
              <a:pPr/>
              <a:t>29/11/2022</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982DB963-958B-41FA-B867-C31F7E8F6EA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273435B-9432-4953-A545-40F884D99710}" type="datetimeFigureOut">
              <a:rPr lang="fr-FR" smtClean="0"/>
              <a:pPr/>
              <a:t>29/11/2022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2DB963-958B-41FA-B867-C31F7E8F6EA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273435B-9432-4953-A545-40F884D99710}" type="datetimeFigureOut">
              <a:rPr lang="fr-FR" smtClean="0"/>
              <a:pPr/>
              <a:t>29/11/2022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2DB963-958B-41FA-B867-C31F7E8F6EA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273435B-9432-4953-A545-40F884D99710}" type="datetimeFigureOut">
              <a:rPr lang="fr-FR" smtClean="0"/>
              <a:pPr/>
              <a:t>29/11/2022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2DB963-958B-41FA-B867-C31F7E8F6EA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273435B-9432-4953-A545-40F884D99710}" type="datetimeFigureOut">
              <a:rPr lang="fr-FR" smtClean="0"/>
              <a:pPr/>
              <a:t>29/11/2022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2DB963-958B-41FA-B867-C31F7E8F6EA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273435B-9432-4953-A545-40F884D99710}" type="datetimeFigureOut">
              <a:rPr lang="fr-FR" smtClean="0"/>
              <a:pPr/>
              <a:t>29/11/2022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2DB963-958B-41FA-B867-C31F7E8F6EA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273435B-9432-4953-A545-40F884D99710}" type="datetimeFigureOut">
              <a:rPr lang="fr-FR" smtClean="0"/>
              <a:pPr/>
              <a:t>29/11/2022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82DB963-958B-41FA-B867-C31F7E8F6EA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273435B-9432-4953-A545-40F884D99710}" type="datetimeFigureOut">
              <a:rPr lang="fr-FR" smtClean="0"/>
              <a:pPr/>
              <a:t>29/11/2022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82DB963-958B-41FA-B867-C31F7E8F6EA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273435B-9432-4953-A545-40F884D99710}" type="datetimeFigureOut">
              <a:rPr lang="fr-FR" smtClean="0"/>
              <a:pPr/>
              <a:t>29/11/2022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82DB963-958B-41FA-B867-C31F7E8F6EA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273435B-9432-4953-A545-40F884D99710}" type="datetimeFigureOut">
              <a:rPr lang="fr-FR" smtClean="0"/>
              <a:pPr/>
              <a:t>29/11/2022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2DB963-958B-41FA-B867-C31F7E8F6EA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273435B-9432-4953-A545-40F884D99710}" type="datetimeFigureOut">
              <a:rPr lang="fr-FR" smtClean="0"/>
              <a:pPr/>
              <a:t>29/11/2022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982DB963-958B-41FA-B867-C31F7E8F6EAF}"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273435B-9432-4953-A545-40F884D99710}" type="datetimeFigureOut">
              <a:rPr lang="fr-FR" smtClean="0"/>
              <a:pPr/>
              <a:t>29/11/2022</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82DB963-958B-41FA-B867-C31F7E8F6EAF}"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descr="C:\Users\star\Desktop\ب.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7740352" y="197708"/>
            <a:ext cx="1080120" cy="56886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rtl="1"/>
            <a:r>
              <a:rPr lang="ar-DZ" sz="3200" b="1" dirty="0" smtClean="0">
                <a:solidFill>
                  <a:prstClr val="black"/>
                </a:solidFill>
                <a:cs typeface="Traditional Arabic"/>
              </a:rPr>
              <a:t>الهياكل الجديدة للمديرية العامة للضرائب</a:t>
            </a:r>
            <a:endParaRPr lang="fr-FR" sz="3200" b="1" dirty="0">
              <a:solidFill>
                <a:prstClr val="black"/>
              </a:solidFill>
            </a:endParaRPr>
          </a:p>
        </p:txBody>
      </p:sp>
      <p:sp>
        <p:nvSpPr>
          <p:cNvPr id="10" name="ZoneTexte 9"/>
          <p:cNvSpPr txBox="1"/>
          <p:nvPr/>
        </p:nvSpPr>
        <p:spPr>
          <a:xfrm>
            <a:off x="179512" y="325129"/>
            <a:ext cx="7314605"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just" rtl="1">
              <a:buFontTx/>
              <a:buChar char="-"/>
            </a:pPr>
            <a:r>
              <a:rPr lang="ar-DZ" sz="2800" b="1" dirty="0" smtClean="0">
                <a:solidFill>
                  <a:srgbClr val="C00000"/>
                </a:solidFill>
                <a:latin typeface="Simplified Arabic" pitchFamily="18" charset="-78"/>
                <a:cs typeface="Simplified Arabic" pitchFamily="18" charset="-78"/>
              </a:rPr>
              <a:t>مديرية كبريات المؤسسات (2002): </a:t>
            </a:r>
            <a:r>
              <a:rPr lang="ar-DZ" sz="2800" b="1" dirty="0" smtClean="0">
                <a:solidFill>
                  <a:schemeClr val="tx1"/>
                </a:solidFill>
                <a:latin typeface="Simplified Arabic" pitchFamily="18" charset="-78"/>
                <a:cs typeface="Simplified Arabic" pitchFamily="18" charset="-78"/>
              </a:rPr>
              <a:t>تسيير الملفات </a:t>
            </a:r>
            <a:r>
              <a:rPr lang="ar-DZ" sz="2800" b="1" dirty="0" err="1" smtClean="0">
                <a:solidFill>
                  <a:schemeClr val="tx1"/>
                </a:solidFill>
                <a:latin typeface="Simplified Arabic" pitchFamily="18" charset="-78"/>
                <a:cs typeface="Simplified Arabic" pitchFamily="18" charset="-78"/>
              </a:rPr>
              <a:t>الجبائية</a:t>
            </a:r>
            <a:r>
              <a:rPr lang="ar-DZ" sz="2800" b="1" dirty="0" smtClean="0">
                <a:solidFill>
                  <a:schemeClr val="tx1"/>
                </a:solidFill>
                <a:latin typeface="Simplified Arabic" pitchFamily="18" charset="-78"/>
                <a:cs typeface="Simplified Arabic" pitchFamily="18" charset="-78"/>
              </a:rPr>
              <a:t> للمؤسسات التي يفوق رقم أعمالها 100 م دج، الشركات البترولية، الشركات الأجنبية التي ليس لها </a:t>
            </a:r>
            <a:r>
              <a:rPr lang="ar-DZ" sz="2800" b="1" dirty="0">
                <a:solidFill>
                  <a:schemeClr val="tx1"/>
                </a:solidFill>
                <a:latin typeface="Simplified Arabic" pitchFamily="18" charset="-78"/>
                <a:cs typeface="Simplified Arabic" pitchFamily="18" charset="-78"/>
              </a:rPr>
              <a:t>إ</a:t>
            </a:r>
            <a:r>
              <a:rPr lang="ar-DZ" sz="2800" b="1" dirty="0" smtClean="0">
                <a:solidFill>
                  <a:schemeClr val="tx1"/>
                </a:solidFill>
                <a:latin typeface="Simplified Arabic" pitchFamily="18" charset="-78"/>
                <a:cs typeface="Simplified Arabic" pitchFamily="18" charset="-78"/>
              </a:rPr>
              <a:t>قامة مهنية في الجزائر</a:t>
            </a:r>
            <a:endParaRPr lang="fr-FR" sz="2800" b="1" dirty="0">
              <a:solidFill>
                <a:srgbClr val="C00000"/>
              </a:solidFill>
              <a:latin typeface="Simplified Arabic" pitchFamily="18" charset="-78"/>
              <a:cs typeface="Simplified Arabic" pitchFamily="18" charset="-78"/>
            </a:endParaRPr>
          </a:p>
        </p:txBody>
      </p:sp>
      <p:sp>
        <p:nvSpPr>
          <p:cNvPr id="4" name="ZoneTexte 3"/>
          <p:cNvSpPr txBox="1"/>
          <p:nvPr/>
        </p:nvSpPr>
        <p:spPr>
          <a:xfrm>
            <a:off x="179512" y="2313740"/>
            <a:ext cx="7314605"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just" rtl="1">
              <a:buFontTx/>
              <a:buChar char="-"/>
            </a:pPr>
            <a:r>
              <a:rPr lang="ar-DZ" sz="2800" b="1" dirty="0" smtClean="0">
                <a:solidFill>
                  <a:srgbClr val="C00000"/>
                </a:solidFill>
                <a:latin typeface="Simplified Arabic" pitchFamily="18" charset="-78"/>
                <a:cs typeface="Simplified Arabic" pitchFamily="18" charset="-78"/>
              </a:rPr>
              <a:t>مراكز الضرائب (2009): </a:t>
            </a:r>
            <a:r>
              <a:rPr lang="ar-DZ" sz="2800" b="1" dirty="0" smtClean="0">
                <a:solidFill>
                  <a:schemeClr val="tx1"/>
                </a:solidFill>
                <a:latin typeface="Simplified Arabic" pitchFamily="18" charset="-78"/>
                <a:cs typeface="Simplified Arabic" pitchFamily="18" charset="-78"/>
              </a:rPr>
              <a:t>تسيير الملفات </a:t>
            </a:r>
            <a:r>
              <a:rPr lang="ar-DZ" sz="2800" b="1" dirty="0" err="1" smtClean="0">
                <a:solidFill>
                  <a:schemeClr val="tx1"/>
                </a:solidFill>
                <a:latin typeface="Simplified Arabic" pitchFamily="18" charset="-78"/>
                <a:cs typeface="Simplified Arabic" pitchFamily="18" charset="-78"/>
              </a:rPr>
              <a:t>الجبائية</a:t>
            </a:r>
            <a:r>
              <a:rPr lang="ar-DZ" sz="2800" b="1" dirty="0" smtClean="0">
                <a:solidFill>
                  <a:schemeClr val="tx1"/>
                </a:solidFill>
                <a:latin typeface="Simplified Arabic" pitchFamily="18" charset="-78"/>
                <a:cs typeface="Simplified Arabic" pitchFamily="18" charset="-78"/>
              </a:rPr>
              <a:t> وتحصيل الضرائب المستحقة من طرف المكلفين بالضريبة متوسطي الحجم</a:t>
            </a:r>
            <a:endParaRPr lang="fr-FR" sz="2800" b="1" dirty="0">
              <a:solidFill>
                <a:srgbClr val="C00000"/>
              </a:solidFill>
              <a:latin typeface="Simplified Arabic" pitchFamily="18" charset="-78"/>
              <a:cs typeface="Simplified Arabic" pitchFamily="18" charset="-78"/>
            </a:endParaRPr>
          </a:p>
        </p:txBody>
      </p:sp>
      <p:sp>
        <p:nvSpPr>
          <p:cNvPr id="6" name="ZoneTexte 5"/>
          <p:cNvSpPr txBox="1"/>
          <p:nvPr/>
        </p:nvSpPr>
        <p:spPr>
          <a:xfrm>
            <a:off x="179511" y="4005064"/>
            <a:ext cx="7314605"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just" rtl="1">
              <a:buFontTx/>
              <a:buChar char="-"/>
            </a:pPr>
            <a:r>
              <a:rPr lang="ar-DZ" sz="2800" b="1" dirty="0" smtClean="0">
                <a:solidFill>
                  <a:srgbClr val="C00000"/>
                </a:solidFill>
                <a:latin typeface="Simplified Arabic" pitchFamily="18" charset="-78"/>
                <a:cs typeface="Simplified Arabic" pitchFamily="18" charset="-78"/>
              </a:rPr>
              <a:t>المركز الجواري للضرائب (2006): </a:t>
            </a:r>
            <a:r>
              <a:rPr lang="ar-DZ" sz="2800" b="1" dirty="0" smtClean="0">
                <a:solidFill>
                  <a:schemeClr val="tx1"/>
                </a:solidFill>
                <a:latin typeface="Simplified Arabic" pitchFamily="18" charset="-78"/>
                <a:cs typeface="Simplified Arabic" pitchFamily="18" charset="-78"/>
              </a:rPr>
              <a:t>تسيير الملفات </a:t>
            </a:r>
            <a:r>
              <a:rPr lang="ar-DZ" sz="2800" b="1" dirty="0" err="1" smtClean="0">
                <a:solidFill>
                  <a:schemeClr val="tx1"/>
                </a:solidFill>
                <a:latin typeface="Simplified Arabic" pitchFamily="18" charset="-78"/>
                <a:cs typeface="Simplified Arabic" pitchFamily="18" charset="-78"/>
              </a:rPr>
              <a:t>الجبائية</a:t>
            </a:r>
            <a:r>
              <a:rPr lang="ar-DZ" sz="2800" b="1" dirty="0" smtClean="0">
                <a:solidFill>
                  <a:schemeClr val="tx1"/>
                </a:solidFill>
                <a:latin typeface="Simplified Arabic" pitchFamily="18" charset="-78"/>
                <a:cs typeface="Simplified Arabic" pitchFamily="18" charset="-78"/>
              </a:rPr>
              <a:t> وتحصيل الضرائب المستحقة من المكلفين بالضريبة التابعين لنظام الضريبة الجزافية الوحيدة ويحل محل الهياكل (</a:t>
            </a:r>
            <a:r>
              <a:rPr lang="ar-DZ" sz="2800" b="1" dirty="0" err="1" smtClean="0">
                <a:solidFill>
                  <a:schemeClr val="tx1"/>
                </a:solidFill>
                <a:latin typeface="Simplified Arabic" pitchFamily="18" charset="-78"/>
                <a:cs typeface="Simplified Arabic" pitchFamily="18" charset="-78"/>
              </a:rPr>
              <a:t>المفتشيات</a:t>
            </a:r>
            <a:r>
              <a:rPr lang="ar-DZ" sz="2800" b="1" dirty="0" smtClean="0">
                <a:solidFill>
                  <a:schemeClr val="tx1"/>
                </a:solidFill>
                <a:latin typeface="Simplified Arabic" pitchFamily="18" charset="-78"/>
                <a:cs typeface="Simplified Arabic" pitchFamily="18" charset="-78"/>
              </a:rPr>
              <a:t>، </a:t>
            </a:r>
            <a:r>
              <a:rPr lang="ar-DZ" sz="2800" b="1" dirty="0" err="1" smtClean="0">
                <a:solidFill>
                  <a:schemeClr val="tx1"/>
                </a:solidFill>
                <a:latin typeface="Simplified Arabic" pitchFamily="18" charset="-78"/>
                <a:cs typeface="Simplified Arabic" pitchFamily="18" charset="-78"/>
              </a:rPr>
              <a:t>القباضات</a:t>
            </a:r>
            <a:r>
              <a:rPr lang="ar-DZ" sz="2800" b="1" dirty="0" smtClean="0">
                <a:solidFill>
                  <a:schemeClr val="tx1"/>
                </a:solidFill>
                <a:latin typeface="Simplified Arabic" pitchFamily="18" charset="-78"/>
                <a:cs typeface="Simplified Arabic" pitchFamily="18" charset="-78"/>
              </a:rPr>
              <a:t>)</a:t>
            </a:r>
            <a:endParaRPr lang="fr-FR" sz="2800" b="1" dirty="0">
              <a:solidFill>
                <a:srgbClr val="C0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312555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ar\Desktop\a587d6925ef0d1d951615a091858520e.jpg"/>
          <p:cNvPicPr>
            <a:picLocks noChangeAspect="1" noChangeArrowheads="1"/>
          </p:cNvPicPr>
          <p:nvPr/>
        </p:nvPicPr>
        <p:blipFill>
          <a:blip r:embed="rId2"/>
          <a:srcRect/>
          <a:stretch>
            <a:fillRect/>
          </a:stretch>
        </p:blipFill>
        <p:spPr bwMode="auto">
          <a:xfrm>
            <a:off x="-35719" y="0"/>
            <a:ext cx="9144000" cy="6858000"/>
          </a:xfrm>
          <a:prstGeom prst="rect">
            <a:avLst/>
          </a:prstGeom>
          <a:noFill/>
        </p:spPr>
      </p:pic>
      <p:sp>
        <p:nvSpPr>
          <p:cNvPr id="8" name="Ellipse 7"/>
          <p:cNvSpPr/>
          <p:nvPr/>
        </p:nvSpPr>
        <p:spPr>
          <a:xfrm>
            <a:off x="3143240" y="2071678"/>
            <a:ext cx="2786082" cy="2214578"/>
          </a:xfrm>
          <a:prstGeom prst="ellipse">
            <a:avLst/>
          </a:prstGeom>
          <a:effectLst>
            <a:innerShdw blurRad="63500" dist="50800" dir="162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dirty="0" smtClean="0">
                <a:ln w="11430"/>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rPr>
              <a:t>2022</a:t>
            </a:r>
            <a:endParaRPr lang="fr-FR" sz="3200" b="1" dirty="0">
              <a:ln w="11430"/>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endParaRPr>
          </a:p>
        </p:txBody>
      </p:sp>
      <p:sp>
        <p:nvSpPr>
          <p:cNvPr id="5" name="ZoneTexte 4"/>
          <p:cNvSpPr txBox="1"/>
          <p:nvPr/>
        </p:nvSpPr>
        <p:spPr>
          <a:xfrm>
            <a:off x="6156176" y="2532636"/>
            <a:ext cx="2376264" cy="12926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DZ" sz="2600" b="1" dirty="0" smtClean="0">
                <a:solidFill>
                  <a:prstClr val="black"/>
                </a:solidFill>
                <a:latin typeface="Simplified Arabic" pitchFamily="18" charset="-78"/>
                <a:cs typeface="Simplified Arabic" pitchFamily="18" charset="-78"/>
              </a:rPr>
              <a:t>الضريبة الجزافية الوحيدة (النظام المبسط)</a:t>
            </a:r>
            <a:endParaRPr lang="fr-FR" sz="2600" b="1" dirty="0">
              <a:solidFill>
                <a:prstClr val="black"/>
              </a:solidFill>
              <a:latin typeface="Simplified Arabic" pitchFamily="18" charset="-78"/>
              <a:cs typeface="Simplified Arabic" pitchFamily="18" charset="-78"/>
            </a:endParaRPr>
          </a:p>
        </p:txBody>
      </p:sp>
      <p:sp>
        <p:nvSpPr>
          <p:cNvPr id="6" name="ZoneTexte 5"/>
          <p:cNvSpPr txBox="1"/>
          <p:nvPr/>
        </p:nvSpPr>
        <p:spPr>
          <a:xfrm>
            <a:off x="179512" y="980728"/>
            <a:ext cx="2376264" cy="1938992"/>
          </a:xfrm>
          <a:prstGeom prst="rect">
            <a:avLst/>
          </a:prstGeom>
        </p:spPr>
        <p:style>
          <a:lnRef idx="1">
            <a:schemeClr val="accent3"/>
          </a:lnRef>
          <a:fillRef idx="1001">
            <a:schemeClr val="lt1"/>
          </a:fillRef>
          <a:effectRef idx="1">
            <a:schemeClr val="accent3"/>
          </a:effectRef>
          <a:fontRef idx="minor">
            <a:schemeClr val="dk1"/>
          </a:fontRef>
        </p:style>
        <p:txBody>
          <a:bodyPr wrap="square" rtlCol="0">
            <a:spAutoFit/>
          </a:bodyPr>
          <a:lstStyle/>
          <a:p>
            <a:pPr algn="ctr" rtl="1"/>
            <a:r>
              <a:rPr lang="ar-DZ" sz="2400" b="1" dirty="0" smtClean="0">
                <a:solidFill>
                  <a:prstClr val="black"/>
                </a:solidFill>
                <a:latin typeface="Simplified Arabic" pitchFamily="18" charset="-78"/>
                <a:cs typeface="Simplified Arabic" pitchFamily="18" charset="-78"/>
              </a:rPr>
              <a:t>النظام الحقيقي</a:t>
            </a:r>
          </a:p>
          <a:p>
            <a:pPr algn="ctr" rtl="1"/>
            <a:r>
              <a:rPr lang="fr-FR" sz="2400" b="1" dirty="0" smtClean="0">
                <a:solidFill>
                  <a:prstClr val="black"/>
                </a:solidFill>
                <a:latin typeface="Simplified Arabic" pitchFamily="18" charset="-78"/>
                <a:cs typeface="Simplified Arabic" pitchFamily="18" charset="-78"/>
              </a:rPr>
              <a:t>IRG</a:t>
            </a:r>
          </a:p>
          <a:p>
            <a:pPr algn="ctr" rtl="1"/>
            <a:r>
              <a:rPr lang="fr-FR" sz="2400" b="1" dirty="0" smtClean="0">
                <a:solidFill>
                  <a:prstClr val="black"/>
                </a:solidFill>
                <a:latin typeface="Simplified Arabic" pitchFamily="18" charset="-78"/>
                <a:cs typeface="Simplified Arabic" pitchFamily="18" charset="-78"/>
              </a:rPr>
              <a:t>IBS</a:t>
            </a:r>
          </a:p>
          <a:p>
            <a:pPr algn="ctr" rtl="1"/>
            <a:r>
              <a:rPr lang="fr-FR" sz="2400" b="1" dirty="0" smtClean="0">
                <a:solidFill>
                  <a:prstClr val="black"/>
                </a:solidFill>
                <a:latin typeface="Simplified Arabic" pitchFamily="18" charset="-78"/>
                <a:cs typeface="Simplified Arabic" pitchFamily="18" charset="-78"/>
              </a:rPr>
              <a:t>TAP</a:t>
            </a:r>
          </a:p>
          <a:p>
            <a:pPr algn="ctr" rtl="1"/>
            <a:r>
              <a:rPr lang="fr-FR" sz="2400" b="1" dirty="0" smtClean="0">
                <a:solidFill>
                  <a:prstClr val="black"/>
                </a:solidFill>
                <a:latin typeface="Simplified Arabic" pitchFamily="18" charset="-78"/>
                <a:cs typeface="Simplified Arabic" pitchFamily="18" charset="-78"/>
              </a:rPr>
              <a:t>TVA</a:t>
            </a:r>
            <a:endParaRPr lang="fr-FR" sz="2400" b="1" dirty="0">
              <a:solidFill>
                <a:prstClr val="black"/>
              </a:solidFill>
              <a:latin typeface="Simplified Arabic" pitchFamily="18" charset="-78"/>
              <a:cs typeface="Simplified Arabic" pitchFamily="18" charset="-78"/>
            </a:endParaRPr>
          </a:p>
        </p:txBody>
      </p:sp>
      <p:sp>
        <p:nvSpPr>
          <p:cNvPr id="7" name="ZoneTexte 6"/>
          <p:cNvSpPr txBox="1"/>
          <p:nvPr/>
        </p:nvSpPr>
        <p:spPr>
          <a:xfrm>
            <a:off x="3851920" y="5503819"/>
            <a:ext cx="2376264" cy="89255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ar-DZ" sz="2600" b="1" dirty="0" smtClean="0">
                <a:solidFill>
                  <a:prstClr val="black"/>
                </a:solidFill>
                <a:latin typeface="Simplified Arabic" pitchFamily="18" charset="-78"/>
                <a:cs typeface="Simplified Arabic" pitchFamily="18" charset="-78"/>
              </a:rPr>
              <a:t>أنظمة الدفع للضرائب في الجزائر</a:t>
            </a:r>
            <a:endParaRPr lang="fr-FR" sz="2600" b="1" dirty="0">
              <a:solidFill>
                <a:prstClr val="black"/>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109052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285721" y="4895850"/>
            <a:ext cx="8858280" cy="19621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142876"/>
            <a:ext cx="9143999" cy="5000636"/>
          </a:xfrm>
          <a:prstGeom prst="rect">
            <a:avLst/>
          </a:prstGeom>
          <a:noFill/>
          <a:ln w="9525">
            <a:noFill/>
            <a:miter lim="800000"/>
            <a:headEnd/>
            <a:tailEnd/>
          </a:ln>
          <a:effectLst/>
        </p:spPr>
      </p:pic>
      <p:sp>
        <p:nvSpPr>
          <p:cNvPr id="6" name="ZoneTexte 5"/>
          <p:cNvSpPr txBox="1"/>
          <p:nvPr/>
        </p:nvSpPr>
        <p:spPr>
          <a:xfrm>
            <a:off x="0" y="357166"/>
            <a:ext cx="2841791" cy="738664"/>
          </a:xfrm>
          <a:prstGeom prst="rect">
            <a:avLst/>
          </a:prstGeom>
          <a:noFill/>
        </p:spPr>
        <p:txBody>
          <a:bodyPr wrap="square" rtlCol="0">
            <a:spAutoFit/>
          </a:bodyPr>
          <a:lstStyle/>
          <a:p>
            <a:pPr algn="ctr"/>
            <a:r>
              <a:rPr lang="fr-FR" sz="2400" b="1" dirty="0" smtClean="0">
                <a:latin typeface="Simplified Arabic" pitchFamily="18" charset="-78"/>
                <a:cs typeface="Simplified Arabic" pitchFamily="18" charset="-78"/>
              </a:rPr>
              <a:t>1991</a:t>
            </a:r>
          </a:p>
          <a:p>
            <a:pPr algn="ctr"/>
            <a:endParaRPr lang="fr-FR" dirty="0"/>
          </a:p>
        </p:txBody>
      </p:sp>
      <p:sp>
        <p:nvSpPr>
          <p:cNvPr id="7" name="ZoneTexte 6"/>
          <p:cNvSpPr txBox="1"/>
          <p:nvPr/>
        </p:nvSpPr>
        <p:spPr>
          <a:xfrm>
            <a:off x="666365" y="5342542"/>
            <a:ext cx="3416830" cy="738664"/>
          </a:xfrm>
          <a:prstGeom prst="rect">
            <a:avLst/>
          </a:prstGeom>
          <a:noFill/>
        </p:spPr>
        <p:txBody>
          <a:bodyPr wrap="square" rtlCol="0">
            <a:spAutoFit/>
          </a:bodyPr>
          <a:lstStyle/>
          <a:p>
            <a:pPr algn="ctr" rtl="1"/>
            <a:r>
              <a:rPr lang="ar-DZ" sz="2400" b="1" dirty="0" smtClean="0">
                <a:latin typeface="Simplified Arabic" pitchFamily="18" charset="-78"/>
                <a:cs typeface="Simplified Arabic" pitchFamily="18" charset="-78"/>
              </a:rPr>
              <a:t>المكلفون بعد صدور ق م 2022</a:t>
            </a:r>
            <a:endParaRPr lang="fr-FR" sz="2400" b="1" dirty="0" smtClean="0">
              <a:latin typeface="Simplified Arabic" pitchFamily="18" charset="-78"/>
              <a:cs typeface="Simplified Arabic" pitchFamily="18" charset="-78"/>
            </a:endParaRPr>
          </a:p>
          <a:p>
            <a:endParaRPr lang="fr-FR" dirty="0"/>
          </a:p>
        </p:txBody>
      </p:sp>
      <p:sp>
        <p:nvSpPr>
          <p:cNvPr id="9" name="ZoneTexte 8"/>
          <p:cNvSpPr txBox="1"/>
          <p:nvPr/>
        </p:nvSpPr>
        <p:spPr>
          <a:xfrm>
            <a:off x="1155138" y="3717032"/>
            <a:ext cx="3273986" cy="830997"/>
          </a:xfrm>
          <a:prstGeom prst="rect">
            <a:avLst/>
          </a:prstGeom>
          <a:noFill/>
        </p:spPr>
        <p:txBody>
          <a:bodyPr wrap="square" rtlCol="0">
            <a:spAutoFit/>
          </a:bodyPr>
          <a:lstStyle/>
          <a:p>
            <a:pPr algn="ctr"/>
            <a:r>
              <a:rPr lang="ar-DZ" sz="2400" b="1" dirty="0" smtClean="0">
                <a:latin typeface="Simplified Arabic" pitchFamily="18" charset="-78"/>
                <a:cs typeface="Simplified Arabic" pitchFamily="18" charset="-78"/>
              </a:rPr>
              <a:t>رقم الأعمال الخاضع للضريبة الجزافية الوحيدة</a:t>
            </a:r>
            <a:endParaRPr lang="fr-FR" sz="2400" b="1" dirty="0">
              <a:latin typeface="Simplified Arabic" pitchFamily="18" charset="-78"/>
              <a:cs typeface="Simplified Arabic" pitchFamily="18" charset="-78"/>
            </a:endParaRPr>
          </a:p>
        </p:txBody>
      </p:sp>
      <p:sp>
        <p:nvSpPr>
          <p:cNvPr id="10" name="ZoneTexte 9"/>
          <p:cNvSpPr txBox="1"/>
          <p:nvPr/>
        </p:nvSpPr>
        <p:spPr>
          <a:xfrm>
            <a:off x="580996" y="2009764"/>
            <a:ext cx="2488168" cy="738664"/>
          </a:xfrm>
          <a:prstGeom prst="rect">
            <a:avLst/>
          </a:prstGeom>
          <a:noFill/>
        </p:spPr>
        <p:txBody>
          <a:bodyPr wrap="square" rtlCol="0">
            <a:spAutoFit/>
          </a:bodyPr>
          <a:lstStyle/>
          <a:p>
            <a:pPr algn="ctr"/>
            <a:r>
              <a:rPr lang="ar-DZ" sz="2400" b="1" dirty="0" smtClean="0">
                <a:latin typeface="Simplified Arabic" pitchFamily="18" charset="-78"/>
                <a:cs typeface="Simplified Arabic" pitchFamily="18" charset="-78"/>
              </a:rPr>
              <a:t>المكلفون بها</a:t>
            </a:r>
            <a:endParaRPr lang="fr-FR" sz="2400" b="1" dirty="0" smtClean="0">
              <a:latin typeface="Simplified Arabic" pitchFamily="18" charset="-78"/>
              <a:cs typeface="Simplified Arabic" pitchFamily="18" charset="-78"/>
            </a:endParaRPr>
          </a:p>
          <a:p>
            <a:endParaRPr lang="fr-FR" dirty="0"/>
          </a:p>
        </p:txBody>
      </p:sp>
      <p:sp>
        <p:nvSpPr>
          <p:cNvPr id="11" name="Organigramme : Terminateur 10"/>
          <p:cNvSpPr/>
          <p:nvPr/>
        </p:nvSpPr>
        <p:spPr>
          <a:xfrm>
            <a:off x="3214678" y="0"/>
            <a:ext cx="5929322" cy="1428736"/>
          </a:xfrm>
          <a:prstGeom prst="flowChartTerminator">
            <a:avLst/>
          </a:prstGeom>
          <a:solidFill>
            <a:srgbClr val="C6551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t>اعتماد </a:t>
            </a:r>
            <a:r>
              <a:rPr lang="ar-DZ" sz="2400" b="1" dirty="0"/>
              <a:t>نظام الضريبة الجزافية الوحيدة الذي يجمع الضرائب التالية: </a:t>
            </a:r>
            <a:r>
              <a:rPr lang="fr-FR" sz="2400" b="1" dirty="0" smtClean="0"/>
              <a:t>IRG, IBS, TAP, TVA</a:t>
            </a:r>
            <a:endParaRPr lang="fr-FR" sz="2400" b="1" dirty="0">
              <a:latin typeface="Simplified Arabic" pitchFamily="18" charset="-78"/>
              <a:cs typeface="Simplified Arabic" pitchFamily="18" charset="-78"/>
            </a:endParaRPr>
          </a:p>
        </p:txBody>
      </p:sp>
      <p:sp>
        <p:nvSpPr>
          <p:cNvPr id="12" name="Organigramme : Terminateur 11"/>
          <p:cNvSpPr/>
          <p:nvPr/>
        </p:nvSpPr>
        <p:spPr>
          <a:xfrm>
            <a:off x="3786182" y="1628800"/>
            <a:ext cx="5357818" cy="1800200"/>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ar-DZ" sz="2400" b="1" dirty="0"/>
              <a:t>يخضع لنظام الضريبة الجزافية الوحيدة الأشخاص الطبيعيون أو المعنويون والشركات والتعاونيات التي تمارس نشاطا صناعيا أو تجاريا أو حرفيا أو مهنة غير تجارية</a:t>
            </a:r>
            <a:endParaRPr lang="fr-FR" sz="2400" b="1" dirty="0">
              <a:latin typeface="Simplified Arabic" pitchFamily="18" charset="-78"/>
              <a:cs typeface="Simplified Arabic" pitchFamily="18" charset="-78"/>
            </a:endParaRPr>
          </a:p>
        </p:txBody>
      </p:sp>
      <p:sp>
        <p:nvSpPr>
          <p:cNvPr id="13" name="Organigramme : Terminateur 12"/>
          <p:cNvSpPr/>
          <p:nvPr/>
        </p:nvSpPr>
        <p:spPr>
          <a:xfrm>
            <a:off x="4429124" y="3429000"/>
            <a:ext cx="4714876" cy="1714512"/>
          </a:xfrm>
          <a:prstGeom prst="flowChartTerminator">
            <a:avLst/>
          </a:prstGeom>
        </p:spPr>
        <p:style>
          <a:lnRef idx="1">
            <a:schemeClr val="dk1"/>
          </a:lnRef>
          <a:fillRef idx="3">
            <a:schemeClr val="dk1"/>
          </a:fillRef>
          <a:effectRef idx="2">
            <a:schemeClr val="dk1"/>
          </a:effectRef>
          <a:fontRef idx="minor">
            <a:schemeClr val="lt1"/>
          </a:fontRef>
        </p:style>
        <p:txBody>
          <a:bodyPr rtlCol="0" anchor="ctr"/>
          <a:lstStyle/>
          <a:p>
            <a:pPr algn="ctr" rtl="1"/>
            <a:r>
              <a:rPr lang="ar-DZ" sz="2400" b="1" dirty="0" smtClean="0">
                <a:latin typeface="Simplified Arabic" pitchFamily="18" charset="-78"/>
                <a:cs typeface="Simplified Arabic" pitchFamily="18" charset="-78"/>
              </a:rPr>
              <a:t>قبل 2015: 10م دج</a:t>
            </a:r>
          </a:p>
          <a:p>
            <a:pPr algn="ctr" rtl="1"/>
            <a:r>
              <a:rPr lang="ar-DZ" sz="2400" b="1" dirty="0" smtClean="0">
                <a:latin typeface="Simplified Arabic" pitchFamily="18" charset="-78"/>
                <a:cs typeface="Simplified Arabic" pitchFamily="18" charset="-78"/>
              </a:rPr>
              <a:t>عند 2015 -2019: 30م دج</a:t>
            </a:r>
          </a:p>
          <a:p>
            <a:pPr algn="ctr" rtl="1"/>
            <a:r>
              <a:rPr lang="ar-DZ" sz="2400" b="1" dirty="0" smtClean="0">
                <a:latin typeface="Simplified Arabic" pitchFamily="18" charset="-78"/>
                <a:cs typeface="Simplified Arabic" pitchFamily="18" charset="-78"/>
              </a:rPr>
              <a:t>2020: 15 م دج</a:t>
            </a:r>
          </a:p>
          <a:p>
            <a:pPr algn="ctr" rtl="1"/>
            <a:r>
              <a:rPr lang="ar-DZ" sz="2400" b="1" dirty="0" smtClean="0">
                <a:latin typeface="Simplified Arabic" pitchFamily="18" charset="-78"/>
                <a:cs typeface="Simplified Arabic" pitchFamily="18" charset="-78"/>
              </a:rPr>
              <a:t>2022: 8 م دج</a:t>
            </a:r>
            <a:endParaRPr lang="fr-FR" sz="2400" b="1" dirty="0">
              <a:latin typeface="Simplified Arabic" pitchFamily="18" charset="-78"/>
              <a:cs typeface="Simplified Arabic" pitchFamily="18" charset="-78"/>
            </a:endParaRPr>
          </a:p>
        </p:txBody>
      </p:sp>
      <p:sp>
        <p:nvSpPr>
          <p:cNvPr id="14" name="Organigramme : Terminateur 13"/>
          <p:cNvSpPr/>
          <p:nvPr/>
        </p:nvSpPr>
        <p:spPr>
          <a:xfrm>
            <a:off x="4071934" y="5143512"/>
            <a:ext cx="5072066" cy="1885888"/>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just" rtl="1"/>
            <a:endParaRPr lang="ar-DZ" sz="2400" b="1" dirty="0" smtClean="0"/>
          </a:p>
          <a:p>
            <a:pPr algn="just" rtl="1"/>
            <a:r>
              <a:rPr lang="ar-DZ" sz="2400" b="1" dirty="0" smtClean="0"/>
              <a:t>الأشخاص الطبيعيون </a:t>
            </a:r>
            <a:r>
              <a:rPr lang="ar-DZ" sz="2400" b="1" dirty="0"/>
              <a:t>الذين يمارسون نشاطا صناعيا أو تجاريا أو حرفيا أو التعاونيات الحرفية الفنية والتقليدية، مع إمكانية اختيار النظام المبسط للمهن غير التجارية</a:t>
            </a:r>
            <a:endParaRPr lang="fr-FR" sz="2400" b="1" dirty="0"/>
          </a:p>
          <a:p>
            <a:pPr rtl="1"/>
            <a:endParaRPr lang="fr-FR" sz="2400" dirty="0"/>
          </a:p>
        </p:txBody>
      </p:sp>
    </p:spTree>
    <p:extLst>
      <p:ext uri="{BB962C8B-B14F-4D97-AF65-F5344CB8AC3E}">
        <p14:creationId xmlns:p14="http://schemas.microsoft.com/office/powerpoint/2010/main" val="1184646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tar\Desktop\kk.pn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5" name="Rectangle 4"/>
          <p:cNvSpPr/>
          <p:nvPr/>
        </p:nvSpPr>
        <p:spPr>
          <a:xfrm>
            <a:off x="3100681" y="2705726"/>
            <a:ext cx="2942638" cy="1446550"/>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ar-DZ"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معدلات الضريبة الجزافية الوحيدة</a:t>
            </a:r>
            <a:endParaRPr lang="fr-F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ZoneTexte 5"/>
          <p:cNvSpPr txBox="1"/>
          <p:nvPr/>
        </p:nvSpPr>
        <p:spPr>
          <a:xfrm>
            <a:off x="5516834" y="5085184"/>
            <a:ext cx="3456384" cy="1077218"/>
          </a:xfrm>
          <a:prstGeom prst="rect">
            <a:avLst/>
          </a:prstGeom>
          <a:noFill/>
        </p:spPr>
        <p:txBody>
          <a:bodyPr wrap="square" rtlCol="0">
            <a:spAutoFit/>
          </a:bodyPr>
          <a:lstStyle/>
          <a:p>
            <a:pPr lvl="0" algn="ctr"/>
            <a:r>
              <a:rPr lang="ar-DZ" sz="3200" b="1" dirty="0">
                <a:solidFill>
                  <a:schemeClr val="bg1"/>
                </a:solidFill>
              </a:rPr>
              <a:t>12% بالنسبة للأنشطة الأخرى</a:t>
            </a:r>
            <a:endParaRPr lang="fr-FR" sz="3200" b="1" dirty="0">
              <a:solidFill>
                <a:schemeClr val="bg1"/>
              </a:solidFill>
            </a:endParaRPr>
          </a:p>
        </p:txBody>
      </p:sp>
      <p:sp>
        <p:nvSpPr>
          <p:cNvPr id="10" name="ZoneTexte 9"/>
          <p:cNvSpPr txBox="1"/>
          <p:nvPr/>
        </p:nvSpPr>
        <p:spPr>
          <a:xfrm>
            <a:off x="5516834" y="429120"/>
            <a:ext cx="2952328" cy="954107"/>
          </a:xfrm>
          <a:prstGeom prst="rect">
            <a:avLst/>
          </a:prstGeom>
          <a:noFill/>
        </p:spPr>
        <p:txBody>
          <a:bodyPr wrap="square" rtlCol="0">
            <a:spAutoFit/>
          </a:bodyPr>
          <a:lstStyle/>
          <a:p>
            <a:pPr lvl="0" algn="ctr"/>
            <a:r>
              <a:rPr lang="ar-DZ" sz="2800" b="1" dirty="0"/>
              <a:t>05% بالنسبة لنشاطات الإنتاج وبيع السلع</a:t>
            </a:r>
            <a:endParaRPr lang="fr-FR" sz="2800" b="1" dirty="0"/>
          </a:p>
        </p:txBody>
      </p:sp>
      <p:sp>
        <p:nvSpPr>
          <p:cNvPr id="11" name="ZoneTexte 10"/>
          <p:cNvSpPr txBox="1"/>
          <p:nvPr/>
        </p:nvSpPr>
        <p:spPr>
          <a:xfrm>
            <a:off x="412387" y="429120"/>
            <a:ext cx="2921169" cy="2246769"/>
          </a:xfrm>
          <a:prstGeom prst="rect">
            <a:avLst/>
          </a:prstGeom>
          <a:noFill/>
        </p:spPr>
        <p:txBody>
          <a:bodyPr wrap="square" rtlCol="0">
            <a:spAutoFit/>
          </a:bodyPr>
          <a:lstStyle/>
          <a:p>
            <a:pPr algn="just" rtl="1"/>
            <a:r>
              <a:rPr lang="ar-DZ" sz="2800" b="1" dirty="0"/>
              <a:t>ويرفع هذا الحد الأدنى ب 50% بالنسبة للمتعاملين المستفيدين </a:t>
            </a:r>
            <a:r>
              <a:rPr lang="ar-DZ" sz="2800" b="1" dirty="0" smtClean="0"/>
              <a:t>                  </a:t>
            </a:r>
          </a:p>
          <a:p>
            <a:pPr algn="just" rtl="1"/>
            <a:r>
              <a:rPr lang="ar-DZ" sz="2800" b="1" dirty="0"/>
              <a:t> </a:t>
            </a:r>
            <a:r>
              <a:rPr lang="ar-DZ" sz="2800" b="1" dirty="0" smtClean="0"/>
              <a:t>             من </a:t>
            </a:r>
            <a:r>
              <a:rPr lang="ar-DZ" sz="2800" b="1" dirty="0"/>
              <a:t>أنظمة الإعانات على الشغل.</a:t>
            </a:r>
            <a:endParaRPr lang="fr-FR" sz="2800" b="1" dirty="0"/>
          </a:p>
        </p:txBody>
      </p:sp>
      <p:sp>
        <p:nvSpPr>
          <p:cNvPr id="8" name="ZoneTexte 7"/>
          <p:cNvSpPr txBox="1"/>
          <p:nvPr/>
        </p:nvSpPr>
        <p:spPr>
          <a:xfrm>
            <a:off x="391600" y="5085184"/>
            <a:ext cx="3456384" cy="1384995"/>
          </a:xfrm>
          <a:prstGeom prst="rect">
            <a:avLst/>
          </a:prstGeom>
          <a:noFill/>
        </p:spPr>
        <p:txBody>
          <a:bodyPr wrap="square" rtlCol="0">
            <a:spAutoFit/>
          </a:bodyPr>
          <a:lstStyle/>
          <a:p>
            <a:pPr lvl="0" algn="ctr"/>
            <a:r>
              <a:rPr lang="ar-DZ" sz="2800" b="1" dirty="0"/>
              <a:t>الحد الأدنى للضريبة الجزافية الوحيدة بـ 10.000 دج </a:t>
            </a:r>
            <a:endParaRPr lang="fr-FR" sz="2800" b="1" dirty="0">
              <a:solidFill>
                <a:schemeClr val="bg1"/>
              </a:solidFill>
            </a:endParaRPr>
          </a:p>
        </p:txBody>
      </p:sp>
    </p:spTree>
    <p:extLst>
      <p:ext uri="{BB962C8B-B14F-4D97-AF65-F5344CB8AC3E}">
        <p14:creationId xmlns:p14="http://schemas.microsoft.com/office/powerpoint/2010/main" val="671333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0" y="35005"/>
            <a:ext cx="9144000" cy="65769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ar-DZ" sz="2800" b="1" dirty="0"/>
              <a:t>يستثنى من نظام الإخضاع الضريبي هذا:</a:t>
            </a:r>
            <a:endParaRPr lang="fr-FR" sz="2800" b="1" dirty="0">
              <a:solidFill>
                <a:schemeClr val="tx1"/>
              </a:solidFill>
            </a:endParaRPr>
          </a:p>
        </p:txBody>
      </p:sp>
      <p:sp>
        <p:nvSpPr>
          <p:cNvPr id="6" name="ZoneTexte 5"/>
          <p:cNvSpPr txBox="1"/>
          <p:nvPr/>
        </p:nvSpPr>
        <p:spPr>
          <a:xfrm>
            <a:off x="257579" y="692696"/>
            <a:ext cx="8496944" cy="52629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rtl="1"/>
            <a:r>
              <a:rPr lang="ar-DZ" sz="2800" b="1" dirty="0"/>
              <a:t>- أنشطة الترقية العقارية وتقسيم الأراضي؛</a:t>
            </a:r>
            <a:endParaRPr lang="fr-FR" sz="2800" b="1" dirty="0"/>
          </a:p>
          <a:p>
            <a:pPr algn="just" rtl="1"/>
            <a:r>
              <a:rPr lang="ar-DZ" sz="2800" b="1" dirty="0"/>
              <a:t>- أنشطة استيراد السلع والبضائع الموجهة لإعادة البيع على حالها؛</a:t>
            </a:r>
            <a:endParaRPr lang="fr-FR" sz="2800" b="1" dirty="0"/>
          </a:p>
          <a:p>
            <a:pPr algn="just" rtl="1"/>
            <a:r>
              <a:rPr lang="ar-DZ" sz="2800" b="1" dirty="0"/>
              <a:t>- أنشطة شراء - إعادة البيع على حالها، الممارسة حسب شروط البيع بالجملة طبقا للأحكام المنصوص عليها في المادة 224 من هذا القانون (قانون المالية لسنة 2020)؛</a:t>
            </a:r>
            <a:endParaRPr lang="fr-FR" sz="2800" b="1" dirty="0"/>
          </a:p>
          <a:p>
            <a:pPr algn="just" rtl="1"/>
            <a:r>
              <a:rPr lang="ar-DZ" sz="2800" b="1" dirty="0"/>
              <a:t>- الأنشطة الممارسة من طرف الوكلاء؛</a:t>
            </a:r>
            <a:endParaRPr lang="fr-FR" sz="2800" b="1" dirty="0"/>
          </a:p>
          <a:p>
            <a:pPr algn="just" rtl="1"/>
            <a:r>
              <a:rPr lang="ar-DZ" sz="2800" b="1" dirty="0"/>
              <a:t>- الأنشطة الممارسة من طرف العيادات والمؤسسات الصحية الخاصة، وكذا مخابر التحاليل الطبية؛</a:t>
            </a:r>
            <a:endParaRPr lang="fr-FR" sz="2800" b="1" dirty="0"/>
          </a:p>
          <a:p>
            <a:pPr algn="just" rtl="1"/>
            <a:r>
              <a:rPr lang="ar-DZ" sz="2800" b="1" dirty="0"/>
              <a:t>- أنشطة الإطعام والفندقة المصنفة؛</a:t>
            </a:r>
            <a:endParaRPr lang="fr-FR" sz="2800" b="1" dirty="0"/>
          </a:p>
          <a:p>
            <a:pPr algn="just" rtl="1"/>
            <a:r>
              <a:rPr lang="ar-DZ" sz="2800" b="1" dirty="0"/>
              <a:t>- القائمين بعمليات تكرير وإعادة </a:t>
            </a:r>
            <a:r>
              <a:rPr lang="ar-DZ" sz="2800" b="1" dirty="0" err="1"/>
              <a:t>رسكلة</a:t>
            </a:r>
            <a:r>
              <a:rPr lang="ar-DZ" sz="2800" b="1" dirty="0"/>
              <a:t> المعادن النفيسة وصانعي وتجار المصنوعات من الذهب والبلاتين؛</a:t>
            </a:r>
            <a:endParaRPr lang="fr-FR" sz="2800" b="1" dirty="0"/>
          </a:p>
          <a:p>
            <a:pPr algn="just" rtl="1"/>
            <a:r>
              <a:rPr lang="ar-DZ" sz="2800" b="1" dirty="0"/>
              <a:t>- الأشغال العمومية والري </a:t>
            </a:r>
            <a:r>
              <a:rPr lang="ar-DZ" sz="2800" b="1" dirty="0" smtClean="0"/>
              <a:t>والبناء.</a:t>
            </a:r>
            <a:endParaRPr lang="fr-FR" sz="2800" b="1" dirty="0"/>
          </a:p>
        </p:txBody>
      </p:sp>
    </p:spTree>
    <p:extLst>
      <p:ext uri="{BB962C8B-B14F-4D97-AF65-F5344CB8AC3E}">
        <p14:creationId xmlns:p14="http://schemas.microsoft.com/office/powerpoint/2010/main" val="906923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0" y="35005"/>
            <a:ext cx="9144000" cy="65769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ar-DZ" sz="2800" b="1" dirty="0"/>
              <a:t>الإعفاءات</a:t>
            </a:r>
            <a:endParaRPr lang="fr-FR" sz="2800" b="1" dirty="0">
              <a:solidFill>
                <a:schemeClr val="tx1"/>
              </a:solidFill>
            </a:endParaRPr>
          </a:p>
        </p:txBody>
      </p:sp>
      <p:sp>
        <p:nvSpPr>
          <p:cNvPr id="6" name="ZoneTexte 5"/>
          <p:cNvSpPr txBox="1"/>
          <p:nvPr/>
        </p:nvSpPr>
        <p:spPr>
          <a:xfrm>
            <a:off x="257579" y="692696"/>
            <a:ext cx="8496944" cy="569386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rtl="1"/>
            <a:r>
              <a:rPr lang="ar-DZ" sz="2400" b="1" dirty="0"/>
              <a:t>- المؤسسات التابعة لجمعيات الاشخاص المعوقين المعتمدة وكذا المصالح الملحقة بها؛</a:t>
            </a:r>
            <a:endParaRPr lang="fr-FR" sz="2400" b="1" dirty="0"/>
          </a:p>
          <a:p>
            <a:pPr algn="just" rtl="1"/>
            <a:r>
              <a:rPr lang="ar-DZ" sz="2400" b="1" dirty="0"/>
              <a:t>- مبالغ الايرادات المحققة من قبل الفرق المسرحية؛</a:t>
            </a:r>
            <a:endParaRPr lang="fr-FR" sz="2400" b="1" dirty="0"/>
          </a:p>
          <a:p>
            <a:pPr algn="just" rtl="1"/>
            <a:r>
              <a:rPr lang="ar-DZ" sz="2400" b="1" dirty="0"/>
              <a:t>- الحرفيون التقليديون وكذا الأشخاص الذين يمارسون نشاطا حرفيا فنيا والمقيدين في دفتر الشروط الذي تحدد بنوده عن طريق التنظيم؛</a:t>
            </a:r>
            <a:endParaRPr lang="fr-FR" sz="2400" b="1" dirty="0"/>
          </a:p>
          <a:p>
            <a:pPr algn="just" rtl="1"/>
            <a:r>
              <a:rPr lang="ar-DZ" sz="2400" b="1" dirty="0"/>
              <a:t>- تستفيد الأنشطة التي يمارسها الشباب ذوو المشاريع الاستثمارية أو الأنشطة أو المشاريع المؤهلون للاستفادة من دعم "الصندوق الوطني لدعم تشغيل الشباب" أو "الوكالة الوطنية لدعم القرض المصغر" أو "الصندوق الوطني للتأمين عن البطالة"، من إعفاء كامل من الضريبة الجزافية الوحيدة لمدة </a:t>
            </a:r>
            <a:r>
              <a:rPr lang="ar-DZ" sz="2400" b="1" dirty="0" smtClean="0"/>
              <a:t>03 سنوات </a:t>
            </a:r>
            <a:r>
              <a:rPr lang="ar-DZ" sz="2400" b="1" dirty="0"/>
              <a:t>ابتداء من تاريخ استغلالها. تمدد هذه المدة إلى </a:t>
            </a:r>
            <a:r>
              <a:rPr lang="ar-DZ" sz="2400" b="1" dirty="0" smtClean="0"/>
              <a:t>06 سنوات </a:t>
            </a:r>
            <a:r>
              <a:rPr lang="ar-DZ" sz="2400" b="1" dirty="0"/>
              <a:t>ابتداء من تاريخ الاستغلال عندما تتواجد هذه الأنشطة في منطقة يراد ترقيتها وتحدد قائمتها عن طريق التنظيم، تمدد هذه المدة </a:t>
            </a:r>
            <a:r>
              <a:rPr lang="ar-DZ" sz="2400" b="1" dirty="0" smtClean="0"/>
              <a:t>02 عندما </a:t>
            </a:r>
            <a:r>
              <a:rPr lang="ar-DZ" sz="2400" b="1" dirty="0"/>
              <a:t>يتعهد المستثمرون بتوظيف ثلاثة مستخدمين على الأقل لمدة غير محدودة. يترتب على عدم احترام الالتزامات المرتبطة بعدد الوظائف المحدثة، سحب الاعتماد واسترداد الحقوق والرسوم التي كان من المفروض تسديدها.</a:t>
            </a:r>
            <a:endParaRPr lang="fr-FR" sz="2400" b="1" dirty="0"/>
          </a:p>
          <a:p>
            <a:pPr algn="just" rtl="1"/>
            <a:endParaRPr lang="fr-FR" sz="2800" dirty="0"/>
          </a:p>
        </p:txBody>
      </p:sp>
    </p:spTree>
    <p:extLst>
      <p:ext uri="{BB962C8B-B14F-4D97-AF65-F5344CB8AC3E}">
        <p14:creationId xmlns:p14="http://schemas.microsoft.com/office/powerpoint/2010/main" val="152990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285721" y="4895850"/>
            <a:ext cx="8858280" cy="19621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 y="0"/>
            <a:ext cx="9143999" cy="5000636"/>
          </a:xfrm>
          <a:prstGeom prst="rect">
            <a:avLst/>
          </a:prstGeom>
          <a:noFill/>
          <a:ln w="9525">
            <a:noFill/>
            <a:miter lim="800000"/>
            <a:headEnd/>
            <a:tailEnd/>
          </a:ln>
          <a:effectLst/>
        </p:spPr>
      </p:pic>
      <p:sp>
        <p:nvSpPr>
          <p:cNvPr id="6" name="ZoneTexte 5"/>
          <p:cNvSpPr txBox="1"/>
          <p:nvPr/>
        </p:nvSpPr>
        <p:spPr>
          <a:xfrm>
            <a:off x="0" y="357166"/>
            <a:ext cx="2841791" cy="738664"/>
          </a:xfrm>
          <a:prstGeom prst="rect">
            <a:avLst/>
          </a:prstGeom>
          <a:noFill/>
        </p:spPr>
        <p:txBody>
          <a:bodyPr wrap="square" rtlCol="0">
            <a:spAutoFit/>
          </a:bodyPr>
          <a:lstStyle/>
          <a:p>
            <a:pPr algn="ctr"/>
            <a:r>
              <a:rPr lang="ar-DZ" sz="2400" b="1" dirty="0" smtClean="0">
                <a:latin typeface="Simplified Arabic" pitchFamily="18" charset="-78"/>
                <a:cs typeface="Simplified Arabic" pitchFamily="18" charset="-78"/>
              </a:rPr>
              <a:t>الجباية في الجزائر</a:t>
            </a:r>
            <a:endParaRPr lang="fr-FR" sz="2400" b="1" dirty="0" smtClean="0">
              <a:latin typeface="Simplified Arabic" pitchFamily="18" charset="-78"/>
              <a:cs typeface="Simplified Arabic" pitchFamily="18" charset="-78"/>
            </a:endParaRPr>
          </a:p>
          <a:p>
            <a:pPr algn="ctr"/>
            <a:endParaRPr lang="fr-FR" dirty="0"/>
          </a:p>
        </p:txBody>
      </p:sp>
      <p:sp>
        <p:nvSpPr>
          <p:cNvPr id="7" name="ZoneTexte 6"/>
          <p:cNvSpPr txBox="1"/>
          <p:nvPr/>
        </p:nvSpPr>
        <p:spPr>
          <a:xfrm>
            <a:off x="0" y="5000636"/>
            <a:ext cx="3416830" cy="738664"/>
          </a:xfrm>
          <a:prstGeom prst="rect">
            <a:avLst/>
          </a:prstGeom>
          <a:noFill/>
        </p:spPr>
        <p:txBody>
          <a:bodyPr wrap="square" rtlCol="0">
            <a:spAutoFit/>
          </a:bodyPr>
          <a:lstStyle/>
          <a:p>
            <a:pPr algn="ctr" rtl="1"/>
            <a:r>
              <a:rPr lang="ar-DZ" sz="2400" b="1" dirty="0" smtClean="0">
                <a:latin typeface="Simplified Arabic" pitchFamily="18" charset="-78"/>
                <a:cs typeface="Simplified Arabic" pitchFamily="18" charset="-78"/>
              </a:rPr>
              <a:t>الجباية غير العادية</a:t>
            </a:r>
            <a:endParaRPr lang="fr-FR" sz="2400" b="1" dirty="0" smtClean="0">
              <a:latin typeface="Simplified Arabic" pitchFamily="18" charset="-78"/>
              <a:cs typeface="Simplified Arabic" pitchFamily="18" charset="-78"/>
            </a:endParaRPr>
          </a:p>
          <a:p>
            <a:endParaRPr lang="fr-FR" dirty="0"/>
          </a:p>
        </p:txBody>
      </p:sp>
      <p:sp>
        <p:nvSpPr>
          <p:cNvPr id="9" name="ZoneTexte 8"/>
          <p:cNvSpPr txBox="1"/>
          <p:nvPr/>
        </p:nvSpPr>
        <p:spPr>
          <a:xfrm>
            <a:off x="285720" y="3429000"/>
            <a:ext cx="3273986" cy="461665"/>
          </a:xfrm>
          <a:prstGeom prst="rect">
            <a:avLst/>
          </a:prstGeom>
          <a:noFill/>
        </p:spPr>
        <p:txBody>
          <a:bodyPr wrap="square" rtlCol="0">
            <a:spAutoFit/>
          </a:bodyPr>
          <a:lstStyle/>
          <a:p>
            <a:pPr algn="ctr"/>
            <a:r>
              <a:rPr lang="ar-DZ" sz="2400" b="1" dirty="0">
                <a:latin typeface="Simplified Arabic" pitchFamily="18" charset="-78"/>
                <a:cs typeface="Simplified Arabic" pitchFamily="18" charset="-78"/>
              </a:rPr>
              <a:t>الجباية العادية</a:t>
            </a:r>
            <a:endParaRPr lang="fr-FR" sz="2400" b="1" dirty="0">
              <a:latin typeface="Simplified Arabic" pitchFamily="18" charset="-78"/>
              <a:cs typeface="Simplified Arabic" pitchFamily="18" charset="-78"/>
            </a:endParaRPr>
          </a:p>
        </p:txBody>
      </p:sp>
      <p:sp>
        <p:nvSpPr>
          <p:cNvPr id="10" name="ZoneTexte 9"/>
          <p:cNvSpPr txBox="1"/>
          <p:nvPr/>
        </p:nvSpPr>
        <p:spPr>
          <a:xfrm>
            <a:off x="580996" y="2009764"/>
            <a:ext cx="2488168" cy="738664"/>
          </a:xfrm>
          <a:prstGeom prst="rect">
            <a:avLst/>
          </a:prstGeom>
          <a:noFill/>
        </p:spPr>
        <p:txBody>
          <a:bodyPr wrap="square" rtlCol="0">
            <a:spAutoFit/>
          </a:bodyPr>
          <a:lstStyle/>
          <a:p>
            <a:pPr algn="ctr"/>
            <a:r>
              <a:rPr lang="ar-DZ" sz="2400" b="1" dirty="0" smtClean="0">
                <a:latin typeface="Simplified Arabic" pitchFamily="18" charset="-78"/>
                <a:cs typeface="Simplified Arabic" pitchFamily="18" charset="-78"/>
              </a:rPr>
              <a:t>الجباية العادية</a:t>
            </a:r>
            <a:endParaRPr lang="fr-FR" sz="2400" b="1" dirty="0" smtClean="0">
              <a:latin typeface="Simplified Arabic" pitchFamily="18" charset="-78"/>
              <a:cs typeface="Simplified Arabic" pitchFamily="18" charset="-78"/>
            </a:endParaRPr>
          </a:p>
          <a:p>
            <a:endParaRPr lang="fr-FR" dirty="0"/>
          </a:p>
        </p:txBody>
      </p:sp>
      <p:sp>
        <p:nvSpPr>
          <p:cNvPr id="11" name="Organigramme : Terminateur 10"/>
          <p:cNvSpPr/>
          <p:nvPr/>
        </p:nvSpPr>
        <p:spPr>
          <a:xfrm>
            <a:off x="3214678" y="285728"/>
            <a:ext cx="5929322" cy="1143008"/>
          </a:xfrm>
          <a:prstGeom prst="flowChartTerminator">
            <a:avLst/>
          </a:prstGeom>
          <a:solidFill>
            <a:srgbClr val="C6551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latin typeface="Simplified Arabic" pitchFamily="18" charset="-78"/>
                <a:cs typeface="Simplified Arabic" pitchFamily="18" charset="-78"/>
              </a:rPr>
              <a:t>الجباية العادية + الجباية غير العادية</a:t>
            </a:r>
            <a:endParaRPr lang="fr-FR" sz="2400" b="1" dirty="0">
              <a:latin typeface="Simplified Arabic" pitchFamily="18" charset="-78"/>
              <a:cs typeface="Simplified Arabic" pitchFamily="18" charset="-78"/>
            </a:endParaRPr>
          </a:p>
        </p:txBody>
      </p:sp>
      <p:sp>
        <p:nvSpPr>
          <p:cNvPr id="12" name="Organigramme : Terminateur 11"/>
          <p:cNvSpPr/>
          <p:nvPr/>
        </p:nvSpPr>
        <p:spPr>
          <a:xfrm>
            <a:off x="3786182" y="2000240"/>
            <a:ext cx="5357818" cy="1143008"/>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ar-DZ" sz="2400" b="1" dirty="0" smtClean="0">
                <a:latin typeface="Simplified Arabic" pitchFamily="18" charset="-78"/>
                <a:cs typeface="Simplified Arabic" pitchFamily="18" charset="-78"/>
              </a:rPr>
              <a:t>الضرائب المباشرة: </a:t>
            </a:r>
            <a:r>
              <a:rPr lang="fr-FR" sz="2400" b="1" dirty="0" smtClean="0">
                <a:latin typeface="Simplified Arabic" pitchFamily="18" charset="-78"/>
                <a:cs typeface="Simplified Arabic" pitchFamily="18" charset="-78"/>
              </a:rPr>
              <a:t>IRG, IBS, TAP</a:t>
            </a:r>
            <a:endParaRPr lang="fr-FR" sz="2400" b="1" dirty="0">
              <a:latin typeface="Simplified Arabic" pitchFamily="18" charset="-78"/>
              <a:cs typeface="Simplified Arabic" pitchFamily="18" charset="-78"/>
            </a:endParaRPr>
          </a:p>
        </p:txBody>
      </p:sp>
      <p:sp>
        <p:nvSpPr>
          <p:cNvPr id="13" name="Organigramme : Terminateur 12"/>
          <p:cNvSpPr/>
          <p:nvPr/>
        </p:nvSpPr>
        <p:spPr>
          <a:xfrm>
            <a:off x="4429124" y="3643314"/>
            <a:ext cx="4714876" cy="1143008"/>
          </a:xfrm>
          <a:prstGeom prst="flowChartTerminator">
            <a:avLst/>
          </a:prstGeom>
        </p:spPr>
        <p:style>
          <a:lnRef idx="1">
            <a:schemeClr val="dk1"/>
          </a:lnRef>
          <a:fillRef idx="3">
            <a:schemeClr val="dk1"/>
          </a:fillRef>
          <a:effectRef idx="2">
            <a:schemeClr val="dk1"/>
          </a:effectRef>
          <a:fontRef idx="minor">
            <a:schemeClr val="lt1"/>
          </a:fontRef>
        </p:style>
        <p:txBody>
          <a:bodyPr rtlCol="0" anchor="ctr"/>
          <a:lstStyle/>
          <a:p>
            <a:pPr algn="ctr" rtl="1"/>
            <a:r>
              <a:rPr lang="ar-DZ" sz="2400" b="1" dirty="0" smtClean="0">
                <a:latin typeface="Simplified Arabic" pitchFamily="18" charset="-78"/>
                <a:cs typeface="Simplified Arabic" pitchFamily="18" charset="-78"/>
              </a:rPr>
              <a:t>الضرائب غير المباشرة: </a:t>
            </a:r>
            <a:r>
              <a:rPr lang="fr-FR" sz="2400" b="1" dirty="0" smtClean="0">
                <a:latin typeface="Simplified Arabic" pitchFamily="18" charset="-78"/>
                <a:cs typeface="Simplified Arabic" pitchFamily="18" charset="-78"/>
              </a:rPr>
              <a:t>TVA</a:t>
            </a:r>
            <a:endParaRPr lang="fr-FR" sz="2400" b="1" dirty="0">
              <a:latin typeface="Simplified Arabic" pitchFamily="18" charset="-78"/>
              <a:cs typeface="Simplified Arabic" pitchFamily="18" charset="-78"/>
            </a:endParaRPr>
          </a:p>
        </p:txBody>
      </p:sp>
      <p:sp>
        <p:nvSpPr>
          <p:cNvPr id="14" name="Organigramme : Terminateur 13"/>
          <p:cNvSpPr/>
          <p:nvPr/>
        </p:nvSpPr>
        <p:spPr>
          <a:xfrm>
            <a:off x="4071934" y="5143512"/>
            <a:ext cx="5072066" cy="107157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DZ" sz="2400" b="1" dirty="0" smtClean="0">
                <a:latin typeface="Simplified Arabic" pitchFamily="18" charset="-78"/>
                <a:cs typeface="Simplified Arabic" pitchFamily="18" charset="-78"/>
              </a:rPr>
              <a:t>الجباية البترولية</a:t>
            </a:r>
            <a:endParaRPr lang="fr-FR" sz="2400" b="1"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0" y="35005"/>
            <a:ext cx="9144000" cy="65769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rtl="1"/>
            <a:r>
              <a:rPr lang="ar-DZ" sz="2800" b="1" dirty="0" smtClean="0"/>
              <a:t>أصناف الدخل الخاضع لـ </a:t>
            </a:r>
            <a:r>
              <a:rPr lang="fr-FR" sz="2800" b="1" dirty="0" smtClean="0"/>
              <a:t>IRG</a:t>
            </a:r>
            <a:endParaRPr lang="fr-FR" sz="2800" b="1" dirty="0">
              <a:solidFill>
                <a:schemeClr val="tx1"/>
              </a:solidFill>
            </a:endParaRPr>
          </a:p>
        </p:txBody>
      </p:sp>
      <p:sp>
        <p:nvSpPr>
          <p:cNvPr id="6" name="ZoneTexte 5"/>
          <p:cNvSpPr txBox="1"/>
          <p:nvPr/>
        </p:nvSpPr>
        <p:spPr>
          <a:xfrm>
            <a:off x="7261508" y="1142803"/>
            <a:ext cx="1518226"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ar-DZ" sz="2800" b="1" dirty="0" smtClean="0"/>
              <a:t>الأرباح الصناعية والتجارية</a:t>
            </a:r>
            <a:endParaRPr lang="fr-FR" sz="2800" b="1" dirty="0"/>
          </a:p>
        </p:txBody>
      </p:sp>
      <p:sp>
        <p:nvSpPr>
          <p:cNvPr id="4" name="ZoneTexte 3"/>
          <p:cNvSpPr txBox="1"/>
          <p:nvPr/>
        </p:nvSpPr>
        <p:spPr>
          <a:xfrm>
            <a:off x="5544576" y="1144657"/>
            <a:ext cx="1518226"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ar-DZ" sz="2800" b="1" dirty="0"/>
              <a:t>أ</a:t>
            </a:r>
            <a:r>
              <a:rPr lang="ar-DZ" sz="2800" b="1" dirty="0" smtClean="0"/>
              <a:t>رباح المهن غير التجارية</a:t>
            </a:r>
            <a:endParaRPr lang="fr-FR" sz="2800" b="1" dirty="0"/>
          </a:p>
        </p:txBody>
      </p:sp>
      <p:sp>
        <p:nvSpPr>
          <p:cNvPr id="7" name="ZoneTexte 6"/>
          <p:cNvSpPr txBox="1"/>
          <p:nvPr/>
        </p:nvSpPr>
        <p:spPr>
          <a:xfrm>
            <a:off x="3707904" y="1160801"/>
            <a:ext cx="1518226"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endParaRPr lang="ar-DZ" sz="2800" b="1" dirty="0" smtClean="0"/>
          </a:p>
          <a:p>
            <a:pPr algn="ctr" rtl="1"/>
            <a:r>
              <a:rPr lang="ar-DZ" sz="2800" b="1" dirty="0" smtClean="0"/>
              <a:t>الأرباح الفلاحية</a:t>
            </a:r>
            <a:endParaRPr lang="fr-FR" sz="2800" b="1" dirty="0"/>
          </a:p>
        </p:txBody>
      </p:sp>
      <p:sp>
        <p:nvSpPr>
          <p:cNvPr id="8" name="ZoneTexte 7"/>
          <p:cNvSpPr txBox="1"/>
          <p:nvPr/>
        </p:nvSpPr>
        <p:spPr>
          <a:xfrm>
            <a:off x="575556" y="945357"/>
            <a:ext cx="2166298"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ar-DZ" sz="2800" b="1" dirty="0"/>
              <a:t>الايرادات المحققة من إيجار الملكيات المبنية وغير المبنية</a:t>
            </a:r>
            <a:endParaRPr lang="fr-FR" sz="2800" b="1" dirty="0"/>
          </a:p>
        </p:txBody>
      </p:sp>
      <p:sp>
        <p:nvSpPr>
          <p:cNvPr id="9" name="ZoneTexte 8"/>
          <p:cNvSpPr txBox="1"/>
          <p:nvPr/>
        </p:nvSpPr>
        <p:spPr>
          <a:xfrm>
            <a:off x="395536" y="3068960"/>
            <a:ext cx="2526338" cy="27392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ar-DZ" sz="2800" b="1" dirty="0"/>
              <a:t>عائدات رؤوس الأموال </a:t>
            </a:r>
            <a:r>
              <a:rPr lang="ar-DZ" sz="2800" b="1" dirty="0" smtClean="0"/>
              <a:t>المنقولة</a:t>
            </a:r>
          </a:p>
          <a:p>
            <a:pPr algn="just" rtl="1"/>
            <a:r>
              <a:rPr lang="ar-DZ" sz="2800" b="1" dirty="0" smtClean="0"/>
              <a:t>(* </a:t>
            </a:r>
            <a:r>
              <a:rPr lang="ar-DZ" sz="2000" b="1" dirty="0" smtClean="0"/>
              <a:t>ريوع </a:t>
            </a:r>
            <a:r>
              <a:rPr lang="ar-DZ" sz="2000" b="1" dirty="0"/>
              <a:t>الأسهم أو حصص الشركة والايرادات المماثلة </a:t>
            </a:r>
            <a:r>
              <a:rPr lang="ar-DZ" sz="2000" b="1" dirty="0" smtClean="0"/>
              <a:t>لها</a:t>
            </a:r>
          </a:p>
          <a:p>
            <a:pPr algn="just" rtl="1"/>
            <a:r>
              <a:rPr lang="ar-DZ" sz="2000" b="1" dirty="0" smtClean="0"/>
              <a:t>* إيرادات </a:t>
            </a:r>
            <a:r>
              <a:rPr lang="ar-DZ" sz="2000" b="1" dirty="0"/>
              <a:t>الديون والودائع </a:t>
            </a:r>
            <a:r>
              <a:rPr lang="ar-DZ" sz="2000" b="1" dirty="0" smtClean="0"/>
              <a:t>والكفالات</a:t>
            </a:r>
            <a:r>
              <a:rPr lang="ar-DZ" sz="2800" b="1" dirty="0" smtClean="0"/>
              <a:t>)</a:t>
            </a:r>
            <a:endParaRPr lang="fr-FR" sz="2800" b="1" dirty="0"/>
          </a:p>
        </p:txBody>
      </p:sp>
      <p:sp>
        <p:nvSpPr>
          <p:cNvPr id="10" name="ZoneTexte 9"/>
          <p:cNvSpPr txBox="1"/>
          <p:nvPr/>
        </p:nvSpPr>
        <p:spPr>
          <a:xfrm>
            <a:off x="3278885" y="3776845"/>
            <a:ext cx="2376264"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ar-DZ" sz="2800" b="1" dirty="0"/>
              <a:t>المرتبات والأجور والمعاشات والريوع العمرية</a:t>
            </a:r>
            <a:endParaRPr lang="fr-FR" sz="2800" b="1" dirty="0"/>
          </a:p>
        </p:txBody>
      </p:sp>
      <p:sp>
        <p:nvSpPr>
          <p:cNvPr id="11" name="ZoneTexte 10"/>
          <p:cNvSpPr txBox="1"/>
          <p:nvPr/>
        </p:nvSpPr>
        <p:spPr>
          <a:xfrm>
            <a:off x="6084168" y="3130515"/>
            <a:ext cx="2670354"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ar-DZ" sz="2800" b="1" dirty="0"/>
              <a:t>فوائض </a:t>
            </a:r>
            <a:r>
              <a:rPr lang="ar-DZ" sz="2800" b="1" dirty="0" smtClean="0"/>
              <a:t>القيمة (</a:t>
            </a:r>
            <a:r>
              <a:rPr lang="ar-DZ" sz="2000" b="1" dirty="0"/>
              <a:t>الناتجة عن التنازل بمقابل عن العقارات المبنية وغير المبنية والحقوق العقارية الحقيقية، وكذا تلك الناتجة عن التنازل عن الأسهم أو الحصص الاجتماعية أو الأوراق </a:t>
            </a:r>
            <a:r>
              <a:rPr lang="ar-DZ" sz="2000" b="1" dirty="0" smtClean="0"/>
              <a:t>المماثلة)</a:t>
            </a:r>
            <a:endParaRPr lang="fr-FR" sz="2000" b="1" dirty="0"/>
          </a:p>
        </p:txBody>
      </p:sp>
    </p:spTree>
    <p:extLst>
      <p:ext uri="{BB962C8B-B14F-4D97-AF65-F5344CB8AC3E}">
        <p14:creationId xmlns:p14="http://schemas.microsoft.com/office/powerpoint/2010/main" val="2318810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tar\Desktop\kk.pn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5" name="Rectangle 4"/>
          <p:cNvSpPr/>
          <p:nvPr/>
        </p:nvSpPr>
        <p:spPr>
          <a:xfrm>
            <a:off x="3100681" y="2191684"/>
            <a:ext cx="2942638" cy="230832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ar-DZ"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الضريبة على الدخل الإجمالي</a:t>
            </a:r>
            <a:r>
              <a:rPr lang="fr-FR"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 IRG</a:t>
            </a:r>
            <a:endParaRPr lang="fr-F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ZoneTexte 5"/>
          <p:cNvSpPr txBox="1"/>
          <p:nvPr/>
        </p:nvSpPr>
        <p:spPr>
          <a:xfrm>
            <a:off x="5516834" y="4660952"/>
            <a:ext cx="3456384" cy="1846659"/>
          </a:xfrm>
          <a:prstGeom prst="rect">
            <a:avLst/>
          </a:prstGeom>
          <a:noFill/>
        </p:spPr>
        <p:txBody>
          <a:bodyPr wrap="square" rtlCol="0">
            <a:spAutoFit/>
          </a:bodyPr>
          <a:lstStyle/>
          <a:p>
            <a:pPr lvl="0" algn="ctr"/>
            <a:r>
              <a:rPr lang="ar-DZ" sz="2400" b="1" dirty="0">
                <a:solidFill>
                  <a:schemeClr val="bg1"/>
                </a:solidFill>
              </a:rPr>
              <a:t> ويضم الدخل الخاضع للضريبة كل المداخيل الصافية المذكورة في المادة 66 من قانون المالية لسنة 2018</a:t>
            </a:r>
            <a:endParaRPr lang="fr-FR" sz="2400" b="1" dirty="0">
              <a:solidFill>
                <a:schemeClr val="bg1"/>
              </a:solidFill>
            </a:endParaRPr>
          </a:p>
          <a:p>
            <a:pPr algn="ctr"/>
            <a:endParaRPr lang="fr-FR" dirty="0"/>
          </a:p>
        </p:txBody>
      </p:sp>
      <p:sp>
        <p:nvSpPr>
          <p:cNvPr id="10" name="ZoneTexte 9"/>
          <p:cNvSpPr txBox="1"/>
          <p:nvPr/>
        </p:nvSpPr>
        <p:spPr>
          <a:xfrm>
            <a:off x="5724128" y="752898"/>
            <a:ext cx="2952328" cy="1200329"/>
          </a:xfrm>
          <a:prstGeom prst="rect">
            <a:avLst/>
          </a:prstGeom>
          <a:noFill/>
        </p:spPr>
        <p:txBody>
          <a:bodyPr wrap="square" rtlCol="0">
            <a:spAutoFit/>
          </a:bodyPr>
          <a:lstStyle/>
          <a:p>
            <a:pPr lvl="0" algn="ctr"/>
            <a:r>
              <a:rPr lang="ar-DZ" sz="2400" b="1" dirty="0"/>
              <a:t>ضريبة سنوية وحيدة تفرض على دخل الأشخاص الطبيعيين</a:t>
            </a:r>
            <a:r>
              <a:rPr lang="ar-DZ" sz="2400" b="1" dirty="0" smtClean="0"/>
              <a:t>،</a:t>
            </a:r>
            <a:endParaRPr lang="fr-FR" b="1" dirty="0"/>
          </a:p>
        </p:txBody>
      </p:sp>
      <p:graphicFrame>
        <p:nvGraphicFramePr>
          <p:cNvPr id="2" name="Tableau 1"/>
          <p:cNvGraphicFramePr>
            <a:graphicFrameLocks noGrp="1"/>
          </p:cNvGraphicFramePr>
          <p:nvPr>
            <p:extLst>
              <p:ext uri="{D42A27DB-BD31-4B8C-83A1-F6EECF244321}">
                <p14:modId xmlns:p14="http://schemas.microsoft.com/office/powerpoint/2010/main" val="3210963573"/>
              </p:ext>
            </p:extLst>
          </p:nvPr>
        </p:nvGraphicFramePr>
        <p:xfrm>
          <a:off x="16442" y="4602825"/>
          <a:ext cx="3691461" cy="1682496"/>
        </p:xfrm>
        <a:graphic>
          <a:graphicData uri="http://schemas.openxmlformats.org/drawingml/2006/table">
            <a:tbl>
              <a:tblPr rtl="1" firstRow="1" firstCol="1" bandRow="1">
                <a:tableStyleId>{5C22544A-7EE6-4342-B048-85BDC9FD1C3A}</a:tableStyleId>
              </a:tblPr>
              <a:tblGrid>
                <a:gridCol w="1845530"/>
                <a:gridCol w="1845931"/>
              </a:tblGrid>
              <a:tr h="0">
                <a:tc>
                  <a:txBody>
                    <a:bodyPr/>
                    <a:lstStyle/>
                    <a:p>
                      <a:pPr indent="215900" algn="just" rtl="1">
                        <a:lnSpc>
                          <a:spcPct val="115000"/>
                        </a:lnSpc>
                        <a:spcBef>
                          <a:spcPts val="600"/>
                        </a:spcBef>
                        <a:spcAft>
                          <a:spcPts val="1000"/>
                        </a:spcAft>
                      </a:pPr>
                      <a:r>
                        <a:rPr lang="ar-SA" sz="1600" dirty="0">
                          <a:effectLst/>
                        </a:rPr>
                        <a:t>قسط الدخل الشهري الخاضع للضريبة بـ: دج</a:t>
                      </a:r>
                      <a:endParaRPr lang="fr-FR" sz="1100" dirty="0">
                        <a:effectLst/>
                        <a:latin typeface="Calibri"/>
                        <a:ea typeface="Calibri"/>
                        <a:cs typeface="Arial"/>
                      </a:endParaRPr>
                    </a:p>
                  </a:txBody>
                  <a:tcPr marL="68580" marR="68580" marT="0" marB="0"/>
                </a:tc>
                <a:tc>
                  <a:txBody>
                    <a:bodyPr/>
                    <a:lstStyle/>
                    <a:p>
                      <a:pPr indent="215900" algn="just" rtl="1">
                        <a:lnSpc>
                          <a:spcPct val="115000"/>
                        </a:lnSpc>
                        <a:spcBef>
                          <a:spcPts val="600"/>
                        </a:spcBef>
                        <a:spcAft>
                          <a:spcPts val="1000"/>
                        </a:spcAft>
                      </a:pPr>
                      <a:r>
                        <a:rPr lang="ar-SA" sz="1600" dirty="0">
                          <a:effectLst/>
                        </a:rPr>
                        <a:t>نسبة </a:t>
                      </a:r>
                      <a:r>
                        <a:rPr lang="ar-SA" sz="1600" dirty="0" smtClean="0">
                          <a:effectLst/>
                        </a:rPr>
                        <a:t>الضريبة </a:t>
                      </a:r>
                      <a:r>
                        <a:rPr lang="ar-SA" sz="1600" dirty="0">
                          <a:effectLst/>
                        </a:rPr>
                        <a:t>(%)</a:t>
                      </a:r>
                      <a:endParaRPr lang="fr-FR" sz="1100" dirty="0">
                        <a:effectLst/>
                        <a:latin typeface="Calibri"/>
                        <a:ea typeface="Calibri"/>
                        <a:cs typeface="Arial"/>
                      </a:endParaRPr>
                    </a:p>
                  </a:txBody>
                  <a:tcPr marL="68580" marR="68580" marT="0" marB="0"/>
                </a:tc>
              </a:tr>
              <a:tr h="0">
                <a:tc>
                  <a:txBody>
                    <a:bodyPr/>
                    <a:lstStyle/>
                    <a:p>
                      <a:pPr indent="215900" algn="just" rtl="1">
                        <a:lnSpc>
                          <a:spcPct val="115000"/>
                        </a:lnSpc>
                        <a:spcBef>
                          <a:spcPts val="600"/>
                        </a:spcBef>
                        <a:spcAft>
                          <a:spcPts val="1000"/>
                        </a:spcAft>
                      </a:pPr>
                      <a:r>
                        <a:rPr lang="ar-SA" sz="1600">
                          <a:effectLst/>
                        </a:rPr>
                        <a:t>لا يتجاوز 10.000</a:t>
                      </a:r>
                      <a:endParaRPr lang="fr-FR" sz="1100">
                        <a:effectLst/>
                        <a:latin typeface="Calibri"/>
                        <a:ea typeface="Calibri"/>
                        <a:cs typeface="Arial"/>
                      </a:endParaRPr>
                    </a:p>
                  </a:txBody>
                  <a:tcPr marL="68580" marR="68580" marT="0" marB="0"/>
                </a:tc>
                <a:tc>
                  <a:txBody>
                    <a:bodyPr/>
                    <a:lstStyle/>
                    <a:p>
                      <a:pPr indent="215900" algn="just" rtl="1">
                        <a:lnSpc>
                          <a:spcPct val="115000"/>
                        </a:lnSpc>
                        <a:spcBef>
                          <a:spcPts val="600"/>
                        </a:spcBef>
                        <a:spcAft>
                          <a:spcPts val="1000"/>
                        </a:spcAft>
                      </a:pPr>
                      <a:r>
                        <a:rPr lang="ar-SA" sz="1600">
                          <a:effectLst/>
                        </a:rPr>
                        <a:t>00</a:t>
                      </a:r>
                      <a:endParaRPr lang="fr-FR" sz="1100">
                        <a:effectLst/>
                        <a:latin typeface="Calibri"/>
                        <a:ea typeface="Calibri"/>
                        <a:cs typeface="Arial"/>
                      </a:endParaRPr>
                    </a:p>
                  </a:txBody>
                  <a:tcPr marL="68580" marR="68580" marT="0" marB="0"/>
                </a:tc>
              </a:tr>
              <a:tr h="0">
                <a:tc>
                  <a:txBody>
                    <a:bodyPr/>
                    <a:lstStyle/>
                    <a:p>
                      <a:pPr indent="215900" algn="just" rtl="1">
                        <a:lnSpc>
                          <a:spcPct val="115000"/>
                        </a:lnSpc>
                        <a:spcBef>
                          <a:spcPts val="600"/>
                        </a:spcBef>
                        <a:spcAft>
                          <a:spcPts val="1000"/>
                        </a:spcAft>
                      </a:pPr>
                      <a:r>
                        <a:rPr lang="ar-SA" sz="1600">
                          <a:effectLst/>
                        </a:rPr>
                        <a:t>10.001-30.000</a:t>
                      </a:r>
                      <a:endParaRPr lang="fr-FR" sz="1100">
                        <a:effectLst/>
                        <a:latin typeface="Calibri"/>
                        <a:ea typeface="Calibri"/>
                        <a:cs typeface="Arial"/>
                      </a:endParaRPr>
                    </a:p>
                  </a:txBody>
                  <a:tcPr marL="68580" marR="68580" marT="0" marB="0"/>
                </a:tc>
                <a:tc>
                  <a:txBody>
                    <a:bodyPr/>
                    <a:lstStyle/>
                    <a:p>
                      <a:pPr indent="215900" algn="just" rtl="1">
                        <a:lnSpc>
                          <a:spcPct val="115000"/>
                        </a:lnSpc>
                        <a:spcBef>
                          <a:spcPts val="600"/>
                        </a:spcBef>
                        <a:spcAft>
                          <a:spcPts val="1000"/>
                        </a:spcAft>
                      </a:pPr>
                      <a:r>
                        <a:rPr lang="ar-SA" sz="1600">
                          <a:effectLst/>
                        </a:rPr>
                        <a:t>20</a:t>
                      </a:r>
                      <a:endParaRPr lang="fr-FR" sz="1100">
                        <a:effectLst/>
                        <a:latin typeface="Calibri"/>
                        <a:ea typeface="Calibri"/>
                        <a:cs typeface="Arial"/>
                      </a:endParaRPr>
                    </a:p>
                  </a:txBody>
                  <a:tcPr marL="68580" marR="68580" marT="0" marB="0"/>
                </a:tc>
              </a:tr>
              <a:tr h="0">
                <a:tc>
                  <a:txBody>
                    <a:bodyPr/>
                    <a:lstStyle/>
                    <a:p>
                      <a:pPr indent="215900" algn="just" rtl="1">
                        <a:lnSpc>
                          <a:spcPct val="115000"/>
                        </a:lnSpc>
                        <a:spcBef>
                          <a:spcPts val="600"/>
                        </a:spcBef>
                        <a:spcAft>
                          <a:spcPts val="1000"/>
                        </a:spcAft>
                      </a:pPr>
                      <a:r>
                        <a:rPr lang="ar-SA" sz="1600">
                          <a:effectLst/>
                        </a:rPr>
                        <a:t>30.001- 120.000</a:t>
                      </a:r>
                      <a:endParaRPr lang="fr-FR" sz="1100">
                        <a:effectLst/>
                        <a:latin typeface="Calibri"/>
                        <a:ea typeface="Calibri"/>
                        <a:cs typeface="Arial"/>
                      </a:endParaRPr>
                    </a:p>
                  </a:txBody>
                  <a:tcPr marL="68580" marR="68580" marT="0" marB="0"/>
                </a:tc>
                <a:tc>
                  <a:txBody>
                    <a:bodyPr/>
                    <a:lstStyle/>
                    <a:p>
                      <a:pPr indent="215900" algn="just" rtl="1">
                        <a:lnSpc>
                          <a:spcPct val="115000"/>
                        </a:lnSpc>
                        <a:spcBef>
                          <a:spcPts val="600"/>
                        </a:spcBef>
                        <a:spcAft>
                          <a:spcPts val="1000"/>
                        </a:spcAft>
                      </a:pPr>
                      <a:r>
                        <a:rPr lang="ar-SA" sz="1600">
                          <a:effectLst/>
                        </a:rPr>
                        <a:t>30</a:t>
                      </a:r>
                      <a:endParaRPr lang="fr-FR" sz="1100">
                        <a:effectLst/>
                        <a:latin typeface="Calibri"/>
                        <a:ea typeface="Calibri"/>
                        <a:cs typeface="Arial"/>
                      </a:endParaRPr>
                    </a:p>
                  </a:txBody>
                  <a:tcPr marL="68580" marR="68580" marT="0" marB="0"/>
                </a:tc>
              </a:tr>
              <a:tr h="0">
                <a:tc>
                  <a:txBody>
                    <a:bodyPr/>
                    <a:lstStyle/>
                    <a:p>
                      <a:pPr indent="215900" algn="just" rtl="1">
                        <a:lnSpc>
                          <a:spcPct val="115000"/>
                        </a:lnSpc>
                        <a:spcBef>
                          <a:spcPts val="600"/>
                        </a:spcBef>
                        <a:spcAft>
                          <a:spcPts val="1000"/>
                        </a:spcAft>
                      </a:pPr>
                      <a:r>
                        <a:rPr lang="ar-SA" sz="1600">
                          <a:effectLst/>
                        </a:rPr>
                        <a:t>أكثر من 120.000</a:t>
                      </a:r>
                      <a:endParaRPr lang="fr-FR" sz="1100">
                        <a:effectLst/>
                        <a:latin typeface="Calibri"/>
                        <a:ea typeface="Calibri"/>
                        <a:cs typeface="Arial"/>
                      </a:endParaRPr>
                    </a:p>
                  </a:txBody>
                  <a:tcPr marL="68580" marR="68580" marT="0" marB="0"/>
                </a:tc>
                <a:tc>
                  <a:txBody>
                    <a:bodyPr/>
                    <a:lstStyle/>
                    <a:p>
                      <a:pPr indent="215900" algn="just" rtl="1">
                        <a:lnSpc>
                          <a:spcPct val="115000"/>
                        </a:lnSpc>
                        <a:spcBef>
                          <a:spcPts val="600"/>
                        </a:spcBef>
                        <a:spcAft>
                          <a:spcPts val="1000"/>
                        </a:spcAft>
                      </a:pPr>
                      <a:r>
                        <a:rPr lang="ar-SA" sz="1600" dirty="0">
                          <a:effectLst/>
                        </a:rPr>
                        <a:t>35</a:t>
                      </a:r>
                      <a:endParaRPr lang="fr-FR" sz="1100" dirty="0">
                        <a:effectLst/>
                        <a:latin typeface="Calibri"/>
                        <a:ea typeface="Calibri"/>
                        <a:cs typeface="Arial"/>
                      </a:endParaRPr>
                    </a:p>
                  </a:txBody>
                  <a:tcPr marL="68580" marR="68580" marT="0" marB="0"/>
                </a:tc>
              </a:tr>
            </a:tbl>
          </a:graphicData>
        </a:graphic>
      </p:graphicFrame>
      <p:sp>
        <p:nvSpPr>
          <p:cNvPr id="11" name="ZoneTexte 10"/>
          <p:cNvSpPr txBox="1"/>
          <p:nvPr/>
        </p:nvSpPr>
        <p:spPr>
          <a:xfrm>
            <a:off x="179512" y="198900"/>
            <a:ext cx="3816424" cy="2308324"/>
          </a:xfrm>
          <a:prstGeom prst="rect">
            <a:avLst/>
          </a:prstGeom>
          <a:noFill/>
        </p:spPr>
        <p:txBody>
          <a:bodyPr wrap="square" rtlCol="0">
            <a:spAutoFit/>
          </a:bodyPr>
          <a:lstStyle/>
          <a:p>
            <a:pPr lvl="0" algn="ctr"/>
            <a:r>
              <a:rPr lang="ar-SA" sz="2400" b="1" dirty="0"/>
              <a:t>تستفيد المداخيل المذكورة في المادة 66 من قانون الضرائب المباشرة والرسوم المماثلة من تخفيض نسبي على الضريبة الإجمالية بمعدل يساوي 40 %. غير </a:t>
            </a:r>
            <a:r>
              <a:rPr lang="ar-SA" sz="2400" b="1" dirty="0" smtClean="0"/>
              <a:t>أن هذا </a:t>
            </a:r>
            <a:r>
              <a:rPr lang="ar-SA" sz="2400" b="1" dirty="0"/>
              <a:t>التخفيض </a:t>
            </a:r>
            <a:r>
              <a:rPr lang="ar-SA" sz="2400" b="1" dirty="0" smtClean="0"/>
              <a:t>(ما </a:t>
            </a:r>
            <a:r>
              <a:rPr lang="ar-SA" sz="2400" b="1" dirty="0"/>
              <a:t>بين 1.000 و 1.500 دج / شهر)</a:t>
            </a:r>
            <a:endParaRPr lang="fr-FR"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0" y="35005"/>
            <a:ext cx="9144000" cy="65769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ar-SA" sz="2400" b="1" dirty="0">
                <a:solidFill>
                  <a:schemeClr val="tx1"/>
                </a:solidFill>
              </a:rPr>
              <a:t>تخصم خلال كل دفع يتم من طرف المستخدم أو المدين بالراتب</a:t>
            </a:r>
            <a:endParaRPr lang="fr-FR" sz="2400" b="1" dirty="0">
              <a:solidFill>
                <a:schemeClr val="tx1"/>
              </a:solidFill>
            </a:endParaRPr>
          </a:p>
        </p:txBody>
      </p:sp>
      <p:sp>
        <p:nvSpPr>
          <p:cNvPr id="6" name="ZoneTexte 5"/>
          <p:cNvSpPr txBox="1"/>
          <p:nvPr/>
        </p:nvSpPr>
        <p:spPr>
          <a:xfrm>
            <a:off x="257579" y="692696"/>
            <a:ext cx="8496944" cy="440120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rtl="1"/>
            <a:r>
              <a:rPr lang="ar-DZ" sz="2800" b="1" dirty="0" smtClean="0"/>
              <a:t>غير أن نسبة الاقتطاع:</a:t>
            </a:r>
          </a:p>
          <a:p>
            <a:pPr algn="r" rtl="1"/>
            <a:r>
              <a:rPr lang="ar-DZ" sz="2800" b="1" dirty="0" smtClean="0"/>
              <a:t>- </a:t>
            </a:r>
            <a:r>
              <a:rPr lang="ar-SA" sz="2800" b="1" dirty="0" smtClean="0"/>
              <a:t>%10 </a:t>
            </a:r>
            <a:r>
              <a:rPr lang="ar-SA" sz="2800" b="1" dirty="0"/>
              <a:t>فيما يخص</a:t>
            </a:r>
            <a:r>
              <a:rPr lang="ar-SA" sz="2800" dirty="0"/>
              <a:t> :</a:t>
            </a:r>
            <a:endParaRPr lang="fr-FR" sz="2800" dirty="0"/>
          </a:p>
          <a:p>
            <a:pPr lvl="0" algn="r" rtl="1"/>
            <a:r>
              <a:rPr lang="ar-SA" sz="2800" b="1" dirty="0"/>
              <a:t>علاوات المردودية والمكافآت أو غيرها التي تمنح لفترات غير شهرية،</a:t>
            </a:r>
            <a:endParaRPr lang="fr-FR" sz="2800" b="1" dirty="0"/>
          </a:p>
          <a:p>
            <a:pPr lvl="0" algn="r" rtl="1"/>
            <a:r>
              <a:rPr lang="ar-SA" sz="2800" b="1" dirty="0"/>
              <a:t>أشخاص يمارسون، إضافة إلى نشاطهم الأساسي كأجراء نشاط التدريس أو البحث أو المراقبة أو كأساتذة مساعدين بصفة مؤقتة، وكذا المبالغ المسددة للأشخاص الذين يمارسون نشاط ظرفي ذي طابع فكري.</a:t>
            </a:r>
            <a:endParaRPr lang="fr-FR" sz="2800" b="1" dirty="0"/>
          </a:p>
          <a:p>
            <a:pPr lvl="0" algn="r" rtl="1"/>
            <a:r>
              <a:rPr lang="ar-SA" sz="2800" b="1" dirty="0"/>
              <a:t>يعد هذا الاقتطاع محرر، ماعدا في حالة تعويضات مصدرها نشاطات ظرفية ذات طابع فكري يفوق مبلغها الإجمالي السنوي 2.000.000 دج </a:t>
            </a:r>
            <a:endParaRPr lang="fr-FR" sz="2800" b="1" dirty="0"/>
          </a:p>
          <a:p>
            <a:pPr algn="r"/>
            <a:r>
              <a:rPr lang="ar-SA" sz="2800" b="1" dirty="0"/>
              <a:t>الاستدراكات التي تخص الأجور والتعويضات والمكافآت والمنح المذكورة أعلاه</a:t>
            </a:r>
            <a:endParaRPr lang="fr-FR" sz="2800" b="1" dirty="0"/>
          </a:p>
        </p:txBody>
      </p:sp>
      <p:sp>
        <p:nvSpPr>
          <p:cNvPr id="8" name="ZoneTexte 7"/>
          <p:cNvSpPr txBox="1"/>
          <p:nvPr/>
        </p:nvSpPr>
        <p:spPr>
          <a:xfrm>
            <a:off x="257580" y="4941168"/>
            <a:ext cx="8490884" cy="138499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r" rtl="1"/>
            <a:r>
              <a:rPr lang="ar-DZ" sz="2800" b="1" dirty="0" smtClean="0">
                <a:solidFill>
                  <a:schemeClr val="tx1"/>
                </a:solidFill>
              </a:rPr>
              <a:t>- </a:t>
            </a:r>
            <a:r>
              <a:rPr lang="ar-SA" sz="2800" b="1" dirty="0" smtClean="0">
                <a:solidFill>
                  <a:schemeClr val="tx1"/>
                </a:solidFill>
              </a:rPr>
              <a:t>% </a:t>
            </a:r>
            <a:r>
              <a:rPr lang="ar-SA" sz="2800" b="1" dirty="0">
                <a:solidFill>
                  <a:schemeClr val="tx1"/>
                </a:solidFill>
              </a:rPr>
              <a:t>15 محررة للضريبة فيما يخص :</a:t>
            </a:r>
            <a:endParaRPr lang="fr-FR" sz="2800" b="1" dirty="0">
              <a:solidFill>
                <a:schemeClr val="tx1"/>
              </a:solidFill>
            </a:endParaRPr>
          </a:p>
          <a:p>
            <a:pPr algn="r"/>
            <a:r>
              <a:rPr lang="ar-SA" sz="2800" b="1" dirty="0">
                <a:solidFill>
                  <a:schemeClr val="tx1"/>
                </a:solidFill>
              </a:rPr>
              <a:t>المبالغ  المدفوعة  في  شكل  أتعاب  أو  حقوق  تأليف الفنانين الذين لديهم موطن جبائي خارج  الجزائر</a:t>
            </a:r>
            <a:endParaRPr lang="fr-FR" sz="2800" b="1" dirty="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087256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142853"/>
            <a:ext cx="7286676" cy="2954655"/>
          </a:xfrm>
          <a:prstGeom prst="rect">
            <a:avLst/>
          </a:prstGeom>
          <a:noFill/>
        </p:spPr>
        <p:txBody>
          <a:bodyPr wrap="square" rtlCol="0">
            <a:spAutoFit/>
          </a:bodyPr>
          <a:lstStyle/>
          <a:p>
            <a:pPr algn="ctr" rtl="1"/>
            <a:r>
              <a:rPr lang="ar-DZ" sz="2400" b="1" dirty="0" smtClean="0"/>
              <a:t>وزارة </a:t>
            </a:r>
            <a:r>
              <a:rPr lang="ar-DZ" sz="2400" b="1" dirty="0"/>
              <a:t>التعليـم العالـي والبحـث العلمـي</a:t>
            </a:r>
            <a:endParaRPr lang="fr-FR" sz="2400" dirty="0"/>
          </a:p>
          <a:p>
            <a:pPr algn="ctr" rtl="1"/>
            <a:r>
              <a:rPr lang="ar-DZ" sz="2400" b="1" dirty="0" smtClean="0"/>
              <a:t>جامعة </a:t>
            </a:r>
            <a:r>
              <a:rPr lang="ar-DZ" sz="2400" b="1" dirty="0"/>
              <a:t>العربي بن مهيدي –أم البواقي- </a:t>
            </a:r>
            <a:endParaRPr lang="ar-DZ" sz="2400" b="1" dirty="0" smtClean="0"/>
          </a:p>
          <a:p>
            <a:pPr algn="ctr" rtl="1"/>
            <a:r>
              <a:rPr lang="ar-DZ" sz="2400" b="1" dirty="0" smtClean="0"/>
              <a:t>كلية </a:t>
            </a:r>
            <a:r>
              <a:rPr lang="ar-DZ" sz="2400" b="1" dirty="0"/>
              <a:t>العلوم الاقتصادية والتجارية وعلوم التسيير</a:t>
            </a:r>
            <a:endParaRPr lang="fr-FR" sz="2400" dirty="0"/>
          </a:p>
          <a:p>
            <a:pPr algn="ctr" rtl="1"/>
            <a:endParaRPr lang="ar-DZ" sz="2400" b="1" dirty="0" smtClean="0">
              <a:latin typeface="Simplified Arabic" pitchFamily="18" charset="-78"/>
              <a:cs typeface="Simplified Arabic" pitchFamily="18" charset="-78"/>
            </a:endParaRPr>
          </a:p>
          <a:p>
            <a:pPr algn="ctr" rtl="1"/>
            <a:r>
              <a:rPr lang="ar-DZ" sz="2400" b="1" dirty="0" smtClean="0">
                <a:latin typeface="Simplified Arabic" pitchFamily="18" charset="-78"/>
                <a:cs typeface="Simplified Arabic" pitchFamily="18" charset="-78"/>
              </a:rPr>
              <a:t>السنة الثانية ماستر: علوم اقتصادية</a:t>
            </a:r>
            <a:endParaRPr lang="fr-FR" sz="2400" dirty="0">
              <a:latin typeface="Simplified Arabic" pitchFamily="18" charset="-78"/>
              <a:cs typeface="Simplified Arabic" pitchFamily="18" charset="-78"/>
            </a:endParaRPr>
          </a:p>
          <a:p>
            <a:pPr algn="ctr" rtl="1"/>
            <a:r>
              <a:rPr lang="ar-DZ" sz="2400" b="1" dirty="0">
                <a:latin typeface="Simplified Arabic" pitchFamily="18" charset="-78"/>
                <a:cs typeface="Simplified Arabic" pitchFamily="18" charset="-78"/>
              </a:rPr>
              <a:t>تخصص: اقتصاد </a:t>
            </a:r>
            <a:r>
              <a:rPr lang="ar-DZ" sz="2400" b="1" dirty="0" smtClean="0">
                <a:latin typeface="Simplified Arabic" pitchFamily="18" charset="-78"/>
                <a:cs typeface="Simplified Arabic" pitchFamily="18" charset="-78"/>
              </a:rPr>
              <a:t>نقدي وبنكي</a:t>
            </a:r>
          </a:p>
          <a:p>
            <a:pPr algn="ctr" rtl="1"/>
            <a:endParaRPr lang="fr-FR" sz="2400" dirty="0">
              <a:latin typeface="Simplified Arabic" pitchFamily="18" charset="-78"/>
              <a:cs typeface="Simplified Arabic" pitchFamily="18" charset="-78"/>
            </a:endParaRPr>
          </a:p>
          <a:p>
            <a:endParaRPr lang="fr-FR" dirty="0"/>
          </a:p>
        </p:txBody>
      </p:sp>
      <p:sp>
        <p:nvSpPr>
          <p:cNvPr id="88066" name="WordArt 2"/>
          <p:cNvSpPr>
            <a:spLocks noChangeArrowheads="1" noChangeShapeType="1" noTextEdit="1"/>
          </p:cNvSpPr>
          <p:nvPr/>
        </p:nvSpPr>
        <p:spPr bwMode="auto">
          <a:xfrm>
            <a:off x="1130819" y="2564904"/>
            <a:ext cx="7157385" cy="1872208"/>
          </a:xfrm>
          <a:prstGeom prst="rect">
            <a:avLst/>
          </a:prstGeom>
          <a:ln w="25400">
            <a:solidFill>
              <a:schemeClr val="accent1"/>
            </a:solidFill>
          </a:ln>
          <a:effectLst>
            <a:outerShdw blurRad="50800" dist="38100" dir="16200000" rotWithShape="0">
              <a:prstClr val="black">
                <a:alpha val="40000"/>
              </a:prstClr>
            </a:outerShdw>
          </a:effectLst>
        </p:spPr>
        <p:txBody>
          <a:bodyPr wrap="none" fromWordArt="1">
            <a:prstTxWarp prst="textPlain">
              <a:avLst>
                <a:gd name="adj" fmla="val 49606"/>
              </a:avLst>
            </a:prstTxWarp>
          </a:bodyPr>
          <a:lstStyle/>
          <a:p>
            <a:pPr algn="ctr" rtl="1"/>
            <a:r>
              <a:rPr lang="ar-DZ" sz="2800" b="1" dirty="0">
                <a:latin typeface="Simplified Arabic" pitchFamily="18" charset="-78"/>
                <a:cs typeface="Simplified Arabic" pitchFamily="18" charset="-78"/>
              </a:rPr>
              <a:t>ملخص </a:t>
            </a:r>
            <a:endParaRPr lang="fr-FR" sz="2800" dirty="0">
              <a:latin typeface="Simplified Arabic" pitchFamily="18" charset="-78"/>
              <a:cs typeface="Simplified Arabic" pitchFamily="18" charset="-78"/>
            </a:endParaRPr>
          </a:p>
          <a:p>
            <a:pPr algn="ctr" rtl="1"/>
            <a:r>
              <a:rPr lang="ar-DZ" sz="2800" b="1" dirty="0">
                <a:latin typeface="Simplified Arabic" pitchFamily="18" charset="-78"/>
                <a:cs typeface="Simplified Arabic" pitchFamily="18" charset="-78"/>
              </a:rPr>
              <a:t>مقياس: جباية العمليات المالية </a:t>
            </a:r>
            <a:r>
              <a:rPr lang="ar-DZ" sz="2800" b="1" dirty="0" smtClean="0">
                <a:latin typeface="Simplified Arabic" pitchFamily="18" charset="-78"/>
                <a:cs typeface="Simplified Arabic" pitchFamily="18" charset="-78"/>
              </a:rPr>
              <a:t>والبنكية</a:t>
            </a:r>
            <a:endParaRPr lang="ar-DZ" sz="2800" b="1" dirty="0">
              <a:latin typeface="Simplified Arabic" pitchFamily="18" charset="-78"/>
              <a:cs typeface="Simplified Arabic" pitchFamily="18" charset="-78"/>
            </a:endParaRPr>
          </a:p>
        </p:txBody>
      </p:sp>
      <p:sp>
        <p:nvSpPr>
          <p:cNvPr id="8" name="ZoneTexte 7"/>
          <p:cNvSpPr txBox="1"/>
          <p:nvPr/>
        </p:nvSpPr>
        <p:spPr>
          <a:xfrm>
            <a:off x="3293374" y="5072074"/>
            <a:ext cx="5221301" cy="954107"/>
          </a:xfrm>
          <a:prstGeom prst="rect">
            <a:avLst/>
          </a:prstGeom>
          <a:noFill/>
        </p:spPr>
        <p:txBody>
          <a:bodyPr wrap="none" rtlCol="0">
            <a:spAutoFit/>
          </a:bodyPr>
          <a:lstStyle/>
          <a:p>
            <a:pPr algn="r" rtl="1"/>
            <a:r>
              <a:rPr lang="ar-DZ" sz="2800" b="1" dirty="0" smtClean="0">
                <a:latin typeface="Simplified Arabic" pitchFamily="18" charset="-78"/>
                <a:cs typeface="Simplified Arabic" pitchFamily="18" charset="-78"/>
              </a:rPr>
              <a:t>إعداد:                                      </a:t>
            </a:r>
          </a:p>
          <a:p>
            <a:pPr algn="r" rtl="1"/>
            <a:r>
              <a:rPr lang="ar-DZ" sz="2800" b="1" dirty="0" smtClean="0">
                <a:latin typeface="Simplified Arabic" pitchFamily="18" charset="-78"/>
                <a:cs typeface="Simplified Arabic" pitchFamily="18" charset="-78"/>
              </a:rPr>
              <a:t>د/ </a:t>
            </a:r>
            <a:r>
              <a:rPr lang="ar-DZ" sz="2800" b="1" dirty="0" err="1" smtClean="0">
                <a:latin typeface="Simplified Arabic" pitchFamily="18" charset="-78"/>
                <a:cs typeface="Simplified Arabic" pitchFamily="18" charset="-78"/>
              </a:rPr>
              <a:t>كميلية</a:t>
            </a:r>
            <a:r>
              <a:rPr lang="ar-DZ" sz="2800" b="1" dirty="0" smtClean="0">
                <a:latin typeface="Simplified Arabic" pitchFamily="18" charset="-78"/>
                <a:cs typeface="Simplified Arabic" pitchFamily="18" charset="-78"/>
              </a:rPr>
              <a:t> بوكرة       </a:t>
            </a:r>
            <a:endParaRPr lang="fr-FR" sz="2800" b="1" dirty="0">
              <a:latin typeface="Simplified Arabic" pitchFamily="18" charset="-78"/>
              <a:cs typeface="Simplified Arabic" pitchFamily="18" charset="-78"/>
            </a:endParaRPr>
          </a:p>
        </p:txBody>
      </p:sp>
      <p:pic>
        <p:nvPicPr>
          <p:cNvPr id="88067" name="Picture 3"/>
          <p:cNvPicPr>
            <a:picLocks noChangeAspect="1" noChangeArrowheads="1"/>
          </p:cNvPicPr>
          <p:nvPr/>
        </p:nvPicPr>
        <p:blipFill>
          <a:blip r:embed="rId2"/>
          <a:srcRect/>
          <a:stretch>
            <a:fillRect/>
          </a:stretch>
        </p:blipFill>
        <p:spPr bwMode="auto">
          <a:xfrm>
            <a:off x="7358082" y="214290"/>
            <a:ext cx="1357322" cy="1643074"/>
          </a:xfrm>
          <a:prstGeom prst="rect">
            <a:avLst/>
          </a:prstGeom>
          <a:noFill/>
        </p:spPr>
      </p:pic>
      <p:pic>
        <p:nvPicPr>
          <p:cNvPr id="10" name="Picture 3"/>
          <p:cNvPicPr>
            <a:picLocks noChangeAspect="1" noChangeArrowheads="1"/>
          </p:cNvPicPr>
          <p:nvPr/>
        </p:nvPicPr>
        <p:blipFill>
          <a:blip r:embed="rId2"/>
          <a:srcRect/>
          <a:stretch>
            <a:fillRect/>
          </a:stretch>
        </p:blipFill>
        <p:spPr bwMode="auto">
          <a:xfrm>
            <a:off x="500034" y="142852"/>
            <a:ext cx="1285884" cy="1643074"/>
          </a:xfrm>
          <a:prstGeom prst="rect">
            <a:avLst/>
          </a:prstGeom>
          <a:noFill/>
        </p:spPr>
      </p:pic>
      <p:sp>
        <p:nvSpPr>
          <p:cNvPr id="9" name="ZoneTexte 8"/>
          <p:cNvSpPr txBox="1"/>
          <p:nvPr/>
        </p:nvSpPr>
        <p:spPr>
          <a:xfrm>
            <a:off x="3071803" y="6072206"/>
            <a:ext cx="3382657" cy="523220"/>
          </a:xfrm>
          <a:prstGeom prst="rect">
            <a:avLst/>
          </a:prstGeom>
          <a:noFill/>
          <a:ln w="25400">
            <a:solidFill>
              <a:schemeClr val="accent1">
                <a:lumMod val="50000"/>
              </a:schemeClr>
            </a:solidFill>
          </a:ln>
        </p:spPr>
        <p:txBody>
          <a:bodyPr wrap="none" rtlCol="0">
            <a:spAutoFit/>
          </a:bodyPr>
          <a:lstStyle/>
          <a:p>
            <a:pPr algn="ctr"/>
            <a:r>
              <a:rPr lang="ar-DZ" sz="2800" b="1" dirty="0" smtClean="0">
                <a:cs typeface="+mj-cs"/>
              </a:rPr>
              <a:t>السنة الجامعية: 2020-2021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tar\Desktop\kk.pn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5" name="Rectangle 4"/>
          <p:cNvSpPr/>
          <p:nvPr/>
        </p:nvSpPr>
        <p:spPr>
          <a:xfrm>
            <a:off x="3124976" y="1896225"/>
            <a:ext cx="2942638" cy="2677656"/>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ar-DZ"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الضريبة على الدخل الإجمالي</a:t>
            </a:r>
            <a:r>
              <a:rPr lang="fr-FR"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 IRG</a:t>
            </a:r>
            <a:r>
              <a:rPr lang="ar-DZ"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 </a:t>
            </a:r>
          </a:p>
          <a:p>
            <a:pPr algn="ctr"/>
            <a:r>
              <a:rPr lang="ar-DZ" sz="2400" b="1" dirty="0" smtClean="0">
                <a:ln w="17780" cmpd="sng">
                  <a:solidFill>
                    <a:schemeClr val="tx1"/>
                  </a:solidFill>
                  <a:prstDash val="solid"/>
                  <a:miter lim="800000"/>
                </a:ln>
                <a:solidFill>
                  <a:schemeClr val="tx1"/>
                </a:solidFill>
                <a:effectLst>
                  <a:outerShdw blurRad="50800" algn="tl" rotWithShape="0">
                    <a:srgbClr val="000000"/>
                  </a:outerShdw>
                </a:effectLst>
                <a:latin typeface="Andalus" pitchFamily="18" charset="-78"/>
                <a:cs typeface="Andalus" pitchFamily="18" charset="-78"/>
              </a:rPr>
              <a:t>بعد صدور ق م ت 2020</a:t>
            </a:r>
            <a:endParaRPr lang="fr-FR" sz="2400" b="1" dirty="0">
              <a:ln w="17780" cmpd="sng">
                <a:solidFill>
                  <a:schemeClr val="tx1"/>
                </a:solidFill>
                <a:prstDash val="solid"/>
                <a:miter lim="800000"/>
              </a:ln>
              <a:solidFill>
                <a:schemeClr val="tx1"/>
              </a:solidFill>
              <a:effectLst>
                <a:outerShdw blurRad="50800" algn="tl" rotWithShape="0">
                  <a:srgbClr val="000000"/>
                </a:outerShdw>
              </a:effectLst>
            </a:endParaRPr>
          </a:p>
        </p:txBody>
      </p:sp>
      <p:sp>
        <p:nvSpPr>
          <p:cNvPr id="6" name="ZoneTexte 5"/>
          <p:cNvSpPr txBox="1"/>
          <p:nvPr/>
        </p:nvSpPr>
        <p:spPr>
          <a:xfrm>
            <a:off x="180020" y="60401"/>
            <a:ext cx="3456384" cy="2308324"/>
          </a:xfrm>
          <a:prstGeom prst="rect">
            <a:avLst/>
          </a:prstGeom>
          <a:noFill/>
        </p:spPr>
        <p:txBody>
          <a:bodyPr wrap="square" rtlCol="0">
            <a:spAutoFit/>
          </a:bodyPr>
          <a:lstStyle/>
          <a:p>
            <a:pPr algn="ctr"/>
            <a:r>
              <a:rPr lang="ar-DZ" sz="2400" b="1" dirty="0"/>
              <a:t> </a:t>
            </a:r>
            <a:r>
              <a:rPr lang="ar-DZ" sz="2400" b="1" dirty="0" smtClean="0"/>
              <a:t>الدخل </a:t>
            </a:r>
            <a:r>
              <a:rPr lang="ar-DZ" sz="2400" b="1" dirty="0"/>
              <a:t>الخاضع </a:t>
            </a:r>
            <a:r>
              <a:rPr lang="ar-DZ" sz="2400" b="1" dirty="0" smtClean="0"/>
              <a:t>للضريبة إذا كان أكثر من 30000 واقل من 35000 يستفيد من تخفيض إضافي حيث: </a:t>
            </a:r>
          </a:p>
          <a:p>
            <a:r>
              <a:rPr lang="fr-FR" sz="2400" b="1" dirty="0" smtClean="0"/>
              <a:t>3/(</a:t>
            </a:r>
            <a:r>
              <a:rPr lang="ar-DZ" sz="2400" b="1" dirty="0" smtClean="0"/>
              <a:t>القديم*8-20000</a:t>
            </a:r>
            <a:r>
              <a:rPr lang="fr-FR" sz="2400" b="1" dirty="0" smtClean="0"/>
              <a:t>IRG</a:t>
            </a:r>
            <a:r>
              <a:rPr lang="ar-DZ" sz="2400" b="1" dirty="0" smtClean="0"/>
              <a:t> =( </a:t>
            </a:r>
            <a:r>
              <a:rPr lang="fr-FR" sz="2400" b="1" dirty="0" smtClean="0"/>
              <a:t>IRG</a:t>
            </a:r>
            <a:r>
              <a:rPr lang="ar-DZ" sz="2400" b="1" dirty="0" smtClean="0"/>
              <a:t>جديد</a:t>
            </a:r>
            <a:endParaRPr lang="fr-FR" dirty="0"/>
          </a:p>
        </p:txBody>
      </p:sp>
      <p:sp>
        <p:nvSpPr>
          <p:cNvPr id="10" name="ZoneTexte 9"/>
          <p:cNvSpPr txBox="1"/>
          <p:nvPr/>
        </p:nvSpPr>
        <p:spPr>
          <a:xfrm>
            <a:off x="5724128" y="752898"/>
            <a:ext cx="2952328" cy="923330"/>
          </a:xfrm>
          <a:prstGeom prst="rect">
            <a:avLst/>
          </a:prstGeom>
          <a:noFill/>
        </p:spPr>
        <p:txBody>
          <a:bodyPr wrap="square" rtlCol="0">
            <a:spAutoFit/>
          </a:bodyPr>
          <a:lstStyle/>
          <a:p>
            <a:pPr algn="ctr"/>
            <a:r>
              <a:rPr lang="ar-DZ" b="1" dirty="0" smtClean="0">
                <a:solidFill>
                  <a:prstClr val="black"/>
                </a:solidFill>
              </a:rPr>
              <a:t>بعد صدور قانون المالية 20-07 المؤرخ في 04 جوان 2020 والذي يتضمن قانون المالية التكميلي </a:t>
            </a:r>
            <a:endParaRPr lang="fr-FR" b="1" dirty="0">
              <a:solidFill>
                <a:prstClr val="black"/>
              </a:solidFill>
            </a:endParaRPr>
          </a:p>
        </p:txBody>
      </p:sp>
      <p:sp>
        <p:nvSpPr>
          <p:cNvPr id="11" name="ZoneTexte 10"/>
          <p:cNvSpPr txBox="1"/>
          <p:nvPr/>
        </p:nvSpPr>
        <p:spPr>
          <a:xfrm>
            <a:off x="5327576" y="4717565"/>
            <a:ext cx="3816424" cy="1477328"/>
          </a:xfrm>
          <a:prstGeom prst="rect">
            <a:avLst/>
          </a:prstGeom>
          <a:noFill/>
        </p:spPr>
        <p:txBody>
          <a:bodyPr wrap="square" rtlCol="0">
            <a:spAutoFit/>
          </a:bodyPr>
          <a:lstStyle/>
          <a:p>
            <a:pPr algn="ctr"/>
            <a:r>
              <a:rPr lang="ar-SA" sz="2400" b="1" dirty="0">
                <a:solidFill>
                  <a:schemeClr val="bg1"/>
                </a:solidFill>
              </a:rPr>
              <a:t>تستفيد المداخيل </a:t>
            </a:r>
            <a:r>
              <a:rPr lang="ar-DZ" sz="2400" b="1" dirty="0" smtClean="0">
                <a:solidFill>
                  <a:schemeClr val="bg1"/>
                </a:solidFill>
              </a:rPr>
              <a:t>التي لا تتعد 30000دج من إعفاء كامل من الضريبة على الدخل الإجمالي</a:t>
            </a:r>
          </a:p>
          <a:p>
            <a:pPr algn="ctr"/>
            <a:endParaRPr lang="fr-FR" b="1" dirty="0">
              <a:solidFill>
                <a:prstClr val="black"/>
              </a:solidFill>
            </a:endParaRPr>
          </a:p>
        </p:txBody>
      </p:sp>
      <p:sp>
        <p:nvSpPr>
          <p:cNvPr id="8" name="ZoneTexte 7"/>
          <p:cNvSpPr txBox="1"/>
          <p:nvPr/>
        </p:nvSpPr>
        <p:spPr>
          <a:xfrm>
            <a:off x="0" y="4725144"/>
            <a:ext cx="3456384" cy="1200329"/>
          </a:xfrm>
          <a:prstGeom prst="rect">
            <a:avLst/>
          </a:prstGeom>
          <a:noFill/>
        </p:spPr>
        <p:txBody>
          <a:bodyPr wrap="square" rtlCol="0">
            <a:spAutoFit/>
          </a:bodyPr>
          <a:lstStyle/>
          <a:p>
            <a:pPr algn="ctr"/>
            <a:r>
              <a:rPr lang="ar-DZ" sz="2400" b="1" dirty="0" smtClean="0"/>
              <a:t>بالنسبة للمبالغ التي تساوي وتفوق 35000 فإنها تعتمد على الجدول القديم دون تغيير</a:t>
            </a:r>
            <a:endParaRPr lang="fr-FR" dirty="0"/>
          </a:p>
        </p:txBody>
      </p:sp>
    </p:spTree>
    <p:extLst>
      <p:ext uri="{BB962C8B-B14F-4D97-AF65-F5344CB8AC3E}">
        <p14:creationId xmlns:p14="http://schemas.microsoft.com/office/powerpoint/2010/main" val="2269030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ar\Desktop\1557dceaa9937f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ZoneTexte 4"/>
          <p:cNvSpPr txBox="1"/>
          <p:nvPr/>
        </p:nvSpPr>
        <p:spPr>
          <a:xfrm>
            <a:off x="2492921" y="3228972"/>
            <a:ext cx="2653466" cy="1938992"/>
          </a:xfrm>
          <a:prstGeom prst="rect">
            <a:avLst/>
          </a:prstGeom>
          <a:noFill/>
        </p:spPr>
        <p:txBody>
          <a:bodyPr wrap="square" rtlCol="0">
            <a:spAutoFit/>
          </a:bodyPr>
          <a:lstStyle/>
          <a:p>
            <a:pPr algn="ctr"/>
            <a:r>
              <a:rPr lang="ar-DZ" sz="2400" b="1" dirty="0" smtClean="0">
                <a:solidFill>
                  <a:prstClr val="black"/>
                </a:solidFill>
                <a:latin typeface="Andalus" pitchFamily="18" charset="-78"/>
                <a:cs typeface="Andalus" pitchFamily="18" charset="-78"/>
              </a:rPr>
              <a:t>يتقاضاها العمال المعوقون حركيا أو عقليا أو المكفوفون أو الصم البكم وكذا العمال المتقاعدون التابعون للنظام العام</a:t>
            </a:r>
            <a:endParaRPr lang="fr-FR" sz="2400" b="1" dirty="0">
              <a:solidFill>
                <a:prstClr val="black"/>
              </a:solidFill>
              <a:latin typeface="Andalus" pitchFamily="18" charset="-78"/>
              <a:cs typeface="Andalus" pitchFamily="18" charset="-78"/>
            </a:endParaRPr>
          </a:p>
        </p:txBody>
      </p:sp>
      <p:sp>
        <p:nvSpPr>
          <p:cNvPr id="6" name="ZoneTexte 5"/>
          <p:cNvSpPr txBox="1"/>
          <p:nvPr/>
        </p:nvSpPr>
        <p:spPr>
          <a:xfrm>
            <a:off x="683568" y="980728"/>
            <a:ext cx="2304256" cy="1366528"/>
          </a:xfrm>
          <a:prstGeom prst="rect">
            <a:avLst/>
          </a:prstGeom>
          <a:noFill/>
        </p:spPr>
        <p:txBody>
          <a:bodyPr wrap="square" rtlCol="0">
            <a:spAutoFit/>
          </a:bodyPr>
          <a:lstStyle/>
          <a:p>
            <a:pPr indent="215900" algn="ctr" rtl="1">
              <a:lnSpc>
                <a:spcPct val="115000"/>
              </a:lnSpc>
              <a:spcBef>
                <a:spcPts val="600"/>
              </a:spcBef>
            </a:pPr>
            <a:r>
              <a:rPr lang="ar-DZ" sz="2400" b="1" dirty="0" smtClean="0">
                <a:solidFill>
                  <a:prstClr val="black"/>
                </a:solidFill>
                <a:latin typeface="Calibri"/>
                <a:ea typeface="Times New Roman"/>
                <a:cs typeface="Traditional Arabic"/>
              </a:rPr>
              <a:t>بالنسبة للمداخيل التي تفوق 30000 وتقل عن 40000</a:t>
            </a:r>
            <a:endParaRPr lang="fr-FR" sz="2400" b="1" dirty="0">
              <a:solidFill>
                <a:srgbClr val="7030A0"/>
              </a:solidFill>
              <a:latin typeface="Andalus" pitchFamily="18" charset="-78"/>
              <a:cs typeface="Andalus" pitchFamily="18" charset="-78"/>
            </a:endParaRPr>
          </a:p>
        </p:txBody>
      </p:sp>
      <p:sp>
        <p:nvSpPr>
          <p:cNvPr id="7" name="ZoneTexte 6"/>
          <p:cNvSpPr txBox="1"/>
          <p:nvPr/>
        </p:nvSpPr>
        <p:spPr>
          <a:xfrm>
            <a:off x="3801438" y="5122058"/>
            <a:ext cx="4932761" cy="646331"/>
          </a:xfrm>
          <a:prstGeom prst="rect">
            <a:avLst/>
          </a:prstGeom>
          <a:noFill/>
        </p:spPr>
        <p:txBody>
          <a:bodyPr wrap="none" rtlCol="0">
            <a:spAutoFit/>
          </a:bodyPr>
          <a:lstStyle/>
          <a:p>
            <a:r>
              <a:rPr lang="fr-FR" sz="3600" b="1" dirty="0" err="1" smtClean="0">
                <a:solidFill>
                  <a:srgbClr val="7030A0"/>
                </a:solidFill>
                <a:latin typeface="Andalus" pitchFamily="18" charset="-78"/>
                <a:cs typeface="Andalus" pitchFamily="18" charset="-78"/>
              </a:rPr>
              <a:t>IRGn</a:t>
            </a:r>
            <a:r>
              <a:rPr lang="fr-FR" sz="3600" b="1" dirty="0" smtClean="0">
                <a:solidFill>
                  <a:srgbClr val="7030A0"/>
                </a:solidFill>
                <a:latin typeface="Andalus" pitchFamily="18" charset="-78"/>
                <a:cs typeface="Andalus" pitchFamily="18" charset="-78"/>
              </a:rPr>
              <a:t>=(</a:t>
            </a:r>
            <a:r>
              <a:rPr lang="fr-FR" sz="3600" b="1" dirty="0" err="1" smtClean="0">
                <a:solidFill>
                  <a:srgbClr val="7030A0"/>
                </a:solidFill>
                <a:latin typeface="Andalus" pitchFamily="18" charset="-78"/>
                <a:cs typeface="Andalus" pitchFamily="18" charset="-78"/>
              </a:rPr>
              <a:t>IRGa</a:t>
            </a:r>
            <a:r>
              <a:rPr lang="fr-FR" sz="3600" b="1" dirty="0" smtClean="0">
                <a:solidFill>
                  <a:srgbClr val="7030A0"/>
                </a:solidFill>
                <a:latin typeface="Andalus" pitchFamily="18" charset="-78"/>
                <a:cs typeface="Andalus" pitchFamily="18" charset="-78"/>
              </a:rPr>
              <a:t>*5-12,000)/3</a:t>
            </a:r>
            <a:endParaRPr lang="fr-FR" sz="3600" b="1" dirty="0">
              <a:solidFill>
                <a:srgbClr val="7030A0"/>
              </a:solidFill>
              <a:latin typeface="Andalus" pitchFamily="18" charset="-78"/>
              <a:cs typeface="Andalus" pitchFamily="18" charset="-78"/>
            </a:endParaRPr>
          </a:p>
        </p:txBody>
      </p:sp>
      <p:sp>
        <p:nvSpPr>
          <p:cNvPr id="8" name="Ellipse 7"/>
          <p:cNvSpPr/>
          <p:nvPr/>
        </p:nvSpPr>
        <p:spPr>
          <a:xfrm>
            <a:off x="5524710" y="0"/>
            <a:ext cx="3607619" cy="1178727"/>
          </a:xfrm>
          <a:prstGeom prst="ellipse">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DZ" sz="2400" b="1" dirty="0" smtClean="0">
                <a:solidFill>
                  <a:prstClr val="black"/>
                </a:solidFill>
                <a:latin typeface="Simplified Arabic" pitchFamily="18" charset="-78"/>
                <a:cs typeface="Simplified Arabic" pitchFamily="18" charset="-78"/>
              </a:rPr>
              <a:t>الضريبة على الدخل الإجمالي</a:t>
            </a:r>
            <a:endParaRPr lang="fr-FR" sz="2400" b="1" dirty="0">
              <a:solidFill>
                <a:prstClr val="black"/>
              </a:solidFill>
              <a:latin typeface="Simplified Arabic" pitchFamily="18" charset="-78"/>
              <a:cs typeface="Simplified Arabic" pitchFamily="18" charset="-78"/>
            </a:endParaRPr>
          </a:p>
        </p:txBody>
      </p:sp>
      <p:sp>
        <p:nvSpPr>
          <p:cNvPr id="10" name="ZoneTexte 9"/>
          <p:cNvSpPr txBox="1"/>
          <p:nvPr/>
        </p:nvSpPr>
        <p:spPr>
          <a:xfrm>
            <a:off x="182817" y="5920789"/>
            <a:ext cx="8778365" cy="584775"/>
          </a:xfrm>
          <a:prstGeom prst="rect">
            <a:avLst/>
          </a:prstGeom>
          <a:noFill/>
        </p:spPr>
        <p:txBody>
          <a:bodyPr wrap="none" rtlCol="0">
            <a:spAutoFit/>
          </a:bodyPr>
          <a:lstStyle/>
          <a:p>
            <a:r>
              <a:rPr lang="ar-DZ" sz="3200" b="1" dirty="0" smtClean="0">
                <a:latin typeface="Andalus" pitchFamily="18" charset="-78"/>
                <a:cs typeface="Andalus" pitchFamily="18" charset="-78"/>
              </a:rPr>
              <a:t>ويطبق تخفيض قدره 20% على المرتبات المدفوعة بعنوان عقد الخبرة</a:t>
            </a:r>
            <a:endParaRPr lang="fr-FR" sz="3200" b="1" dirty="0">
              <a:latin typeface="Andalus" pitchFamily="18" charset="-78"/>
              <a:cs typeface="Andalus" pitchFamily="18" charset="-78"/>
            </a:endParaRPr>
          </a:p>
        </p:txBody>
      </p:sp>
    </p:spTree>
    <p:extLst>
      <p:ext uri="{BB962C8B-B14F-4D97-AF65-F5344CB8AC3E}">
        <p14:creationId xmlns:p14="http://schemas.microsoft.com/office/powerpoint/2010/main" val="3069463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tar\Desktop\kk.pn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5" name="Rectangle 4"/>
          <p:cNvSpPr/>
          <p:nvPr/>
        </p:nvSpPr>
        <p:spPr>
          <a:xfrm>
            <a:off x="3148334" y="2034083"/>
            <a:ext cx="2942638" cy="2677656"/>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ar-DZ"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الضريبة على الدخل الإجمالي</a:t>
            </a:r>
            <a:r>
              <a:rPr lang="fr-FR"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 IRG</a:t>
            </a:r>
            <a:endParaRPr lang="ar-DZ"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endParaRPr>
          </a:p>
          <a:p>
            <a:pPr algn="ctr"/>
            <a:r>
              <a:rPr lang="ar-DZ" sz="2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بعد صدور ق م 2022</a:t>
            </a:r>
            <a:endParaRPr lang="fr-FR" sz="24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ZoneTexte 5"/>
          <p:cNvSpPr txBox="1"/>
          <p:nvPr/>
        </p:nvSpPr>
        <p:spPr>
          <a:xfrm>
            <a:off x="180020" y="60401"/>
            <a:ext cx="4824028" cy="1569660"/>
          </a:xfrm>
          <a:prstGeom prst="rect">
            <a:avLst/>
          </a:prstGeom>
          <a:noFill/>
        </p:spPr>
        <p:txBody>
          <a:bodyPr wrap="square" rtlCol="0">
            <a:spAutoFit/>
          </a:bodyPr>
          <a:lstStyle/>
          <a:p>
            <a:pPr algn="ctr"/>
            <a:r>
              <a:rPr lang="ar-DZ" sz="2400" b="1" dirty="0"/>
              <a:t> </a:t>
            </a:r>
            <a:r>
              <a:rPr lang="ar-DZ" sz="2400" b="1" dirty="0" smtClean="0"/>
              <a:t>الدخل </a:t>
            </a:r>
            <a:r>
              <a:rPr lang="ar-DZ" sz="2400" b="1" dirty="0"/>
              <a:t>الخاضع </a:t>
            </a:r>
            <a:r>
              <a:rPr lang="ar-DZ" sz="2400" b="1" dirty="0" smtClean="0"/>
              <a:t>للضريبة إذا كان أكثر من 30000 واقل من 35000 يستفيد من تخفيض إضافي حيث: </a:t>
            </a:r>
            <a:endParaRPr lang="fr-FR" sz="2400" b="1" dirty="0" smtClean="0"/>
          </a:p>
          <a:p>
            <a:r>
              <a:rPr lang="fr-FR" sz="2400" b="1" dirty="0" err="1" smtClean="0"/>
              <a:t>IRGn</a:t>
            </a:r>
            <a:r>
              <a:rPr lang="fr-FR" sz="2400" b="1" dirty="0" smtClean="0"/>
              <a:t> = </a:t>
            </a:r>
            <a:r>
              <a:rPr lang="fr-FR" sz="2400" b="1" dirty="0" err="1" smtClean="0"/>
              <a:t>IRGa</a:t>
            </a:r>
            <a:r>
              <a:rPr lang="fr-FR" sz="2400" b="1" dirty="0" smtClean="0"/>
              <a:t> (137/51) – (27925/8)</a:t>
            </a:r>
            <a:endParaRPr lang="ar-DZ" sz="2400" b="1" dirty="0" smtClean="0"/>
          </a:p>
        </p:txBody>
      </p:sp>
      <p:sp>
        <p:nvSpPr>
          <p:cNvPr id="11" name="ZoneTexte 10"/>
          <p:cNvSpPr txBox="1"/>
          <p:nvPr/>
        </p:nvSpPr>
        <p:spPr>
          <a:xfrm>
            <a:off x="5327576" y="4717565"/>
            <a:ext cx="3816424" cy="1477328"/>
          </a:xfrm>
          <a:prstGeom prst="rect">
            <a:avLst/>
          </a:prstGeom>
          <a:noFill/>
        </p:spPr>
        <p:txBody>
          <a:bodyPr wrap="square" rtlCol="0">
            <a:spAutoFit/>
          </a:bodyPr>
          <a:lstStyle/>
          <a:p>
            <a:pPr algn="ctr"/>
            <a:r>
              <a:rPr lang="ar-SA" sz="2400" b="1" dirty="0">
                <a:solidFill>
                  <a:schemeClr val="bg1"/>
                </a:solidFill>
              </a:rPr>
              <a:t>تستفيد المداخيل </a:t>
            </a:r>
            <a:r>
              <a:rPr lang="ar-DZ" sz="2400" b="1" dirty="0" smtClean="0">
                <a:solidFill>
                  <a:schemeClr val="bg1"/>
                </a:solidFill>
              </a:rPr>
              <a:t>التي لا تتعد 30000دج من إعفاء كامل من الضريبة على الدخل الإجمالي</a:t>
            </a:r>
          </a:p>
          <a:p>
            <a:pPr algn="ctr"/>
            <a:endParaRPr lang="fr-FR" b="1" dirty="0">
              <a:solidFill>
                <a:prstClr val="black"/>
              </a:solidFill>
            </a:endParaRPr>
          </a:p>
        </p:txBody>
      </p:sp>
      <p:sp>
        <p:nvSpPr>
          <p:cNvPr id="8" name="ZoneTexte 7"/>
          <p:cNvSpPr txBox="1"/>
          <p:nvPr/>
        </p:nvSpPr>
        <p:spPr>
          <a:xfrm>
            <a:off x="0" y="4725144"/>
            <a:ext cx="3456384" cy="1569660"/>
          </a:xfrm>
          <a:prstGeom prst="rect">
            <a:avLst/>
          </a:prstGeom>
          <a:noFill/>
        </p:spPr>
        <p:txBody>
          <a:bodyPr wrap="square" rtlCol="0">
            <a:spAutoFit/>
          </a:bodyPr>
          <a:lstStyle/>
          <a:p>
            <a:pPr algn="ctr"/>
            <a:r>
              <a:rPr lang="ar-DZ" sz="2400" b="1" dirty="0" smtClean="0"/>
              <a:t>بالنسبة للمبالغ التي تساوي وتفوق 35000 فإنها تعتمد على الجدول التصاعدي دون تخفيض إضافي</a:t>
            </a:r>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2539772553"/>
              </p:ext>
            </p:extLst>
          </p:nvPr>
        </p:nvGraphicFramePr>
        <p:xfrm>
          <a:off x="5796136" y="76723"/>
          <a:ext cx="3347864" cy="2258559"/>
        </p:xfrm>
        <a:graphic>
          <a:graphicData uri="http://schemas.openxmlformats.org/drawingml/2006/table">
            <a:tbl>
              <a:tblPr rtl="1" firstRow="1" firstCol="1" bandRow="1">
                <a:tableStyleId>{5C22544A-7EE6-4342-B048-85BDC9FD1C3A}</a:tableStyleId>
              </a:tblPr>
              <a:tblGrid>
                <a:gridCol w="1821904"/>
                <a:gridCol w="1525960"/>
              </a:tblGrid>
              <a:tr h="576063">
                <a:tc>
                  <a:txBody>
                    <a:bodyPr/>
                    <a:lstStyle/>
                    <a:p>
                      <a:pPr algn="just" rtl="1">
                        <a:lnSpc>
                          <a:spcPct val="115000"/>
                        </a:lnSpc>
                        <a:spcAft>
                          <a:spcPts val="0"/>
                        </a:spcAft>
                      </a:pPr>
                      <a:r>
                        <a:rPr lang="ar-DZ" sz="1600">
                          <a:effectLst/>
                        </a:rPr>
                        <a:t>قسط الدخل الخاضع للضريبة (دج)</a:t>
                      </a:r>
                      <a:endParaRPr lang="fr-FR" sz="1200">
                        <a:effectLst/>
                        <a:latin typeface="Times New Roman"/>
                        <a:ea typeface="Calibri"/>
                        <a:cs typeface="Arial"/>
                      </a:endParaRPr>
                    </a:p>
                  </a:txBody>
                  <a:tcPr marL="68580" marR="68580" marT="0" marB="0"/>
                </a:tc>
                <a:tc>
                  <a:txBody>
                    <a:bodyPr/>
                    <a:lstStyle/>
                    <a:p>
                      <a:pPr algn="ctr" rtl="1">
                        <a:lnSpc>
                          <a:spcPct val="115000"/>
                        </a:lnSpc>
                        <a:spcAft>
                          <a:spcPts val="0"/>
                        </a:spcAft>
                      </a:pPr>
                      <a:r>
                        <a:rPr lang="ar-DZ" sz="1600">
                          <a:effectLst/>
                        </a:rPr>
                        <a:t>معدل الضريبة (%)</a:t>
                      </a:r>
                      <a:endParaRPr lang="fr-FR" sz="1200">
                        <a:effectLst/>
                        <a:latin typeface="Times New Roman"/>
                        <a:ea typeface="Calibri"/>
                        <a:cs typeface="Arial"/>
                      </a:endParaRPr>
                    </a:p>
                  </a:txBody>
                  <a:tcPr marL="68580" marR="68580" marT="0" marB="0"/>
                </a:tc>
              </a:tr>
              <a:tr h="782767">
                <a:tc>
                  <a:txBody>
                    <a:bodyPr/>
                    <a:lstStyle/>
                    <a:p>
                      <a:pPr algn="just" rtl="1">
                        <a:lnSpc>
                          <a:spcPct val="115000"/>
                        </a:lnSpc>
                        <a:spcAft>
                          <a:spcPts val="0"/>
                        </a:spcAft>
                      </a:pPr>
                      <a:r>
                        <a:rPr lang="ar-DZ" sz="1600">
                          <a:effectLst/>
                        </a:rPr>
                        <a:t>لا يتجاوز  20.000</a:t>
                      </a:r>
                      <a:endParaRPr lang="fr-FR" sz="1200">
                        <a:effectLst/>
                      </a:endParaRPr>
                    </a:p>
                    <a:p>
                      <a:pPr algn="just" rtl="1">
                        <a:lnSpc>
                          <a:spcPct val="115000"/>
                        </a:lnSpc>
                        <a:spcAft>
                          <a:spcPts val="0"/>
                        </a:spcAft>
                      </a:pPr>
                      <a:r>
                        <a:rPr lang="ar-DZ" sz="1600">
                          <a:effectLst/>
                        </a:rPr>
                        <a:t>20.001-40.000</a:t>
                      </a:r>
                      <a:endParaRPr lang="fr-FR" sz="1200">
                        <a:effectLst/>
                      </a:endParaRPr>
                    </a:p>
                    <a:p>
                      <a:pPr algn="just" rtl="1">
                        <a:lnSpc>
                          <a:spcPct val="115000"/>
                        </a:lnSpc>
                        <a:spcAft>
                          <a:spcPts val="0"/>
                        </a:spcAft>
                      </a:pPr>
                      <a:r>
                        <a:rPr lang="ar-DZ" sz="1600">
                          <a:effectLst/>
                        </a:rPr>
                        <a:t>40.001 –80.000</a:t>
                      </a:r>
                      <a:endParaRPr lang="fr-FR" sz="1200">
                        <a:effectLst/>
                      </a:endParaRPr>
                    </a:p>
                    <a:p>
                      <a:pPr algn="just" rtl="1">
                        <a:lnSpc>
                          <a:spcPct val="115000"/>
                        </a:lnSpc>
                        <a:spcAft>
                          <a:spcPts val="0"/>
                        </a:spcAft>
                      </a:pPr>
                      <a:r>
                        <a:rPr lang="ar-DZ" sz="1600">
                          <a:effectLst/>
                        </a:rPr>
                        <a:t>80.001-160.000</a:t>
                      </a:r>
                      <a:endParaRPr lang="fr-FR" sz="1200">
                        <a:effectLst/>
                      </a:endParaRPr>
                    </a:p>
                    <a:p>
                      <a:pPr algn="just" rtl="1">
                        <a:lnSpc>
                          <a:spcPct val="115000"/>
                        </a:lnSpc>
                        <a:spcAft>
                          <a:spcPts val="0"/>
                        </a:spcAft>
                      </a:pPr>
                      <a:r>
                        <a:rPr lang="ar-DZ" sz="1600">
                          <a:effectLst/>
                        </a:rPr>
                        <a:t>160.001- 320.000</a:t>
                      </a:r>
                      <a:endParaRPr lang="fr-FR" sz="1200">
                        <a:effectLst/>
                      </a:endParaRPr>
                    </a:p>
                    <a:p>
                      <a:pPr algn="just" rtl="1">
                        <a:lnSpc>
                          <a:spcPct val="115000"/>
                        </a:lnSpc>
                        <a:spcAft>
                          <a:spcPts val="0"/>
                        </a:spcAft>
                      </a:pPr>
                      <a:r>
                        <a:rPr lang="ar-DZ" sz="1600">
                          <a:effectLst/>
                        </a:rPr>
                        <a:t>أكثر من 320.000</a:t>
                      </a:r>
                      <a:endParaRPr lang="fr-FR" sz="1200">
                        <a:effectLst/>
                        <a:latin typeface="Times New Roman"/>
                        <a:ea typeface="Calibri"/>
                        <a:cs typeface="Arial"/>
                      </a:endParaRPr>
                    </a:p>
                  </a:txBody>
                  <a:tcPr marL="68580" marR="68580" marT="0" marB="0"/>
                </a:tc>
                <a:tc>
                  <a:txBody>
                    <a:bodyPr/>
                    <a:lstStyle/>
                    <a:p>
                      <a:pPr algn="ctr" rtl="1">
                        <a:lnSpc>
                          <a:spcPct val="115000"/>
                        </a:lnSpc>
                        <a:spcAft>
                          <a:spcPts val="0"/>
                        </a:spcAft>
                      </a:pPr>
                      <a:r>
                        <a:rPr lang="ar-DZ" sz="1600" dirty="0">
                          <a:effectLst/>
                        </a:rPr>
                        <a:t>00</a:t>
                      </a:r>
                      <a:endParaRPr lang="fr-FR" sz="1200" dirty="0">
                        <a:effectLst/>
                      </a:endParaRPr>
                    </a:p>
                    <a:p>
                      <a:pPr algn="ctr" rtl="1">
                        <a:lnSpc>
                          <a:spcPct val="115000"/>
                        </a:lnSpc>
                        <a:spcAft>
                          <a:spcPts val="0"/>
                        </a:spcAft>
                      </a:pPr>
                      <a:r>
                        <a:rPr lang="ar-DZ" sz="1600" dirty="0">
                          <a:effectLst/>
                        </a:rPr>
                        <a:t>23</a:t>
                      </a:r>
                      <a:endParaRPr lang="fr-FR" sz="1200" dirty="0">
                        <a:effectLst/>
                      </a:endParaRPr>
                    </a:p>
                    <a:p>
                      <a:pPr algn="ctr" rtl="1">
                        <a:lnSpc>
                          <a:spcPct val="115000"/>
                        </a:lnSpc>
                        <a:spcAft>
                          <a:spcPts val="0"/>
                        </a:spcAft>
                      </a:pPr>
                      <a:r>
                        <a:rPr lang="ar-DZ" sz="1600" dirty="0">
                          <a:effectLst/>
                        </a:rPr>
                        <a:t>27</a:t>
                      </a:r>
                      <a:endParaRPr lang="fr-FR" sz="1200" dirty="0">
                        <a:effectLst/>
                      </a:endParaRPr>
                    </a:p>
                    <a:p>
                      <a:pPr algn="ctr" rtl="1">
                        <a:lnSpc>
                          <a:spcPct val="115000"/>
                        </a:lnSpc>
                        <a:spcAft>
                          <a:spcPts val="0"/>
                        </a:spcAft>
                      </a:pPr>
                      <a:r>
                        <a:rPr lang="ar-DZ" sz="1600" dirty="0">
                          <a:effectLst/>
                        </a:rPr>
                        <a:t>30</a:t>
                      </a:r>
                      <a:endParaRPr lang="fr-FR" sz="1200" dirty="0">
                        <a:effectLst/>
                      </a:endParaRPr>
                    </a:p>
                    <a:p>
                      <a:pPr algn="ctr" rtl="1">
                        <a:lnSpc>
                          <a:spcPct val="115000"/>
                        </a:lnSpc>
                        <a:spcAft>
                          <a:spcPts val="0"/>
                        </a:spcAft>
                      </a:pPr>
                      <a:r>
                        <a:rPr lang="ar-DZ" sz="1600" dirty="0">
                          <a:effectLst/>
                        </a:rPr>
                        <a:t>33</a:t>
                      </a:r>
                      <a:endParaRPr lang="fr-FR" sz="1200" dirty="0">
                        <a:effectLst/>
                      </a:endParaRPr>
                    </a:p>
                    <a:p>
                      <a:pPr algn="ctr" rtl="1">
                        <a:lnSpc>
                          <a:spcPct val="115000"/>
                        </a:lnSpc>
                        <a:spcAft>
                          <a:spcPts val="0"/>
                        </a:spcAft>
                      </a:pPr>
                      <a:r>
                        <a:rPr lang="ar-DZ" sz="1600" dirty="0">
                          <a:effectLst/>
                        </a:rPr>
                        <a:t>35</a:t>
                      </a:r>
                      <a:endParaRPr lang="fr-FR" sz="1200" dirty="0">
                        <a:effectLst/>
                        <a:latin typeface="Times New Roman"/>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492739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ar\Desktop\1557dceaa9937f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ZoneTexte 4"/>
          <p:cNvSpPr txBox="1"/>
          <p:nvPr/>
        </p:nvSpPr>
        <p:spPr>
          <a:xfrm>
            <a:off x="2492921" y="3228972"/>
            <a:ext cx="2653466" cy="1938992"/>
          </a:xfrm>
          <a:prstGeom prst="rect">
            <a:avLst/>
          </a:prstGeom>
          <a:noFill/>
        </p:spPr>
        <p:txBody>
          <a:bodyPr wrap="square" rtlCol="0">
            <a:spAutoFit/>
          </a:bodyPr>
          <a:lstStyle/>
          <a:p>
            <a:pPr algn="ctr"/>
            <a:r>
              <a:rPr lang="ar-DZ" sz="2400" b="1" dirty="0" smtClean="0">
                <a:solidFill>
                  <a:prstClr val="black"/>
                </a:solidFill>
                <a:latin typeface="Andalus" pitchFamily="18" charset="-78"/>
                <a:cs typeface="Andalus" pitchFamily="18" charset="-78"/>
              </a:rPr>
              <a:t>يتقاضاها العمال المعوقون حركيا أو عقليا أو المكفوفون أو الصم البكم وكذا العمال المتقاعدون التابعون للنظام العام</a:t>
            </a:r>
            <a:endParaRPr lang="fr-FR" sz="2400" b="1" dirty="0">
              <a:solidFill>
                <a:prstClr val="black"/>
              </a:solidFill>
              <a:latin typeface="Andalus" pitchFamily="18" charset="-78"/>
              <a:cs typeface="Andalus" pitchFamily="18" charset="-78"/>
            </a:endParaRPr>
          </a:p>
        </p:txBody>
      </p:sp>
      <p:sp>
        <p:nvSpPr>
          <p:cNvPr id="6" name="ZoneTexte 5"/>
          <p:cNvSpPr txBox="1"/>
          <p:nvPr/>
        </p:nvSpPr>
        <p:spPr>
          <a:xfrm>
            <a:off x="683568" y="980728"/>
            <a:ext cx="2304256" cy="1366528"/>
          </a:xfrm>
          <a:prstGeom prst="rect">
            <a:avLst/>
          </a:prstGeom>
          <a:noFill/>
        </p:spPr>
        <p:txBody>
          <a:bodyPr wrap="square" rtlCol="0">
            <a:spAutoFit/>
          </a:bodyPr>
          <a:lstStyle/>
          <a:p>
            <a:pPr indent="215900" algn="ctr" rtl="1">
              <a:lnSpc>
                <a:spcPct val="115000"/>
              </a:lnSpc>
              <a:spcBef>
                <a:spcPts val="600"/>
              </a:spcBef>
            </a:pPr>
            <a:r>
              <a:rPr lang="ar-DZ" sz="2400" b="1" dirty="0" smtClean="0">
                <a:solidFill>
                  <a:prstClr val="black"/>
                </a:solidFill>
                <a:latin typeface="Calibri"/>
                <a:ea typeface="Times New Roman"/>
                <a:cs typeface="Traditional Arabic"/>
              </a:rPr>
              <a:t>بالنسبة للمداخيل التي تفوق 30000 وتقل عن 42,000</a:t>
            </a:r>
            <a:endParaRPr lang="fr-FR" sz="2400" b="1" dirty="0">
              <a:solidFill>
                <a:srgbClr val="7030A0"/>
              </a:solidFill>
              <a:latin typeface="Andalus" pitchFamily="18" charset="-78"/>
              <a:cs typeface="Andalus" pitchFamily="18" charset="-78"/>
            </a:endParaRPr>
          </a:p>
        </p:txBody>
      </p:sp>
      <p:sp>
        <p:nvSpPr>
          <p:cNvPr id="7" name="ZoneTexte 6"/>
          <p:cNvSpPr txBox="1"/>
          <p:nvPr/>
        </p:nvSpPr>
        <p:spPr>
          <a:xfrm>
            <a:off x="2638693" y="5274458"/>
            <a:ext cx="6505307" cy="646331"/>
          </a:xfrm>
          <a:prstGeom prst="rect">
            <a:avLst/>
          </a:prstGeom>
          <a:noFill/>
        </p:spPr>
        <p:txBody>
          <a:bodyPr wrap="none" rtlCol="0">
            <a:spAutoFit/>
          </a:bodyPr>
          <a:lstStyle/>
          <a:p>
            <a:r>
              <a:rPr lang="fr-FR" sz="3600" b="1" dirty="0" err="1" smtClean="0">
                <a:solidFill>
                  <a:srgbClr val="7030A0"/>
                </a:solidFill>
                <a:latin typeface="Andalus" pitchFamily="18" charset="-78"/>
                <a:cs typeface="Andalus" pitchFamily="18" charset="-78"/>
              </a:rPr>
              <a:t>IRGn</a:t>
            </a:r>
            <a:r>
              <a:rPr lang="fr-FR" sz="3600" b="1" dirty="0" smtClean="0">
                <a:solidFill>
                  <a:srgbClr val="7030A0"/>
                </a:solidFill>
                <a:latin typeface="Andalus" pitchFamily="18" charset="-78"/>
                <a:cs typeface="Andalus" pitchFamily="18" charset="-78"/>
              </a:rPr>
              <a:t>=</a:t>
            </a:r>
            <a:r>
              <a:rPr lang="fr-FR" sz="3600" b="1" dirty="0" err="1" smtClean="0">
                <a:solidFill>
                  <a:srgbClr val="7030A0"/>
                </a:solidFill>
                <a:latin typeface="Andalus" pitchFamily="18" charset="-78"/>
                <a:cs typeface="Andalus" pitchFamily="18" charset="-78"/>
              </a:rPr>
              <a:t>IRGa</a:t>
            </a:r>
            <a:r>
              <a:rPr lang="fr-FR" sz="3600" b="1" dirty="0">
                <a:solidFill>
                  <a:srgbClr val="7030A0"/>
                </a:solidFill>
                <a:latin typeface="Andalus" pitchFamily="18" charset="-78"/>
                <a:cs typeface="Andalus" pitchFamily="18" charset="-78"/>
              </a:rPr>
              <a:t> </a:t>
            </a:r>
            <a:r>
              <a:rPr lang="fr-FR" sz="3600" b="1" dirty="0" smtClean="0">
                <a:solidFill>
                  <a:srgbClr val="7030A0"/>
                </a:solidFill>
                <a:latin typeface="Andalus" pitchFamily="18" charset="-78"/>
                <a:cs typeface="Andalus" pitchFamily="18" charset="-78"/>
              </a:rPr>
              <a:t>* (93/61)-(81213/41)</a:t>
            </a:r>
            <a:endParaRPr lang="fr-FR" sz="3600" b="1" dirty="0">
              <a:solidFill>
                <a:srgbClr val="7030A0"/>
              </a:solidFill>
              <a:latin typeface="Andalus" pitchFamily="18" charset="-78"/>
              <a:cs typeface="Andalus" pitchFamily="18" charset="-78"/>
            </a:endParaRPr>
          </a:p>
        </p:txBody>
      </p:sp>
      <p:sp>
        <p:nvSpPr>
          <p:cNvPr id="8" name="Ellipse 7"/>
          <p:cNvSpPr/>
          <p:nvPr/>
        </p:nvSpPr>
        <p:spPr>
          <a:xfrm>
            <a:off x="5524710" y="0"/>
            <a:ext cx="3607619" cy="1178727"/>
          </a:xfrm>
          <a:prstGeom prst="ellipse">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DZ" sz="2400" b="1" dirty="0" smtClean="0">
                <a:solidFill>
                  <a:prstClr val="black"/>
                </a:solidFill>
                <a:latin typeface="Simplified Arabic" pitchFamily="18" charset="-78"/>
                <a:cs typeface="Simplified Arabic" pitchFamily="18" charset="-78"/>
              </a:rPr>
              <a:t>الضريبة على الدخل الإجمالي</a:t>
            </a:r>
            <a:endParaRPr lang="fr-FR" sz="2400" b="1" dirty="0">
              <a:solidFill>
                <a:prstClr val="black"/>
              </a:solidFill>
              <a:latin typeface="Simplified Arabic" pitchFamily="18" charset="-78"/>
              <a:cs typeface="Simplified Arabic" pitchFamily="18" charset="-78"/>
            </a:endParaRPr>
          </a:p>
        </p:txBody>
      </p:sp>
      <p:sp>
        <p:nvSpPr>
          <p:cNvPr id="10" name="ZoneTexte 9"/>
          <p:cNvSpPr txBox="1"/>
          <p:nvPr/>
        </p:nvSpPr>
        <p:spPr>
          <a:xfrm>
            <a:off x="182817" y="5920789"/>
            <a:ext cx="8778365" cy="584775"/>
          </a:xfrm>
          <a:prstGeom prst="rect">
            <a:avLst/>
          </a:prstGeom>
          <a:noFill/>
        </p:spPr>
        <p:txBody>
          <a:bodyPr wrap="none" rtlCol="0">
            <a:spAutoFit/>
          </a:bodyPr>
          <a:lstStyle/>
          <a:p>
            <a:r>
              <a:rPr lang="ar-DZ" sz="3200" b="1" dirty="0" smtClean="0">
                <a:latin typeface="Andalus" pitchFamily="18" charset="-78"/>
                <a:cs typeface="Andalus" pitchFamily="18" charset="-78"/>
              </a:rPr>
              <a:t>ويطبق تخفيض قدره 20% على المرتبات المدفوعة بعنوان عقد الخبرة</a:t>
            </a:r>
            <a:endParaRPr lang="fr-FR" sz="3200" b="1" dirty="0">
              <a:latin typeface="Andalus" pitchFamily="18" charset="-78"/>
              <a:cs typeface="Andalus" pitchFamily="18" charset="-78"/>
            </a:endParaRPr>
          </a:p>
        </p:txBody>
      </p:sp>
    </p:spTree>
    <p:extLst>
      <p:ext uri="{BB962C8B-B14F-4D97-AF65-F5344CB8AC3E}">
        <p14:creationId xmlns:p14="http://schemas.microsoft.com/office/powerpoint/2010/main" val="193092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4283968" y="35005"/>
            <a:ext cx="2808312" cy="65769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ar-DZ" sz="2400" b="1" dirty="0" smtClean="0">
                <a:solidFill>
                  <a:schemeClr val="tx1"/>
                </a:solidFill>
              </a:rPr>
              <a:t>الإعفاءات الدائمة</a:t>
            </a:r>
            <a:endParaRPr lang="fr-FR" sz="2400" b="1" dirty="0">
              <a:solidFill>
                <a:schemeClr val="tx1"/>
              </a:solidFill>
            </a:endParaRPr>
          </a:p>
        </p:txBody>
      </p:sp>
      <p:sp>
        <p:nvSpPr>
          <p:cNvPr id="6" name="ZoneTexte 5"/>
          <p:cNvSpPr txBox="1"/>
          <p:nvPr/>
        </p:nvSpPr>
        <p:spPr>
          <a:xfrm>
            <a:off x="257579" y="692696"/>
            <a:ext cx="8496944" cy="55092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rtl="1"/>
            <a:r>
              <a:rPr lang="ar-SA" sz="2200" b="1" dirty="0"/>
              <a:t>- المداخيل المحققة من طرف المؤسسات التابعة لجمعيات الأشخاص ذوي الاحتياجات الخاصة المعتمدة وكذا الهياكل التابعة لها؛</a:t>
            </a:r>
            <a:endParaRPr lang="fr-FR" sz="2200" b="1" dirty="0"/>
          </a:p>
          <a:p>
            <a:pPr algn="just" rtl="1"/>
            <a:r>
              <a:rPr lang="ar-SA" sz="2200" b="1" dirty="0"/>
              <a:t>- مبالغ الايرادات المحققة من قبل الفرق المسرحية؛</a:t>
            </a:r>
            <a:endParaRPr lang="fr-FR" sz="2200" b="1" dirty="0"/>
          </a:p>
          <a:p>
            <a:pPr algn="just" rtl="1"/>
            <a:r>
              <a:rPr lang="ar-SA" sz="2200" b="1" dirty="0"/>
              <a:t>- المداخيل المحققة من النشاطات المتعلقة بالحليب الطازج الموجه للاستهلاك على حالته؛</a:t>
            </a:r>
            <a:endParaRPr lang="fr-FR" sz="2200" b="1" dirty="0"/>
          </a:p>
          <a:p>
            <a:pPr algn="just" rtl="1"/>
            <a:r>
              <a:rPr lang="ar-SA" sz="2200" b="1" dirty="0"/>
              <a:t>- المداخيل الناتجة عن عمليات تصدير السلع والخدمات، ويحدد الدخل المعفى على أساس رقم الأعمال المحقق بالعملة الصعبة، وعلى المكلف بالضريبة تقديم إلى المصالح </a:t>
            </a:r>
            <a:r>
              <a:rPr lang="ar-SA" sz="2200" b="1" dirty="0" err="1"/>
              <a:t>الجبائية</a:t>
            </a:r>
            <a:r>
              <a:rPr lang="ar-SA" sz="2200" b="1" dirty="0"/>
              <a:t> المختصة وثيقة تثبت دفع هذه الايرادات لدى بنك موكن بالجزائر، وفقا للشروط والآجال المحددة في التنظيم الساري المفعول؛</a:t>
            </a:r>
            <a:endParaRPr lang="fr-FR" sz="2200" b="1" dirty="0"/>
          </a:p>
          <a:p>
            <a:pPr algn="just" rtl="1"/>
            <a:r>
              <a:rPr lang="ar-SA" sz="2200" b="1" dirty="0"/>
              <a:t>- المداخيل التي تم استخدامها خلال سنة تحقيقها، في المساهمة في رأسمال شركات إنتاج السلع والأشغال أو الخدمات، ويرتبط منح هذا الإعفاء بالتحرير الكلي للمبلغ الموافق للدخل الذي تم استخدامه في هذه المساهمة. ويجب الاحتفاظ بالسندات المكتسبة لفترة لا تقل عن خمس سنوات، تحتسب ابتداء من السنة المالية التي تلي سنة الاكتساب، ويترتب على عدم الامتثال لهذا الشرط المطالبة بإعادة الامتياز الجبائي الممنوح، مع تطبيق زيادة بنسبة 25%؛</a:t>
            </a:r>
            <a:endParaRPr lang="fr-FR" sz="2200" b="1" dirty="0"/>
          </a:p>
          <a:p>
            <a:pPr algn="just" rtl="1"/>
            <a:r>
              <a:rPr lang="ar-SA" sz="2200" b="1" dirty="0"/>
              <a:t>- تعفى من الضريبة على الدخل الإجمالي أيضا، المبالغ المحصلة في شكل أتعاب وحقوق المؤلفين والمخترعين المتعلقة بالأعمال الأدبية والعلمية والفنية والسينمائية، من قبل الفنانين والمؤلفين والملحنين والمخترعين الذين يوجد موطن تكليفهم بالجزائر</a:t>
            </a:r>
            <a:r>
              <a:rPr lang="ar-SA" sz="2200" b="1" dirty="0" smtClean="0"/>
              <a:t>.</a:t>
            </a:r>
            <a:endParaRPr lang="fr-FR" sz="2200" b="1" dirty="0"/>
          </a:p>
        </p:txBody>
      </p:sp>
    </p:spTree>
    <p:extLst>
      <p:ext uri="{BB962C8B-B14F-4D97-AF65-F5344CB8AC3E}">
        <p14:creationId xmlns:p14="http://schemas.microsoft.com/office/powerpoint/2010/main" val="3133824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4283968" y="35005"/>
            <a:ext cx="2808312" cy="65769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ar-DZ" sz="2400" b="1" dirty="0" smtClean="0">
                <a:solidFill>
                  <a:schemeClr val="tx1"/>
                </a:solidFill>
              </a:rPr>
              <a:t>الإعفاءات المؤقتة</a:t>
            </a:r>
            <a:endParaRPr lang="fr-FR" sz="2400" b="1" dirty="0">
              <a:solidFill>
                <a:schemeClr val="tx1"/>
              </a:solidFill>
            </a:endParaRPr>
          </a:p>
        </p:txBody>
      </p:sp>
      <p:sp>
        <p:nvSpPr>
          <p:cNvPr id="6" name="ZoneTexte 5"/>
          <p:cNvSpPr txBox="1"/>
          <p:nvPr/>
        </p:nvSpPr>
        <p:spPr>
          <a:xfrm>
            <a:off x="257579" y="692696"/>
            <a:ext cx="8496944" cy="517064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rtl="1"/>
            <a:r>
              <a:rPr lang="ar-SA" sz="2200" b="1" dirty="0"/>
              <a:t>- الأنشطة التي يمارسها الشباب أصحاب الاستثمارات أو الأنشطة أو المشاريع، المؤهلون للاستفادة من أنظمة دعم التشغيل، التي تسيرها "الوكالة الوطنية لدعم وتنمية </a:t>
            </a:r>
            <a:r>
              <a:rPr lang="ar-SA" sz="2200" b="1" dirty="0" err="1"/>
              <a:t>المقاولاتية</a:t>
            </a:r>
            <a:r>
              <a:rPr lang="ar-SA" sz="2200" b="1" dirty="0"/>
              <a:t>" أو "الصندوق الوطني للتأمين عن البطالة" أو "الوكالة الوطنية لتسيير القرض المصغر" وذلك لمدة 03 سنوات ابتداء من تاريخ الشروع في الاستغلال، وعندما تمارس هذه الأنشطة في المناطق الواجب ترقيتها والتي تحدد قائمتها عن طريق التنظيم ترفع فترة الإعفاء إلى ست سنوات، ابتداء من تاريخ الشروع في الاستغلال، وتمدد هذه الفترة بسنتين (02) عندما يتعهد المستثمرون بتوظيف ثلاثة (03) عمال على الأقل لمدة غير محددة، ويترتب على عدم احترام التعهد المرتبط بعدد المناصب العمل المنشأة، سحب الاعتماد والمطالبة بالحقوق والرسوم المستحقة التسديد. وعندما تتواجد هذه الأنشطة في منطقة الجنوب تستفيد من مساعدة "صندوق تسيير عمليات الاستثمار العمومي، المسجلة بعنوان ميزانية تجهيز الدولة وتطوير مناطق الجنوب والهضاب العليا"، تمدد فترة الإعفاء من الضريبة على الدخل الإجمالي إلى عشر سنوات، ابتداء من تاريخ الشروع في الاستغلال؛</a:t>
            </a:r>
            <a:endParaRPr lang="fr-FR" sz="2200" b="1" dirty="0"/>
          </a:p>
          <a:p>
            <a:pPr algn="just" rtl="1"/>
            <a:r>
              <a:rPr lang="ar-SA" sz="2200" b="1" dirty="0"/>
              <a:t>- المداخيل الناجمة عن ممارسة نشاط حرفي تقليدي أو نشاط حرفي فني، لمدة عشر سنوات؛</a:t>
            </a:r>
            <a:endParaRPr lang="fr-FR" sz="2200" b="1" dirty="0"/>
          </a:p>
          <a:p>
            <a:pPr algn="just" rtl="1"/>
            <a:r>
              <a:rPr lang="ar-SA" sz="2200" b="1" dirty="0"/>
              <a:t>- وتطبق أيضا الإعفاءات المنصوص عليها في المادة 13 مكرر 1 من قانون المالية (إعفاء مؤقت لمدة 10 سنوات) على أرباح المهن غير </a:t>
            </a:r>
            <a:r>
              <a:rPr lang="ar-SA" sz="2200" b="1" dirty="0" smtClean="0"/>
              <a:t>التجارية</a:t>
            </a:r>
            <a:endParaRPr lang="fr-FR" sz="2200" b="1" dirty="0"/>
          </a:p>
        </p:txBody>
      </p:sp>
    </p:spTree>
    <p:extLst>
      <p:ext uri="{BB962C8B-B14F-4D97-AF65-F5344CB8AC3E}">
        <p14:creationId xmlns:p14="http://schemas.microsoft.com/office/powerpoint/2010/main" val="4043355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ar\Desktop\rr.png"/>
          <p:cNvPicPr>
            <a:picLocks noChangeAspect="1" noChangeArrowheads="1"/>
          </p:cNvPicPr>
          <p:nvPr/>
        </p:nvPicPr>
        <p:blipFill>
          <a:blip r:embed="rId2"/>
          <a:srcRect/>
          <a:stretch>
            <a:fillRect/>
          </a:stretch>
        </p:blipFill>
        <p:spPr bwMode="auto">
          <a:xfrm>
            <a:off x="1071538" y="-19050"/>
            <a:ext cx="5786478" cy="6877050"/>
          </a:xfrm>
          <a:prstGeom prst="rect">
            <a:avLst/>
          </a:prstGeom>
          <a:noFill/>
        </p:spPr>
      </p:pic>
      <p:sp>
        <p:nvSpPr>
          <p:cNvPr id="7" name="Rectangle 6"/>
          <p:cNvSpPr/>
          <p:nvPr/>
        </p:nvSpPr>
        <p:spPr>
          <a:xfrm>
            <a:off x="4211960" y="5373216"/>
            <a:ext cx="4932040" cy="1323439"/>
          </a:xfrm>
          <a:prstGeom prst="rect">
            <a:avLst/>
          </a:prstGeom>
          <a:effectLst>
            <a:outerShdw blurRad="152400" dist="317500" dir="5400000" sx="90000" sy="-19000" rotWithShape="0">
              <a:prstClr val="black">
                <a:alpha val="15000"/>
              </a:prstClr>
            </a:outerShdw>
          </a:effectLst>
          <a:scene3d>
            <a:camera prst="isometricOffAxis1Right"/>
            <a:lightRig rig="threePt" dir="t"/>
          </a:scene3d>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r>
              <a:rPr lang="ar-DZ"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Andalus" pitchFamily="18" charset="-78"/>
                <a:cs typeface="Andalus" pitchFamily="18" charset="-78"/>
              </a:rPr>
              <a:t>الضريبة على ارباح الشركات </a:t>
            </a:r>
            <a:r>
              <a:rPr lang="fr-FR"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Andalus" pitchFamily="18" charset="-78"/>
                <a:cs typeface="Andalus" pitchFamily="18" charset="-78"/>
              </a:rPr>
              <a:t>IBS</a:t>
            </a:r>
            <a:endParaRPr lang="ar-DZ"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Andalus" pitchFamily="18" charset="-78"/>
              <a:cs typeface="Andalus" pitchFamily="18" charset="-78"/>
            </a:endParaRPr>
          </a:p>
        </p:txBody>
      </p:sp>
      <p:sp>
        <p:nvSpPr>
          <p:cNvPr id="11" name="Ellipse 10"/>
          <p:cNvSpPr/>
          <p:nvPr/>
        </p:nvSpPr>
        <p:spPr>
          <a:xfrm>
            <a:off x="-20847" y="4624953"/>
            <a:ext cx="4848284" cy="207170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rtl="1"/>
            <a:r>
              <a:rPr lang="ar-DZ" sz="2400" b="1" dirty="0" smtClean="0"/>
              <a:t>ضريبة </a:t>
            </a:r>
            <a:r>
              <a:rPr lang="ar-DZ" sz="2400" b="1" dirty="0"/>
              <a:t>سنوية على مجمل الأرباح والمداخيل التي تحققها الشركات وغيرها من الأشخاص المعنويين المشار إليهم في المادة </a:t>
            </a:r>
            <a:r>
              <a:rPr lang="ar-DZ" sz="2400" b="1" dirty="0" smtClean="0"/>
              <a:t>136</a:t>
            </a:r>
            <a:endParaRPr lang="fr-FR" sz="2400" b="1" dirty="0">
              <a:latin typeface="Simplified Arabic" pitchFamily="18" charset="-78"/>
              <a:cs typeface="Simplified Arabic" pitchFamily="18" charset="-78"/>
            </a:endParaRPr>
          </a:p>
        </p:txBody>
      </p:sp>
      <p:sp>
        <p:nvSpPr>
          <p:cNvPr id="12" name="Ellipse 11"/>
          <p:cNvSpPr/>
          <p:nvPr/>
        </p:nvSpPr>
        <p:spPr>
          <a:xfrm>
            <a:off x="4499992" y="692696"/>
            <a:ext cx="4644008" cy="4408827"/>
          </a:xfrm>
          <a:prstGeom prst="ellipse">
            <a:avLst/>
          </a:prstGeom>
          <a:ln>
            <a:solidFill>
              <a:srgbClr val="E62A57"/>
            </a:solidFill>
          </a:ln>
        </p:spPr>
        <p:style>
          <a:lnRef idx="2">
            <a:schemeClr val="accent5"/>
          </a:lnRef>
          <a:fillRef idx="1">
            <a:schemeClr val="lt1"/>
          </a:fillRef>
          <a:effectRef idx="0">
            <a:schemeClr val="accent5"/>
          </a:effectRef>
          <a:fontRef idx="minor">
            <a:schemeClr val="dk1"/>
          </a:fontRef>
        </p:style>
        <p:txBody>
          <a:bodyPr rtlCol="0" anchor="ctr"/>
          <a:lstStyle/>
          <a:p>
            <a:pPr indent="215900" algn="just" rtl="1">
              <a:spcBef>
                <a:spcPts val="600"/>
              </a:spcBef>
              <a:spcAft>
                <a:spcPts val="0"/>
              </a:spcAft>
            </a:pPr>
            <a:r>
              <a:rPr lang="ar-DZ" sz="2400" b="1" dirty="0">
                <a:latin typeface="Calibri"/>
                <a:ea typeface="Calibri"/>
                <a:cs typeface="Traditional Arabic"/>
              </a:rPr>
              <a:t>المعدلات المطبقة على الشركات حسب نشاطها</a:t>
            </a:r>
            <a:r>
              <a:rPr lang="ar-DZ" sz="2400" b="1" dirty="0" smtClean="0">
                <a:latin typeface="Calibri"/>
                <a:ea typeface="Calibri"/>
                <a:cs typeface="Traditional Arabic"/>
              </a:rPr>
              <a:t>:</a:t>
            </a:r>
            <a:endParaRPr lang="fr-FR" sz="1600" dirty="0">
              <a:latin typeface="Calibri"/>
              <a:ea typeface="Calibri"/>
              <a:cs typeface="Arial"/>
            </a:endParaRPr>
          </a:p>
          <a:p>
            <a:pPr indent="215900" algn="r" rtl="1">
              <a:spcBef>
                <a:spcPts val="600"/>
              </a:spcBef>
              <a:spcAft>
                <a:spcPts val="0"/>
              </a:spcAft>
            </a:pPr>
            <a:r>
              <a:rPr lang="ar-DZ" sz="2400" b="1" dirty="0">
                <a:latin typeface="Calibri"/>
                <a:ea typeface="Calibri"/>
                <a:cs typeface="Traditional Arabic"/>
              </a:rPr>
              <a:t>* 19% بالنسبة لشركات إنتاج السلع</a:t>
            </a:r>
            <a:endParaRPr lang="fr-FR" sz="1600" b="1" dirty="0">
              <a:latin typeface="Calibri"/>
              <a:ea typeface="Calibri"/>
              <a:cs typeface="Arial"/>
            </a:endParaRPr>
          </a:p>
          <a:p>
            <a:pPr indent="215900" algn="r" rtl="1">
              <a:spcBef>
                <a:spcPts val="600"/>
              </a:spcBef>
              <a:spcAft>
                <a:spcPts val="0"/>
              </a:spcAft>
            </a:pPr>
            <a:r>
              <a:rPr lang="ar-DZ" sz="2400" b="1" dirty="0">
                <a:latin typeface="Calibri"/>
                <a:ea typeface="Calibri"/>
                <a:cs typeface="Traditional Arabic"/>
              </a:rPr>
              <a:t>* 23% بالنسبة لنشاطات البناء والأشغال العمومية والري، وكذا الأنشطة السياحية والحمامات، باستثناء وكالات الاسفار</a:t>
            </a:r>
            <a:endParaRPr lang="fr-FR" sz="1600" b="1" dirty="0">
              <a:latin typeface="Calibri"/>
              <a:ea typeface="Calibri"/>
              <a:cs typeface="Arial"/>
            </a:endParaRPr>
          </a:p>
          <a:p>
            <a:pPr indent="215900" algn="r" rtl="1">
              <a:spcBef>
                <a:spcPts val="600"/>
              </a:spcBef>
              <a:spcAft>
                <a:spcPts val="0"/>
              </a:spcAft>
            </a:pPr>
            <a:r>
              <a:rPr lang="ar-DZ" sz="2400" b="1" dirty="0">
                <a:latin typeface="Calibri"/>
                <a:ea typeface="Calibri"/>
                <a:cs typeface="Traditional Arabic"/>
              </a:rPr>
              <a:t>* 26% بالنسبة للأنشطة الأخرى</a:t>
            </a:r>
            <a:endParaRPr lang="fr-FR" sz="1600" b="1" dirty="0">
              <a:effectLst/>
              <a:latin typeface="Calibri"/>
              <a:ea typeface="Calibri"/>
              <a:cs typeface="Arial"/>
            </a:endParaRPr>
          </a:p>
        </p:txBody>
      </p:sp>
      <p:sp>
        <p:nvSpPr>
          <p:cNvPr id="14" name="Ellipse 13"/>
          <p:cNvSpPr/>
          <p:nvPr/>
        </p:nvSpPr>
        <p:spPr>
          <a:xfrm>
            <a:off x="-20847" y="2357430"/>
            <a:ext cx="4497744" cy="2071702"/>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DZ" sz="2200" b="1" dirty="0"/>
              <a:t>ويلتزم الأشخاص المعنويون والمشار إليهم في المادة 136 والذين سيتم ذكرهم في العنصر الموالي </a:t>
            </a:r>
            <a:r>
              <a:rPr lang="ar-DZ" sz="2200" b="1" dirty="0">
                <a:solidFill>
                  <a:srgbClr val="FF0000"/>
                </a:solidFill>
              </a:rPr>
              <a:t>بالدفع وجوبا للضريبة </a:t>
            </a:r>
            <a:r>
              <a:rPr lang="ar-DZ" sz="2200" b="1" dirty="0"/>
              <a:t>على أرباح الشركات مهما كان مبلغ رقم الأعمال المحقق</a:t>
            </a:r>
            <a:endParaRPr lang="fr-FR" sz="2200" b="1" dirty="0"/>
          </a:p>
        </p:txBody>
      </p:sp>
      <p:sp>
        <p:nvSpPr>
          <p:cNvPr id="15" name="Ellipse 14"/>
          <p:cNvSpPr/>
          <p:nvPr/>
        </p:nvSpPr>
        <p:spPr>
          <a:xfrm>
            <a:off x="0" y="-19050"/>
            <a:ext cx="5364088" cy="2357454"/>
          </a:xfrm>
          <a:prstGeom prst="ellipse">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DZ" sz="2200" b="1" dirty="0"/>
              <a:t>وتخضع الأرباح المعاد استثمارها وفقا للشروط المنصوص عليها في المادة 142 مكرر من هذا القانون، للضريبة على أرباح الشركات بمعدل مخفض قدره 10% ويطبق هذا المعدل على نواتج سنة 2022 والسنوات التي </a:t>
            </a:r>
            <a:r>
              <a:rPr lang="ar-DZ" sz="2400" b="1" dirty="0"/>
              <a:t>تليها</a:t>
            </a:r>
            <a:endParaRPr lang="fr-FR" sz="2400" b="1"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4283968" y="35005"/>
            <a:ext cx="2808312" cy="65769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ar-DZ" sz="2400" b="1" dirty="0" smtClean="0">
                <a:solidFill>
                  <a:schemeClr val="tx1"/>
                </a:solidFill>
              </a:rPr>
              <a:t>إقليمية الضريبة</a:t>
            </a:r>
            <a:endParaRPr lang="fr-FR" sz="2400" b="1" dirty="0">
              <a:solidFill>
                <a:schemeClr val="tx1"/>
              </a:solidFill>
            </a:endParaRPr>
          </a:p>
        </p:txBody>
      </p:sp>
      <p:sp>
        <p:nvSpPr>
          <p:cNvPr id="6" name="ZoneTexte 5"/>
          <p:cNvSpPr txBox="1"/>
          <p:nvPr/>
        </p:nvSpPr>
        <p:spPr>
          <a:xfrm>
            <a:off x="257579" y="692696"/>
            <a:ext cx="8496944" cy="600164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rtl="1"/>
            <a:r>
              <a:rPr lang="ar-DZ" sz="2400" b="1" dirty="0" smtClean="0">
                <a:latin typeface="Simplified Arabic" panose="02020603050405020304" pitchFamily="18" charset="-78"/>
                <a:cs typeface="Simplified Arabic" panose="02020603050405020304" pitchFamily="18" charset="-78"/>
              </a:rPr>
              <a:t>- </a:t>
            </a:r>
            <a:r>
              <a:rPr lang="ar-DZ" sz="2400" b="1" dirty="0">
                <a:latin typeface="Simplified Arabic" panose="02020603050405020304" pitchFamily="18" charset="-78"/>
                <a:cs typeface="Simplified Arabic" panose="02020603050405020304" pitchFamily="18" charset="-78"/>
              </a:rPr>
              <a:t>الأرباح المحققة في شكل شركات، والعائدة من الممارسة العادية لنشاط ذي طابع صناعي أو تجاري أو فلاحي عند عدم وجود منشأة دائمة حسب ما تنص عليه أحكام الاتفاقيات </a:t>
            </a:r>
            <a:r>
              <a:rPr lang="ar-DZ" sz="2400" b="1" dirty="0" err="1">
                <a:latin typeface="Simplified Arabic" panose="02020603050405020304" pitchFamily="18" charset="-78"/>
                <a:cs typeface="Simplified Arabic" panose="02020603050405020304" pitchFamily="18" charset="-78"/>
              </a:rPr>
              <a:t>الجبائية</a:t>
            </a:r>
            <a:r>
              <a:rPr lang="ar-DZ" sz="2400" b="1" dirty="0">
                <a:latin typeface="Simplified Arabic" panose="02020603050405020304" pitchFamily="18" charset="-78"/>
                <a:cs typeface="Simplified Arabic" panose="02020603050405020304" pitchFamily="18" charset="-78"/>
              </a:rPr>
              <a:t>؛</a:t>
            </a:r>
            <a:endParaRPr lang="fr-FR" sz="2400" b="1" dirty="0">
              <a:latin typeface="Simplified Arabic" panose="02020603050405020304" pitchFamily="18" charset="-78"/>
              <a:cs typeface="Simplified Arabic" panose="02020603050405020304" pitchFamily="18" charset="-78"/>
            </a:endParaRPr>
          </a:p>
          <a:p>
            <a:pPr algn="just" rtl="1"/>
            <a:r>
              <a:rPr lang="ar-DZ" sz="2400" b="1" dirty="0">
                <a:latin typeface="Simplified Arabic" panose="02020603050405020304" pitchFamily="18" charset="-78"/>
                <a:cs typeface="Simplified Arabic" panose="02020603050405020304" pitchFamily="18" charset="-78"/>
              </a:rPr>
              <a:t>- أرباح المؤسسات التي تستعين في الجزائر بممثلين ليست لهم شخصية مهنية متميزة عن هذه المؤسسات؛</a:t>
            </a:r>
            <a:endParaRPr lang="fr-FR" sz="2400" b="1" dirty="0">
              <a:latin typeface="Simplified Arabic" panose="02020603050405020304" pitchFamily="18" charset="-78"/>
              <a:cs typeface="Simplified Arabic" panose="02020603050405020304" pitchFamily="18" charset="-78"/>
            </a:endParaRPr>
          </a:p>
          <a:p>
            <a:pPr algn="just" rtl="1"/>
            <a:r>
              <a:rPr lang="ar-DZ" sz="2400" b="1" dirty="0">
                <a:latin typeface="Simplified Arabic" panose="02020603050405020304" pitchFamily="18" charset="-78"/>
                <a:cs typeface="Simplified Arabic" panose="02020603050405020304" pitchFamily="18" charset="-78"/>
              </a:rPr>
              <a:t>- أرباح المؤسسات وإن كانت لا تملك منشأة أو ممثلين معينين، إلا أنها تمارس بصفة مباشرة أو غير مباشرة، نشاطا يتمثل في إنجاز حلقة كاملة من العمليات التجارية.</a:t>
            </a:r>
            <a:endParaRPr lang="fr-FR" sz="2400" b="1" dirty="0">
              <a:latin typeface="Simplified Arabic" panose="02020603050405020304" pitchFamily="18" charset="-78"/>
              <a:cs typeface="Simplified Arabic" panose="02020603050405020304" pitchFamily="18" charset="-78"/>
            </a:endParaRPr>
          </a:p>
          <a:p>
            <a:pPr algn="just" rtl="1"/>
            <a:r>
              <a:rPr lang="ar-DZ" sz="2400" b="1" dirty="0">
                <a:latin typeface="Simplified Arabic" panose="02020603050405020304" pitchFamily="18" charset="-78"/>
                <a:cs typeface="Simplified Arabic" panose="02020603050405020304" pitchFamily="18" charset="-78"/>
              </a:rPr>
              <a:t>إذا كانت مؤسسة ما تمارس في آن واحد نشاطها بالجزائر وخارج التراب الوطني، فإن الربح الذي تحققه من عمليات الإنتاج أو عند الاقتضاء من عمليات البيع المنجزة بالجزائر يعد محققا فيها، ما عدا في حالة إثبات العكس من خلال مسك محاسبتين متباينتين؛</a:t>
            </a:r>
            <a:endParaRPr lang="fr-FR" sz="2400" b="1" dirty="0">
              <a:latin typeface="Simplified Arabic" panose="02020603050405020304" pitchFamily="18" charset="-78"/>
              <a:cs typeface="Simplified Arabic" panose="02020603050405020304" pitchFamily="18" charset="-78"/>
            </a:endParaRPr>
          </a:p>
          <a:p>
            <a:pPr algn="just" rtl="1"/>
            <a:r>
              <a:rPr lang="ar-DZ" sz="2400" b="1" dirty="0">
                <a:latin typeface="Simplified Arabic" panose="02020603050405020304" pitchFamily="18" charset="-78"/>
                <a:cs typeface="Simplified Arabic" panose="02020603050405020304" pitchFamily="18" charset="-78"/>
              </a:rPr>
              <a:t>- الأرباح والنواتج والمداخيل المحققة في الجزائر من طرف الشركات الأجنبية والمترتبة عن عمليات تتعلق بالممتلكات التي تحوزها في الجزائر؛</a:t>
            </a:r>
            <a:endParaRPr lang="fr-FR" sz="2400" b="1" dirty="0">
              <a:latin typeface="Simplified Arabic" panose="02020603050405020304" pitchFamily="18" charset="-78"/>
              <a:cs typeface="Simplified Arabic" panose="02020603050405020304" pitchFamily="18" charset="-78"/>
            </a:endParaRPr>
          </a:p>
          <a:p>
            <a:pPr algn="just" rtl="1"/>
            <a:r>
              <a:rPr lang="ar-DZ" sz="2400" b="1" dirty="0">
                <a:latin typeface="Simplified Arabic" panose="02020603050405020304" pitchFamily="18" charset="-78"/>
                <a:cs typeface="Simplified Arabic" panose="02020603050405020304" pitchFamily="18" charset="-78"/>
              </a:rPr>
              <a:t>- الأرباح التي يعود حق الإخضاع الضريبي بشأنها إلى الجزائر بموجب معاهدة </a:t>
            </a:r>
            <a:r>
              <a:rPr lang="ar-DZ" sz="2400" b="1" dirty="0" err="1">
                <a:latin typeface="Simplified Arabic" panose="02020603050405020304" pitchFamily="18" charset="-78"/>
                <a:cs typeface="Simplified Arabic" panose="02020603050405020304" pitchFamily="18" charset="-78"/>
              </a:rPr>
              <a:t>جبائية</a:t>
            </a:r>
            <a:endParaRPr lang="fr-FR" sz="22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671175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7579" y="372998"/>
            <a:ext cx="8496944" cy="624786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rtl="1"/>
            <a:r>
              <a:rPr lang="ar-DZ" sz="2000" b="1" dirty="0" smtClean="0">
                <a:solidFill>
                  <a:srgbClr val="FF0000"/>
                </a:solidFill>
                <a:latin typeface="Simplified Arabic" panose="02020603050405020304" pitchFamily="18" charset="-78"/>
                <a:cs typeface="Simplified Arabic" panose="02020603050405020304" pitchFamily="18" charset="-78"/>
              </a:rPr>
              <a:t>* </a:t>
            </a:r>
            <a:r>
              <a:rPr lang="ar-DZ" sz="2000" b="1" dirty="0">
                <a:solidFill>
                  <a:srgbClr val="FF0000"/>
                </a:solidFill>
                <a:latin typeface="Simplified Arabic" panose="02020603050405020304" pitchFamily="18" charset="-78"/>
                <a:cs typeface="Simplified Arabic" panose="02020603050405020304" pitchFamily="18" charset="-78"/>
              </a:rPr>
              <a:t>الشركات مهما كان شكلها وغرضها، باستثناء:</a:t>
            </a:r>
            <a:endParaRPr lang="fr-FR" sz="2000" b="1" dirty="0">
              <a:solidFill>
                <a:srgbClr val="FF0000"/>
              </a:solidFill>
              <a:latin typeface="Simplified Arabic" panose="02020603050405020304" pitchFamily="18" charset="-78"/>
              <a:cs typeface="Simplified Arabic" panose="02020603050405020304" pitchFamily="18" charset="-78"/>
            </a:endParaRPr>
          </a:p>
          <a:p>
            <a:pPr algn="just" rtl="1"/>
            <a:r>
              <a:rPr lang="ar-DZ" sz="2000" b="1" dirty="0">
                <a:latin typeface="Simplified Arabic" panose="02020603050405020304" pitchFamily="18" charset="-78"/>
                <a:cs typeface="Simplified Arabic" panose="02020603050405020304" pitchFamily="18" charset="-78"/>
              </a:rPr>
              <a:t>أ- شركات الأشخاص وشركات المساهمة بمفهوم القانون التجاري، إلا إذا اختارت هذه الشركات الخضوع للضريبة على أرباح الشركات، وفي هذه الحالة يجب أن يرفق طلب الاختيار بالتصريح المنصوص عليه في المادة 151 من قانون الضرائب المباشرة والرسوم المماثلة، ولا رجعة في هذا الاختيار مدى حياة الشركة؛</a:t>
            </a:r>
            <a:endParaRPr lang="fr-FR" sz="2000" b="1" dirty="0">
              <a:latin typeface="Simplified Arabic" panose="02020603050405020304" pitchFamily="18" charset="-78"/>
              <a:cs typeface="Simplified Arabic" panose="02020603050405020304" pitchFamily="18" charset="-78"/>
            </a:endParaRPr>
          </a:p>
          <a:p>
            <a:pPr algn="just" rtl="1"/>
            <a:r>
              <a:rPr lang="ar-DZ" sz="2000" b="1" dirty="0">
                <a:latin typeface="Simplified Arabic" panose="02020603050405020304" pitchFamily="18" charset="-78"/>
                <a:cs typeface="Simplified Arabic" panose="02020603050405020304" pitchFamily="18" charset="-78"/>
              </a:rPr>
              <a:t>ب- الشركات المدنية: التي لم تتكون على شكل شركة بالأسهم، باستثناء الشركات التي اختارت الخضوع للضريبة على أرباح الشركات، وفي هذه الحالة يجب أن يرفق طلب الاختيار بالتصريح المنصوص عليه في المادة 151 من قانون الضرائب المباشرة والرسوم المماثلة، ولا رجعة في هذا الاختيار مدى حياة الشركة؛</a:t>
            </a:r>
            <a:endParaRPr lang="fr-FR" sz="2000" b="1" dirty="0">
              <a:latin typeface="Simplified Arabic" panose="02020603050405020304" pitchFamily="18" charset="-78"/>
              <a:cs typeface="Simplified Arabic" panose="02020603050405020304" pitchFamily="18" charset="-78"/>
            </a:endParaRPr>
          </a:p>
          <a:p>
            <a:pPr algn="just" rtl="1"/>
            <a:r>
              <a:rPr lang="ar-DZ" sz="2000" b="1" dirty="0">
                <a:latin typeface="Simplified Arabic" panose="02020603050405020304" pitchFamily="18" charset="-78"/>
                <a:cs typeface="Simplified Arabic" panose="02020603050405020304" pitchFamily="18" charset="-78"/>
              </a:rPr>
              <a:t>جـ- هيئات التوظيف الجماعي للقيم المنقولة المكونة والمعتمدة حسب الأشكال والشروط المنصوص عليها في التشريع والتنظيم الجاري بهما العمل.</a:t>
            </a:r>
            <a:endParaRPr lang="fr-FR" sz="2000" b="1" dirty="0">
              <a:latin typeface="Simplified Arabic" panose="02020603050405020304" pitchFamily="18" charset="-78"/>
              <a:cs typeface="Simplified Arabic" panose="02020603050405020304" pitchFamily="18" charset="-78"/>
            </a:endParaRPr>
          </a:p>
          <a:p>
            <a:pPr algn="just" rtl="1"/>
            <a:r>
              <a:rPr lang="ar-DZ" sz="2000" b="1" dirty="0">
                <a:solidFill>
                  <a:srgbClr val="FF0000"/>
                </a:solidFill>
                <a:latin typeface="Simplified Arabic" panose="02020603050405020304" pitchFamily="18" charset="-78"/>
                <a:cs typeface="Simplified Arabic" panose="02020603050405020304" pitchFamily="18" charset="-78"/>
              </a:rPr>
              <a:t>* المؤسسات والهيئات العمومية ذات الطابع الصناعي والتجاري؛</a:t>
            </a:r>
            <a:endParaRPr lang="fr-FR" sz="2000" b="1" dirty="0">
              <a:solidFill>
                <a:srgbClr val="FF0000"/>
              </a:solidFill>
              <a:latin typeface="Simplified Arabic" panose="02020603050405020304" pitchFamily="18" charset="-78"/>
              <a:cs typeface="Simplified Arabic" panose="02020603050405020304" pitchFamily="18" charset="-78"/>
            </a:endParaRPr>
          </a:p>
          <a:p>
            <a:pPr algn="just" rtl="1"/>
            <a:r>
              <a:rPr lang="ar-DZ" sz="2000" b="1" dirty="0">
                <a:solidFill>
                  <a:srgbClr val="FF0000"/>
                </a:solidFill>
                <a:latin typeface="Simplified Arabic" panose="02020603050405020304" pitchFamily="18" charset="-78"/>
                <a:cs typeface="Simplified Arabic" panose="02020603050405020304" pitchFamily="18" charset="-78"/>
              </a:rPr>
              <a:t>* كما تخضع لهذه الضريبة:</a:t>
            </a:r>
            <a:endParaRPr lang="fr-FR" sz="2000" b="1" dirty="0">
              <a:solidFill>
                <a:srgbClr val="FF0000"/>
              </a:solidFill>
              <a:latin typeface="Simplified Arabic" panose="02020603050405020304" pitchFamily="18" charset="-78"/>
              <a:cs typeface="Simplified Arabic" panose="02020603050405020304" pitchFamily="18" charset="-78"/>
            </a:endParaRPr>
          </a:p>
          <a:p>
            <a:pPr algn="just" rtl="1"/>
            <a:r>
              <a:rPr lang="ar-DZ" sz="2000" b="1" dirty="0">
                <a:solidFill>
                  <a:srgbClr val="FF0000"/>
                </a:solidFill>
                <a:latin typeface="Simplified Arabic" panose="02020603050405020304" pitchFamily="18" charset="-78"/>
                <a:cs typeface="Simplified Arabic" panose="02020603050405020304" pitchFamily="18" charset="-78"/>
              </a:rPr>
              <a:t>أ- الشركات التي تنجز العمليات والمنتجات المذكورة في المادة 12 (الجزء الثاني من الأرباح الصناعية والتجارية والتي سبق التطرق لها في أصناف الدخل الخاضع للضريبة على الدخل الإجمالي)؛</a:t>
            </a:r>
            <a:endParaRPr lang="fr-FR" sz="2000" b="1" dirty="0">
              <a:solidFill>
                <a:srgbClr val="FF0000"/>
              </a:solidFill>
              <a:latin typeface="Simplified Arabic" panose="02020603050405020304" pitchFamily="18" charset="-78"/>
              <a:cs typeface="Simplified Arabic" panose="02020603050405020304" pitchFamily="18" charset="-78"/>
            </a:endParaRPr>
          </a:p>
          <a:p>
            <a:pPr algn="just" rtl="1"/>
            <a:r>
              <a:rPr lang="ar-DZ" sz="2000" b="1" dirty="0">
                <a:solidFill>
                  <a:srgbClr val="FF0000"/>
                </a:solidFill>
                <a:latin typeface="Simplified Arabic" panose="02020603050405020304" pitchFamily="18" charset="-78"/>
                <a:cs typeface="Simplified Arabic" panose="02020603050405020304" pitchFamily="18" charset="-78"/>
              </a:rPr>
              <a:t>ب- الشركات التعاونية والاتحادات التابعة لها باستثناء الشركات المعفاة </a:t>
            </a:r>
            <a:endParaRPr lang="ar-DZ" sz="2000" b="1" dirty="0" smtClean="0">
              <a:solidFill>
                <a:srgbClr val="FF0000"/>
              </a:solidFill>
              <a:latin typeface="Simplified Arabic" panose="02020603050405020304" pitchFamily="18" charset="-78"/>
              <a:cs typeface="Simplified Arabic" panose="02020603050405020304" pitchFamily="18" charset="-78"/>
            </a:endParaRPr>
          </a:p>
          <a:p>
            <a:pPr algn="just" rtl="1"/>
            <a:r>
              <a:rPr lang="ar-DZ" sz="2000" b="1" dirty="0" smtClean="0">
                <a:solidFill>
                  <a:schemeClr val="tx1"/>
                </a:solidFill>
                <a:latin typeface="Simplified Arabic" panose="02020603050405020304" pitchFamily="18" charset="-78"/>
                <a:cs typeface="Simplified Arabic" panose="02020603050405020304" pitchFamily="18" charset="-78"/>
              </a:rPr>
              <a:t>لا </a:t>
            </a:r>
            <a:r>
              <a:rPr lang="ar-DZ" sz="2000" b="1" dirty="0">
                <a:solidFill>
                  <a:schemeClr val="tx1"/>
                </a:solidFill>
                <a:latin typeface="Simplified Arabic" panose="02020603050405020304" pitchFamily="18" charset="-78"/>
                <a:cs typeface="Simplified Arabic" panose="02020603050405020304" pitchFamily="18" charset="-78"/>
              </a:rPr>
              <a:t>تندرج ضمن مجال تطبيق الضريبة على أرباح الشركات، التجمعات التي ينص القانون التجاري على إنشائها وتنظيمها وعملها، وتدرج الأرباح والخسائر المحققة في إطار تنفيذ عقد التجمع، ضمن النتيجة </a:t>
            </a:r>
            <a:r>
              <a:rPr lang="ar-DZ" sz="2000" b="1" dirty="0" err="1">
                <a:solidFill>
                  <a:schemeClr val="tx1"/>
                </a:solidFill>
                <a:latin typeface="Simplified Arabic" panose="02020603050405020304" pitchFamily="18" charset="-78"/>
                <a:cs typeface="Simplified Arabic" panose="02020603050405020304" pitchFamily="18" charset="-78"/>
              </a:rPr>
              <a:t>الجبائية</a:t>
            </a:r>
            <a:r>
              <a:rPr lang="ar-DZ" sz="2000" b="1" dirty="0">
                <a:solidFill>
                  <a:schemeClr val="tx1"/>
                </a:solidFill>
                <a:latin typeface="Simplified Arabic" panose="02020603050405020304" pitchFamily="18" charset="-78"/>
                <a:cs typeface="Simplified Arabic" panose="02020603050405020304" pitchFamily="18" charset="-78"/>
              </a:rPr>
              <a:t> لكل شركة من الشركات الأعضاء بعنوان سنة تحقيقها، في حدود حقوقها المحددة في عقد التجمع، أو إذا تعذر ذلك بحصص </a:t>
            </a:r>
            <a:r>
              <a:rPr lang="ar-DZ" sz="2000" b="1" dirty="0" smtClean="0">
                <a:solidFill>
                  <a:schemeClr val="tx1"/>
                </a:solidFill>
                <a:latin typeface="Simplified Arabic" panose="02020603050405020304" pitchFamily="18" charset="-78"/>
                <a:cs typeface="Simplified Arabic" panose="02020603050405020304" pitchFamily="18" charset="-78"/>
              </a:rPr>
              <a:t>متساوية</a:t>
            </a:r>
            <a:endParaRPr lang="fr-FR" sz="2000" b="1" dirty="0">
              <a:solidFill>
                <a:schemeClr val="tx1"/>
              </a:solidFill>
              <a:latin typeface="Simplified Arabic" panose="02020603050405020304" pitchFamily="18" charset="-78"/>
              <a:cs typeface="Simplified Arabic" panose="02020603050405020304" pitchFamily="18" charset="-78"/>
            </a:endParaRPr>
          </a:p>
        </p:txBody>
      </p:sp>
      <p:sp>
        <p:nvSpPr>
          <p:cNvPr id="5" name="Ellipse 4"/>
          <p:cNvSpPr/>
          <p:nvPr/>
        </p:nvSpPr>
        <p:spPr>
          <a:xfrm>
            <a:off x="257579" y="35004"/>
            <a:ext cx="3816424" cy="65769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ar-DZ" sz="2400" b="1" dirty="0" smtClean="0">
                <a:solidFill>
                  <a:schemeClr val="tx1"/>
                </a:solidFill>
              </a:rPr>
              <a:t>الخاضعون للضريبة</a:t>
            </a:r>
            <a:endParaRPr lang="fr-FR" sz="2400" b="1" dirty="0">
              <a:solidFill>
                <a:schemeClr val="tx1"/>
              </a:solidFill>
            </a:endParaRPr>
          </a:p>
        </p:txBody>
      </p:sp>
    </p:spTree>
    <p:extLst>
      <p:ext uri="{BB962C8B-B14F-4D97-AF65-F5344CB8AC3E}">
        <p14:creationId xmlns:p14="http://schemas.microsoft.com/office/powerpoint/2010/main" val="2671175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7579" y="372998"/>
            <a:ext cx="8496944" cy="65248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rtl="1"/>
            <a:r>
              <a:rPr lang="ar-DZ" sz="2200" b="1" dirty="0" smtClean="0"/>
              <a:t>- </a:t>
            </a:r>
            <a:r>
              <a:rPr lang="ar-DZ" sz="2200" b="1" dirty="0"/>
              <a:t>التعاونيات الاستهلاكية التابعة للمؤسسات والهيئات العمومية؛</a:t>
            </a:r>
            <a:endParaRPr lang="fr-FR" sz="2200" b="1" dirty="0"/>
          </a:p>
          <a:p>
            <a:pPr algn="just" rtl="1"/>
            <a:r>
              <a:rPr lang="ar-DZ" sz="2200" b="1" dirty="0"/>
              <a:t>- المؤسسات التابعة لجمعيات الأشخاص ذوي الاحتياجات الخاصة المعتمدة وكذا الهياكل التي تتبعها؛</a:t>
            </a:r>
            <a:endParaRPr lang="fr-FR" sz="2200" b="1" dirty="0"/>
          </a:p>
          <a:p>
            <a:pPr algn="just" rtl="1"/>
            <a:r>
              <a:rPr lang="ar-DZ" sz="2200" b="1" dirty="0"/>
              <a:t>- صناديق التعاون الفلاحية بعنوان العمليات البنكية والتأمين والمحققة مع شركائها فقط؛</a:t>
            </a:r>
            <a:endParaRPr lang="fr-FR" sz="2200" b="1" dirty="0"/>
          </a:p>
          <a:p>
            <a:pPr algn="just" rtl="1"/>
            <a:r>
              <a:rPr lang="ar-DZ" sz="2200" b="1" dirty="0"/>
              <a:t>- التعاونيات الفلاحية للتموين والشراء وكذا اتحاداتها المستفيدة من اعتماد تسلمه المصالح المؤهلة التابعة للوزارة المكلفة بالفلاحة والمسيرة طبقا للأحكام القانونية والتنظيمية التي تحكمها، باستثناء العمليات المحققة مع المستعملين غير الشركاء؛</a:t>
            </a:r>
            <a:endParaRPr lang="fr-FR" sz="2200" b="1" dirty="0"/>
          </a:p>
          <a:p>
            <a:pPr algn="just" rtl="1"/>
            <a:r>
              <a:rPr lang="ar-DZ" sz="2200" b="1" dirty="0"/>
              <a:t>- الشركات التعاونية لإنتاج وتحويل وحفظ وبيع المنتوجات الفلاحية وكذا اتحاداتها المعتمدة حسب نفس الشروط المنصوص عليها أعلاه، والمسيرة طبقا للأحكام القانونية أو التنظيمية التي تسيرها، باستثناء العمليات الآتية:</a:t>
            </a:r>
            <a:endParaRPr lang="fr-FR" sz="2200" b="1" dirty="0"/>
          </a:p>
          <a:p>
            <a:pPr algn="just" rtl="1"/>
            <a:r>
              <a:rPr lang="ar-DZ" sz="2200" b="1" dirty="0"/>
              <a:t>* المبيعات المحققة في محلات التجزئة المنفصلة عن مؤسساتها الرئيسية؛</a:t>
            </a:r>
            <a:endParaRPr lang="fr-FR" sz="2200" b="1" dirty="0"/>
          </a:p>
          <a:p>
            <a:pPr algn="just" rtl="1"/>
            <a:r>
              <a:rPr lang="ar-DZ" sz="2200" b="1" dirty="0"/>
              <a:t>* عمليات التحويل التي تخص المنتوجات أو المنتوجات الفرعية باستثناء تلك الموجهة لتغذية الإنسان والحيوان أو التي يمكن استعمالها كمواد أولية في الفلاحة والصناعة؛</a:t>
            </a:r>
            <a:endParaRPr lang="fr-FR" sz="2200" b="1" dirty="0"/>
          </a:p>
          <a:p>
            <a:pPr algn="just" rtl="1"/>
            <a:r>
              <a:rPr lang="ar-DZ" sz="2200" b="1" dirty="0"/>
              <a:t>* العمليات المحققة مع المستعملين غير الشركاء والتي رخصت بها التعاونيات أو ألزمت بقبولها.</a:t>
            </a:r>
            <a:endParaRPr lang="fr-FR" sz="2200" b="1" dirty="0"/>
          </a:p>
          <a:p>
            <a:pPr algn="just" rtl="1"/>
            <a:r>
              <a:rPr lang="ar-DZ" sz="2200" b="1" dirty="0"/>
              <a:t>ويطبق هذا الإعفاء على العمليات المحققة من طرف تعاونيات الحبوب واتحاداتها مع الديوان الجزائري المهني للحبوب والمتعلقة بشراء أو بيع أو تحويل أو نقل الحبوب. ويطبق نفس الشيء بالنسبة للعمليات المحققة من طرف تعاونيات الحبوب مع تعاونيات أخرى للحبوب في إطار برامج يعدها الديوان أو بترخيص منه.</a:t>
            </a:r>
            <a:endParaRPr lang="fr-FR" sz="2200" b="1" dirty="0"/>
          </a:p>
        </p:txBody>
      </p:sp>
      <p:sp>
        <p:nvSpPr>
          <p:cNvPr id="5" name="Ellipse 4"/>
          <p:cNvSpPr/>
          <p:nvPr/>
        </p:nvSpPr>
        <p:spPr>
          <a:xfrm>
            <a:off x="33822" y="0"/>
            <a:ext cx="2809986" cy="65769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sz="2400" b="1" dirty="0" smtClean="0">
                <a:solidFill>
                  <a:prstClr val="black"/>
                </a:solidFill>
              </a:rPr>
              <a:t>الإعفاءات الدائمة</a:t>
            </a:r>
            <a:endParaRPr lang="fr-FR" sz="2400" b="1" dirty="0">
              <a:solidFill>
                <a:prstClr val="black"/>
              </a:solidFill>
            </a:endParaRPr>
          </a:p>
        </p:txBody>
      </p:sp>
    </p:spTree>
    <p:extLst>
      <p:ext uri="{BB962C8B-B14F-4D97-AF65-F5344CB8AC3E}">
        <p14:creationId xmlns:p14="http://schemas.microsoft.com/office/powerpoint/2010/main" val="3610415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911172" y="517061"/>
            <a:ext cx="2452916"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ar-DZ" sz="2800" b="1" dirty="0">
                <a:latin typeface="Simplified Arabic" pitchFamily="18" charset="-78"/>
                <a:cs typeface="Simplified Arabic" pitchFamily="18" charset="-78"/>
              </a:rPr>
              <a:t>اقتطاع مالي نهائي </a:t>
            </a:r>
            <a:endParaRPr lang="fr-FR" sz="2800" b="1" dirty="0">
              <a:latin typeface="Simplified Arabic" pitchFamily="18" charset="-78"/>
              <a:cs typeface="Simplified Arabic" pitchFamily="18" charset="-78"/>
            </a:endParaRPr>
          </a:p>
        </p:txBody>
      </p:sp>
      <p:sp>
        <p:nvSpPr>
          <p:cNvPr id="8" name="ZoneTexte 7"/>
          <p:cNvSpPr txBox="1"/>
          <p:nvPr/>
        </p:nvSpPr>
        <p:spPr>
          <a:xfrm>
            <a:off x="1883438" y="1557342"/>
            <a:ext cx="4508383"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ar-DZ" sz="2800" b="1" dirty="0">
                <a:latin typeface="Simplified Arabic" pitchFamily="18" charset="-78"/>
                <a:cs typeface="Simplified Arabic" pitchFamily="18" charset="-78"/>
              </a:rPr>
              <a:t>مفروض من الدولة على مجموع المكلفين بها سواء أكانوا أشخاصا طبيعيين أو معنويين </a:t>
            </a:r>
            <a:endParaRPr lang="fr-FR" sz="2800" b="1" dirty="0">
              <a:latin typeface="Simplified Arabic" pitchFamily="18" charset="-78"/>
              <a:cs typeface="Simplified Arabic" pitchFamily="18" charset="-78"/>
            </a:endParaRPr>
          </a:p>
        </p:txBody>
      </p:sp>
      <p:sp>
        <p:nvSpPr>
          <p:cNvPr id="9" name="Flèche courbée vers la gauche 8"/>
          <p:cNvSpPr/>
          <p:nvPr/>
        </p:nvSpPr>
        <p:spPr>
          <a:xfrm>
            <a:off x="6929454" y="1643050"/>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ZoneTexte 9"/>
          <p:cNvSpPr txBox="1"/>
          <p:nvPr/>
        </p:nvSpPr>
        <p:spPr>
          <a:xfrm>
            <a:off x="2878207" y="3764742"/>
            <a:ext cx="3031599"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ar-DZ" sz="2800" b="1" dirty="0">
                <a:latin typeface="Simplified Arabic" pitchFamily="18" charset="-78"/>
                <a:cs typeface="Simplified Arabic" pitchFamily="18" charset="-78"/>
              </a:rPr>
              <a:t>دون تحديد لوجه إنفاقها </a:t>
            </a:r>
            <a:endParaRPr lang="fr-FR" sz="2800" b="1" dirty="0">
              <a:latin typeface="Simplified Arabic" pitchFamily="18" charset="-78"/>
              <a:cs typeface="Simplified Arabic" pitchFamily="18" charset="-78"/>
            </a:endParaRPr>
          </a:p>
        </p:txBody>
      </p:sp>
      <p:sp>
        <p:nvSpPr>
          <p:cNvPr id="12" name="Flèche courbée vers la droite 11"/>
          <p:cNvSpPr/>
          <p:nvPr/>
        </p:nvSpPr>
        <p:spPr>
          <a:xfrm>
            <a:off x="1428728" y="2857496"/>
            <a:ext cx="785818" cy="143046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courbée vers la gauche 13"/>
          <p:cNvSpPr/>
          <p:nvPr/>
        </p:nvSpPr>
        <p:spPr>
          <a:xfrm>
            <a:off x="6858016" y="4572008"/>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Ellipse 14"/>
          <p:cNvSpPr/>
          <p:nvPr/>
        </p:nvSpPr>
        <p:spPr>
          <a:xfrm>
            <a:off x="5364088" y="0"/>
            <a:ext cx="3357586" cy="155734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sz="3200" b="1" dirty="0" smtClean="0">
                <a:solidFill>
                  <a:schemeClr val="tx1"/>
                </a:solidFill>
                <a:cs typeface="+mj-cs"/>
              </a:rPr>
              <a:t>تعريف الضريبة</a:t>
            </a:r>
            <a:endParaRPr lang="fr-FR" sz="3200" b="1" dirty="0">
              <a:solidFill>
                <a:schemeClr val="tx1"/>
              </a:solidFill>
              <a:cs typeface="+mj-cs"/>
            </a:endParaRPr>
          </a:p>
        </p:txBody>
      </p:sp>
      <p:sp>
        <p:nvSpPr>
          <p:cNvPr id="13" name="ZoneTexte 12"/>
          <p:cNvSpPr txBox="1"/>
          <p:nvPr/>
        </p:nvSpPr>
        <p:spPr>
          <a:xfrm>
            <a:off x="2878207" y="3049509"/>
            <a:ext cx="2715808"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ar-DZ" sz="2800" b="1" dirty="0" smtClean="0">
                <a:latin typeface="Simplified Arabic" pitchFamily="18" charset="-78"/>
                <a:cs typeface="Simplified Arabic" pitchFamily="18" charset="-78"/>
              </a:rPr>
              <a:t>حسب قدرتهم التكليفية</a:t>
            </a:r>
            <a:endParaRPr lang="fr-FR" sz="2800" b="1" dirty="0">
              <a:latin typeface="Simplified Arabic" pitchFamily="18" charset="-78"/>
              <a:cs typeface="Simplified Arabic" pitchFamily="18" charset="-78"/>
            </a:endParaRPr>
          </a:p>
        </p:txBody>
      </p:sp>
      <p:sp>
        <p:nvSpPr>
          <p:cNvPr id="16" name="ZoneTexte 15"/>
          <p:cNvSpPr txBox="1"/>
          <p:nvPr/>
        </p:nvSpPr>
        <p:spPr>
          <a:xfrm>
            <a:off x="2349633" y="4487586"/>
            <a:ext cx="4508383"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ar-DZ" sz="2800" b="1" dirty="0">
                <a:latin typeface="Simplified Arabic" pitchFamily="18" charset="-78"/>
                <a:cs typeface="Simplified Arabic" pitchFamily="18" charset="-78"/>
              </a:rPr>
              <a:t>وتستخدم الدولة الضرائب في القيام بمختلف وظائفها أو لتغطية </a:t>
            </a:r>
            <a:r>
              <a:rPr lang="ar-DZ" sz="2800" b="1" dirty="0" err="1">
                <a:latin typeface="Simplified Arabic" pitchFamily="18" charset="-78"/>
                <a:cs typeface="Simplified Arabic" pitchFamily="18" charset="-78"/>
              </a:rPr>
              <a:t>نفاقاتها</a:t>
            </a:r>
            <a:r>
              <a:rPr lang="ar-DZ" sz="2800" b="1" dirty="0">
                <a:latin typeface="Simplified Arabic" pitchFamily="18" charset="-78"/>
                <a:cs typeface="Simplified Arabic" pitchFamily="18" charset="-78"/>
              </a:rPr>
              <a:t> بشكل </a:t>
            </a:r>
            <a:r>
              <a:rPr lang="ar-DZ" sz="2800" b="1" dirty="0" smtClean="0">
                <a:latin typeface="Simplified Arabic" pitchFamily="18" charset="-78"/>
                <a:cs typeface="Simplified Arabic" pitchFamily="18" charset="-78"/>
              </a:rPr>
              <a:t>عام</a:t>
            </a:r>
            <a:r>
              <a:rPr lang="ar-DZ" sz="2800" b="1" dirty="0">
                <a:latin typeface="Simplified Arabic" pitchFamily="18" charset="-78"/>
                <a:cs typeface="Simplified Arabic" pitchFamily="18" charset="-78"/>
              </a:rPr>
              <a:t>,</a:t>
            </a:r>
            <a:endParaRPr lang="fr-FR" sz="2800" b="1"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66916" y="657691"/>
            <a:ext cx="8496944" cy="61266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just" rtl="1">
              <a:lnSpc>
                <a:spcPct val="150000"/>
              </a:lnSpc>
            </a:pPr>
            <a:r>
              <a:rPr lang="ar-DZ" sz="2400" b="1" dirty="0" smtClean="0"/>
              <a:t>- </a:t>
            </a:r>
            <a:r>
              <a:rPr lang="ar-DZ" sz="2400" b="1" dirty="0"/>
              <a:t>المداخيل المحققة من النشاطات المتعلقة بالحليب الطازج الموجه للاستهلاك على حالته؛</a:t>
            </a:r>
            <a:endParaRPr lang="fr-FR" sz="2400" b="1" dirty="0"/>
          </a:p>
          <a:p>
            <a:pPr algn="just" rtl="1">
              <a:lnSpc>
                <a:spcPct val="150000"/>
              </a:lnSpc>
            </a:pPr>
            <a:r>
              <a:rPr lang="ar-DZ" sz="2400" b="1" dirty="0"/>
              <a:t>- عمليات تصدير السلع والخدمات، باستثناء تلك المنجزة من طرف مؤسسات النقل البري والبحري والجوي، وعمليات إعادة التامين والبنوك وكذا بالنسبة لمتعاملي الهاتف النقال وحاملي تراخيص إقامة واستغلال خدمات تحويل الصوت عبر بروتوكول الأنترنت والمؤسسات الناشطة في المجال القبلي والبعدي للإنتاج في القطاع </a:t>
            </a:r>
            <a:r>
              <a:rPr lang="ar-DZ" sz="2400" b="1" dirty="0" err="1"/>
              <a:t>المنجمي</a:t>
            </a:r>
            <a:r>
              <a:rPr lang="ar-DZ" sz="2400" b="1" dirty="0"/>
              <a:t> مقارنة مع عمليات تصدير المنتجات </a:t>
            </a:r>
            <a:r>
              <a:rPr lang="ar-DZ" sz="2400" b="1" dirty="0" err="1"/>
              <a:t>المنجمية</a:t>
            </a:r>
            <a:r>
              <a:rPr lang="ar-DZ" sz="2400" b="1" dirty="0"/>
              <a:t> على حالها الخام أو بعد تحويلها، ويحدد الربح المعفى على أساس رقم الأعمال المحقق بالعملة الصعبة.</a:t>
            </a:r>
            <a:endParaRPr lang="fr-FR" sz="2400" b="1" dirty="0"/>
          </a:p>
          <a:p>
            <a:pPr algn="just" rtl="1">
              <a:lnSpc>
                <a:spcPct val="150000"/>
              </a:lnSpc>
            </a:pPr>
            <a:r>
              <a:rPr lang="ar-DZ" sz="2400" b="1" dirty="0"/>
              <a:t>ترتبط الاستفادة من الأحكام السابقة، تقديم الشركة إلى المصالح </a:t>
            </a:r>
            <a:r>
              <a:rPr lang="ar-DZ" sz="2400" b="1" dirty="0" err="1"/>
              <a:t>الجبائية</a:t>
            </a:r>
            <a:r>
              <a:rPr lang="ar-DZ" sz="2400" b="1" dirty="0"/>
              <a:t> المختصة، وثيقة تثبت دفع هذه الايرادات لدى بنك موطن بالجزائر، وفقا للشروط والآجال المحددة في التنظيم الساري المفعول.</a:t>
            </a:r>
            <a:endParaRPr lang="fr-FR" sz="2400" b="1" dirty="0"/>
          </a:p>
        </p:txBody>
      </p:sp>
      <p:sp>
        <p:nvSpPr>
          <p:cNvPr id="5" name="Ellipse 4"/>
          <p:cNvSpPr/>
          <p:nvPr/>
        </p:nvSpPr>
        <p:spPr>
          <a:xfrm>
            <a:off x="33822" y="0"/>
            <a:ext cx="2809986" cy="65769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sz="2400" b="1" dirty="0" smtClean="0">
                <a:solidFill>
                  <a:prstClr val="black"/>
                </a:solidFill>
              </a:rPr>
              <a:t>الإعفاءات الدائمة</a:t>
            </a:r>
            <a:endParaRPr lang="fr-FR" sz="2400" b="1" dirty="0">
              <a:solidFill>
                <a:prstClr val="black"/>
              </a:solidFill>
            </a:endParaRPr>
          </a:p>
        </p:txBody>
      </p:sp>
    </p:spTree>
    <p:extLst>
      <p:ext uri="{BB962C8B-B14F-4D97-AF65-F5344CB8AC3E}">
        <p14:creationId xmlns:p14="http://schemas.microsoft.com/office/powerpoint/2010/main" val="2675000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66916" y="797153"/>
            <a:ext cx="8496944" cy="584775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just" rtl="1"/>
            <a:r>
              <a:rPr lang="ar-DZ" sz="2200" b="1" dirty="0" smtClean="0"/>
              <a:t>- </a:t>
            </a:r>
            <a:r>
              <a:rPr lang="ar-DZ" sz="2200" b="1" dirty="0"/>
              <a:t>تستفيد الأنشطة التي يمارسها الشباب ذوو المشاريع المؤهلون للاستفادة من "الوكالة الوطنية لدعم وتنمية </a:t>
            </a:r>
            <a:r>
              <a:rPr lang="ar-DZ" sz="2200" b="1" dirty="0" err="1"/>
              <a:t>المقاولاتية</a:t>
            </a:r>
            <a:r>
              <a:rPr lang="ar-DZ" sz="2200" b="1" dirty="0"/>
              <a:t>" أو "الصندوق الوطني لدعم القرض المصغر" أو الصندوق الوطني للتأمين على البطالة" : من إعفاء من الضريبة على أرباح الشركات لمدة ثلاثة سنوات ابتداء من تاريخ الشروع في الاستغلال، وترفع مدة الإعفاء إلى ست سنوات إذا كانت النشاطات ممارسة في منطقة يجب ترقيتها، وذلك ابتداء من تاريخ الشروع في الاستغلال، وتمدد فترة الإعفاء هذه بسنتين عندما يتعهد المستثمرون بتوظيف ثلاث عمال على الأقل لمدة غير محددة، ويترتب على عدم احترام التعهد المتعلق بعدد المناصب العمل المنشأة، سحب الاعتماد والمطالبة بالحقوق والرسوم المستحقة التسديد.</a:t>
            </a:r>
            <a:endParaRPr lang="fr-FR" sz="2200" b="1" dirty="0"/>
          </a:p>
          <a:p>
            <a:pPr algn="just" rtl="1"/>
            <a:r>
              <a:rPr lang="ar-DZ" sz="2200" b="1" dirty="0"/>
              <a:t>عندما يمارس هؤلاء الشباب ذوو المشاريع المؤهلون للاستفادة من إعانة "الوكالة الوطنية لدعم وتنمية </a:t>
            </a:r>
            <a:r>
              <a:rPr lang="ar-DZ" sz="2200" b="1" dirty="0" err="1"/>
              <a:t>المقاولاتية</a:t>
            </a:r>
            <a:r>
              <a:rPr lang="ar-DZ" sz="2200" b="1" dirty="0"/>
              <a:t>" أو "الصندوق الوطني لدعم القرض المصغر" أو الصندوق الوطني للتأمين على البطالة"  في منطقة الجنوب، وتستفيد من مساعدة "صندوق تسيير عمليات الاستثمارات العمومية المسجلة في ميزانية التجهيز للدولة وتطوير مناطق الجنوب والهضاب العليا" تمدد مدة الإعفاء إلى 10 سنوات ابتداء من تاريخ الشروع في الاستغلال؛</a:t>
            </a:r>
            <a:endParaRPr lang="fr-FR" sz="2200" b="1" dirty="0"/>
          </a:p>
          <a:p>
            <a:pPr algn="just" rtl="1"/>
            <a:r>
              <a:rPr lang="ar-DZ" sz="2200" b="1" dirty="0"/>
              <a:t>- تستفيد من إعفاء لمدة عشر سنوات، المؤسسات السياحية المحدثة من قبل مستثمرين وطنيين أو أجانب، باستثناء الوكالات السياحية والأسفار؛</a:t>
            </a:r>
            <a:endParaRPr lang="fr-FR" sz="2200" b="1" dirty="0"/>
          </a:p>
          <a:p>
            <a:pPr algn="just" rtl="1"/>
            <a:r>
              <a:rPr lang="ar-DZ" sz="2200" b="1" dirty="0"/>
              <a:t>- تعفى وكالات السياحة والأسفار وكذا المؤسسات الفندقية حسب حصة رقم أعمالها المحقق بالعملة الصعبة لمدة ثلاث سنوات ابتداء من تاريخ بداية ممارسة النشاط</a:t>
            </a:r>
            <a:endParaRPr lang="fr-FR" sz="2200" b="1" dirty="0">
              <a:solidFill>
                <a:prstClr val="black"/>
              </a:solidFill>
            </a:endParaRPr>
          </a:p>
        </p:txBody>
      </p:sp>
      <p:sp>
        <p:nvSpPr>
          <p:cNvPr id="5" name="Ellipse 4"/>
          <p:cNvSpPr/>
          <p:nvPr/>
        </p:nvSpPr>
        <p:spPr>
          <a:xfrm>
            <a:off x="33822" y="0"/>
            <a:ext cx="2809986" cy="65769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sz="2400" b="1" dirty="0" smtClean="0">
                <a:solidFill>
                  <a:prstClr val="black"/>
                </a:solidFill>
              </a:rPr>
              <a:t>الإعفاءات المؤقتة</a:t>
            </a:r>
            <a:endParaRPr lang="fr-FR" sz="2400" b="1" dirty="0">
              <a:solidFill>
                <a:prstClr val="black"/>
              </a:solidFill>
            </a:endParaRPr>
          </a:p>
        </p:txBody>
      </p:sp>
    </p:spTree>
    <p:extLst>
      <p:ext uri="{BB962C8B-B14F-4D97-AF65-F5344CB8AC3E}">
        <p14:creationId xmlns:p14="http://schemas.microsoft.com/office/powerpoint/2010/main" val="128606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anibar2"/>
          <p:cNvPicPr preferRelativeResize="0">
            <a:picLocks noChangeArrowheads="1" noCrop="1"/>
          </p:cNvPicPr>
          <p:nvPr/>
        </p:nvPicPr>
        <p:blipFill>
          <a:blip r:embed="rId2" cstate="print">
            <a:duotone>
              <a:prstClr val="black"/>
              <a:schemeClr val="accent1">
                <a:tint val="45000"/>
                <a:satMod val="400000"/>
              </a:schemeClr>
            </a:duotone>
            <a:lum contrast="100000"/>
          </a:blip>
          <a:srcRect/>
          <a:stretch>
            <a:fillRect/>
          </a:stretch>
        </p:blipFill>
        <p:spPr bwMode="auto">
          <a:xfrm>
            <a:off x="0" y="1214422"/>
            <a:ext cx="9144000" cy="115888"/>
          </a:xfrm>
          <a:prstGeom prst="rect">
            <a:avLst/>
          </a:prstGeom>
          <a:noFill/>
          <a:ln w="9525">
            <a:noFill/>
            <a:miter lim="800000"/>
            <a:headEnd/>
            <a:tailEnd/>
          </a:ln>
        </p:spPr>
      </p:pic>
      <p:pic>
        <p:nvPicPr>
          <p:cNvPr id="16" name="Picture 16" descr="divers005"/>
          <p:cNvPicPr>
            <a:picLocks noChangeAspect="1" noChangeArrowheads="1" noCrop="1"/>
          </p:cNvPicPr>
          <p:nvPr/>
        </p:nvPicPr>
        <p:blipFill>
          <a:blip r:embed="rId3" cstate="print">
            <a:duotone>
              <a:prstClr val="black"/>
              <a:schemeClr val="accent1">
                <a:tint val="45000"/>
                <a:satMod val="400000"/>
              </a:schemeClr>
            </a:duotone>
            <a:lum contrast="100000"/>
          </a:blip>
          <a:srcRect/>
          <a:stretch>
            <a:fillRect/>
          </a:stretch>
        </p:blipFill>
        <p:spPr bwMode="auto">
          <a:xfrm>
            <a:off x="7286644" y="357166"/>
            <a:ext cx="285752" cy="264351"/>
          </a:xfrm>
          <a:prstGeom prst="rect">
            <a:avLst/>
          </a:prstGeom>
          <a:noFill/>
          <a:ln w="9525">
            <a:noFill/>
            <a:miter lim="800000"/>
            <a:headEnd/>
            <a:tailEnd/>
          </a:ln>
        </p:spPr>
      </p:pic>
      <p:sp>
        <p:nvSpPr>
          <p:cNvPr id="29" name="Rectangle 28"/>
          <p:cNvSpPr/>
          <p:nvPr/>
        </p:nvSpPr>
        <p:spPr>
          <a:xfrm>
            <a:off x="0" y="1428736"/>
            <a:ext cx="9144000" cy="584775"/>
          </a:xfrm>
          <a:prstGeom prst="rect">
            <a:avLst/>
          </a:prstGeom>
        </p:spPr>
        <p:txBody>
          <a:bodyPr wrap="square">
            <a:spAutoFit/>
          </a:bodyPr>
          <a:lstStyle/>
          <a:p>
            <a:pPr lvl="0" algn="ctr" fontAlgn="base">
              <a:spcBef>
                <a:spcPct val="0"/>
              </a:spcBef>
              <a:spcAft>
                <a:spcPct val="0"/>
              </a:spcAft>
            </a:pPr>
            <a:endParaRPr lang="fr-FR" sz="3200" dirty="0"/>
          </a:p>
        </p:txBody>
      </p:sp>
      <p:grpSp>
        <p:nvGrpSpPr>
          <p:cNvPr id="12" name="Group 2"/>
          <p:cNvGrpSpPr>
            <a:grpSpLocks/>
          </p:cNvGrpSpPr>
          <p:nvPr/>
        </p:nvGrpSpPr>
        <p:grpSpPr bwMode="auto">
          <a:xfrm>
            <a:off x="5429256" y="1135310"/>
            <a:ext cx="2958430" cy="1436434"/>
            <a:chOff x="0" y="-387780"/>
            <a:chExt cx="1047068" cy="1097058"/>
          </a:xfrm>
        </p:grpSpPr>
        <p:sp>
          <p:nvSpPr>
            <p:cNvPr id="13" name="空心弧 2"/>
            <p:cNvSpPr>
              <a:spLocks noChangeAspect="1"/>
            </p:cNvSpPr>
            <p:nvPr/>
          </p:nvSpPr>
          <p:spPr bwMode="auto">
            <a:xfrm>
              <a:off x="10431" y="-387780"/>
              <a:ext cx="1036637" cy="1036637"/>
            </a:xfrm>
            <a:custGeom>
              <a:avLst/>
              <a:gdLst>
                <a:gd name="T0" fmla="*/ 1036636 w 1036637"/>
                <a:gd name="T1" fmla="*/ 519065 h 1036637"/>
                <a:gd name="T2" fmla="*/ 517884 w 1036637"/>
                <a:gd name="T3" fmla="*/ 1036637 h 1036637"/>
                <a:gd name="T4" fmla="*/ -2 w 1036637"/>
                <a:gd name="T5" fmla="*/ 518198 h 1036637"/>
                <a:gd name="T6" fmla="*/ 518124 w 1036637"/>
                <a:gd name="T7" fmla="*/ -1 h 1036637"/>
                <a:gd name="T8" fmla="*/ 518223 w 1036637"/>
                <a:gd name="T9" fmla="*/ 261025 h 1036637"/>
                <a:gd name="T10" fmla="*/ 261026 w 1036637"/>
                <a:gd name="T11" fmla="*/ 518258 h 1036637"/>
                <a:gd name="T12" fmla="*/ 518104 w 1036637"/>
                <a:gd name="T13" fmla="*/ 775610 h 1036637"/>
                <a:gd name="T14" fmla="*/ 775612 w 1036637"/>
                <a:gd name="T15" fmla="*/ 518688 h 1036637"/>
                <a:gd name="T16" fmla="*/ 1036636 w 1036637"/>
                <a:gd name="T17" fmla="*/ 519065 h 1036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6637" h="1036637">
                  <a:moveTo>
                    <a:pt x="1036636" y="519065"/>
                  </a:moveTo>
                  <a:cubicBezTo>
                    <a:pt x="1036224" y="805202"/>
                    <a:pt x="804021" y="1036876"/>
                    <a:pt x="517884" y="1036637"/>
                  </a:cubicBezTo>
                  <a:cubicBezTo>
                    <a:pt x="231747" y="1036398"/>
                    <a:pt x="-68" y="804335"/>
                    <a:pt x="-2" y="518198"/>
                  </a:cubicBezTo>
                  <a:cubicBezTo>
                    <a:pt x="64" y="232061"/>
                    <a:pt x="231986" y="106"/>
                    <a:pt x="518124" y="-1"/>
                  </a:cubicBezTo>
                  <a:cubicBezTo>
                    <a:pt x="518157" y="87008"/>
                    <a:pt x="518190" y="174016"/>
                    <a:pt x="518223" y="261025"/>
                  </a:cubicBezTo>
                  <a:cubicBezTo>
                    <a:pt x="376185" y="261078"/>
                    <a:pt x="261059" y="376220"/>
                    <a:pt x="261026" y="518258"/>
                  </a:cubicBezTo>
                  <a:cubicBezTo>
                    <a:pt x="260993" y="660296"/>
                    <a:pt x="376066" y="775492"/>
                    <a:pt x="518104" y="775610"/>
                  </a:cubicBezTo>
                  <a:cubicBezTo>
                    <a:pt x="660142" y="775729"/>
                    <a:pt x="775407" y="660726"/>
                    <a:pt x="775612" y="518688"/>
                  </a:cubicBezTo>
                  <a:lnTo>
                    <a:pt x="1036636" y="519065"/>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endParaRPr lang="ar-DZ" dirty="0"/>
            </a:p>
          </p:txBody>
        </p:sp>
        <p:sp>
          <p:nvSpPr>
            <p:cNvPr id="14" name="空心弧 3"/>
            <p:cNvSpPr>
              <a:spLocks noChangeAspect="1"/>
            </p:cNvSpPr>
            <p:nvPr/>
          </p:nvSpPr>
          <p:spPr bwMode="auto">
            <a:xfrm>
              <a:off x="0" y="-327359"/>
              <a:ext cx="1036637" cy="1036637"/>
            </a:xfrm>
            <a:custGeom>
              <a:avLst/>
              <a:gdLst>
                <a:gd name="T0" fmla="*/ 519555 w 1036637"/>
                <a:gd name="T1" fmla="*/ 1 h 1036637"/>
                <a:gd name="T2" fmla="*/ 1036638 w 1036637"/>
                <a:gd name="T3" fmla="*/ 518319 h 1036637"/>
                <a:gd name="T4" fmla="*/ 777478 w 1036637"/>
                <a:gd name="T5" fmla="*/ 518319 h 1036637"/>
                <a:gd name="T6" fmla="*/ 518937 w 1036637"/>
                <a:gd name="T7" fmla="*/ 259161 h 1036637"/>
                <a:gd name="T8" fmla="*/ 519555 w 1036637"/>
                <a:gd name="T9" fmla="*/ 1 h 1036637"/>
              </a:gdLst>
              <a:ahLst/>
              <a:cxnLst>
                <a:cxn ang="0">
                  <a:pos x="T0" y="T1"/>
                </a:cxn>
                <a:cxn ang="0">
                  <a:pos x="T2" y="T3"/>
                </a:cxn>
                <a:cxn ang="0">
                  <a:pos x="T4" y="T5"/>
                </a:cxn>
                <a:cxn ang="0">
                  <a:pos x="T6" y="T7"/>
                </a:cxn>
                <a:cxn ang="0">
                  <a:pos x="T8" y="T9"/>
                </a:cxn>
              </a:cxnLst>
              <a:rect l="0" t="0" r="r" b="b"/>
              <a:pathLst>
                <a:path w="1036637" h="1036637">
                  <a:moveTo>
                    <a:pt x="519555" y="1"/>
                  </a:moveTo>
                  <a:cubicBezTo>
                    <a:pt x="805331" y="682"/>
                    <a:pt x="1036638" y="232541"/>
                    <a:pt x="1036638" y="518319"/>
                  </a:cubicBezTo>
                  <a:lnTo>
                    <a:pt x="777478" y="518319"/>
                  </a:lnTo>
                  <a:cubicBezTo>
                    <a:pt x="777478" y="375431"/>
                    <a:pt x="661825" y="259501"/>
                    <a:pt x="518937" y="259161"/>
                  </a:cubicBezTo>
                  <a:lnTo>
                    <a:pt x="519555" y="1"/>
                  </a:lnTo>
                  <a:close/>
                </a:path>
              </a:pathLst>
            </a:custGeom>
            <a:solidFill>
              <a:srgbClr val="22BAD8">
                <a:alpha val="79999"/>
              </a:srgbClr>
            </a:solidFill>
            <a:ln w="25400" cmpd="sng">
              <a:solidFill>
                <a:srgbClr val="1E8FB2"/>
              </a:solidFill>
              <a:round/>
              <a:headEnd/>
              <a:tailEnd/>
            </a:ln>
          </p:spPr>
          <p:txBody>
            <a:bodyPr wrap="none" anchor="ctr"/>
            <a:lstStyle/>
            <a:p>
              <a:pPr algn="ctr"/>
              <a:endParaRPr lang="ar-DZ" dirty="0"/>
            </a:p>
          </p:txBody>
        </p:sp>
        <p:sp>
          <p:nvSpPr>
            <p:cNvPr id="15" name="Rectangle 13"/>
            <p:cNvSpPr>
              <a:spLocks noChangeArrowheads="1"/>
            </p:cNvSpPr>
            <p:nvPr/>
          </p:nvSpPr>
          <p:spPr bwMode="auto">
            <a:xfrm>
              <a:off x="196850" y="-45757"/>
              <a:ext cx="642937" cy="35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DZ" sz="2400" b="1" dirty="0" smtClean="0">
                  <a:solidFill>
                    <a:srgbClr val="404040"/>
                  </a:solidFill>
                  <a:latin typeface="Microsoft YaHei" pitchFamily="34" charset="-122"/>
                  <a:ea typeface="Microsoft YaHei" pitchFamily="34" charset="-122"/>
                </a:rPr>
                <a:t>الأقساط الوقتية</a:t>
              </a:r>
              <a:endParaRPr lang="zh-CN" altLang="en-US" sz="2400" b="1" dirty="0">
                <a:solidFill>
                  <a:srgbClr val="404040"/>
                </a:solidFill>
                <a:latin typeface="Microsoft YaHei" pitchFamily="34" charset="-122"/>
                <a:ea typeface="Microsoft YaHei" pitchFamily="34" charset="-122"/>
              </a:endParaRPr>
            </a:p>
          </p:txBody>
        </p:sp>
      </p:grpSp>
      <p:grpSp>
        <p:nvGrpSpPr>
          <p:cNvPr id="17" name="Group 2"/>
          <p:cNvGrpSpPr>
            <a:grpSpLocks/>
          </p:cNvGrpSpPr>
          <p:nvPr/>
        </p:nvGrpSpPr>
        <p:grpSpPr bwMode="auto">
          <a:xfrm flipH="1">
            <a:off x="467543" y="1330310"/>
            <a:ext cx="4399727" cy="1018570"/>
            <a:chOff x="-81915" y="0"/>
            <a:chExt cx="1118552" cy="1036637"/>
          </a:xfrm>
        </p:grpSpPr>
        <p:sp>
          <p:nvSpPr>
            <p:cNvPr id="18" name="空心弧 2"/>
            <p:cNvSpPr>
              <a:spLocks noChangeAspect="1"/>
            </p:cNvSpPr>
            <p:nvPr/>
          </p:nvSpPr>
          <p:spPr bwMode="auto">
            <a:xfrm>
              <a:off x="0" y="0"/>
              <a:ext cx="1036637" cy="1036637"/>
            </a:xfrm>
            <a:custGeom>
              <a:avLst/>
              <a:gdLst>
                <a:gd name="T0" fmla="*/ 1036636 w 1036637"/>
                <a:gd name="T1" fmla="*/ 519065 h 1036637"/>
                <a:gd name="T2" fmla="*/ 517884 w 1036637"/>
                <a:gd name="T3" fmla="*/ 1036637 h 1036637"/>
                <a:gd name="T4" fmla="*/ -2 w 1036637"/>
                <a:gd name="T5" fmla="*/ 518198 h 1036637"/>
                <a:gd name="T6" fmla="*/ 518124 w 1036637"/>
                <a:gd name="T7" fmla="*/ -1 h 1036637"/>
                <a:gd name="T8" fmla="*/ 518223 w 1036637"/>
                <a:gd name="T9" fmla="*/ 261025 h 1036637"/>
                <a:gd name="T10" fmla="*/ 261026 w 1036637"/>
                <a:gd name="T11" fmla="*/ 518258 h 1036637"/>
                <a:gd name="T12" fmla="*/ 518104 w 1036637"/>
                <a:gd name="T13" fmla="*/ 775610 h 1036637"/>
                <a:gd name="T14" fmla="*/ 775612 w 1036637"/>
                <a:gd name="T15" fmla="*/ 518688 h 1036637"/>
                <a:gd name="T16" fmla="*/ 1036636 w 1036637"/>
                <a:gd name="T17" fmla="*/ 519065 h 1036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6637" h="1036637">
                  <a:moveTo>
                    <a:pt x="1036636" y="519065"/>
                  </a:moveTo>
                  <a:cubicBezTo>
                    <a:pt x="1036224" y="805202"/>
                    <a:pt x="804021" y="1036876"/>
                    <a:pt x="517884" y="1036637"/>
                  </a:cubicBezTo>
                  <a:cubicBezTo>
                    <a:pt x="231747" y="1036398"/>
                    <a:pt x="-68" y="804335"/>
                    <a:pt x="-2" y="518198"/>
                  </a:cubicBezTo>
                  <a:cubicBezTo>
                    <a:pt x="64" y="232061"/>
                    <a:pt x="231986" y="106"/>
                    <a:pt x="518124" y="-1"/>
                  </a:cubicBezTo>
                  <a:cubicBezTo>
                    <a:pt x="518157" y="87008"/>
                    <a:pt x="518190" y="174016"/>
                    <a:pt x="518223" y="261025"/>
                  </a:cubicBezTo>
                  <a:cubicBezTo>
                    <a:pt x="376185" y="261078"/>
                    <a:pt x="261059" y="376220"/>
                    <a:pt x="261026" y="518258"/>
                  </a:cubicBezTo>
                  <a:cubicBezTo>
                    <a:pt x="260993" y="660296"/>
                    <a:pt x="376066" y="775492"/>
                    <a:pt x="518104" y="775610"/>
                  </a:cubicBezTo>
                  <a:cubicBezTo>
                    <a:pt x="660142" y="775729"/>
                    <a:pt x="775407" y="660726"/>
                    <a:pt x="775612" y="518688"/>
                  </a:cubicBezTo>
                  <a:lnTo>
                    <a:pt x="1036636" y="519065"/>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endParaRPr lang="ar-DZ" dirty="0"/>
            </a:p>
          </p:txBody>
        </p:sp>
        <p:sp>
          <p:nvSpPr>
            <p:cNvPr id="19" name="空心弧 3"/>
            <p:cNvSpPr>
              <a:spLocks noChangeAspect="1"/>
            </p:cNvSpPr>
            <p:nvPr/>
          </p:nvSpPr>
          <p:spPr bwMode="auto">
            <a:xfrm>
              <a:off x="0" y="0"/>
              <a:ext cx="1036637" cy="1036637"/>
            </a:xfrm>
            <a:custGeom>
              <a:avLst/>
              <a:gdLst>
                <a:gd name="T0" fmla="*/ 519555 w 1036637"/>
                <a:gd name="T1" fmla="*/ 1 h 1036637"/>
                <a:gd name="T2" fmla="*/ 1036638 w 1036637"/>
                <a:gd name="T3" fmla="*/ 518319 h 1036637"/>
                <a:gd name="T4" fmla="*/ 777478 w 1036637"/>
                <a:gd name="T5" fmla="*/ 518319 h 1036637"/>
                <a:gd name="T6" fmla="*/ 518937 w 1036637"/>
                <a:gd name="T7" fmla="*/ 259161 h 1036637"/>
                <a:gd name="T8" fmla="*/ 519555 w 1036637"/>
                <a:gd name="T9" fmla="*/ 1 h 1036637"/>
              </a:gdLst>
              <a:ahLst/>
              <a:cxnLst>
                <a:cxn ang="0">
                  <a:pos x="T0" y="T1"/>
                </a:cxn>
                <a:cxn ang="0">
                  <a:pos x="T2" y="T3"/>
                </a:cxn>
                <a:cxn ang="0">
                  <a:pos x="T4" y="T5"/>
                </a:cxn>
                <a:cxn ang="0">
                  <a:pos x="T6" y="T7"/>
                </a:cxn>
                <a:cxn ang="0">
                  <a:pos x="T8" y="T9"/>
                </a:cxn>
              </a:cxnLst>
              <a:rect l="0" t="0" r="r" b="b"/>
              <a:pathLst>
                <a:path w="1036637" h="1036637">
                  <a:moveTo>
                    <a:pt x="519555" y="1"/>
                  </a:moveTo>
                  <a:cubicBezTo>
                    <a:pt x="805331" y="682"/>
                    <a:pt x="1036638" y="232541"/>
                    <a:pt x="1036638" y="518319"/>
                  </a:cubicBezTo>
                  <a:lnTo>
                    <a:pt x="777478" y="518319"/>
                  </a:lnTo>
                  <a:cubicBezTo>
                    <a:pt x="777478" y="375431"/>
                    <a:pt x="661825" y="259501"/>
                    <a:pt x="518937" y="259161"/>
                  </a:cubicBezTo>
                  <a:lnTo>
                    <a:pt x="519555" y="1"/>
                  </a:lnTo>
                  <a:close/>
                </a:path>
              </a:pathLst>
            </a:custGeom>
            <a:solidFill>
              <a:srgbClr val="22BAD8">
                <a:alpha val="79999"/>
              </a:srgbClr>
            </a:solidFill>
            <a:ln w="25400" cmpd="sng">
              <a:solidFill>
                <a:srgbClr val="1E8FB2"/>
              </a:solidFill>
              <a:round/>
              <a:headEnd/>
              <a:tailEnd/>
            </a:ln>
          </p:spPr>
          <p:txBody>
            <a:bodyPr wrap="none" anchor="ctr"/>
            <a:lstStyle/>
            <a:p>
              <a:pPr algn="ctr"/>
              <a:endParaRPr lang="ar-DZ" dirty="0"/>
            </a:p>
          </p:txBody>
        </p:sp>
        <p:sp>
          <p:nvSpPr>
            <p:cNvPr id="20" name="Rectangle 13"/>
            <p:cNvSpPr>
              <a:spLocks noChangeArrowheads="1"/>
            </p:cNvSpPr>
            <p:nvPr/>
          </p:nvSpPr>
          <p:spPr bwMode="auto">
            <a:xfrm>
              <a:off x="-81915" y="350837"/>
              <a:ext cx="956627" cy="46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ar-DZ" sz="2400" b="1" dirty="0" smtClean="0">
                  <a:solidFill>
                    <a:srgbClr val="404040"/>
                  </a:solidFill>
                  <a:latin typeface="Microsoft YaHei" pitchFamily="34" charset="-122"/>
                  <a:ea typeface="Microsoft YaHei" pitchFamily="34" charset="-122"/>
                </a:rPr>
                <a:t>           الاقتطاع من المصدر</a:t>
              </a:r>
              <a:r>
                <a:rPr lang="en-US" sz="2400" b="1" dirty="0" smtClean="0">
                  <a:solidFill>
                    <a:srgbClr val="404040"/>
                  </a:solidFill>
                  <a:latin typeface="Microsoft YaHei" pitchFamily="34" charset="-122"/>
                  <a:ea typeface="Microsoft YaHei" pitchFamily="34" charset="-122"/>
                </a:rPr>
                <a:t>.</a:t>
              </a:r>
              <a:endParaRPr lang="zh-CN" altLang="en-US" sz="2400" b="1" dirty="0">
                <a:solidFill>
                  <a:srgbClr val="404040"/>
                </a:solidFill>
                <a:latin typeface="Microsoft YaHei" pitchFamily="34" charset="-122"/>
                <a:ea typeface="Microsoft YaHei" pitchFamily="34" charset="-122"/>
              </a:endParaRPr>
            </a:p>
          </p:txBody>
        </p:sp>
      </p:grpSp>
      <p:grpSp>
        <p:nvGrpSpPr>
          <p:cNvPr id="25" name="Group 26"/>
          <p:cNvGrpSpPr>
            <a:grpSpLocks/>
          </p:cNvGrpSpPr>
          <p:nvPr/>
        </p:nvGrpSpPr>
        <p:grpSpPr bwMode="auto">
          <a:xfrm>
            <a:off x="6786578" y="2705149"/>
            <a:ext cx="785818" cy="479750"/>
            <a:chOff x="0" y="0"/>
            <a:chExt cx="576000" cy="385071"/>
          </a:xfrm>
        </p:grpSpPr>
        <p:sp>
          <p:nvSpPr>
            <p:cNvPr id="26" name="燕尾形 26"/>
            <p:cNvSpPr>
              <a:spLocks noChangeArrowheads="1"/>
            </p:cNvSpPr>
            <p:nvPr/>
          </p:nvSpPr>
          <p:spPr bwMode="auto">
            <a:xfrm rot="5400000">
              <a:off x="180250" y="-180250"/>
              <a:ext cx="215498" cy="576000"/>
            </a:xfrm>
            <a:prstGeom prst="chevron">
              <a:avLst>
                <a:gd name="adj" fmla="val 63227"/>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endParaRPr lang="zh-CN" altLang="en-US">
                <a:latin typeface="Calibri" pitchFamily="34" charset="0"/>
              </a:endParaRPr>
            </a:p>
          </p:txBody>
        </p:sp>
        <p:sp>
          <p:nvSpPr>
            <p:cNvPr id="30" name="燕尾形 27"/>
            <p:cNvSpPr>
              <a:spLocks noChangeArrowheads="1"/>
            </p:cNvSpPr>
            <p:nvPr/>
          </p:nvSpPr>
          <p:spPr bwMode="auto">
            <a:xfrm rot="5400000">
              <a:off x="180250" y="-10678"/>
              <a:ext cx="215498" cy="576000"/>
            </a:xfrm>
            <a:prstGeom prst="chevron">
              <a:avLst>
                <a:gd name="adj" fmla="val 6322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endParaRPr lang="zh-CN" altLang="en-US">
                <a:latin typeface="Calibri" pitchFamily="34" charset="0"/>
              </a:endParaRPr>
            </a:p>
          </p:txBody>
        </p:sp>
      </p:grpSp>
      <p:grpSp>
        <p:nvGrpSpPr>
          <p:cNvPr id="31" name="Group 26"/>
          <p:cNvGrpSpPr>
            <a:grpSpLocks/>
          </p:cNvGrpSpPr>
          <p:nvPr/>
        </p:nvGrpSpPr>
        <p:grpSpPr bwMode="auto">
          <a:xfrm>
            <a:off x="2139590" y="2432735"/>
            <a:ext cx="733426" cy="406657"/>
            <a:chOff x="0" y="0"/>
            <a:chExt cx="576000" cy="385071"/>
          </a:xfrm>
        </p:grpSpPr>
        <p:sp>
          <p:nvSpPr>
            <p:cNvPr id="32" name="燕尾形 26"/>
            <p:cNvSpPr>
              <a:spLocks noChangeArrowheads="1"/>
            </p:cNvSpPr>
            <p:nvPr/>
          </p:nvSpPr>
          <p:spPr bwMode="auto">
            <a:xfrm rot="5400000">
              <a:off x="180250" y="-180250"/>
              <a:ext cx="215498" cy="576000"/>
            </a:xfrm>
            <a:prstGeom prst="chevron">
              <a:avLst>
                <a:gd name="adj" fmla="val 63227"/>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endParaRPr lang="zh-CN" altLang="en-US">
                <a:latin typeface="Calibri" pitchFamily="34" charset="0"/>
              </a:endParaRPr>
            </a:p>
          </p:txBody>
        </p:sp>
        <p:sp>
          <p:nvSpPr>
            <p:cNvPr id="33" name="燕尾形 27"/>
            <p:cNvSpPr>
              <a:spLocks noChangeArrowheads="1"/>
            </p:cNvSpPr>
            <p:nvPr/>
          </p:nvSpPr>
          <p:spPr bwMode="auto">
            <a:xfrm rot="5400000">
              <a:off x="180250" y="-10678"/>
              <a:ext cx="215498" cy="576000"/>
            </a:xfrm>
            <a:prstGeom prst="chevron">
              <a:avLst>
                <a:gd name="adj" fmla="val 6322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endParaRPr lang="zh-CN" altLang="en-US">
                <a:latin typeface="Calibri" pitchFamily="34" charset="0"/>
              </a:endParaRPr>
            </a:p>
          </p:txBody>
        </p:sp>
      </p:grpSp>
      <p:sp>
        <p:nvSpPr>
          <p:cNvPr id="37" name="Organigramme : Alternative 36"/>
          <p:cNvSpPr/>
          <p:nvPr/>
        </p:nvSpPr>
        <p:spPr>
          <a:xfrm>
            <a:off x="4867270" y="3311232"/>
            <a:ext cx="4107064" cy="3358128"/>
          </a:xfrm>
          <a:prstGeom prst="flowChartAlternateProces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ar-SA" sz="2200" b="1" dirty="0">
                <a:solidFill>
                  <a:schemeClr val="tx1"/>
                </a:solidFill>
              </a:rPr>
              <a:t>نظام الدفع التلقائي (الأقساط الوقتية)، تمثل هذه الطريقة الأداة الأساسية لدفع الضريبة على أرباح الشركات. حسب هذا النظام، يجب أن تحسب الضريبة على أرباح الشركات من طرف المكلف بالضريبة نفسه وتسدد تلقائيا إلى صندوق قابض الضرائب دون إصدار مسبق للجدول من طرف مصالح الضرائب.</a:t>
            </a:r>
            <a:endParaRPr lang="fr-FR" sz="2200" b="1" dirty="0">
              <a:solidFill>
                <a:schemeClr val="tx1"/>
              </a:solidFill>
              <a:cs typeface="Simplified Arabic" pitchFamily="2" charset="-78"/>
            </a:endParaRPr>
          </a:p>
        </p:txBody>
      </p:sp>
      <p:sp>
        <p:nvSpPr>
          <p:cNvPr id="38" name="Organigramme : Alternative 37"/>
          <p:cNvSpPr/>
          <p:nvPr/>
        </p:nvSpPr>
        <p:spPr>
          <a:xfrm>
            <a:off x="179512" y="3275740"/>
            <a:ext cx="4464496" cy="3393620"/>
          </a:xfrm>
          <a:prstGeom prst="flowChartAlternateProcess">
            <a:avLst/>
          </a:prstGeom>
        </p:spPr>
        <p:style>
          <a:lnRef idx="1">
            <a:schemeClr val="accent4"/>
          </a:lnRef>
          <a:fillRef idx="3">
            <a:schemeClr val="accent4"/>
          </a:fillRef>
          <a:effectRef idx="2">
            <a:schemeClr val="accent4"/>
          </a:effectRef>
          <a:fontRef idx="minor">
            <a:schemeClr val="lt1"/>
          </a:fontRef>
        </p:style>
        <p:txBody>
          <a:bodyPr rtlCol="0" anchor="ctr"/>
          <a:lstStyle/>
          <a:p>
            <a:pPr algn="just" rtl="1"/>
            <a:r>
              <a:rPr lang="ar-SA" sz="2200" b="1" dirty="0">
                <a:solidFill>
                  <a:schemeClr val="tx1"/>
                </a:solidFill>
              </a:rPr>
              <a:t>نظام الاقتطاعات من المصدر، يخص هذا النظام بعض المداخيل التابعة للضريبة على أرباح الشركات، وهي:</a:t>
            </a:r>
            <a:endParaRPr lang="fr-FR" sz="2200" b="1" dirty="0">
              <a:solidFill>
                <a:schemeClr val="tx1"/>
              </a:solidFill>
            </a:endParaRPr>
          </a:p>
          <a:p>
            <a:pPr algn="just" rtl="1"/>
            <a:r>
              <a:rPr lang="ar-SA" sz="2200" b="1" dirty="0">
                <a:solidFill>
                  <a:schemeClr val="tx1"/>
                </a:solidFill>
              </a:rPr>
              <a:t>* المداخيل المحققة من طرف المؤسسات الأجنبية ؛</a:t>
            </a:r>
            <a:endParaRPr lang="fr-FR" sz="2200" b="1" dirty="0">
              <a:solidFill>
                <a:schemeClr val="tx1"/>
              </a:solidFill>
            </a:endParaRPr>
          </a:p>
          <a:p>
            <a:pPr algn="just" rtl="1"/>
            <a:r>
              <a:rPr lang="ar-SA" sz="2200" b="1" dirty="0">
                <a:solidFill>
                  <a:schemeClr val="tx1"/>
                </a:solidFill>
              </a:rPr>
              <a:t>* مداخيل رؤوس الأموال المنقولة ؛</a:t>
            </a:r>
            <a:endParaRPr lang="fr-FR" sz="2200" b="1" dirty="0">
              <a:solidFill>
                <a:schemeClr val="tx1"/>
              </a:solidFill>
            </a:endParaRPr>
          </a:p>
          <a:p>
            <a:pPr algn="just"/>
            <a:r>
              <a:rPr lang="ar-SA" sz="2200" b="1" dirty="0">
                <a:solidFill>
                  <a:schemeClr val="tx1"/>
                </a:solidFill>
              </a:rPr>
              <a:t>* إيجار القاعات أو المساحات لإحياء الحفلات أو لتنظيم اللقاءات والملتقيات والتجمعات وكذا تنظيم الأعياد السوقية</a:t>
            </a:r>
            <a:endParaRPr lang="fr-FR" sz="2200" b="1" dirty="0">
              <a:solidFill>
                <a:schemeClr val="tx1"/>
              </a:solidFill>
            </a:endParaRPr>
          </a:p>
        </p:txBody>
      </p:sp>
    </p:spTree>
    <p:extLst>
      <p:ext uri="{BB962C8B-B14F-4D97-AF65-F5344CB8AC3E}">
        <p14:creationId xmlns:p14="http://schemas.microsoft.com/office/powerpoint/2010/main" val="428376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heckerboard(across)">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checkerboard(across)">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ox(in)">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ox(in)">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ar\Desktop\1557dceaa9937f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ZoneTexte 4"/>
          <p:cNvSpPr txBox="1"/>
          <p:nvPr/>
        </p:nvSpPr>
        <p:spPr>
          <a:xfrm>
            <a:off x="2492921" y="3228972"/>
            <a:ext cx="2653466" cy="1200329"/>
          </a:xfrm>
          <a:prstGeom prst="rect">
            <a:avLst/>
          </a:prstGeom>
          <a:noFill/>
        </p:spPr>
        <p:txBody>
          <a:bodyPr wrap="square" rtlCol="0">
            <a:spAutoFit/>
          </a:bodyPr>
          <a:lstStyle/>
          <a:p>
            <a:pPr algn="ctr"/>
            <a:r>
              <a:rPr lang="ar-DZ" sz="2400" b="1" dirty="0" smtClean="0">
                <a:latin typeface="Andalus" pitchFamily="18" charset="-78"/>
                <a:cs typeface="Andalus" pitchFamily="18" charset="-78"/>
              </a:rPr>
              <a:t>متبقى التصفية: </a:t>
            </a:r>
            <a:r>
              <a:rPr lang="ar-SA" sz="2400" b="1" dirty="0" smtClean="0"/>
              <a:t>خلال </a:t>
            </a:r>
            <a:r>
              <a:rPr lang="ar-SA" sz="2400" b="1" dirty="0"/>
              <a:t>أجل أقصاه 30 </a:t>
            </a:r>
            <a:r>
              <a:rPr lang="ar-SA" sz="2400" b="1" dirty="0" err="1"/>
              <a:t>أفريل</a:t>
            </a:r>
            <a:r>
              <a:rPr lang="ar-SA" sz="2400" b="1" dirty="0"/>
              <a:t> من السنة الموالية</a:t>
            </a:r>
            <a:endParaRPr lang="fr-FR" sz="2400" b="1" dirty="0">
              <a:latin typeface="Andalus" pitchFamily="18" charset="-78"/>
              <a:cs typeface="Andalus" pitchFamily="18" charset="-78"/>
            </a:endParaRPr>
          </a:p>
        </p:txBody>
      </p:sp>
      <p:sp>
        <p:nvSpPr>
          <p:cNvPr id="6" name="ZoneTexte 5"/>
          <p:cNvSpPr txBox="1"/>
          <p:nvPr/>
        </p:nvSpPr>
        <p:spPr>
          <a:xfrm>
            <a:off x="311074" y="616854"/>
            <a:ext cx="4363694" cy="1388072"/>
          </a:xfrm>
          <a:prstGeom prst="rect">
            <a:avLst/>
          </a:prstGeom>
          <a:noFill/>
        </p:spPr>
        <p:txBody>
          <a:bodyPr wrap="none" rtlCol="0">
            <a:spAutoFit/>
          </a:bodyPr>
          <a:lstStyle/>
          <a:p>
            <a:pPr indent="215900" algn="just" rtl="1">
              <a:lnSpc>
                <a:spcPct val="115000"/>
              </a:lnSpc>
              <a:spcBef>
                <a:spcPts val="600"/>
              </a:spcBef>
              <a:spcAft>
                <a:spcPts val="0"/>
              </a:spcAft>
            </a:pPr>
            <a:r>
              <a:rPr lang="ar-SA" sz="2400" b="1" dirty="0">
                <a:latin typeface="Calibri"/>
                <a:ea typeface="Times New Roman"/>
                <a:cs typeface="Traditional Arabic"/>
              </a:rPr>
              <a:t>التسبيق الأول : من 20 فيفري إلى 20 مارس ؛</a:t>
            </a:r>
            <a:endParaRPr lang="fr-FR" sz="2400" b="1" dirty="0">
              <a:latin typeface="Calibri"/>
              <a:ea typeface="Calibri"/>
              <a:cs typeface="Arial"/>
            </a:endParaRPr>
          </a:p>
          <a:p>
            <a:pPr indent="215900" algn="just" rtl="1">
              <a:lnSpc>
                <a:spcPct val="115000"/>
              </a:lnSpc>
              <a:spcBef>
                <a:spcPts val="600"/>
              </a:spcBef>
              <a:spcAft>
                <a:spcPts val="0"/>
              </a:spcAft>
            </a:pPr>
            <a:r>
              <a:rPr lang="ar-SA" sz="2400" b="1" dirty="0">
                <a:latin typeface="Calibri"/>
                <a:ea typeface="Times New Roman"/>
                <a:cs typeface="Traditional Arabic"/>
              </a:rPr>
              <a:t>التسبيق الثاني : من 20 ماي إلى 20 جوان ؛</a:t>
            </a:r>
            <a:endParaRPr lang="fr-FR" sz="2400" b="1" dirty="0">
              <a:latin typeface="Calibri"/>
              <a:ea typeface="Calibri"/>
              <a:cs typeface="Arial"/>
            </a:endParaRPr>
          </a:p>
          <a:p>
            <a:pPr algn="r" rtl="1"/>
            <a:r>
              <a:rPr lang="ar-SA" sz="2400" b="1" dirty="0">
                <a:ea typeface="Times New Roman"/>
                <a:cs typeface="Traditional Arabic"/>
              </a:rPr>
              <a:t>التسبيق الثالث : من 20 أكتوبر إلى 20 نوفمبر</a:t>
            </a:r>
            <a:endParaRPr lang="fr-FR" sz="2400" b="1" dirty="0">
              <a:solidFill>
                <a:srgbClr val="7030A0"/>
              </a:solidFill>
              <a:latin typeface="Andalus" pitchFamily="18" charset="-78"/>
              <a:cs typeface="Andalus" pitchFamily="18" charset="-78"/>
            </a:endParaRPr>
          </a:p>
        </p:txBody>
      </p:sp>
      <p:sp>
        <p:nvSpPr>
          <p:cNvPr id="7" name="ZoneTexte 6"/>
          <p:cNvSpPr txBox="1"/>
          <p:nvPr/>
        </p:nvSpPr>
        <p:spPr>
          <a:xfrm>
            <a:off x="6215074" y="5214950"/>
            <a:ext cx="1906291" cy="646331"/>
          </a:xfrm>
          <a:prstGeom prst="rect">
            <a:avLst/>
          </a:prstGeom>
          <a:noFill/>
        </p:spPr>
        <p:txBody>
          <a:bodyPr wrap="none" rtlCol="0">
            <a:spAutoFit/>
          </a:bodyPr>
          <a:lstStyle/>
          <a:p>
            <a:r>
              <a:rPr lang="ar-DZ" sz="3600" b="1" dirty="0" smtClean="0">
                <a:solidFill>
                  <a:srgbClr val="7030A0"/>
                </a:solidFill>
                <a:latin typeface="Andalus" pitchFamily="18" charset="-78"/>
                <a:cs typeface="Andalus" pitchFamily="18" charset="-78"/>
              </a:rPr>
              <a:t>مثال تطبيقي</a:t>
            </a:r>
            <a:endParaRPr lang="fr-FR" sz="3600" b="1" dirty="0">
              <a:solidFill>
                <a:srgbClr val="7030A0"/>
              </a:solidFill>
              <a:latin typeface="Andalus" pitchFamily="18" charset="-78"/>
              <a:cs typeface="Andalus" pitchFamily="18" charset="-78"/>
            </a:endParaRPr>
          </a:p>
        </p:txBody>
      </p:sp>
      <p:sp>
        <p:nvSpPr>
          <p:cNvPr id="8" name="Ellipse 7"/>
          <p:cNvSpPr/>
          <p:nvPr/>
        </p:nvSpPr>
        <p:spPr>
          <a:xfrm>
            <a:off x="5524710" y="0"/>
            <a:ext cx="3607619" cy="1178727"/>
          </a:xfrm>
          <a:prstGeom prst="ellipse">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DZ" sz="2400" b="1" dirty="0" smtClean="0">
                <a:latin typeface="Simplified Arabic" pitchFamily="18" charset="-78"/>
                <a:cs typeface="Simplified Arabic" pitchFamily="18" charset="-78"/>
              </a:rPr>
              <a:t>نظام دفع الضريبة على أرباح الشركات</a:t>
            </a:r>
            <a:endParaRPr lang="fr-FR" sz="2400" b="1"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95536" y="1484784"/>
            <a:ext cx="8247443" cy="50186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rtl="1">
              <a:lnSpc>
                <a:spcPct val="150000"/>
              </a:lnSpc>
            </a:pPr>
            <a:r>
              <a:rPr lang="ar-DZ" sz="2400" b="1" dirty="0"/>
              <a:t>- 10% بالنسبة لعوائد الديون والودائع والكفالات ويمثل الاقتطاع المتعلق بهذه العوائد اعتمادا ضريبيا يخصم من فرض الضريبة النهائي؛</a:t>
            </a:r>
            <a:endParaRPr lang="fr-FR" sz="2400" b="1" dirty="0"/>
          </a:p>
          <a:p>
            <a:pPr algn="just" rtl="1">
              <a:lnSpc>
                <a:spcPct val="150000"/>
              </a:lnSpc>
            </a:pPr>
            <a:r>
              <a:rPr lang="ar-DZ" sz="2400" b="1" dirty="0"/>
              <a:t>- 40% بالنسبة للمداخيل الناتجة عن سندات الصناديق غير الاسمية أو لحاملها ويكتسي هذا الاقتطاع طابعا محررا؛</a:t>
            </a:r>
            <a:endParaRPr lang="fr-FR" sz="2400" b="1" dirty="0"/>
          </a:p>
          <a:p>
            <a:pPr algn="just" rtl="1">
              <a:lnSpc>
                <a:spcPct val="150000"/>
              </a:lnSpc>
            </a:pPr>
            <a:r>
              <a:rPr lang="ar-DZ" sz="2400" b="1" dirty="0"/>
              <a:t>- 20% بالنسبة للمبالغ المحصلة من قبل المؤسسات في إطار عقد التسيير الذي يخضع إلى الاقتطاع من المصدر، يكتسي هذا الاقتطاع طابعا محررا؛</a:t>
            </a:r>
            <a:endParaRPr lang="fr-FR" sz="2400" b="1" dirty="0"/>
          </a:p>
          <a:p>
            <a:pPr algn="just" rtl="1">
              <a:lnSpc>
                <a:spcPct val="150000"/>
              </a:lnSpc>
            </a:pPr>
            <a:r>
              <a:rPr lang="ar-DZ" sz="2400" b="1" dirty="0"/>
              <a:t>- 10% بالنسبة للمبالغ التي تقبضها شركات النقل البحري الأجنبية إذا كانت بلدانها الاصلية تفرض الضريبة على مؤسسات جزائرية للنقل البحري، غير انه بمجرد ما تطبق هذه البلدان نسبة عليا أو دنيا، تطبق عليها قاعدة المعاملة بالمثل.</a:t>
            </a:r>
            <a:endParaRPr lang="fr-FR" sz="2400" b="1" dirty="0"/>
          </a:p>
        </p:txBody>
      </p:sp>
      <p:sp>
        <p:nvSpPr>
          <p:cNvPr id="8" name="Ellipse 7"/>
          <p:cNvSpPr/>
          <p:nvPr/>
        </p:nvSpPr>
        <p:spPr>
          <a:xfrm>
            <a:off x="5524710" y="0"/>
            <a:ext cx="3607619" cy="1178727"/>
          </a:xfrm>
          <a:prstGeom prst="ellipse">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DZ" sz="2400" b="1" dirty="0" smtClean="0">
                <a:solidFill>
                  <a:prstClr val="black"/>
                </a:solidFill>
                <a:latin typeface="Simplified Arabic" pitchFamily="18" charset="-78"/>
                <a:cs typeface="Simplified Arabic" pitchFamily="18" charset="-78"/>
              </a:rPr>
              <a:t>معدلات الاقتطاع من المصدر</a:t>
            </a:r>
            <a:endParaRPr lang="fr-FR" sz="2400" b="1" dirty="0">
              <a:solidFill>
                <a:prstClr val="black"/>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934419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1704" y="643553"/>
            <a:ext cx="8892480" cy="57554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rtl="1"/>
            <a:r>
              <a:rPr lang="ar-DZ" sz="2300" b="1" dirty="0" smtClean="0"/>
              <a:t>- </a:t>
            </a:r>
            <a:r>
              <a:rPr lang="ar-DZ" sz="2300" b="1" dirty="0"/>
              <a:t>24% وأصبح هذا المعدل يساوي 30% بعد صدور القانون رقم 20-07 </a:t>
            </a:r>
            <a:r>
              <a:rPr lang="ar-DZ" sz="2300" b="1" dirty="0" smtClean="0"/>
              <a:t>والذي </a:t>
            </a:r>
            <a:r>
              <a:rPr lang="ar-DZ" sz="2300" b="1" dirty="0"/>
              <a:t>يتضمن قانون المالية التكميلي لسنة 2020 بالنسبة:</a:t>
            </a:r>
            <a:endParaRPr lang="fr-FR" sz="2300" b="1" dirty="0"/>
          </a:p>
          <a:p>
            <a:pPr lvl="0" algn="just" rtl="1"/>
            <a:r>
              <a:rPr lang="ar-DZ" sz="2300" b="1" dirty="0" smtClean="0"/>
              <a:t>* للمبالغ </a:t>
            </a:r>
            <a:r>
              <a:rPr lang="ar-DZ" sz="2300" b="1" dirty="0"/>
              <a:t>التي تقبضها المؤسسات الأجنبية التي ليست لها منشآت مهنية دائمة في الجزائر في إطار صفقات تأدية الخدمات؛</a:t>
            </a:r>
            <a:endParaRPr lang="fr-FR" sz="2300" b="1" dirty="0"/>
          </a:p>
          <a:p>
            <a:pPr lvl="0" algn="just" rtl="1"/>
            <a:r>
              <a:rPr lang="ar-DZ" sz="2300" b="1" dirty="0" smtClean="0"/>
              <a:t>* للمبالغ </a:t>
            </a:r>
            <a:r>
              <a:rPr lang="ar-DZ" sz="2300" b="1" dirty="0"/>
              <a:t>المدفوعة مقابل خدمات من كل نوع تؤدى أو تستعمل في الجزائر؛</a:t>
            </a:r>
            <a:endParaRPr lang="fr-FR" sz="2300" b="1" dirty="0"/>
          </a:p>
          <a:p>
            <a:pPr lvl="0" algn="just" rtl="1"/>
            <a:r>
              <a:rPr lang="ar-DZ" sz="2300" b="1" dirty="0" smtClean="0"/>
              <a:t>* للحواصل </a:t>
            </a:r>
            <a:r>
              <a:rPr lang="ar-DZ" sz="2300" b="1" dirty="0"/>
              <a:t>المدفوعة للمخترعين المقيمين في الخارج إما بموجب امتياز رخصة استغلال براءاتهم وإما بموجب التنازل عن علامة الصنع أو أسلوبه أو صيغته أو منح امتياز ذلك.</a:t>
            </a:r>
            <a:endParaRPr lang="fr-FR" sz="2300" b="1" dirty="0"/>
          </a:p>
          <a:p>
            <a:pPr algn="just" rtl="1"/>
            <a:r>
              <a:rPr lang="ar-DZ" sz="2300" b="1" dirty="0"/>
              <a:t>- 15% محررة من الضريبة، بالنسبة لعائدات الأسهم أو الحصص الاجتماعية وكذا المداخيل المذكورة في المواد 45 إلى 48 من قانون الضرائب المباشرة والرسوم المماثلة لسنة 2022، المحققة من طرف الاشخاص المعنويين الذين لا يملكون منشأة مهنية دائمة في الجزائر؛</a:t>
            </a:r>
            <a:endParaRPr lang="fr-FR" sz="2300" b="1" dirty="0"/>
          </a:p>
          <a:p>
            <a:pPr algn="just" rtl="1"/>
            <a:r>
              <a:rPr lang="ar-DZ" sz="2300" b="1" dirty="0"/>
              <a:t>- 05% محررة من الضريبة، بالنسبة للمداخيل المتأتية من توزيع الأرباح التي تم إخضاعها للضريبة على أرباح الشركات أو إعفاؤها صراحة؛</a:t>
            </a:r>
            <a:endParaRPr lang="fr-FR" sz="2300" b="1" dirty="0"/>
          </a:p>
          <a:p>
            <a:pPr algn="just" rtl="1"/>
            <a:r>
              <a:rPr lang="ar-DZ" sz="2300" b="1" dirty="0"/>
              <a:t>- 20% بالنسبة لفوائض القيمة الناتجة عن التنازل عن الأسهم أو الحصص الاجتماعية أو الأوراق المماثلة المحققة من طرف الأشخاص المذكورين في المادة 149 مكرر قانون الضرائب المباشرة والرسوم المماثلة</a:t>
            </a:r>
            <a:endParaRPr lang="fr-FR" sz="2300" b="1" dirty="0">
              <a:solidFill>
                <a:prstClr val="black"/>
              </a:solidFill>
            </a:endParaRPr>
          </a:p>
        </p:txBody>
      </p:sp>
      <p:sp>
        <p:nvSpPr>
          <p:cNvPr id="8" name="Ellipse 7"/>
          <p:cNvSpPr/>
          <p:nvPr/>
        </p:nvSpPr>
        <p:spPr>
          <a:xfrm>
            <a:off x="3419872" y="0"/>
            <a:ext cx="5712457" cy="589363"/>
          </a:xfrm>
          <a:prstGeom prst="ellipse">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DZ" sz="2400" b="1" dirty="0" smtClean="0">
                <a:solidFill>
                  <a:prstClr val="black"/>
                </a:solidFill>
                <a:latin typeface="Simplified Arabic" pitchFamily="18" charset="-78"/>
                <a:cs typeface="Simplified Arabic" pitchFamily="18" charset="-78"/>
              </a:rPr>
              <a:t>معدلات الاقتطاع من المصدر</a:t>
            </a:r>
            <a:endParaRPr lang="fr-FR" sz="2400" b="1" dirty="0">
              <a:solidFill>
                <a:prstClr val="black"/>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172522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1520" y="1268760"/>
            <a:ext cx="8818190" cy="475252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rtl="1"/>
            <a:r>
              <a:rPr lang="ar-SA" sz="2400" b="1" dirty="0">
                <a:solidFill>
                  <a:srgbClr val="C00000"/>
                </a:solidFill>
              </a:rPr>
              <a:t>التصريح بالوجود: </a:t>
            </a:r>
            <a:r>
              <a:rPr lang="ar-SA" sz="2400" b="1" dirty="0"/>
              <a:t>يتعين على المؤسسة في غضون ثلاثين (30) يوم من بداية نشاطها، اكتتاب تصريح بالوجود حيث تقدم نموذجه الإدارة </a:t>
            </a:r>
            <a:r>
              <a:rPr lang="ar-SA" sz="2400" b="1" dirty="0" err="1"/>
              <a:t>الجبائية</a:t>
            </a:r>
            <a:r>
              <a:rPr lang="ar-SA" sz="2400" b="1" dirty="0" smtClean="0"/>
              <a:t>.</a:t>
            </a:r>
            <a:endParaRPr lang="ar-DZ" sz="2400" b="1" dirty="0" smtClean="0"/>
          </a:p>
          <a:p>
            <a:pPr algn="just" rtl="1"/>
            <a:r>
              <a:rPr lang="ar-SA" sz="2400" b="1" dirty="0">
                <a:solidFill>
                  <a:srgbClr val="C00000"/>
                </a:solidFill>
              </a:rPr>
              <a:t>التصريح الشهري: </a:t>
            </a:r>
            <a:r>
              <a:rPr lang="ar-SA" sz="2400" b="1" dirty="0"/>
              <a:t>يعتبر التصريح سلسلة (</a:t>
            </a:r>
            <a:r>
              <a:rPr lang="fr-FR" sz="2400" b="1" dirty="0"/>
              <a:t>G50</a:t>
            </a:r>
            <a:r>
              <a:rPr lang="ar-SA" sz="2400" b="1" dirty="0"/>
              <a:t>) تصريح وحيد يقوم مقام جدول إشعار بالدفع. يجب إيداع التصريح لدى قابض الضرائب المتواجد بدائرة المنشأة خلال أجل 20 يوما الأولى من الشهر الذي يلي الشهر الذي استحقت فيه الحقوق أو الذي تم فيه إجراء الاقتطاع من المصدر وتسديد في آن واحد المبالغ </a:t>
            </a:r>
            <a:r>
              <a:rPr lang="ar-SA" sz="2400" b="1" dirty="0" smtClean="0"/>
              <a:t>الموافقة</a:t>
            </a:r>
            <a:endParaRPr lang="ar-DZ" sz="2400" b="1" dirty="0" smtClean="0"/>
          </a:p>
          <a:p>
            <a:pPr algn="just" rtl="1"/>
            <a:r>
              <a:rPr lang="ar-SA" sz="2400" b="1" dirty="0">
                <a:solidFill>
                  <a:srgbClr val="C00000"/>
                </a:solidFill>
              </a:rPr>
              <a:t>التصريح السنوي للنتائج: </a:t>
            </a:r>
            <a:r>
              <a:rPr lang="ar-SA" sz="2400" b="1" dirty="0"/>
              <a:t>يتعين على المنشأة خلال أجل أقصاه 30 </a:t>
            </a:r>
            <a:r>
              <a:rPr lang="ar-SA" sz="2400" b="1" dirty="0" err="1"/>
              <a:t>أفريل</a:t>
            </a:r>
            <a:r>
              <a:rPr lang="ar-SA" sz="2400" b="1" dirty="0"/>
              <a:t> من كل سنة، اكتتاب تصريح خاص للنتائج، يتعلق بالسنة المالية السابقة حيث تقدم مطبوعته الإدارة </a:t>
            </a:r>
            <a:r>
              <a:rPr lang="ar-SA" sz="2400" b="1" dirty="0" err="1"/>
              <a:t>الجبائية</a:t>
            </a:r>
            <a:r>
              <a:rPr lang="ar-SA" sz="2400" b="1" dirty="0"/>
              <a:t>.</a:t>
            </a:r>
            <a:endParaRPr lang="fr-FR" sz="2400" b="1" dirty="0"/>
          </a:p>
          <a:p>
            <a:pPr algn="just" rtl="1"/>
            <a:r>
              <a:rPr lang="ar-SA" sz="2400" b="1" dirty="0"/>
              <a:t>يجب تقديم هذا التصريح لدى مفتشية الضرائب لمكان تواجد المقر الاجتماعي أو مقر المؤسسة الرئيسية. غير أنه يمكن منح تأجيل لمدة لا تتجاوز ثلاثة (03) أشهر في حالة وجود قوة قاهرة، بناء على قرار من المدير العام للضرائب.</a:t>
            </a:r>
            <a:endParaRPr lang="fr-FR" sz="2400" b="1" dirty="0"/>
          </a:p>
        </p:txBody>
      </p:sp>
      <p:sp>
        <p:nvSpPr>
          <p:cNvPr id="5" name="Rectangle 140"/>
          <p:cNvSpPr>
            <a:spLocks noChangeArrowheads="1"/>
          </p:cNvSpPr>
          <p:nvPr/>
        </p:nvSpPr>
        <p:spPr bwMode="auto">
          <a:xfrm>
            <a:off x="1763688" y="72008"/>
            <a:ext cx="5400600" cy="76470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82927" tIns="41464" rIns="82927" bIns="41464" anchor="ctr"/>
          <a:lstStyle/>
          <a:p>
            <a:pPr algn="ctr" eaLnBrk="0" hangingPunct="0">
              <a:lnSpc>
                <a:spcPct val="140000"/>
              </a:lnSpc>
            </a:pPr>
            <a:r>
              <a:rPr lang="ar-DZ"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الالتزامات التصريحية</a:t>
            </a:r>
            <a:endParaRPr lang="fr-F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6" name="Picture 170" descr="bann02"/>
          <p:cNvPicPr>
            <a:picLocks noChangeArrowheads="1"/>
          </p:cNvPicPr>
          <p:nvPr/>
        </p:nvPicPr>
        <p:blipFill>
          <a:blip r:embed="rId2" cstate="print"/>
          <a:srcRect/>
          <a:stretch>
            <a:fillRect/>
          </a:stretch>
        </p:blipFill>
        <p:spPr bwMode="auto">
          <a:xfrm flipV="1">
            <a:off x="5429" y="72006"/>
            <a:ext cx="1686251" cy="702705"/>
          </a:xfrm>
          <a:prstGeom prst="rect">
            <a:avLst/>
          </a:prstGeom>
          <a:noFill/>
          <a:ln w="9525">
            <a:noFill/>
            <a:miter lim="800000"/>
            <a:headEnd/>
            <a:tailEnd/>
          </a:ln>
        </p:spPr>
      </p:pic>
      <p:pic>
        <p:nvPicPr>
          <p:cNvPr id="7" name="Picture 170" descr="bann02"/>
          <p:cNvPicPr>
            <a:picLocks noChangeArrowheads="1"/>
          </p:cNvPicPr>
          <p:nvPr/>
        </p:nvPicPr>
        <p:blipFill>
          <a:blip r:embed="rId2" cstate="print"/>
          <a:srcRect/>
          <a:stretch>
            <a:fillRect/>
          </a:stretch>
        </p:blipFill>
        <p:spPr bwMode="auto">
          <a:xfrm flipV="1">
            <a:off x="7308304" y="72006"/>
            <a:ext cx="1761406" cy="702705"/>
          </a:xfrm>
          <a:prstGeom prst="rect">
            <a:avLst/>
          </a:prstGeom>
          <a:noFill/>
          <a:ln w="9525">
            <a:noFill/>
            <a:miter lim="800000"/>
            <a:headEnd/>
            <a:tailEnd/>
          </a:ln>
        </p:spPr>
      </p:pic>
    </p:spTree>
    <p:extLst>
      <p:ext uri="{BB962C8B-B14F-4D97-AF65-F5344CB8AC3E}">
        <p14:creationId xmlns:p14="http://schemas.microsoft.com/office/powerpoint/2010/main" val="388362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Terminateur 5"/>
          <p:cNvSpPr/>
          <p:nvPr/>
        </p:nvSpPr>
        <p:spPr>
          <a:xfrm>
            <a:off x="0" y="103291"/>
            <a:ext cx="6572296" cy="1754073"/>
          </a:xfrm>
          <a:prstGeom prst="flowChartTerminator">
            <a:avLst/>
          </a:prstGeom>
          <a:solidFill>
            <a:srgbClr val="C6551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ea typeface="Calibri"/>
                <a:cs typeface="Traditional Arabic"/>
              </a:rPr>
              <a:t>قبل 2022: يستحق </a:t>
            </a:r>
            <a:r>
              <a:rPr lang="ar-DZ" sz="2800" b="1" dirty="0">
                <a:ea typeface="Calibri"/>
                <a:cs typeface="Traditional Arabic"/>
              </a:rPr>
              <a:t>الرسم بصدد رقم أعمال يحققه في الجزائر المكلفون بالضريبة الذين يمارسون نشاطا تخضع أرباحه للضريبة على الدخل الإجمالي في صنف الأرباح المهنية، أو للضريبة على أرباح الشركات</a:t>
            </a:r>
            <a:endParaRPr lang="fr-FR" sz="2800" b="1" dirty="0"/>
          </a:p>
        </p:txBody>
      </p:sp>
      <p:sp>
        <p:nvSpPr>
          <p:cNvPr id="7" name="Organigramme : Terminateur 6"/>
          <p:cNvSpPr/>
          <p:nvPr/>
        </p:nvSpPr>
        <p:spPr>
          <a:xfrm>
            <a:off x="141916" y="3439547"/>
            <a:ext cx="7035694" cy="1355612"/>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ar-DZ" sz="2800" b="1" dirty="0"/>
              <a:t>تستثنى من مجال تطبيق الرسم، مداخيل الأشخاص الطبيعيين الناتجة عن استغلال الأشخاص المعنويين أو الشركات التي تخضع كذلك للرسم</a:t>
            </a:r>
            <a:endParaRPr lang="fr-FR" sz="2800" b="1" dirty="0"/>
          </a:p>
        </p:txBody>
      </p:sp>
      <p:sp>
        <p:nvSpPr>
          <p:cNvPr id="8" name="Organigramme : Terminateur 7"/>
          <p:cNvSpPr/>
          <p:nvPr/>
        </p:nvSpPr>
        <p:spPr>
          <a:xfrm>
            <a:off x="-463430" y="1778516"/>
            <a:ext cx="7678636" cy="1581326"/>
          </a:xfrm>
          <a:prstGeom prst="flowChartTerminator">
            <a:avLst/>
          </a:prstGeom>
        </p:spPr>
        <p:style>
          <a:lnRef idx="1">
            <a:schemeClr val="dk1"/>
          </a:lnRef>
          <a:fillRef idx="3">
            <a:schemeClr val="dk1"/>
          </a:fillRef>
          <a:effectRef idx="2">
            <a:schemeClr val="dk1"/>
          </a:effectRef>
          <a:fontRef idx="minor">
            <a:schemeClr val="lt1"/>
          </a:fontRef>
        </p:style>
        <p:txBody>
          <a:bodyPr rtlCol="0" anchor="ctr"/>
          <a:lstStyle/>
          <a:p>
            <a:pPr algn="just" rtl="1"/>
            <a:r>
              <a:rPr lang="ar-DZ" sz="2800" b="1" dirty="0" smtClean="0">
                <a:ea typeface="Calibri"/>
                <a:cs typeface="Traditional Arabic"/>
              </a:rPr>
              <a:t>بعد ق م 2022: الخاضعون هم المكلفون </a:t>
            </a:r>
            <a:r>
              <a:rPr lang="ar-DZ" sz="2800" b="1" dirty="0">
                <a:ea typeface="Calibri"/>
                <a:cs typeface="Traditional Arabic"/>
              </a:rPr>
              <a:t>بالضريبة الذين يمارسون نشاطا تخضع أرباحه للضريبة على الدخل الإجمالي في صنف الأرباح الصناعية والتجارية، أو للضريبة على أرباح الشركات</a:t>
            </a:r>
            <a:r>
              <a:rPr lang="ar-DZ" sz="2400" dirty="0"/>
              <a:t>. </a:t>
            </a:r>
            <a:endParaRPr lang="fr-FR" sz="2400" dirty="0"/>
          </a:p>
        </p:txBody>
      </p:sp>
      <p:sp>
        <p:nvSpPr>
          <p:cNvPr id="10" name="Chevron 9"/>
          <p:cNvSpPr/>
          <p:nvPr/>
        </p:nvSpPr>
        <p:spPr>
          <a:xfrm>
            <a:off x="6000760" y="642918"/>
            <a:ext cx="1143008" cy="928694"/>
          </a:xfrm>
          <a:prstGeom prst="chevron">
            <a:avLst/>
          </a:prstGeom>
          <a:solidFill>
            <a:srgbClr val="C6551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Simplified Arabic" pitchFamily="18" charset="-78"/>
                <a:cs typeface="Simplified Arabic" pitchFamily="18" charset="-78"/>
              </a:rPr>
              <a:t>1</a:t>
            </a:r>
            <a:endParaRPr lang="fr-FR" sz="2800" b="1" dirty="0">
              <a:solidFill>
                <a:schemeClr val="tx1"/>
              </a:solidFill>
              <a:latin typeface="Simplified Arabic" pitchFamily="18" charset="-78"/>
              <a:cs typeface="Simplified Arabic" pitchFamily="18" charset="-78"/>
            </a:endParaRPr>
          </a:p>
        </p:txBody>
      </p:sp>
      <p:sp>
        <p:nvSpPr>
          <p:cNvPr id="11" name="Chevron 10"/>
          <p:cNvSpPr/>
          <p:nvPr/>
        </p:nvSpPr>
        <p:spPr>
          <a:xfrm>
            <a:off x="6668384" y="3496988"/>
            <a:ext cx="1143008" cy="1071570"/>
          </a:xfrm>
          <a:prstGeom prst="chevr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2800" b="1" dirty="0" smtClean="0">
                <a:solidFill>
                  <a:schemeClr val="tx1"/>
                </a:solidFill>
                <a:latin typeface="Simplified Arabic" pitchFamily="18" charset="-78"/>
                <a:cs typeface="Simplified Arabic" pitchFamily="18" charset="-78"/>
              </a:rPr>
              <a:t>3</a:t>
            </a:r>
            <a:endParaRPr lang="fr-FR" sz="2800" b="1" dirty="0">
              <a:solidFill>
                <a:schemeClr val="tx1"/>
              </a:solidFill>
              <a:latin typeface="Simplified Arabic" pitchFamily="18" charset="-78"/>
              <a:cs typeface="Simplified Arabic" pitchFamily="18" charset="-78"/>
            </a:endParaRPr>
          </a:p>
        </p:txBody>
      </p:sp>
      <p:sp>
        <p:nvSpPr>
          <p:cNvPr id="12" name="Chevron 11"/>
          <p:cNvSpPr/>
          <p:nvPr/>
        </p:nvSpPr>
        <p:spPr>
          <a:xfrm>
            <a:off x="6701408" y="2033394"/>
            <a:ext cx="1143008" cy="1071570"/>
          </a:xfrm>
          <a:prstGeom prst="chevron">
            <a:avLst>
              <a:gd name="adj" fmla="val 5303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b="1" dirty="0" smtClean="0">
                <a:solidFill>
                  <a:schemeClr val="tx1"/>
                </a:solidFill>
                <a:latin typeface="Simplified Arabic" pitchFamily="18" charset="-78"/>
                <a:cs typeface="Simplified Arabic" pitchFamily="18" charset="-78"/>
              </a:rPr>
              <a:t>2</a:t>
            </a:r>
            <a:endParaRPr lang="fr-FR" sz="2800" b="1" dirty="0">
              <a:solidFill>
                <a:schemeClr val="tx1"/>
              </a:solidFill>
              <a:latin typeface="Simplified Arabic" pitchFamily="18" charset="-78"/>
              <a:cs typeface="Simplified Arabic" pitchFamily="18" charset="-78"/>
            </a:endParaRPr>
          </a:p>
        </p:txBody>
      </p:sp>
      <p:sp>
        <p:nvSpPr>
          <p:cNvPr id="14" name="Rectangle 13"/>
          <p:cNvSpPr/>
          <p:nvPr/>
        </p:nvSpPr>
        <p:spPr>
          <a:xfrm rot="3438098">
            <a:off x="6314730" y="1519264"/>
            <a:ext cx="3718384" cy="646331"/>
          </a:xfrm>
          <a:prstGeom prst="rect">
            <a:avLst/>
          </a:prstGeom>
          <a:effectLst>
            <a:outerShdw blurRad="152400" dist="317500" dir="5400000" sx="90000" sy="-19000" rotWithShape="0">
              <a:prstClr val="black">
                <a:alpha val="15000"/>
              </a:prstClr>
            </a:outerShdw>
          </a:effectLst>
          <a:scene3d>
            <a:camera prst="perspectiveHeroicExtremeLeftFacing"/>
            <a:lightRig rig="threePt" dir="t"/>
          </a:scene3d>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ar-DZ"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الرسم على النشاط المهني</a:t>
            </a:r>
            <a:endPar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Organigramme : Terminateur 14"/>
          <p:cNvSpPr/>
          <p:nvPr/>
        </p:nvSpPr>
        <p:spPr>
          <a:xfrm>
            <a:off x="0" y="4941168"/>
            <a:ext cx="9001156" cy="1631104"/>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indent="215900" algn="just" rtl="1">
              <a:lnSpc>
                <a:spcPct val="115000"/>
              </a:lnSpc>
              <a:spcBef>
                <a:spcPts val="600"/>
              </a:spcBef>
              <a:spcAft>
                <a:spcPts val="0"/>
              </a:spcAft>
            </a:pPr>
            <a:r>
              <a:rPr lang="ar-DZ" sz="2600" b="1" dirty="0">
                <a:solidFill>
                  <a:schemeClr val="tx1"/>
                </a:solidFill>
                <a:ea typeface="Calibri"/>
                <a:cs typeface="Traditional Arabic"/>
              </a:rPr>
              <a:t>يقصد برقم الأعمال، مبلغ الايرادات المحققة على جميع عمليات البيع أو الخدمات أو غيرها التي تدخل في إطار النشاط المذكور أعلاه، غير أنه تستثنى العمليات التي تنجزها وحدات من نفس المؤسسة فيما بينها من مجال الرسم على النشاط المهني.</a:t>
            </a:r>
            <a:endParaRPr lang="fr-FR" sz="2600" b="1" dirty="0">
              <a:solidFill>
                <a:schemeClr val="tx1"/>
              </a:solidFill>
              <a:ea typeface="Calibri"/>
              <a:cs typeface="Traditional Arabic"/>
            </a:endParaRPr>
          </a:p>
        </p:txBody>
      </p:sp>
      <p:sp>
        <p:nvSpPr>
          <p:cNvPr id="16" name="Chevron 15"/>
          <p:cNvSpPr/>
          <p:nvPr/>
        </p:nvSpPr>
        <p:spPr>
          <a:xfrm>
            <a:off x="8532440" y="5220935"/>
            <a:ext cx="784490" cy="1071570"/>
          </a:xfrm>
          <a:prstGeom prst="chevron">
            <a:avLst>
              <a:gd name="adj" fmla="val 5151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DZ" sz="2800" b="1" dirty="0" smtClean="0">
                <a:solidFill>
                  <a:schemeClr val="tx1"/>
                </a:solidFill>
                <a:latin typeface="Simplified Arabic" pitchFamily="18" charset="-78"/>
                <a:cs typeface="Simplified Arabic" pitchFamily="18" charset="-78"/>
              </a:rPr>
              <a:t>4</a:t>
            </a:r>
            <a:endParaRPr lang="fr-FR" sz="2800" b="1"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Terminateur 5"/>
          <p:cNvSpPr/>
          <p:nvPr/>
        </p:nvSpPr>
        <p:spPr>
          <a:xfrm>
            <a:off x="0" y="103291"/>
            <a:ext cx="6572296" cy="1754073"/>
          </a:xfrm>
          <a:prstGeom prst="flowChartTerminator">
            <a:avLst/>
          </a:prstGeom>
          <a:solidFill>
            <a:srgbClr val="C6551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بالنسبة لوحدات مؤسسات الأشغال العمومية والبناء، يتكون رقم الأعمال من مبلغ مقبوضات السنة المالية، ويجب تسوية الحقوق المستحقة على مجموع الاشغال، على الأكثر عند تاريخ الاستلام المؤقت</a:t>
            </a:r>
            <a:endParaRPr lang="fr-FR" sz="2400" b="1" dirty="0"/>
          </a:p>
        </p:txBody>
      </p:sp>
      <p:sp>
        <p:nvSpPr>
          <p:cNvPr id="7" name="Organigramme : Terminateur 6"/>
          <p:cNvSpPr/>
          <p:nvPr/>
        </p:nvSpPr>
        <p:spPr>
          <a:xfrm>
            <a:off x="179512" y="1857364"/>
            <a:ext cx="7035694" cy="1355612"/>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ar-DZ" sz="2400" b="1" dirty="0"/>
              <a:t>بالنسبة للعمليات البنكية المتضمنة تسويق منتج الصيرفة الإسلامية في صيغة المرابحة، يتشكل وعاء الرسم على النشاط المهني من هامش الربح المتفق عليه مسبقا في العقد</a:t>
            </a:r>
            <a:endParaRPr lang="fr-FR" sz="2400" b="1" dirty="0"/>
          </a:p>
        </p:txBody>
      </p:sp>
      <p:sp>
        <p:nvSpPr>
          <p:cNvPr id="8" name="Organigramme : Terminateur 7"/>
          <p:cNvSpPr/>
          <p:nvPr/>
        </p:nvSpPr>
        <p:spPr>
          <a:xfrm>
            <a:off x="0" y="3359842"/>
            <a:ext cx="7678636" cy="1581326"/>
          </a:xfrm>
          <a:prstGeom prst="flowChartTerminator">
            <a:avLst/>
          </a:prstGeom>
        </p:spPr>
        <p:style>
          <a:lnRef idx="1">
            <a:schemeClr val="dk1"/>
          </a:lnRef>
          <a:fillRef idx="3">
            <a:schemeClr val="dk1"/>
          </a:fillRef>
          <a:effectRef idx="2">
            <a:schemeClr val="dk1"/>
          </a:effectRef>
          <a:fontRef idx="minor">
            <a:schemeClr val="lt1"/>
          </a:fontRef>
        </p:style>
        <p:txBody>
          <a:bodyPr rtlCol="0" anchor="ctr"/>
          <a:lstStyle/>
          <a:p>
            <a:pPr algn="just" rtl="1"/>
            <a:r>
              <a:rPr lang="ar-DZ" sz="2400" b="1" dirty="0"/>
              <a:t>يؤسس الرسم على المبلغ الإجمالي للمداخيل المهنية الإجمالية، أو رقم الأعمال دون الرسم على القيمة المضافة عندما يتعلق الأمر بالخاضعين لهذا الرسم المحقق خلال السنة</a:t>
            </a:r>
            <a:endParaRPr lang="fr-FR" sz="2400" b="1" dirty="0"/>
          </a:p>
        </p:txBody>
      </p:sp>
      <p:sp>
        <p:nvSpPr>
          <p:cNvPr id="10" name="Chevron 9"/>
          <p:cNvSpPr/>
          <p:nvPr/>
        </p:nvSpPr>
        <p:spPr>
          <a:xfrm>
            <a:off x="6000760" y="642918"/>
            <a:ext cx="1143008" cy="928694"/>
          </a:xfrm>
          <a:prstGeom prst="chevron">
            <a:avLst/>
          </a:prstGeom>
          <a:solidFill>
            <a:srgbClr val="C6551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tx1"/>
                </a:solidFill>
                <a:latin typeface="Simplified Arabic" pitchFamily="18" charset="-78"/>
                <a:cs typeface="Simplified Arabic" pitchFamily="18" charset="-78"/>
              </a:rPr>
              <a:t>5</a:t>
            </a:r>
            <a:endParaRPr lang="fr-FR" sz="2800" b="1" dirty="0">
              <a:solidFill>
                <a:schemeClr val="tx1"/>
              </a:solidFill>
              <a:latin typeface="Simplified Arabic" pitchFamily="18" charset="-78"/>
              <a:cs typeface="Simplified Arabic" pitchFamily="18" charset="-78"/>
            </a:endParaRPr>
          </a:p>
        </p:txBody>
      </p:sp>
      <p:sp>
        <p:nvSpPr>
          <p:cNvPr id="11" name="Chevron 10"/>
          <p:cNvSpPr/>
          <p:nvPr/>
        </p:nvSpPr>
        <p:spPr>
          <a:xfrm>
            <a:off x="6649251" y="1857364"/>
            <a:ext cx="1143008" cy="1071570"/>
          </a:xfrm>
          <a:prstGeom prst="chevr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DZ" sz="2800" b="1" dirty="0" smtClean="0">
                <a:solidFill>
                  <a:schemeClr val="tx1"/>
                </a:solidFill>
                <a:latin typeface="Simplified Arabic" pitchFamily="18" charset="-78"/>
                <a:cs typeface="Simplified Arabic" pitchFamily="18" charset="-78"/>
              </a:rPr>
              <a:t>6</a:t>
            </a:r>
            <a:endParaRPr lang="fr-FR" sz="2800" b="1" dirty="0">
              <a:solidFill>
                <a:schemeClr val="tx1"/>
              </a:solidFill>
              <a:latin typeface="Simplified Arabic" pitchFamily="18" charset="-78"/>
              <a:cs typeface="Simplified Arabic" pitchFamily="18" charset="-78"/>
            </a:endParaRPr>
          </a:p>
        </p:txBody>
      </p:sp>
      <p:sp>
        <p:nvSpPr>
          <p:cNvPr id="12" name="Chevron 11"/>
          <p:cNvSpPr/>
          <p:nvPr/>
        </p:nvSpPr>
        <p:spPr>
          <a:xfrm>
            <a:off x="7215206" y="3581568"/>
            <a:ext cx="1143008" cy="1071570"/>
          </a:xfrm>
          <a:prstGeom prst="chevron">
            <a:avLst>
              <a:gd name="adj" fmla="val 53030"/>
            </a:avLst>
          </a:prstGeom>
        </p:spPr>
        <p:style>
          <a:lnRef idx="1">
            <a:schemeClr val="dk1"/>
          </a:lnRef>
          <a:fillRef idx="3">
            <a:schemeClr val="dk1"/>
          </a:fillRef>
          <a:effectRef idx="2">
            <a:schemeClr val="dk1"/>
          </a:effectRef>
          <a:fontRef idx="minor">
            <a:schemeClr val="lt1"/>
          </a:fontRef>
        </p:style>
        <p:txBody>
          <a:bodyPr rtlCol="0" anchor="ctr"/>
          <a:lstStyle/>
          <a:p>
            <a:pPr algn="ctr"/>
            <a:r>
              <a:rPr lang="ar-DZ" sz="2800" b="1" dirty="0" smtClean="0">
                <a:solidFill>
                  <a:schemeClr val="tx1"/>
                </a:solidFill>
                <a:latin typeface="Simplified Arabic" pitchFamily="18" charset="-78"/>
                <a:cs typeface="Simplified Arabic" pitchFamily="18" charset="-78"/>
              </a:rPr>
              <a:t>7</a:t>
            </a:r>
            <a:endParaRPr lang="fr-FR" sz="2800" b="1" dirty="0">
              <a:solidFill>
                <a:schemeClr val="tx1"/>
              </a:solidFill>
              <a:latin typeface="Simplified Arabic" pitchFamily="18" charset="-78"/>
              <a:cs typeface="Simplified Arabic" pitchFamily="18" charset="-78"/>
            </a:endParaRPr>
          </a:p>
        </p:txBody>
      </p:sp>
      <p:sp>
        <p:nvSpPr>
          <p:cNvPr id="14" name="Rectangle 13"/>
          <p:cNvSpPr/>
          <p:nvPr/>
        </p:nvSpPr>
        <p:spPr>
          <a:xfrm rot="3438098">
            <a:off x="6314730" y="1519264"/>
            <a:ext cx="3718384" cy="646331"/>
          </a:xfrm>
          <a:prstGeom prst="rect">
            <a:avLst/>
          </a:prstGeom>
          <a:effectLst>
            <a:outerShdw blurRad="152400" dist="317500" dir="5400000" sx="90000" sy="-19000" rotWithShape="0">
              <a:prstClr val="black">
                <a:alpha val="15000"/>
              </a:prstClr>
            </a:outerShdw>
          </a:effectLst>
          <a:scene3d>
            <a:camera prst="perspectiveHeroicExtremeLeftFacing"/>
            <a:lightRig rig="threePt" dir="t"/>
          </a:scene3d>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ar-DZ"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الرسم على النشاط المهني</a:t>
            </a:r>
            <a:endPar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8173325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Terminateur 5"/>
          <p:cNvSpPr/>
          <p:nvPr/>
        </p:nvSpPr>
        <p:spPr>
          <a:xfrm>
            <a:off x="0" y="103291"/>
            <a:ext cx="6572296" cy="1754073"/>
          </a:xfrm>
          <a:prstGeom prst="flowChartTerminator">
            <a:avLst/>
          </a:prstGeom>
          <a:solidFill>
            <a:srgbClr val="C6551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2400" b="1" dirty="0"/>
              <a:t>يشتمل الحدث المنشئ للرسم على النشاط المهني:</a:t>
            </a:r>
            <a:endParaRPr lang="fr-FR" sz="2400" b="1" dirty="0"/>
          </a:p>
          <a:p>
            <a:pPr algn="just" rtl="1"/>
            <a:r>
              <a:rPr lang="ar-DZ" sz="2400" b="1" dirty="0"/>
              <a:t>* بالنسبة للبيوع، من التسليم القانوني أو المادي للبضاعة؛</a:t>
            </a:r>
            <a:endParaRPr lang="fr-FR" sz="2400" b="1" dirty="0"/>
          </a:p>
          <a:p>
            <a:pPr algn="just" rtl="1"/>
            <a:r>
              <a:rPr lang="ar-DZ" sz="2400" b="1" dirty="0"/>
              <a:t>* بالنسبة للأشغال العقارية وتأدية الخدمات من القبض الكلي أو الجزئي للثمن</a:t>
            </a:r>
            <a:endParaRPr lang="fr-FR" sz="2400" b="1" dirty="0"/>
          </a:p>
        </p:txBody>
      </p:sp>
      <p:sp>
        <p:nvSpPr>
          <p:cNvPr id="7" name="Organigramme : Terminateur 6"/>
          <p:cNvSpPr/>
          <p:nvPr/>
        </p:nvSpPr>
        <p:spPr>
          <a:xfrm>
            <a:off x="179512" y="1857364"/>
            <a:ext cx="7035694" cy="2363724"/>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indent="215900" algn="just" rtl="1">
              <a:lnSpc>
                <a:spcPct val="115000"/>
              </a:lnSpc>
              <a:spcBef>
                <a:spcPts val="600"/>
              </a:spcBef>
              <a:spcAft>
                <a:spcPts val="0"/>
              </a:spcAft>
            </a:pPr>
            <a:r>
              <a:rPr lang="ar-DZ" sz="2400" b="1" dirty="0">
                <a:solidFill>
                  <a:schemeClr val="tx1"/>
                </a:solidFill>
                <a:latin typeface="Calibri"/>
                <a:ea typeface="Calibri"/>
                <a:cs typeface="Traditional Arabic"/>
              </a:rPr>
              <a:t>ويحدد معدل الرسمـ 02%، ويخفض هذا المعدل إلى 01% دون الاستفادة من التخفيضات بالنسبة لأنشطة الإنتاج، أما فيما يخص نشاطات البناء والأشغال العمومية والري فتحدد نسبة الرسم بـ 02% مع تخفيض بنسبة 25%.</a:t>
            </a:r>
            <a:r>
              <a:rPr lang="ar-DZ" sz="1600" b="1" dirty="0">
                <a:solidFill>
                  <a:schemeClr val="tx1"/>
                </a:solidFill>
                <a:latin typeface="Calibri"/>
                <a:ea typeface="Calibri"/>
                <a:cs typeface="Arial"/>
              </a:rPr>
              <a:t> </a:t>
            </a:r>
            <a:r>
              <a:rPr lang="ar-DZ" sz="2400" b="1" dirty="0">
                <a:solidFill>
                  <a:schemeClr val="tx1"/>
                </a:solidFill>
                <a:latin typeface="Calibri"/>
                <a:ea typeface="Calibri"/>
                <a:cs typeface="Traditional Arabic"/>
              </a:rPr>
              <a:t>غير أن معدل الرسم على النشاط المهني يرفع إلى 03% فيما يخص رقم الأعمال الناتج عن نشاط نقل المحروقات بواسطة الأنابيب</a:t>
            </a:r>
            <a:r>
              <a:rPr lang="ar-DZ" sz="2400" b="1" baseline="30000" dirty="0">
                <a:solidFill>
                  <a:schemeClr val="tx1"/>
                </a:solidFill>
                <a:latin typeface="Calibri"/>
                <a:ea typeface="Calibri"/>
                <a:cs typeface="Traditional Arabic"/>
              </a:rPr>
              <a:t>.</a:t>
            </a:r>
            <a:endParaRPr lang="fr-FR" sz="1600" b="1" dirty="0">
              <a:solidFill>
                <a:schemeClr val="tx1"/>
              </a:solidFill>
              <a:latin typeface="Calibri"/>
              <a:ea typeface="Calibri"/>
              <a:cs typeface="Arial"/>
            </a:endParaRPr>
          </a:p>
        </p:txBody>
      </p:sp>
      <p:sp>
        <p:nvSpPr>
          <p:cNvPr id="10" name="Chevron 9"/>
          <p:cNvSpPr/>
          <p:nvPr/>
        </p:nvSpPr>
        <p:spPr>
          <a:xfrm>
            <a:off x="6000760" y="642918"/>
            <a:ext cx="1143008" cy="928694"/>
          </a:xfrm>
          <a:prstGeom prst="chevron">
            <a:avLst/>
          </a:prstGeom>
          <a:solidFill>
            <a:srgbClr val="C6551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tx1"/>
                </a:solidFill>
                <a:latin typeface="Simplified Arabic" pitchFamily="18" charset="-78"/>
                <a:cs typeface="Simplified Arabic" pitchFamily="18" charset="-78"/>
              </a:rPr>
              <a:t>8</a:t>
            </a:r>
            <a:endParaRPr lang="fr-FR" sz="2800" b="1" dirty="0">
              <a:solidFill>
                <a:schemeClr val="tx1"/>
              </a:solidFill>
              <a:latin typeface="Simplified Arabic" pitchFamily="18" charset="-78"/>
              <a:cs typeface="Simplified Arabic" pitchFamily="18" charset="-78"/>
            </a:endParaRPr>
          </a:p>
        </p:txBody>
      </p:sp>
      <p:sp>
        <p:nvSpPr>
          <p:cNvPr id="11" name="Chevron 10"/>
          <p:cNvSpPr/>
          <p:nvPr/>
        </p:nvSpPr>
        <p:spPr>
          <a:xfrm>
            <a:off x="6897603" y="2376208"/>
            <a:ext cx="1143008" cy="1071570"/>
          </a:xfrm>
          <a:prstGeom prst="chevr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DZ" sz="2800" b="1" dirty="0" smtClean="0">
                <a:solidFill>
                  <a:schemeClr val="tx1"/>
                </a:solidFill>
                <a:latin typeface="Simplified Arabic" pitchFamily="18" charset="-78"/>
                <a:cs typeface="Simplified Arabic" pitchFamily="18" charset="-78"/>
              </a:rPr>
              <a:t>9</a:t>
            </a:r>
            <a:endParaRPr lang="fr-FR" sz="2800" b="1" dirty="0">
              <a:solidFill>
                <a:schemeClr val="tx1"/>
              </a:solidFill>
              <a:latin typeface="Simplified Arabic" pitchFamily="18" charset="-78"/>
              <a:cs typeface="Simplified Arabic" pitchFamily="18" charset="-78"/>
            </a:endParaRPr>
          </a:p>
        </p:txBody>
      </p:sp>
      <p:sp>
        <p:nvSpPr>
          <p:cNvPr id="14" name="Rectangle 13"/>
          <p:cNvSpPr/>
          <p:nvPr/>
        </p:nvSpPr>
        <p:spPr>
          <a:xfrm rot="3438098">
            <a:off x="6314730" y="1519264"/>
            <a:ext cx="3718384" cy="646331"/>
          </a:xfrm>
          <a:prstGeom prst="rect">
            <a:avLst/>
          </a:prstGeom>
          <a:effectLst>
            <a:outerShdw blurRad="152400" dist="317500" dir="5400000" sx="90000" sy="-19000" rotWithShape="0">
              <a:prstClr val="black">
                <a:alpha val="15000"/>
              </a:prstClr>
            </a:outerShdw>
          </a:effectLst>
          <a:scene3d>
            <a:camera prst="perspectiveHeroicExtremeLeftFacing"/>
            <a:lightRig rig="threePt" dir="t"/>
          </a:scene3d>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ar-DZ"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الرسم على النشاط المهني</a:t>
            </a:r>
            <a:endPar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Organigramme : Terminateur 14"/>
          <p:cNvSpPr/>
          <p:nvPr/>
        </p:nvSpPr>
        <p:spPr>
          <a:xfrm>
            <a:off x="-52570" y="4405383"/>
            <a:ext cx="8368986" cy="1631104"/>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indent="215900" algn="just" rtl="1">
              <a:lnSpc>
                <a:spcPct val="115000"/>
              </a:lnSpc>
              <a:spcBef>
                <a:spcPts val="600"/>
              </a:spcBef>
              <a:spcAft>
                <a:spcPts val="0"/>
              </a:spcAft>
            </a:pPr>
            <a:r>
              <a:rPr lang="ar-DZ" sz="2400" b="1" dirty="0">
                <a:solidFill>
                  <a:schemeClr val="tx1"/>
                </a:solidFill>
              </a:rPr>
              <a:t>بعد صدور </a:t>
            </a:r>
            <a:r>
              <a:rPr lang="ar-DZ" sz="2400" b="1" dirty="0" smtClean="0">
                <a:solidFill>
                  <a:schemeClr val="tx1"/>
                </a:solidFill>
              </a:rPr>
              <a:t>ق م لسنة </a:t>
            </a:r>
            <a:r>
              <a:rPr lang="ar-DZ" sz="2400" b="1" dirty="0">
                <a:solidFill>
                  <a:schemeClr val="tx1"/>
                </a:solidFill>
              </a:rPr>
              <a:t>2022 أصبح الرسم على النشاط المهني  محددا بمعدل 1,5%  دون أي تخفيض غير أنه يتم رفع هذا المعدل إلى 03% فيما يخص رقم الأعمال الناتج عن نشاط نقل المحروقات بواسطة الأنابيب</a:t>
            </a:r>
            <a:endParaRPr lang="fr-FR" sz="2400" b="1" dirty="0">
              <a:solidFill>
                <a:schemeClr val="tx1"/>
              </a:solidFill>
            </a:endParaRPr>
          </a:p>
        </p:txBody>
      </p:sp>
      <p:sp>
        <p:nvSpPr>
          <p:cNvPr id="16" name="Chevron 15"/>
          <p:cNvSpPr/>
          <p:nvPr/>
        </p:nvSpPr>
        <p:spPr>
          <a:xfrm>
            <a:off x="8040611" y="4640911"/>
            <a:ext cx="1103390" cy="1071570"/>
          </a:xfrm>
          <a:prstGeom prst="chevron">
            <a:avLst>
              <a:gd name="adj" fmla="val 5151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DZ" sz="2400" b="1" dirty="0" smtClean="0">
                <a:solidFill>
                  <a:schemeClr val="tx1"/>
                </a:solidFill>
                <a:latin typeface="Simplified Arabic" pitchFamily="18" charset="-78"/>
                <a:cs typeface="Simplified Arabic" pitchFamily="18" charset="-78"/>
              </a:rPr>
              <a:t>10</a:t>
            </a:r>
            <a:endParaRPr lang="fr-FR" sz="2400" b="1" dirty="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773206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2928926" y="285728"/>
            <a:ext cx="3357586" cy="155734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sz="3200" b="1" dirty="0" smtClean="0">
                <a:solidFill>
                  <a:schemeClr val="tx1"/>
                </a:solidFill>
                <a:cs typeface="+mj-cs"/>
              </a:rPr>
              <a:t>خصائص الضريبة</a:t>
            </a:r>
            <a:endParaRPr lang="fr-FR" sz="3200" b="1" dirty="0">
              <a:solidFill>
                <a:schemeClr val="tx1"/>
              </a:solidFill>
              <a:cs typeface="+mj-cs"/>
            </a:endParaRPr>
          </a:p>
        </p:txBody>
      </p:sp>
      <p:sp>
        <p:nvSpPr>
          <p:cNvPr id="6" name="ZoneTexte 5"/>
          <p:cNvSpPr txBox="1"/>
          <p:nvPr/>
        </p:nvSpPr>
        <p:spPr>
          <a:xfrm>
            <a:off x="1071538" y="2071678"/>
            <a:ext cx="678661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DZ" sz="2800" b="1" dirty="0"/>
              <a:t>- الضريبة اقتطاع مالي (مساهمة مالية أو أداء مالي)</a:t>
            </a:r>
            <a:endParaRPr lang="fr-FR" sz="2800" b="1" dirty="0">
              <a:latin typeface="Simplified Arabic" pitchFamily="18" charset="-78"/>
              <a:cs typeface="Simplified Arabic" pitchFamily="18" charset="-78"/>
            </a:endParaRPr>
          </a:p>
        </p:txBody>
      </p:sp>
      <p:sp>
        <p:nvSpPr>
          <p:cNvPr id="8" name="ZoneTexte 7"/>
          <p:cNvSpPr txBox="1"/>
          <p:nvPr/>
        </p:nvSpPr>
        <p:spPr>
          <a:xfrm>
            <a:off x="1071538" y="2780928"/>
            <a:ext cx="6786610"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ar-DZ" sz="2800" b="1" dirty="0"/>
              <a:t>- تدفع هذه المساهمة إجباريا</a:t>
            </a:r>
            <a:endParaRPr lang="fr-FR" sz="2800" b="1" dirty="0">
              <a:latin typeface="Simplified Arabic" pitchFamily="18" charset="-78"/>
              <a:cs typeface="Simplified Arabic" pitchFamily="18" charset="-78"/>
            </a:endParaRPr>
          </a:p>
        </p:txBody>
      </p:sp>
      <p:sp>
        <p:nvSpPr>
          <p:cNvPr id="9" name="ZoneTexte 8"/>
          <p:cNvSpPr txBox="1"/>
          <p:nvPr/>
        </p:nvSpPr>
        <p:spPr>
          <a:xfrm>
            <a:off x="1071538" y="3501008"/>
            <a:ext cx="678661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DZ" sz="2800" b="1" dirty="0"/>
              <a:t>- تدفع الضريبة بصفة نهائية</a:t>
            </a:r>
            <a:endParaRPr lang="fr-FR" sz="2800" b="1" dirty="0">
              <a:latin typeface="Simplified Arabic" pitchFamily="18" charset="-78"/>
              <a:cs typeface="Simplified Arabic" pitchFamily="18" charset="-78"/>
            </a:endParaRPr>
          </a:p>
        </p:txBody>
      </p:sp>
      <p:sp>
        <p:nvSpPr>
          <p:cNvPr id="10" name="ZoneTexte 9"/>
          <p:cNvSpPr txBox="1"/>
          <p:nvPr/>
        </p:nvSpPr>
        <p:spPr>
          <a:xfrm>
            <a:off x="1071538" y="4221088"/>
            <a:ext cx="678661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DZ" sz="2800" b="1" dirty="0"/>
              <a:t>- تجبى الضرائب لتحقيق المنفعة العامة</a:t>
            </a:r>
            <a:endParaRPr lang="fr-FR" sz="2800" b="1" dirty="0">
              <a:latin typeface="Simplified Arabic" pitchFamily="18" charset="-78"/>
              <a:cs typeface="Simplified Arabic" pitchFamily="18" charset="-78"/>
            </a:endParaRPr>
          </a:p>
        </p:txBody>
      </p:sp>
      <p:sp>
        <p:nvSpPr>
          <p:cNvPr id="11" name="ZoneTexte 10"/>
          <p:cNvSpPr txBox="1"/>
          <p:nvPr/>
        </p:nvSpPr>
        <p:spPr>
          <a:xfrm>
            <a:off x="1071538" y="5013176"/>
            <a:ext cx="6786610"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ar-DZ" sz="2800" b="1" dirty="0"/>
              <a:t>- تدفع الضريبة دون مقابل</a:t>
            </a:r>
            <a:endParaRPr lang="fr-FR" sz="2800" b="1"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e 9"/>
          <p:cNvSpPr/>
          <p:nvPr/>
        </p:nvSpPr>
        <p:spPr>
          <a:xfrm>
            <a:off x="395536" y="404664"/>
            <a:ext cx="7560840" cy="6048672"/>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rtl="1">
              <a:lnSpc>
                <a:spcPct val="150000"/>
              </a:lnSpc>
            </a:pPr>
            <a:r>
              <a:rPr lang="ar-DZ" sz="2600" b="1" dirty="0" smtClean="0">
                <a:solidFill>
                  <a:schemeClr val="tx1"/>
                </a:solidFill>
                <a:ea typeface="Calibri"/>
              </a:rPr>
              <a:t>       </a:t>
            </a:r>
            <a:r>
              <a:rPr lang="ar-DZ" sz="2600" b="1" dirty="0">
                <a:solidFill>
                  <a:schemeClr val="tx1"/>
                </a:solidFill>
                <a:ea typeface="Calibri"/>
              </a:rPr>
              <a:t>ما يمكن ملاحظته أن قانون المالية لسنة 2022 تضمن تخفيضا جوهريا على الرسم على النشاط المهني، وتجسد ذلك في كون منتجي السلع لم يصبحوا خاضعين لهذا الرسم، ولم تعد المهن غير التجارية خاضعة للرسم على النشاط المهني فيما استفادت الأنشطة الأخرى من تخفيض في معدل هذا الرسم من 02% إلى 1.5% باستثناء نشاط نقل المحروقات </a:t>
            </a:r>
            <a:r>
              <a:rPr lang="ar-DZ" sz="2600" b="1" dirty="0" smtClean="0">
                <a:solidFill>
                  <a:schemeClr val="tx1"/>
                </a:solidFill>
                <a:ea typeface="Calibri"/>
              </a:rPr>
              <a:t>عبر                                     </a:t>
            </a:r>
          </a:p>
          <a:p>
            <a:pPr algn="just" rtl="1">
              <a:lnSpc>
                <a:spcPct val="150000"/>
              </a:lnSpc>
            </a:pPr>
            <a:r>
              <a:rPr lang="ar-DZ" sz="2600" b="1">
                <a:solidFill>
                  <a:schemeClr val="tx1"/>
                </a:solidFill>
                <a:ea typeface="Calibri"/>
              </a:rPr>
              <a:t> </a:t>
            </a:r>
            <a:r>
              <a:rPr lang="ar-DZ" sz="2600" b="1" smtClean="0">
                <a:solidFill>
                  <a:schemeClr val="tx1"/>
                </a:solidFill>
                <a:ea typeface="Calibri"/>
              </a:rPr>
              <a:t>         الأنابيب</a:t>
            </a:r>
            <a:r>
              <a:rPr lang="ar-DZ" sz="2600" b="1" dirty="0">
                <a:solidFill>
                  <a:schemeClr val="tx1"/>
                </a:solidFill>
                <a:ea typeface="Calibri"/>
              </a:rPr>
              <a:t>.</a:t>
            </a:r>
            <a:endParaRPr lang="fr-FR" sz="2600" b="1" dirty="0">
              <a:solidFill>
                <a:schemeClr val="tx1"/>
              </a:solidFill>
              <a:latin typeface="Simplified Arabic" pitchFamily="18" charset="-78"/>
            </a:endParaRPr>
          </a:p>
        </p:txBody>
      </p:sp>
      <p:sp>
        <p:nvSpPr>
          <p:cNvPr id="14" name="Rectangle 13"/>
          <p:cNvSpPr/>
          <p:nvPr/>
        </p:nvSpPr>
        <p:spPr>
          <a:xfrm rot="2687692">
            <a:off x="5542604" y="1135665"/>
            <a:ext cx="3718384" cy="1200329"/>
          </a:xfrm>
          <a:prstGeom prst="rect">
            <a:avLst/>
          </a:prstGeom>
          <a:effectLst>
            <a:outerShdw blurRad="152400" dist="317500" dir="5400000" sx="90000" sy="-19000" rotWithShape="0">
              <a:prstClr val="black">
                <a:alpha val="15000"/>
              </a:prstClr>
            </a:outerShdw>
          </a:effectLst>
          <a:scene3d>
            <a:camera prst="perspectiveHeroicExtremeLeftFacing"/>
            <a:lightRig rig="threePt" dir="t"/>
          </a:scene3d>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ar-DZ" sz="3600" b="1" dirty="0" smtClean="0">
                <a:ln w="10541" cmpd="sng">
                  <a:solidFill>
                    <a:srgbClr val="0F6FC6">
                      <a:shade val="88000"/>
                      <a:satMod val="110000"/>
                    </a:srgbClr>
                  </a:solidFill>
                  <a:prstDash val="solid"/>
                </a:ln>
                <a:solidFill>
                  <a:schemeClr val="accent1">
                    <a:lumMod val="75000"/>
                  </a:schemeClr>
                </a:solidFill>
                <a:latin typeface="Andalus" pitchFamily="18" charset="-78"/>
                <a:cs typeface="Andalus" pitchFamily="18" charset="-78"/>
              </a:rPr>
              <a:t>الرسم على النشاط المهني في ظل قانون م 2022</a:t>
            </a:r>
            <a:endParaRPr lang="fr-FR" sz="3600" b="1" dirty="0">
              <a:ln w="10541" cmpd="sng">
                <a:solidFill>
                  <a:srgbClr val="0F6FC6">
                    <a:shade val="88000"/>
                    <a:satMod val="110000"/>
                  </a:srgbClr>
                </a:solidFill>
                <a:prstDash val="solid"/>
              </a:ln>
              <a:solidFill>
                <a:schemeClr val="accent1">
                  <a:lumMod val="75000"/>
                </a:schemeClr>
              </a:solidFill>
            </a:endParaRPr>
          </a:p>
        </p:txBody>
      </p:sp>
    </p:spTree>
    <p:extLst>
      <p:ext uri="{BB962C8B-B14F-4D97-AF65-F5344CB8AC3E}">
        <p14:creationId xmlns:p14="http://schemas.microsoft.com/office/powerpoint/2010/main" val="7732069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107504" y="35005"/>
            <a:ext cx="8640960" cy="65769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sz="2800" b="1" dirty="0" smtClean="0">
                <a:solidFill>
                  <a:schemeClr val="tx1"/>
                </a:solidFill>
                <a:cs typeface="+mj-cs"/>
              </a:rPr>
              <a:t>الرسم على النشاط المهني بالنسبة للبنوك وشركات التأمين</a:t>
            </a:r>
            <a:endParaRPr lang="fr-FR" sz="2800" b="1" dirty="0">
              <a:solidFill>
                <a:schemeClr val="tx1"/>
              </a:solidFill>
              <a:cs typeface="+mj-cs"/>
            </a:endParaRPr>
          </a:p>
        </p:txBody>
      </p:sp>
      <p:sp>
        <p:nvSpPr>
          <p:cNvPr id="6" name="ZoneTexte 5"/>
          <p:cNvSpPr txBox="1"/>
          <p:nvPr/>
        </p:nvSpPr>
        <p:spPr>
          <a:xfrm>
            <a:off x="257579" y="692696"/>
            <a:ext cx="8496944" cy="39703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SA" sz="2800" b="1" dirty="0"/>
              <a:t>بعد تحديد وجمع كافة الوضعيات المالية للوكالات البنكية أو المالية لنفس المنشأة شهريا، يتم حساب رقم الأعمال المحقق (المنتجات البنكية)، ويقوم الإطار المكلف بالمحاسبة بإفادة المكلف بالجباية على مستوى المديرية بالوضعية الشهرية لرقم الأعمال، ويتم هذا شهريا قبل اليوم 15 من كل شهر لتفادي التأخير في عملية التصريح لأنها يجب أن لا تتعد العشرين من الشهر الموالي، وبدوره المكلف بالجباية يقوم بإعداد التصريح الشهري </a:t>
            </a:r>
            <a:r>
              <a:rPr lang="fr-FR" sz="2800" b="1" dirty="0"/>
              <a:t>G50</a:t>
            </a:r>
            <a:r>
              <a:rPr lang="ar-SA" sz="2800" b="1" dirty="0"/>
              <a:t> بناء على رقم الأعمال المقبوض فعلا، باعتبار أن الحدث المنشئ للرسم على النشاط المهني للبنوك أو المؤسسات المالية هو التحصيل بالنسبة للخدمات</a:t>
            </a:r>
            <a:endParaRPr lang="fr-FR" sz="2800" b="1" dirty="0">
              <a:latin typeface="Simplified Arabic" pitchFamily="18" charset="-78"/>
              <a:cs typeface="Simplified Arabic" pitchFamily="18" charset="-78"/>
            </a:endParaRPr>
          </a:p>
        </p:txBody>
      </p:sp>
      <p:sp>
        <p:nvSpPr>
          <p:cNvPr id="8" name="ZoneTexte 7"/>
          <p:cNvSpPr txBox="1"/>
          <p:nvPr/>
        </p:nvSpPr>
        <p:spPr>
          <a:xfrm>
            <a:off x="257580" y="4941168"/>
            <a:ext cx="8490884" cy="138499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ar-SA" sz="2800" b="1" dirty="0"/>
              <a:t>وتتحدد نسبة الرسم على النشاط المهني للبنوك والمؤسسات المالية بنسبة </a:t>
            </a:r>
            <a:r>
              <a:rPr lang="ar-DZ" sz="2800" b="1" dirty="0" smtClean="0"/>
              <a:t>1,5</a:t>
            </a:r>
            <a:r>
              <a:rPr lang="ar-SA" sz="2800" b="1" dirty="0" smtClean="0"/>
              <a:t>% </a:t>
            </a:r>
            <a:r>
              <a:rPr lang="ar-SA" sz="2800" b="1" dirty="0"/>
              <a:t>من إجمالي رقم الأعمال، وبمراجعة التخفيضات </a:t>
            </a:r>
            <a:r>
              <a:rPr lang="ar-SA" sz="2800" b="1" dirty="0" smtClean="0"/>
              <a:t>نجد </a:t>
            </a:r>
            <a:r>
              <a:rPr lang="ar-SA" sz="2800" b="1" dirty="0"/>
              <a:t>أنها غير معنية بأعمال البنوك والمؤسسات المالية</a:t>
            </a:r>
            <a:endParaRPr lang="fr-FR" sz="2800" b="1" dirty="0">
              <a:latin typeface="Simplified Arabic" pitchFamily="18" charset="-78"/>
              <a:cs typeface="Simplified Arabic" pitchFamily="18" charset="-78"/>
            </a:endParaRPr>
          </a:p>
        </p:txBody>
      </p:sp>
    </p:spTree>
    <p:extLst>
      <p:ext uri="{BB962C8B-B14F-4D97-AF65-F5344CB8AC3E}">
        <p14:creationId xmlns:p14="http://schemas.microsoft.com/office/powerpoint/2010/main" val="1720505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star\Desktop\11.jpg"/>
          <p:cNvPicPr>
            <a:picLocks noChangeAspect="1" noChangeArrowheads="1"/>
          </p:cNvPicPr>
          <p:nvPr/>
        </p:nvPicPr>
        <p:blipFill>
          <a:blip r:embed="rId3"/>
          <a:srcRect/>
          <a:stretch>
            <a:fillRect/>
          </a:stretch>
        </p:blipFill>
        <p:spPr bwMode="auto">
          <a:xfrm>
            <a:off x="7005284" y="4724400"/>
            <a:ext cx="2143125" cy="2133600"/>
          </a:xfrm>
          <a:prstGeom prst="rect">
            <a:avLst/>
          </a:prstGeom>
          <a:noFill/>
        </p:spPr>
      </p:pic>
      <p:sp>
        <p:nvSpPr>
          <p:cNvPr id="5" name="Rectangle 4"/>
          <p:cNvSpPr/>
          <p:nvPr/>
        </p:nvSpPr>
        <p:spPr>
          <a:xfrm rot="15498470">
            <a:off x="6061532" y="2401203"/>
            <a:ext cx="4810306" cy="830997"/>
          </a:xfrm>
          <a:prstGeom prst="rect">
            <a:avLst/>
          </a:prstGeom>
          <a:effectLst>
            <a:outerShdw blurRad="152400" dist="317500" dir="5400000" sx="90000" sy="-19000" rotWithShape="0">
              <a:prstClr val="black">
                <a:alpha val="15000"/>
              </a:prstClr>
            </a:outerShdw>
          </a:effectLst>
          <a:scene3d>
            <a:camera prst="perspectiveHeroicExtremeLeftFacing"/>
            <a:lightRig rig="threePt" dir="t"/>
          </a:scene3d>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ar-DZ"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الرسم على القيمة المضافة</a:t>
            </a:r>
            <a:endParaRPr lang="fr-F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5604" name="Picture 4" descr="Ppt vectoriel numérique, étape, Commerce, Matériau Ppt PNG et vecteur"/>
          <p:cNvPicPr>
            <a:picLocks noChangeAspect="1" noChangeArrowheads="1"/>
          </p:cNvPicPr>
          <p:nvPr/>
        </p:nvPicPr>
        <p:blipFill>
          <a:blip r:embed="rId4"/>
          <a:srcRect/>
          <a:stretch>
            <a:fillRect/>
          </a:stretch>
        </p:blipFill>
        <p:spPr bwMode="auto">
          <a:xfrm>
            <a:off x="0" y="0"/>
            <a:ext cx="7572396" cy="6858000"/>
          </a:xfrm>
          <a:prstGeom prst="rect">
            <a:avLst/>
          </a:prstGeom>
          <a:noFill/>
        </p:spPr>
      </p:pic>
      <p:sp>
        <p:nvSpPr>
          <p:cNvPr id="7" name="ZoneTexte 6"/>
          <p:cNvSpPr txBox="1"/>
          <p:nvPr/>
        </p:nvSpPr>
        <p:spPr>
          <a:xfrm>
            <a:off x="214282" y="703343"/>
            <a:ext cx="2714612" cy="2246769"/>
          </a:xfrm>
          <a:prstGeom prst="rect">
            <a:avLst/>
          </a:prstGeom>
          <a:noFill/>
        </p:spPr>
        <p:txBody>
          <a:bodyPr wrap="square" rtlCol="0">
            <a:spAutoFit/>
          </a:bodyPr>
          <a:lstStyle/>
          <a:p>
            <a:pPr algn="ctr"/>
            <a:r>
              <a:rPr lang="ar-DZ" sz="2800" b="1" dirty="0"/>
              <a:t>تعتبر ضريبة على الاستهلاك تخص العمليات ذات الطابع الصناعي والتجاري والحرفي أو الحر</a:t>
            </a:r>
            <a:endParaRPr lang="fr-FR" sz="2800" b="1" dirty="0">
              <a:solidFill>
                <a:srgbClr val="C65510"/>
              </a:solidFill>
              <a:latin typeface="Simplified Arabic" pitchFamily="18" charset="-78"/>
              <a:cs typeface="Simplified Arabic" pitchFamily="18" charset="-78"/>
            </a:endParaRPr>
          </a:p>
        </p:txBody>
      </p:sp>
      <p:sp>
        <p:nvSpPr>
          <p:cNvPr id="8" name="ZoneTexte 7"/>
          <p:cNvSpPr txBox="1"/>
          <p:nvPr/>
        </p:nvSpPr>
        <p:spPr>
          <a:xfrm>
            <a:off x="4499992" y="850038"/>
            <a:ext cx="2858058" cy="1938992"/>
          </a:xfrm>
          <a:prstGeom prst="rect">
            <a:avLst/>
          </a:prstGeom>
          <a:noFill/>
        </p:spPr>
        <p:txBody>
          <a:bodyPr wrap="square" rtlCol="0">
            <a:spAutoFit/>
          </a:bodyPr>
          <a:lstStyle/>
          <a:p>
            <a:pPr algn="ctr" rtl="1"/>
            <a:r>
              <a:rPr lang="ar-DZ" sz="2400" b="1" dirty="0"/>
              <a:t>تقصى من المجال التطبيقي للرسم على القيمة المضافة، العمليات ذات الطابع الفلاحي أو الخدمات العامة غير التجارية.</a:t>
            </a:r>
            <a:endParaRPr lang="fr-FR" sz="2400" b="1" dirty="0"/>
          </a:p>
        </p:txBody>
      </p:sp>
      <p:sp>
        <p:nvSpPr>
          <p:cNvPr id="9" name="ZoneTexte 8"/>
          <p:cNvSpPr txBox="1"/>
          <p:nvPr/>
        </p:nvSpPr>
        <p:spPr>
          <a:xfrm>
            <a:off x="214282" y="4143380"/>
            <a:ext cx="2714612" cy="1938992"/>
          </a:xfrm>
          <a:prstGeom prst="rect">
            <a:avLst/>
          </a:prstGeom>
          <a:noFill/>
        </p:spPr>
        <p:txBody>
          <a:bodyPr wrap="square" rtlCol="0">
            <a:spAutoFit/>
          </a:bodyPr>
          <a:lstStyle/>
          <a:p>
            <a:pPr algn="ctr" rtl="1"/>
            <a:r>
              <a:rPr lang="ar-DZ" sz="2400" b="1" dirty="0"/>
              <a:t>فالعمليات الخاضعة لهذا الرسم مصنفة إلى مختلف عمليات البيع والأعمال العقارية والخدمات التي تنجز عرضيا أو اعتياديا</a:t>
            </a:r>
            <a:endParaRPr lang="fr-FR" sz="2400" b="1" dirty="0">
              <a:solidFill>
                <a:schemeClr val="accent1">
                  <a:lumMod val="50000"/>
                </a:schemeClr>
              </a:solidFill>
              <a:latin typeface="Simplified Arabic" pitchFamily="18" charset="-78"/>
              <a:cs typeface="Simplified Arabic" pitchFamily="18" charset="-78"/>
            </a:endParaRPr>
          </a:p>
        </p:txBody>
      </p:sp>
      <p:sp>
        <p:nvSpPr>
          <p:cNvPr id="10" name="ZoneTexte 9"/>
          <p:cNvSpPr txBox="1"/>
          <p:nvPr/>
        </p:nvSpPr>
        <p:spPr>
          <a:xfrm>
            <a:off x="4499993" y="4143380"/>
            <a:ext cx="3072402" cy="2308324"/>
          </a:xfrm>
          <a:prstGeom prst="rect">
            <a:avLst/>
          </a:prstGeom>
          <a:noFill/>
        </p:spPr>
        <p:txBody>
          <a:bodyPr wrap="square" rtlCol="0">
            <a:spAutoFit/>
          </a:bodyPr>
          <a:lstStyle/>
          <a:p>
            <a:pPr algn="ctr"/>
            <a:r>
              <a:rPr lang="ar-DZ" sz="2400" b="1" dirty="0"/>
              <a:t>والتي تتم بشكل قانوني أو مادي نظير مقابل نقدي أو عيني أو على الحساب مع عمليات الاستيراد باستثناء وجود إعفاءات خاصة لبعض السلع المصنفة</a:t>
            </a:r>
            <a:endParaRPr lang="fr-FR" sz="2200" b="1" dirty="0">
              <a:solidFill>
                <a:srgbClr val="990033"/>
              </a:solidFill>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a87150765d9eb91f51092938789ddfb8.png"/>
          <p:cNvPicPr>
            <a:picLocks noChangeAspect="1" noChangeArrowheads="1"/>
          </p:cNvPicPr>
          <p:nvPr/>
        </p:nvPicPr>
        <p:blipFill>
          <a:blip r:embed="rId2"/>
          <a:srcRect/>
          <a:stretch>
            <a:fillRect/>
          </a:stretch>
        </p:blipFill>
        <p:spPr bwMode="auto">
          <a:xfrm>
            <a:off x="0" y="0"/>
            <a:ext cx="9144000" cy="8572560"/>
          </a:xfrm>
          <a:prstGeom prst="rect">
            <a:avLst/>
          </a:prstGeom>
          <a:noFill/>
        </p:spPr>
      </p:pic>
      <p:sp>
        <p:nvSpPr>
          <p:cNvPr id="13" name="Flèche gauche 12"/>
          <p:cNvSpPr/>
          <p:nvPr/>
        </p:nvSpPr>
        <p:spPr>
          <a:xfrm>
            <a:off x="5000628" y="571480"/>
            <a:ext cx="3929090" cy="2428892"/>
          </a:xfrm>
          <a:prstGeom prst="leftArrow">
            <a:avLst>
              <a:gd name="adj1" fmla="val 50000"/>
              <a:gd name="adj2" fmla="val 3441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ar-DZ" sz="3200" b="1" dirty="0"/>
              <a:t>أنه ضريبة حقيقية</a:t>
            </a:r>
            <a:endParaRPr lang="fr-FR" sz="3200" b="1" dirty="0">
              <a:solidFill>
                <a:schemeClr val="accent6">
                  <a:lumMod val="50000"/>
                </a:schemeClr>
              </a:solidFill>
              <a:latin typeface="Simplified Arabic" pitchFamily="18" charset="-78"/>
              <a:cs typeface="Simplified Arabic" pitchFamily="18" charset="-78"/>
            </a:endParaRPr>
          </a:p>
        </p:txBody>
      </p:sp>
      <p:sp>
        <p:nvSpPr>
          <p:cNvPr id="14" name="Pentagone 13"/>
          <p:cNvSpPr/>
          <p:nvPr/>
        </p:nvSpPr>
        <p:spPr>
          <a:xfrm>
            <a:off x="0" y="1928802"/>
            <a:ext cx="4286248" cy="1428760"/>
          </a:xfrm>
          <a:prstGeom prst="homePlate">
            <a:avLst>
              <a:gd name="adj" fmla="val 45624"/>
            </a:avLst>
          </a:prstGeom>
          <a:solidFill>
            <a:srgbClr val="FF7C80"/>
          </a:solidFill>
          <a:ln>
            <a:solidFill>
              <a:srgbClr val="C655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t>أنه ضريبة غير مباشرة</a:t>
            </a:r>
            <a:endParaRPr lang="fr-FR" sz="3200" b="1" dirty="0">
              <a:solidFill>
                <a:srgbClr val="800000"/>
              </a:solidFill>
              <a:latin typeface="Simplified Arabic" pitchFamily="18" charset="-78"/>
              <a:cs typeface="Simplified Arabic" pitchFamily="18" charset="-78"/>
            </a:endParaRPr>
          </a:p>
        </p:txBody>
      </p:sp>
      <p:sp>
        <p:nvSpPr>
          <p:cNvPr id="15" name="Pentagone 14"/>
          <p:cNvSpPr/>
          <p:nvPr/>
        </p:nvSpPr>
        <p:spPr>
          <a:xfrm>
            <a:off x="0" y="4071942"/>
            <a:ext cx="4286248" cy="1785950"/>
          </a:xfrm>
          <a:prstGeom prst="homePlate">
            <a:avLst>
              <a:gd name="adj" fmla="val 45624"/>
            </a:avLst>
          </a:prstGeom>
          <a:solidFill>
            <a:srgbClr val="9933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t>أنه ضريبة مؤسسة حسب آلية عمل الدفعات </a:t>
            </a:r>
            <a:r>
              <a:rPr lang="ar-DZ" sz="2400" b="1" dirty="0" smtClean="0"/>
              <a:t>المجزئة</a:t>
            </a:r>
            <a:endParaRPr lang="fr-FR" sz="2200" b="1" dirty="0">
              <a:solidFill>
                <a:srgbClr val="800000"/>
              </a:solidFill>
              <a:latin typeface="Simplified Arabic" pitchFamily="18" charset="-78"/>
              <a:cs typeface="Simplified Arabic" pitchFamily="18" charset="-78"/>
            </a:endParaRPr>
          </a:p>
        </p:txBody>
      </p:sp>
      <p:sp>
        <p:nvSpPr>
          <p:cNvPr id="17" name="Flèche gauche 16"/>
          <p:cNvSpPr/>
          <p:nvPr/>
        </p:nvSpPr>
        <p:spPr>
          <a:xfrm>
            <a:off x="5000628" y="2714620"/>
            <a:ext cx="3929090" cy="2428892"/>
          </a:xfrm>
          <a:prstGeom prst="leftArrow">
            <a:avLst>
              <a:gd name="adj1" fmla="val 50000"/>
              <a:gd name="adj2" fmla="val 34410"/>
            </a:avLst>
          </a:prstGeom>
          <a:solidFill>
            <a:srgbClr val="FFC000"/>
          </a:solidFill>
          <a:ln>
            <a:solidFill>
              <a:srgbClr val="FFFF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ar-DZ" sz="3200" b="1" dirty="0"/>
              <a:t>أنه ضريبة نسبية للقيمة</a:t>
            </a:r>
            <a:endParaRPr lang="fr-FR" sz="3200" b="1" dirty="0">
              <a:solidFill>
                <a:schemeClr val="accent6">
                  <a:lumMod val="50000"/>
                </a:schemeClr>
              </a:solidFill>
              <a:latin typeface="Simplified Arabic" pitchFamily="18" charset="-78"/>
              <a:cs typeface="Simplified Arabic" pitchFamily="18" charset="-78"/>
            </a:endParaRPr>
          </a:p>
        </p:txBody>
      </p:sp>
      <p:sp>
        <p:nvSpPr>
          <p:cNvPr id="20" name="Flèche gauche 19"/>
          <p:cNvSpPr/>
          <p:nvPr/>
        </p:nvSpPr>
        <p:spPr>
          <a:xfrm>
            <a:off x="5000628" y="4786322"/>
            <a:ext cx="3929090" cy="2428892"/>
          </a:xfrm>
          <a:prstGeom prst="leftArrow">
            <a:avLst>
              <a:gd name="adj1" fmla="val 50000"/>
              <a:gd name="adj2" fmla="val 34410"/>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ar-DZ" sz="2400" b="1" dirty="0"/>
              <a:t> أنه ضريبة تتوقف على آلية الخصوم</a:t>
            </a:r>
            <a:endParaRPr lang="fr-FR" sz="2200" b="1" dirty="0">
              <a:solidFill>
                <a:schemeClr val="bg1"/>
              </a:solidFill>
              <a:latin typeface="Simplified Arabic" pitchFamily="18" charset="-78"/>
              <a:cs typeface="Simplified Arabic" pitchFamily="18" charset="-78"/>
            </a:endParaRPr>
          </a:p>
        </p:txBody>
      </p:sp>
      <p:sp>
        <p:nvSpPr>
          <p:cNvPr id="21" name="ZoneTexte 20"/>
          <p:cNvSpPr txBox="1"/>
          <p:nvPr/>
        </p:nvSpPr>
        <p:spPr>
          <a:xfrm rot="18168675">
            <a:off x="4146631" y="622482"/>
            <a:ext cx="1910818" cy="646331"/>
          </a:xfrm>
          <a:prstGeom prst="rect">
            <a:avLst/>
          </a:prstGeom>
          <a:noFill/>
        </p:spPr>
        <p:txBody>
          <a:bodyPr wrap="square" rtlCol="0">
            <a:spAutoFit/>
          </a:bodyPr>
          <a:lstStyle/>
          <a:p>
            <a:pPr algn="ctr"/>
            <a:r>
              <a:rPr lang="ar-DZ" sz="3600" dirty="0" smtClean="0">
                <a:solidFill>
                  <a:schemeClr val="accent6">
                    <a:lumMod val="50000"/>
                  </a:schemeClr>
                </a:solidFill>
                <a:latin typeface="Andalus" pitchFamily="18" charset="-78"/>
                <a:cs typeface="Andalus" pitchFamily="18" charset="-78"/>
              </a:rPr>
              <a:t>الرسم على </a:t>
            </a:r>
          </a:p>
        </p:txBody>
      </p:sp>
      <p:sp>
        <p:nvSpPr>
          <p:cNvPr id="22" name="ZoneTexte 21"/>
          <p:cNvSpPr txBox="1"/>
          <p:nvPr/>
        </p:nvSpPr>
        <p:spPr>
          <a:xfrm rot="17753367">
            <a:off x="4349646" y="3004860"/>
            <a:ext cx="1124026" cy="707886"/>
          </a:xfrm>
          <a:prstGeom prst="rect">
            <a:avLst/>
          </a:prstGeom>
          <a:noFill/>
        </p:spPr>
        <p:txBody>
          <a:bodyPr wrap="none" rtlCol="0">
            <a:spAutoFit/>
          </a:bodyPr>
          <a:lstStyle/>
          <a:p>
            <a:r>
              <a:rPr lang="ar-DZ" sz="4000" b="1" dirty="0" smtClean="0">
                <a:solidFill>
                  <a:srgbClr val="800000"/>
                </a:solidFill>
                <a:latin typeface="Andalus" pitchFamily="18" charset="-78"/>
                <a:cs typeface="Andalus" pitchFamily="18" charset="-78"/>
              </a:rPr>
              <a:t>القيمة</a:t>
            </a:r>
            <a:endParaRPr lang="fr-FR" sz="4000" b="1" dirty="0">
              <a:solidFill>
                <a:srgbClr val="800000"/>
              </a:solidFill>
              <a:latin typeface="Andalus" pitchFamily="18" charset="-78"/>
              <a:cs typeface="Andalus" pitchFamily="18" charset="-78"/>
            </a:endParaRPr>
          </a:p>
        </p:txBody>
      </p:sp>
      <p:sp>
        <p:nvSpPr>
          <p:cNvPr id="10" name="ZoneTexte 9"/>
          <p:cNvSpPr txBox="1"/>
          <p:nvPr/>
        </p:nvSpPr>
        <p:spPr>
          <a:xfrm rot="17753367">
            <a:off x="4190292" y="5092532"/>
            <a:ext cx="1372492" cy="707886"/>
          </a:xfrm>
          <a:prstGeom prst="rect">
            <a:avLst/>
          </a:prstGeom>
          <a:noFill/>
        </p:spPr>
        <p:txBody>
          <a:bodyPr wrap="none" rtlCol="0">
            <a:spAutoFit/>
          </a:bodyPr>
          <a:lstStyle/>
          <a:p>
            <a:r>
              <a:rPr lang="ar-DZ" sz="4000" b="1" dirty="0" smtClean="0">
                <a:solidFill>
                  <a:schemeClr val="bg1"/>
                </a:solidFill>
                <a:latin typeface="Andalus" pitchFamily="18" charset="-78"/>
                <a:cs typeface="Andalus" pitchFamily="18" charset="-78"/>
              </a:rPr>
              <a:t>المضافة</a:t>
            </a:r>
            <a:endParaRPr lang="fr-FR" sz="4000" b="1" dirty="0">
              <a:solidFill>
                <a:schemeClr val="bg1"/>
              </a:solidFill>
              <a:latin typeface="Andalus" pitchFamily="18" charset="-78"/>
              <a:cs typeface="Andalus" pitchFamily="18" charset="-78"/>
            </a:endParaRPr>
          </a:p>
        </p:txBody>
      </p:sp>
      <p:sp>
        <p:nvSpPr>
          <p:cNvPr id="11" name="Pentagone 10"/>
          <p:cNvSpPr/>
          <p:nvPr/>
        </p:nvSpPr>
        <p:spPr>
          <a:xfrm>
            <a:off x="0" y="6198144"/>
            <a:ext cx="4438648" cy="1551336"/>
          </a:xfrm>
          <a:prstGeom prst="homePlate">
            <a:avLst>
              <a:gd name="adj" fmla="val 45624"/>
            </a:avLst>
          </a:prstGeom>
          <a:solidFill>
            <a:srgbClr val="CE240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t>أنه ضريبة </a:t>
            </a:r>
            <a:r>
              <a:rPr lang="ar-DZ" sz="2400" b="1" dirty="0" smtClean="0"/>
              <a:t>محايدة</a:t>
            </a:r>
            <a:endParaRPr lang="fr-FR" sz="2200" b="1" dirty="0">
              <a:solidFill>
                <a:srgbClr val="800000"/>
              </a:solidFill>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ar\Desktop\da5203d29c958efef24d1ad1c74d6272.jpg"/>
          <p:cNvPicPr>
            <a:picLocks noChangeAspect="1" noChangeArrowheads="1"/>
          </p:cNvPicPr>
          <p:nvPr/>
        </p:nvPicPr>
        <p:blipFill>
          <a:blip r:embed="rId2"/>
          <a:srcRect/>
          <a:stretch>
            <a:fillRect/>
          </a:stretch>
        </p:blipFill>
        <p:spPr bwMode="auto">
          <a:xfrm>
            <a:off x="0" y="1"/>
            <a:ext cx="8929718" cy="1124744"/>
          </a:xfrm>
          <a:prstGeom prst="rect">
            <a:avLst/>
          </a:prstGeom>
          <a:noFill/>
        </p:spPr>
      </p:pic>
      <p:sp>
        <p:nvSpPr>
          <p:cNvPr id="9" name="ZoneTexte 8"/>
          <p:cNvSpPr txBox="1"/>
          <p:nvPr/>
        </p:nvSpPr>
        <p:spPr>
          <a:xfrm>
            <a:off x="2708510" y="105437"/>
            <a:ext cx="1226618" cy="1200329"/>
          </a:xfrm>
          <a:prstGeom prst="rect">
            <a:avLst/>
          </a:prstGeom>
          <a:noFill/>
        </p:spPr>
        <p:txBody>
          <a:bodyPr wrap="none" rtlCol="0">
            <a:spAutoFit/>
          </a:bodyPr>
          <a:lstStyle/>
          <a:p>
            <a:pPr algn="r" rtl="1"/>
            <a:r>
              <a:rPr lang="ar-DZ" sz="3600" b="1" dirty="0" smtClean="0">
                <a:solidFill>
                  <a:srgbClr val="002060"/>
                </a:solidFill>
                <a:latin typeface="Agency FB" pitchFamily="34" charset="0"/>
              </a:rPr>
              <a:t>معدلات</a:t>
            </a:r>
            <a:endParaRPr lang="fr-FR" sz="3600" b="1" dirty="0" smtClean="0">
              <a:solidFill>
                <a:srgbClr val="002060"/>
              </a:solidFill>
              <a:latin typeface="Agency FB" pitchFamily="34" charset="0"/>
            </a:endParaRPr>
          </a:p>
          <a:p>
            <a:pPr algn="r" rtl="1"/>
            <a:r>
              <a:rPr lang="ar-DZ" sz="3600" b="1" dirty="0" smtClean="0">
                <a:solidFill>
                  <a:srgbClr val="002060"/>
                </a:solidFill>
                <a:latin typeface="Agency FB" pitchFamily="34" charset="0"/>
              </a:rPr>
              <a:t> </a:t>
            </a:r>
            <a:r>
              <a:rPr lang="fr-FR" sz="3600" b="1" dirty="0" smtClean="0">
                <a:solidFill>
                  <a:srgbClr val="002060"/>
                </a:solidFill>
                <a:latin typeface="Agency FB" pitchFamily="34" charset="0"/>
              </a:rPr>
              <a:t>TVA</a:t>
            </a:r>
            <a:endParaRPr lang="fr-FR" sz="3600" b="1" dirty="0">
              <a:solidFill>
                <a:srgbClr val="002060"/>
              </a:solidFill>
              <a:latin typeface="Agency FB" pitchFamily="34" charset="0"/>
            </a:endParaRPr>
          </a:p>
        </p:txBody>
      </p:sp>
      <p:sp>
        <p:nvSpPr>
          <p:cNvPr id="10" name="ZoneTexte 9"/>
          <p:cNvSpPr txBox="1"/>
          <p:nvPr/>
        </p:nvSpPr>
        <p:spPr>
          <a:xfrm>
            <a:off x="571472" y="428604"/>
            <a:ext cx="976549" cy="830997"/>
          </a:xfrm>
          <a:prstGeom prst="rect">
            <a:avLst/>
          </a:prstGeom>
          <a:noFill/>
        </p:spPr>
        <p:txBody>
          <a:bodyPr wrap="none" rtlCol="0">
            <a:spAutoFit/>
          </a:bodyPr>
          <a:lstStyle/>
          <a:p>
            <a:r>
              <a:rPr lang="fr-FR" sz="4800" b="1" dirty="0" smtClean="0">
                <a:solidFill>
                  <a:schemeClr val="bg1"/>
                </a:solidFill>
                <a:latin typeface="Agency FB" pitchFamily="34" charset="0"/>
              </a:rPr>
              <a:t>TVA</a:t>
            </a:r>
            <a:endParaRPr lang="fr-FR" sz="4800" b="1" dirty="0">
              <a:solidFill>
                <a:schemeClr val="bg1"/>
              </a:solidFill>
              <a:latin typeface="Agency FB" pitchFamily="34" charset="0"/>
            </a:endParaRPr>
          </a:p>
        </p:txBody>
      </p:sp>
      <p:sp>
        <p:nvSpPr>
          <p:cNvPr id="11" name="ZoneTexte 10"/>
          <p:cNvSpPr txBox="1"/>
          <p:nvPr/>
        </p:nvSpPr>
        <p:spPr>
          <a:xfrm>
            <a:off x="7068902" y="105437"/>
            <a:ext cx="1632178" cy="646331"/>
          </a:xfrm>
          <a:prstGeom prst="rect">
            <a:avLst/>
          </a:prstGeom>
          <a:noFill/>
        </p:spPr>
        <p:txBody>
          <a:bodyPr wrap="none" rtlCol="0">
            <a:spAutoFit/>
          </a:bodyPr>
          <a:lstStyle/>
          <a:p>
            <a:r>
              <a:rPr lang="ar-DZ" sz="3600" b="1" dirty="0" smtClean="0">
                <a:latin typeface="Agency FB" pitchFamily="34" charset="0"/>
              </a:rPr>
              <a:t>الاعفاءات</a:t>
            </a:r>
            <a:endParaRPr lang="fr-FR" sz="3600" b="1" dirty="0">
              <a:latin typeface="Agency FB" pitchFamily="34" charset="0"/>
            </a:endParaRPr>
          </a:p>
        </p:txBody>
      </p:sp>
      <p:sp>
        <p:nvSpPr>
          <p:cNvPr id="12" name="ZoneTexte 11"/>
          <p:cNvSpPr txBox="1"/>
          <p:nvPr/>
        </p:nvSpPr>
        <p:spPr>
          <a:xfrm>
            <a:off x="0" y="1332026"/>
            <a:ext cx="2267744" cy="4401205"/>
          </a:xfrm>
          <a:prstGeom prst="rect">
            <a:avLst/>
          </a:prstGeom>
          <a:noFill/>
          <a:ln>
            <a:solidFill>
              <a:srgbClr val="C00000"/>
            </a:solidFill>
          </a:ln>
          <a:effectLst>
            <a:glow rad="101600">
              <a:srgbClr val="C00000">
                <a:alpha val="40000"/>
              </a:srgbClr>
            </a:glow>
          </a:effectLst>
          <a:scene3d>
            <a:camera prst="perspectiveLeft"/>
            <a:lightRig rig="threePt" dir="t"/>
          </a:scene3d>
        </p:spPr>
        <p:txBody>
          <a:bodyPr wrap="square" rtlCol="0">
            <a:spAutoFit/>
          </a:bodyPr>
          <a:lstStyle/>
          <a:p>
            <a:pPr algn="ctr"/>
            <a:r>
              <a:rPr lang="ar-DZ" sz="2800" dirty="0"/>
              <a:t>تم </a:t>
            </a:r>
            <a:r>
              <a:rPr lang="ar-DZ" sz="2800" dirty="0" smtClean="0"/>
              <a:t>إدماج الرسم ابتداء </a:t>
            </a:r>
            <a:r>
              <a:rPr lang="ar-DZ" sz="2800" dirty="0"/>
              <a:t>من 01 </a:t>
            </a:r>
            <a:r>
              <a:rPr lang="ar-DZ" sz="2800" dirty="0" err="1"/>
              <a:t>جانفي</a:t>
            </a:r>
            <a:r>
              <a:rPr lang="ar-DZ" sz="2800" dirty="0"/>
              <a:t> 1995، عمليات البنوك والتأمين التي كانت خاضعة لرسم معين يسمى "الرسم على عمليات البنوك والتأمين".</a:t>
            </a:r>
            <a:endParaRPr lang="fr-FR" sz="2800" b="1" dirty="0">
              <a:cs typeface="+mj-cs"/>
            </a:endParaRPr>
          </a:p>
        </p:txBody>
      </p:sp>
      <p:sp>
        <p:nvSpPr>
          <p:cNvPr id="13" name="ZoneTexte 12"/>
          <p:cNvSpPr txBox="1"/>
          <p:nvPr/>
        </p:nvSpPr>
        <p:spPr>
          <a:xfrm>
            <a:off x="2428860" y="1305766"/>
            <a:ext cx="1785918" cy="5293757"/>
          </a:xfrm>
          <a:prstGeom prst="rect">
            <a:avLst/>
          </a:prstGeom>
          <a:noFill/>
          <a:ln>
            <a:solidFill>
              <a:schemeClr val="accent1">
                <a:lumMod val="75000"/>
              </a:schemeClr>
            </a:solidFill>
          </a:ln>
          <a:effectLst>
            <a:glow rad="101600">
              <a:schemeClr val="accent1">
                <a:satMod val="175000"/>
                <a:alpha val="40000"/>
              </a:schemeClr>
            </a:glow>
          </a:effectLst>
          <a:scene3d>
            <a:camera prst="perspectiveLeft"/>
            <a:lightRig rig="threePt" dir="t"/>
          </a:scene3d>
        </p:spPr>
        <p:txBody>
          <a:bodyPr wrap="square" rtlCol="0">
            <a:spAutoFit/>
          </a:bodyPr>
          <a:lstStyle/>
          <a:p>
            <a:pPr algn="ctr"/>
            <a:r>
              <a:rPr lang="ar-DZ" sz="2600" b="1" dirty="0"/>
              <a:t>بعد صدور قانون المالية لسنة 2017 أصبح المعدل المخفض للرسم </a:t>
            </a:r>
            <a:r>
              <a:rPr lang="ar-DZ" sz="2600" b="1" dirty="0" smtClean="0"/>
              <a:t>09</a:t>
            </a:r>
            <a:r>
              <a:rPr lang="ar-DZ" sz="2600" b="1" dirty="0"/>
              <a:t>% أما الرسم </a:t>
            </a:r>
            <a:r>
              <a:rPr lang="ar-DZ" sz="2600" b="1" dirty="0" smtClean="0"/>
              <a:t>بالمعدل </a:t>
            </a:r>
            <a:r>
              <a:rPr lang="ar-DZ" sz="2600" b="1" dirty="0"/>
              <a:t>العادي فقد أصبح 19</a:t>
            </a:r>
            <a:r>
              <a:rPr lang="ar-DZ" sz="2600" b="1" dirty="0" smtClean="0"/>
              <a:t>%</a:t>
            </a:r>
          </a:p>
          <a:p>
            <a:pPr algn="ctr"/>
            <a:r>
              <a:rPr lang="ar-DZ" sz="2600" b="1" dirty="0" smtClean="0">
                <a:cs typeface="+mj-cs"/>
              </a:rPr>
              <a:t>وتخضع البنوك وشركات التأمين لهذا المعدل</a:t>
            </a:r>
            <a:endParaRPr lang="fr-FR" sz="2600" b="1" dirty="0">
              <a:cs typeface="+mj-cs"/>
            </a:endParaRPr>
          </a:p>
        </p:txBody>
      </p:sp>
      <p:sp>
        <p:nvSpPr>
          <p:cNvPr id="16" name="ZoneTexte 15"/>
          <p:cNvSpPr txBox="1"/>
          <p:nvPr/>
        </p:nvSpPr>
        <p:spPr>
          <a:xfrm>
            <a:off x="4383890" y="1105293"/>
            <a:ext cx="4510935" cy="5847755"/>
          </a:xfrm>
          <a:prstGeom prst="rect">
            <a:avLst/>
          </a:prstGeom>
          <a:noFill/>
          <a:ln>
            <a:solidFill>
              <a:schemeClr val="tx1"/>
            </a:solidFill>
          </a:ln>
          <a:effectLst>
            <a:glow rad="139700">
              <a:schemeClr val="bg1">
                <a:lumMod val="50000"/>
                <a:alpha val="40000"/>
              </a:schemeClr>
            </a:glow>
          </a:effectLst>
          <a:scene3d>
            <a:camera prst="perspectiveFront"/>
            <a:lightRig rig="threePt" dir="t"/>
          </a:scene3d>
        </p:spPr>
        <p:txBody>
          <a:bodyPr wrap="square" rtlCol="0">
            <a:spAutoFit/>
          </a:bodyPr>
          <a:lstStyle/>
          <a:p>
            <a:pPr algn="r" rtl="1"/>
            <a:r>
              <a:rPr lang="ar-SA" sz="2200" b="1" dirty="0"/>
              <a:t>- عقود تأمين </a:t>
            </a:r>
            <a:r>
              <a:rPr lang="ar-SA" sz="2200" b="1" dirty="0" smtClean="0"/>
              <a:t>الأشخاص</a:t>
            </a:r>
            <a:r>
              <a:rPr lang="ar-DZ" sz="2200" b="1" dirty="0" smtClean="0"/>
              <a:t>؛</a:t>
            </a:r>
            <a:endParaRPr lang="fr-FR" sz="2200" b="1" dirty="0"/>
          </a:p>
          <a:p>
            <a:pPr algn="r" rtl="1"/>
            <a:r>
              <a:rPr lang="ar-SA" sz="2200" b="1" dirty="0"/>
              <a:t>- عمليات إعادة التأمين؛</a:t>
            </a:r>
            <a:endParaRPr lang="fr-FR" sz="2200" b="1" dirty="0"/>
          </a:p>
          <a:p>
            <a:pPr algn="r" rtl="1"/>
            <a:r>
              <a:rPr lang="ar-SA" sz="2200" b="1" dirty="0"/>
              <a:t>- عقود التأمين المتعلقة بأخطار الكوارث الطبيعية؛</a:t>
            </a:r>
            <a:endParaRPr lang="fr-FR" sz="2200" b="1" dirty="0"/>
          </a:p>
          <a:p>
            <a:pPr algn="r" rtl="1"/>
            <a:r>
              <a:rPr lang="ar-SA" sz="2200" b="1" dirty="0"/>
              <a:t>- عمليات القروض البنكية الممنوحة للعائلات من أجل اقتناء </a:t>
            </a:r>
            <a:r>
              <a:rPr lang="ar-SA" sz="2200" b="1" dirty="0"/>
              <a:t>أو بناء مساكن </a:t>
            </a:r>
            <a:r>
              <a:rPr lang="ar-SA" sz="2200" b="1" dirty="0"/>
              <a:t>فردية</a:t>
            </a:r>
            <a:r>
              <a:rPr lang="ar-DZ" sz="2200" b="1" dirty="0"/>
              <a:t>،</a:t>
            </a:r>
            <a:r>
              <a:rPr lang="ar-DZ" sz="2200" b="1" dirty="0"/>
              <a:t> </a:t>
            </a:r>
            <a:r>
              <a:rPr lang="ar-DZ" sz="2200" b="1" dirty="0"/>
              <a:t>العمليات </a:t>
            </a:r>
            <a:r>
              <a:rPr lang="ar-DZ" sz="2200" b="1" dirty="0"/>
              <a:t>البنكية للمصرفية الإسلامية بصيغ "</a:t>
            </a:r>
            <a:r>
              <a:rPr lang="ar-DZ" sz="2200" b="1" dirty="0" err="1"/>
              <a:t>الاستصناع</a:t>
            </a:r>
            <a:r>
              <a:rPr lang="ar-DZ" sz="2200" b="1" dirty="0"/>
              <a:t>" و"المرابحة" و"الإجارة المنتهية بالتمليك</a:t>
            </a:r>
            <a:r>
              <a:rPr lang="ar-DZ" sz="2200" b="1" dirty="0" smtClean="0"/>
              <a:t>"</a:t>
            </a:r>
            <a:r>
              <a:rPr lang="ar-SA" sz="2200" b="1" dirty="0" smtClean="0"/>
              <a:t>؛</a:t>
            </a:r>
            <a:endParaRPr lang="fr-FR" sz="2200" b="1" dirty="0"/>
          </a:p>
          <a:p>
            <a:pPr algn="r" rtl="1"/>
            <a:r>
              <a:rPr lang="ar-DZ" sz="2200" b="1" dirty="0" smtClean="0"/>
              <a:t>عمليات </a:t>
            </a:r>
            <a:r>
              <a:rPr lang="ar-DZ" sz="2200" b="1" dirty="0"/>
              <a:t>الاقتناء المنجزة من طرف البنوك والمؤسسات المالية في إطار عمليات القرض الايجاري وصيغة "الإجارة المنتهية </a:t>
            </a:r>
            <a:r>
              <a:rPr lang="ar-DZ" sz="2200" b="1" dirty="0" smtClean="0"/>
              <a:t>بالتمليك»</a:t>
            </a:r>
          </a:p>
          <a:p>
            <a:pPr algn="r" rtl="1"/>
            <a:r>
              <a:rPr lang="ar-DZ" sz="2200" b="1" dirty="0"/>
              <a:t>- </a:t>
            </a:r>
            <a:r>
              <a:rPr lang="ar-DZ" sz="2200" b="1" dirty="0"/>
              <a:t>الجزء المتعلق بتسديد القروض في إطار عقود القروض العقارية على المدى المتوسط والطويل، بما فيها تلك المرتبطة بالقرض الايجاري العقاري، كما تطبق هذه الأحكام على العمليات البنكية للمصرفية الإسلامية بصيغتي "المرابحة" و"الإجارة المنتهية بالتمليك"</a:t>
            </a:r>
            <a:endParaRPr lang="fr-FR" sz="22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ar\Desktop\a587d6925ef0d1d951615a091858520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Ellipse 7"/>
          <p:cNvSpPr/>
          <p:nvPr/>
        </p:nvSpPr>
        <p:spPr>
          <a:xfrm>
            <a:off x="3143240" y="2071678"/>
            <a:ext cx="2786082" cy="2214578"/>
          </a:xfrm>
          <a:prstGeom prst="ellipse">
            <a:avLst/>
          </a:prstGeom>
          <a:effectLst>
            <a:innerShdw blurRad="63500" dist="50800" dir="162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DZ"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مثال تطبيقي</a:t>
            </a:r>
            <a:endParaRPr lang="fr-F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tar\Desktop\images.jpg"/>
          <p:cNvPicPr>
            <a:picLocks noChangeAspect="1" noChangeArrowheads="1"/>
          </p:cNvPicPr>
          <p:nvPr/>
        </p:nvPicPr>
        <p:blipFill>
          <a:blip r:embed="rId2"/>
          <a:srcRect/>
          <a:stretch>
            <a:fillRect/>
          </a:stretch>
        </p:blipFill>
        <p:spPr bwMode="auto">
          <a:xfrm>
            <a:off x="0" y="1000108"/>
            <a:ext cx="9144000" cy="585789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07504" y="1449348"/>
            <a:ext cx="428628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DZ" sz="2800" b="1" dirty="0" smtClean="0">
                <a:latin typeface="Simplified Arabic" pitchFamily="18" charset="-78"/>
                <a:cs typeface="Simplified Arabic" pitchFamily="18" charset="-78"/>
              </a:rPr>
              <a:t>بعد الاستقلال</a:t>
            </a:r>
            <a:endParaRPr lang="fr-FR" sz="2800" b="1" dirty="0">
              <a:latin typeface="Simplified Arabic" pitchFamily="18" charset="-78"/>
              <a:cs typeface="Simplified Arabic" pitchFamily="18" charset="-78"/>
            </a:endParaRPr>
          </a:p>
        </p:txBody>
      </p:sp>
      <p:sp>
        <p:nvSpPr>
          <p:cNvPr id="7" name="ZoneTexte 6"/>
          <p:cNvSpPr txBox="1"/>
          <p:nvPr/>
        </p:nvSpPr>
        <p:spPr>
          <a:xfrm>
            <a:off x="5092965" y="1524316"/>
            <a:ext cx="378621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DZ" sz="2800" b="1" dirty="0" smtClean="0">
                <a:latin typeface="Simplified Arabic" pitchFamily="18" charset="-78"/>
                <a:cs typeface="Simplified Arabic" pitchFamily="18" charset="-78"/>
              </a:rPr>
              <a:t>خلال فترة الاستعمار</a:t>
            </a:r>
            <a:endParaRPr lang="fr-FR" sz="2800" b="1" dirty="0">
              <a:latin typeface="Simplified Arabic" pitchFamily="18" charset="-78"/>
              <a:cs typeface="Simplified Arabic" pitchFamily="18" charset="-78"/>
            </a:endParaRPr>
          </a:p>
        </p:txBody>
      </p:sp>
      <p:sp>
        <p:nvSpPr>
          <p:cNvPr id="10" name="ZoneTexte 9"/>
          <p:cNvSpPr txBox="1"/>
          <p:nvPr/>
        </p:nvSpPr>
        <p:spPr>
          <a:xfrm>
            <a:off x="5092965" y="2348880"/>
            <a:ext cx="3786214"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just" rtl="1">
              <a:buFontTx/>
              <a:buChar char="-"/>
            </a:pPr>
            <a:r>
              <a:rPr lang="ar-DZ" sz="2800" b="1" dirty="0" smtClean="0">
                <a:latin typeface="Simplified Arabic" pitchFamily="18" charset="-78"/>
                <a:cs typeface="Simplified Arabic" pitchFamily="18" charset="-78"/>
              </a:rPr>
              <a:t>الفصل بين النظام الجبائي الجزائري والنظام الجبائي الفرنسي</a:t>
            </a:r>
          </a:p>
          <a:p>
            <a:pPr marL="457200" indent="-457200" algn="just" rtl="1">
              <a:buFontTx/>
              <a:buChar char="-"/>
            </a:pPr>
            <a:r>
              <a:rPr lang="ar-DZ" sz="2800" b="1" dirty="0" smtClean="0">
                <a:latin typeface="Simplified Arabic" pitchFamily="18" charset="-78"/>
                <a:cs typeface="Simplified Arabic" pitchFamily="18" charset="-78"/>
              </a:rPr>
              <a:t>رفض تطبيق الإصلاح الجبائي لسنة 1949</a:t>
            </a:r>
          </a:p>
          <a:p>
            <a:pPr marL="457200" indent="-457200" algn="just" rtl="1">
              <a:buFontTx/>
              <a:buChar char="-"/>
            </a:pPr>
            <a:r>
              <a:rPr lang="ar-DZ" sz="2800" b="1" dirty="0" smtClean="0">
                <a:latin typeface="Simplified Arabic" pitchFamily="18" charset="-78"/>
                <a:cs typeface="Simplified Arabic" pitchFamily="18" charset="-78"/>
              </a:rPr>
              <a:t>70% من الحصيلة </a:t>
            </a:r>
            <a:r>
              <a:rPr lang="ar-DZ" sz="2800" b="1" dirty="0" err="1" smtClean="0">
                <a:latin typeface="Simplified Arabic" pitchFamily="18" charset="-78"/>
                <a:cs typeface="Simplified Arabic" pitchFamily="18" charset="-78"/>
              </a:rPr>
              <a:t>الجبائية</a:t>
            </a:r>
            <a:r>
              <a:rPr lang="ar-DZ" sz="2800" b="1" dirty="0" smtClean="0">
                <a:latin typeface="Simplified Arabic" pitchFamily="18" charset="-78"/>
                <a:cs typeface="Simplified Arabic" pitchFamily="18" charset="-78"/>
              </a:rPr>
              <a:t> ضرائب غير مباشرة يتحملها المستهلك و30% ضرائب مباشرة على الدخل </a:t>
            </a:r>
            <a:endParaRPr lang="fr-FR" sz="2800" b="1" dirty="0">
              <a:latin typeface="Simplified Arabic" pitchFamily="18" charset="-78"/>
              <a:cs typeface="Simplified Arabic" pitchFamily="18" charset="-78"/>
            </a:endParaRPr>
          </a:p>
        </p:txBody>
      </p:sp>
      <p:sp>
        <p:nvSpPr>
          <p:cNvPr id="11" name="Ellipse 10"/>
          <p:cNvSpPr/>
          <p:nvPr/>
        </p:nvSpPr>
        <p:spPr>
          <a:xfrm>
            <a:off x="1763688" y="11073"/>
            <a:ext cx="4464496" cy="11136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ar-DZ" sz="3200" b="1" dirty="0" smtClean="0">
                <a:solidFill>
                  <a:schemeClr val="tx1"/>
                </a:solidFill>
                <a:cs typeface="+mj-cs"/>
              </a:rPr>
              <a:t>تطور النظام الضريبي الجزائري</a:t>
            </a:r>
            <a:endParaRPr lang="fr-FR" sz="3200" b="1" dirty="0">
              <a:solidFill>
                <a:schemeClr val="tx1"/>
              </a:solidFill>
              <a:cs typeface="+mj-cs"/>
            </a:endParaRPr>
          </a:p>
        </p:txBody>
      </p:sp>
      <p:sp>
        <p:nvSpPr>
          <p:cNvPr id="9" name="Rectangle 8"/>
          <p:cNvSpPr/>
          <p:nvPr/>
        </p:nvSpPr>
        <p:spPr>
          <a:xfrm>
            <a:off x="-161624" y="2386714"/>
            <a:ext cx="4824536" cy="830997"/>
          </a:xfrm>
          <a:prstGeom prst="rect">
            <a:avLst/>
          </a:prstGeom>
          <a:effectLst>
            <a:outerShdw blurRad="152400" dist="317500" dir="5400000" sx="90000" sy="-19000" rotWithShape="0">
              <a:prstClr val="black">
                <a:alpha val="15000"/>
              </a:prstClr>
            </a:outerShdw>
          </a:effectLst>
          <a:scene3d>
            <a:camera prst="isometricOffAxis1Right"/>
            <a:lightRig rig="threePt" dir="t"/>
          </a:scene3d>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r>
              <a:rPr lang="ar-DZ" sz="2400" b="1" dirty="0">
                <a:solidFill>
                  <a:schemeClr val="tx1"/>
                </a:solidFill>
              </a:rPr>
              <a:t>. النظام الجبائي الجزائري خلال المرحلة 1962-1975</a:t>
            </a:r>
            <a:endParaRPr lang="fr-FR" sz="2400" b="1" dirty="0">
              <a:solidFill>
                <a:schemeClr val="tx1"/>
              </a:solidFill>
            </a:endParaRPr>
          </a:p>
        </p:txBody>
      </p:sp>
      <p:sp>
        <p:nvSpPr>
          <p:cNvPr id="12" name="Rectangle 11"/>
          <p:cNvSpPr/>
          <p:nvPr/>
        </p:nvSpPr>
        <p:spPr>
          <a:xfrm>
            <a:off x="107504" y="3256821"/>
            <a:ext cx="4464495" cy="830997"/>
          </a:xfrm>
          <a:prstGeom prst="rect">
            <a:avLst/>
          </a:prstGeom>
          <a:effectLst>
            <a:outerShdw blurRad="152400" dist="317500" dir="5400000" sx="90000" sy="-19000" rotWithShape="0">
              <a:prstClr val="black">
                <a:alpha val="15000"/>
              </a:prstClr>
            </a:outerShdw>
          </a:effectLst>
          <a:scene3d>
            <a:camera prst="isometricOffAxis1Right"/>
            <a:lightRig rig="threePt" dir="t"/>
          </a:scene3d>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r>
              <a:rPr lang="ar-DZ" sz="2400" b="1" dirty="0">
                <a:solidFill>
                  <a:schemeClr val="tx1"/>
                </a:solidFill>
              </a:rPr>
              <a:t>. النظام الجبائي الجزائري خلال المرحلة </a:t>
            </a:r>
            <a:r>
              <a:rPr lang="ar-DZ" sz="2400" b="1" dirty="0" smtClean="0">
                <a:solidFill>
                  <a:schemeClr val="tx1"/>
                </a:solidFill>
              </a:rPr>
              <a:t>1976-1989</a:t>
            </a:r>
            <a:endParaRPr lang="fr-FR" sz="2400" b="1" dirty="0">
              <a:solidFill>
                <a:schemeClr val="tx1"/>
              </a:solidFill>
            </a:endParaRPr>
          </a:p>
        </p:txBody>
      </p:sp>
      <p:sp>
        <p:nvSpPr>
          <p:cNvPr id="13" name="Rectangle 12"/>
          <p:cNvSpPr/>
          <p:nvPr/>
        </p:nvSpPr>
        <p:spPr>
          <a:xfrm>
            <a:off x="173270" y="4119231"/>
            <a:ext cx="4332962" cy="830997"/>
          </a:xfrm>
          <a:prstGeom prst="rect">
            <a:avLst/>
          </a:prstGeom>
          <a:effectLst>
            <a:outerShdw blurRad="152400" dist="317500" dir="5400000" sx="90000" sy="-19000" rotWithShape="0">
              <a:prstClr val="black">
                <a:alpha val="15000"/>
              </a:prstClr>
            </a:outerShdw>
          </a:effectLst>
          <a:scene3d>
            <a:camera prst="isometricOffAxis1Right"/>
            <a:lightRig rig="threePt" dir="t"/>
          </a:scene3d>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r>
              <a:rPr lang="ar-DZ" sz="2400" b="1" dirty="0">
                <a:solidFill>
                  <a:schemeClr val="tx1"/>
                </a:solidFill>
              </a:rPr>
              <a:t>. النظام الجبائي الجزائري خلال المرحلة </a:t>
            </a:r>
            <a:r>
              <a:rPr lang="ar-DZ" sz="2400" b="1" dirty="0" smtClean="0">
                <a:solidFill>
                  <a:schemeClr val="tx1"/>
                </a:solidFill>
              </a:rPr>
              <a:t>1990-2001</a:t>
            </a:r>
            <a:endParaRPr lang="fr-FR" sz="2400" b="1" dirty="0">
              <a:solidFill>
                <a:schemeClr val="tx1"/>
              </a:solidFill>
            </a:endParaRPr>
          </a:p>
        </p:txBody>
      </p:sp>
      <p:sp>
        <p:nvSpPr>
          <p:cNvPr id="14" name="Rectangle 13"/>
          <p:cNvSpPr/>
          <p:nvPr/>
        </p:nvSpPr>
        <p:spPr>
          <a:xfrm>
            <a:off x="259904" y="5157192"/>
            <a:ext cx="3952056" cy="584775"/>
          </a:xfrm>
          <a:prstGeom prst="rect">
            <a:avLst/>
          </a:prstGeom>
          <a:effectLst>
            <a:outerShdw blurRad="152400" dist="317500" dir="5400000" sx="90000" sy="-19000" rotWithShape="0">
              <a:prstClr val="black">
                <a:alpha val="15000"/>
              </a:prstClr>
            </a:outerShdw>
          </a:effectLst>
          <a:scene3d>
            <a:camera prst="isometricOffAxis1Right"/>
            <a:lightRig rig="threePt" dir="t"/>
          </a:scene3d>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r>
              <a:rPr lang="ar-DZ" sz="3200" b="1" dirty="0" smtClean="0">
                <a:solidFill>
                  <a:schemeClr val="tx1"/>
                </a:solidFill>
              </a:rPr>
              <a:t>2002-2018</a:t>
            </a:r>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8098638" y="188640"/>
            <a:ext cx="1080120" cy="56886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rtl="1"/>
            <a:r>
              <a:rPr lang="ar-DZ" sz="3200" b="1" dirty="0" smtClean="0">
                <a:solidFill>
                  <a:schemeClr val="tx1"/>
                </a:solidFill>
                <a:cs typeface="+mj-cs"/>
              </a:rPr>
              <a:t>1976-1989</a:t>
            </a:r>
            <a:endParaRPr lang="fr-FR" sz="3200" b="1" dirty="0">
              <a:solidFill>
                <a:schemeClr val="tx1"/>
              </a:solidFill>
              <a:cs typeface="+mj-cs"/>
            </a:endParaRPr>
          </a:p>
        </p:txBody>
      </p:sp>
      <p:sp>
        <p:nvSpPr>
          <p:cNvPr id="10" name="ZoneTexte 9"/>
          <p:cNvSpPr txBox="1"/>
          <p:nvPr/>
        </p:nvSpPr>
        <p:spPr>
          <a:xfrm>
            <a:off x="395536" y="401466"/>
            <a:ext cx="7098582"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just" rtl="1">
              <a:buFontTx/>
              <a:buChar char="-"/>
            </a:pPr>
            <a:r>
              <a:rPr lang="ar-DZ" sz="2800" b="1" dirty="0" smtClean="0">
                <a:latin typeface="Simplified Arabic" pitchFamily="18" charset="-78"/>
                <a:cs typeface="Simplified Arabic" pitchFamily="18" charset="-78"/>
              </a:rPr>
              <a:t>1976 صدور اول القوانين </a:t>
            </a:r>
            <a:r>
              <a:rPr lang="ar-DZ" sz="2800" b="1" dirty="0" err="1" smtClean="0">
                <a:latin typeface="Simplified Arabic" pitchFamily="18" charset="-78"/>
                <a:cs typeface="Simplified Arabic" pitchFamily="18" charset="-78"/>
              </a:rPr>
              <a:t>الجبائية</a:t>
            </a:r>
            <a:r>
              <a:rPr lang="ar-DZ" sz="2800" b="1" dirty="0" smtClean="0">
                <a:latin typeface="Simplified Arabic" pitchFamily="18" charset="-78"/>
                <a:cs typeface="Simplified Arabic" pitchFamily="18" charset="-78"/>
              </a:rPr>
              <a:t> تعبر عن الوضعية الاجتماعية والاقتصادية للبلاد</a:t>
            </a:r>
          </a:p>
          <a:p>
            <a:pPr marL="457200" indent="-457200" algn="just" rtl="1">
              <a:buFontTx/>
              <a:buChar char="-"/>
            </a:pPr>
            <a:r>
              <a:rPr lang="ar-DZ" sz="2800" b="1" dirty="0" smtClean="0">
                <a:latin typeface="Simplified Arabic" pitchFamily="18" charset="-78"/>
                <a:cs typeface="Simplified Arabic" pitchFamily="18" charset="-78"/>
              </a:rPr>
              <a:t>ظهور ضرائب ذات طابع حجزي (100% على الدخل الذي يتجاوز 2500 دج)</a:t>
            </a:r>
          </a:p>
          <a:p>
            <a:pPr marL="457200" indent="-457200" algn="just" rtl="1">
              <a:buFontTx/>
              <a:buChar char="-"/>
            </a:pPr>
            <a:r>
              <a:rPr lang="ar-DZ" sz="2800" b="1" dirty="0" smtClean="0">
                <a:latin typeface="Simplified Arabic" pitchFamily="18" charset="-78"/>
                <a:cs typeface="Simplified Arabic" pitchFamily="18" charset="-78"/>
              </a:rPr>
              <a:t>ضرائب نوعية: ضرائب على الارباح التجارية والصناعية، على مداخيل الديون، الودائع والكفالات، الضريبة على الاجور والرواتب</a:t>
            </a:r>
          </a:p>
          <a:p>
            <a:pPr marL="457200" indent="-457200" algn="just" rtl="1">
              <a:buFontTx/>
              <a:buChar char="-"/>
            </a:pPr>
            <a:r>
              <a:rPr lang="ar-DZ" sz="2800" b="1" dirty="0" smtClean="0">
                <a:latin typeface="Simplified Arabic" pitchFamily="18" charset="-78"/>
                <a:cs typeface="Simplified Arabic" pitchFamily="18" charset="-78"/>
              </a:rPr>
              <a:t>الضريبة التكميلية على الدخل: الدخل الناتج من راس المال</a:t>
            </a:r>
          </a:p>
          <a:p>
            <a:pPr marL="457200" indent="-457200" algn="just" rtl="1">
              <a:buFontTx/>
              <a:buChar char="-"/>
            </a:pPr>
            <a:r>
              <a:rPr lang="ar-DZ" sz="2800" b="1" dirty="0" smtClean="0">
                <a:latin typeface="Simplified Arabic" pitchFamily="18" charset="-78"/>
                <a:cs typeface="Simplified Arabic" pitchFamily="18" charset="-78"/>
              </a:rPr>
              <a:t>ثلاث رسوم على رقم الأعمال: الرسم الوحيد الإجمالي على الإنتاج، الرسم الوحيد على </a:t>
            </a:r>
            <a:r>
              <a:rPr lang="ar-DZ" sz="2800" b="1" dirty="0" err="1" smtClean="0">
                <a:latin typeface="Simplified Arabic" pitchFamily="18" charset="-78"/>
                <a:cs typeface="Simplified Arabic" pitchFamily="18" charset="-78"/>
              </a:rPr>
              <a:t>تادية</a:t>
            </a:r>
            <a:r>
              <a:rPr lang="ar-DZ" sz="2800" b="1" dirty="0" smtClean="0">
                <a:latin typeface="Simplified Arabic" pitchFamily="18" charset="-78"/>
                <a:cs typeface="Simplified Arabic" pitchFamily="18" charset="-78"/>
              </a:rPr>
              <a:t> الخدمات، الرسوم الوحيدة الخاصة</a:t>
            </a:r>
            <a:endParaRPr lang="fr-FR" sz="2800" b="1"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8098638" y="188640"/>
            <a:ext cx="1080120" cy="56886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rtl="1"/>
            <a:r>
              <a:rPr lang="ar-DZ" sz="3200" b="1" dirty="0" smtClean="0">
                <a:solidFill>
                  <a:prstClr val="black"/>
                </a:solidFill>
                <a:cs typeface="Traditional Arabic"/>
              </a:rPr>
              <a:t>1990-2001</a:t>
            </a:r>
            <a:endParaRPr lang="fr-FR" sz="3200" b="1" dirty="0">
              <a:solidFill>
                <a:prstClr val="black"/>
              </a:solidFill>
            </a:endParaRPr>
          </a:p>
        </p:txBody>
      </p:sp>
      <p:sp>
        <p:nvSpPr>
          <p:cNvPr id="10" name="ZoneTexte 9"/>
          <p:cNvSpPr txBox="1"/>
          <p:nvPr/>
        </p:nvSpPr>
        <p:spPr>
          <a:xfrm>
            <a:off x="373872" y="1340768"/>
            <a:ext cx="7098582"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just" rtl="1">
              <a:buFontTx/>
              <a:buChar char="-"/>
            </a:pPr>
            <a:r>
              <a:rPr lang="ar-DZ" sz="2800" b="1" dirty="0" smtClean="0">
                <a:solidFill>
                  <a:prstClr val="black"/>
                </a:solidFill>
                <a:latin typeface="Simplified Arabic" pitchFamily="18" charset="-78"/>
                <a:cs typeface="Simplified Arabic" pitchFamily="18" charset="-78"/>
              </a:rPr>
              <a:t>إنشاء المديرية العامة للضرائب: استقلالية في التسيير المالي والإداري</a:t>
            </a:r>
          </a:p>
          <a:p>
            <a:pPr marL="457200" indent="-457200" algn="just" rtl="1">
              <a:buFontTx/>
              <a:buChar char="-"/>
            </a:pPr>
            <a:r>
              <a:rPr lang="ar-DZ" sz="2800" b="1" dirty="0" smtClean="0">
                <a:solidFill>
                  <a:prstClr val="black"/>
                </a:solidFill>
                <a:latin typeface="Simplified Arabic" pitchFamily="18" charset="-78"/>
                <a:cs typeface="Simplified Arabic" pitchFamily="18" charset="-78"/>
              </a:rPr>
              <a:t>إلغاء الضرائب النوعية وتبني </a:t>
            </a:r>
            <a:r>
              <a:rPr lang="fr-FR" sz="2800" b="1" dirty="0" smtClean="0">
                <a:solidFill>
                  <a:prstClr val="black"/>
                </a:solidFill>
                <a:latin typeface="Simplified Arabic" pitchFamily="18" charset="-78"/>
                <a:cs typeface="Simplified Arabic" pitchFamily="18" charset="-78"/>
              </a:rPr>
              <a:t>IRG,IBS</a:t>
            </a:r>
            <a:r>
              <a:rPr lang="ar-DZ" sz="2800" b="1" dirty="0" smtClean="0">
                <a:solidFill>
                  <a:prstClr val="black"/>
                </a:solidFill>
                <a:latin typeface="Simplified Arabic" pitchFamily="18" charset="-78"/>
                <a:cs typeface="Simplified Arabic" pitchFamily="18" charset="-78"/>
              </a:rPr>
              <a:t> من خلال قانون المالية لسنة 1991</a:t>
            </a:r>
          </a:p>
          <a:p>
            <a:pPr marL="457200" indent="-457200" algn="just" rtl="1">
              <a:buFontTx/>
              <a:buChar char="-"/>
            </a:pPr>
            <a:r>
              <a:rPr lang="ar-DZ" sz="2800" b="1" dirty="0" smtClean="0">
                <a:solidFill>
                  <a:prstClr val="black"/>
                </a:solidFill>
                <a:latin typeface="Simplified Arabic" pitchFamily="18" charset="-78"/>
                <a:cs typeface="Simplified Arabic" pitchFamily="18" charset="-78"/>
              </a:rPr>
              <a:t>1994: إعادة هيكلة الجباية العقارية</a:t>
            </a:r>
          </a:p>
          <a:p>
            <a:pPr marL="457200" indent="-457200" algn="just" rtl="1">
              <a:buFontTx/>
              <a:buChar char="-"/>
            </a:pPr>
            <a:r>
              <a:rPr lang="ar-DZ" sz="2800" b="1" dirty="0" smtClean="0">
                <a:solidFill>
                  <a:prstClr val="black"/>
                </a:solidFill>
                <a:latin typeface="Simplified Arabic" pitchFamily="18" charset="-78"/>
                <a:cs typeface="Simplified Arabic" pitchFamily="18" charset="-78"/>
              </a:rPr>
              <a:t>الهدف خلال هذه المرحلة: التعرف الأحسن على المكلفين بالضريبة، تحصيل افضل للضرائب، محاربة الغش الجبائي، حل النزاعات بسرعة</a:t>
            </a:r>
            <a:endParaRPr lang="fr-FR" sz="2800" b="1" dirty="0">
              <a:solidFill>
                <a:prstClr val="black"/>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2483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8098638" y="188640"/>
            <a:ext cx="1080120" cy="56886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rtl="1"/>
            <a:r>
              <a:rPr lang="ar-DZ" sz="3200" b="1" smtClean="0">
                <a:solidFill>
                  <a:prstClr val="black"/>
                </a:solidFill>
                <a:cs typeface="Traditional Arabic"/>
              </a:rPr>
              <a:t>2002-2012</a:t>
            </a:r>
            <a:endParaRPr lang="fr-FR" sz="3200" b="1" dirty="0">
              <a:solidFill>
                <a:prstClr val="black"/>
              </a:solidFill>
            </a:endParaRPr>
          </a:p>
        </p:txBody>
      </p:sp>
      <p:sp>
        <p:nvSpPr>
          <p:cNvPr id="10" name="ZoneTexte 9"/>
          <p:cNvSpPr txBox="1"/>
          <p:nvPr/>
        </p:nvSpPr>
        <p:spPr>
          <a:xfrm>
            <a:off x="683568" y="2125015"/>
            <a:ext cx="7098582"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just" rtl="1">
              <a:buFontTx/>
              <a:buChar char="-"/>
            </a:pPr>
            <a:r>
              <a:rPr lang="ar-DZ" sz="2800" b="1" dirty="0" smtClean="0">
                <a:solidFill>
                  <a:prstClr val="black"/>
                </a:solidFill>
                <a:latin typeface="Simplified Arabic" pitchFamily="18" charset="-78"/>
                <a:cs typeface="Simplified Arabic" pitchFamily="18" charset="-78"/>
              </a:rPr>
              <a:t>استقلالية متنامية في التسيير</a:t>
            </a:r>
          </a:p>
          <a:p>
            <a:pPr marL="457200" indent="-457200" algn="just" rtl="1">
              <a:buFontTx/>
              <a:buChar char="-"/>
            </a:pPr>
            <a:r>
              <a:rPr lang="ar-DZ" sz="2800" b="1" dirty="0" smtClean="0">
                <a:solidFill>
                  <a:prstClr val="black"/>
                </a:solidFill>
                <a:latin typeface="Simplified Arabic" pitchFamily="18" charset="-78"/>
                <a:cs typeface="Simplified Arabic" pitchFamily="18" charset="-78"/>
              </a:rPr>
              <a:t>إعادة تنظيم المصالح</a:t>
            </a:r>
          </a:p>
          <a:p>
            <a:pPr marL="457200" indent="-457200" algn="just" rtl="1">
              <a:buFontTx/>
              <a:buChar char="-"/>
            </a:pPr>
            <a:r>
              <a:rPr lang="ar-DZ" sz="2800" b="1" dirty="0" smtClean="0">
                <a:solidFill>
                  <a:prstClr val="black"/>
                </a:solidFill>
                <a:latin typeface="Simplified Arabic" pitchFamily="18" charset="-78"/>
                <a:cs typeface="Simplified Arabic" pitchFamily="18" charset="-78"/>
              </a:rPr>
              <a:t>تبني نظام معلوماتي</a:t>
            </a:r>
          </a:p>
          <a:p>
            <a:pPr marL="457200" indent="-457200" algn="just" rtl="1">
              <a:buFontTx/>
              <a:buChar char="-"/>
            </a:pPr>
            <a:r>
              <a:rPr lang="ar-DZ" sz="2800" b="1" dirty="0" smtClean="0">
                <a:solidFill>
                  <a:prstClr val="black"/>
                </a:solidFill>
                <a:latin typeface="Simplified Arabic" pitchFamily="18" charset="-78"/>
                <a:cs typeface="Simplified Arabic" pitchFamily="18" charset="-78"/>
              </a:rPr>
              <a:t>تثمين الموارد البشرية</a:t>
            </a:r>
            <a:endParaRPr lang="fr-FR" sz="2800" b="1" dirty="0">
              <a:solidFill>
                <a:prstClr val="black"/>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2483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ar\Desktop\a587d6925ef0d1d951615a091858520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Ellipse 7"/>
          <p:cNvSpPr/>
          <p:nvPr/>
        </p:nvSpPr>
        <p:spPr>
          <a:xfrm>
            <a:off x="3143240" y="2071678"/>
            <a:ext cx="2786082" cy="2214578"/>
          </a:xfrm>
          <a:prstGeom prst="ellipse">
            <a:avLst/>
          </a:prstGeom>
          <a:effectLst>
            <a:innerShdw blurRad="63500" dist="50800" dir="162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DZ" sz="3200" b="1" dirty="0" smtClean="0">
                <a:ln w="11430"/>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rPr>
              <a:t>2021</a:t>
            </a:r>
            <a:endParaRPr lang="fr-FR" sz="3200" b="1" dirty="0">
              <a:ln w="11430"/>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endParaRPr>
          </a:p>
        </p:txBody>
      </p:sp>
      <p:sp>
        <p:nvSpPr>
          <p:cNvPr id="5" name="ZoneTexte 4"/>
          <p:cNvSpPr txBox="1"/>
          <p:nvPr/>
        </p:nvSpPr>
        <p:spPr>
          <a:xfrm>
            <a:off x="6156176" y="1268760"/>
            <a:ext cx="2376264" cy="28931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DZ" sz="2600" b="1" dirty="0" smtClean="0">
                <a:solidFill>
                  <a:prstClr val="black"/>
                </a:solidFill>
                <a:latin typeface="Simplified Arabic" pitchFamily="18" charset="-78"/>
                <a:cs typeface="Simplified Arabic" pitchFamily="18" charset="-78"/>
              </a:rPr>
              <a:t>البوابة الالكترونية «مساهمتك»: تمكن التابعين </a:t>
            </a:r>
            <a:r>
              <a:rPr lang="ar-DZ" sz="2600" b="1" dirty="0" err="1" smtClean="0">
                <a:solidFill>
                  <a:prstClr val="black"/>
                </a:solidFill>
                <a:latin typeface="Simplified Arabic" pitchFamily="18" charset="-78"/>
                <a:cs typeface="Simplified Arabic" pitchFamily="18" charset="-78"/>
              </a:rPr>
              <a:t>لقباضات</a:t>
            </a:r>
            <a:r>
              <a:rPr lang="ar-DZ" sz="2600" b="1" dirty="0" smtClean="0">
                <a:solidFill>
                  <a:prstClr val="black"/>
                </a:solidFill>
                <a:latin typeface="Simplified Arabic" pitchFamily="18" charset="-78"/>
                <a:cs typeface="Simplified Arabic" pitchFamily="18" charset="-78"/>
              </a:rPr>
              <a:t> الضرائب من التصريح ودفع الضرائب والرسوم عبر الانترنيت</a:t>
            </a:r>
            <a:endParaRPr lang="fr-FR" sz="2600" b="1" dirty="0">
              <a:solidFill>
                <a:prstClr val="black"/>
              </a:solidFill>
              <a:latin typeface="Simplified Arabic" pitchFamily="18" charset="-78"/>
              <a:cs typeface="Simplified Arabic" pitchFamily="18" charset="-78"/>
            </a:endParaRPr>
          </a:p>
        </p:txBody>
      </p:sp>
      <p:sp>
        <p:nvSpPr>
          <p:cNvPr id="6" name="ZoneTexte 5"/>
          <p:cNvSpPr txBox="1"/>
          <p:nvPr/>
        </p:nvSpPr>
        <p:spPr>
          <a:xfrm>
            <a:off x="179512" y="425073"/>
            <a:ext cx="2376264" cy="3046988"/>
          </a:xfrm>
          <a:prstGeom prst="rect">
            <a:avLst/>
          </a:prstGeom>
        </p:spPr>
        <p:style>
          <a:lnRef idx="1">
            <a:schemeClr val="accent3"/>
          </a:lnRef>
          <a:fillRef idx="1001">
            <a:schemeClr val="lt1"/>
          </a:fillRef>
          <a:effectRef idx="1">
            <a:schemeClr val="accent3"/>
          </a:effectRef>
          <a:fontRef idx="minor">
            <a:schemeClr val="dk1"/>
          </a:fontRef>
        </p:style>
        <p:txBody>
          <a:bodyPr wrap="square" rtlCol="0">
            <a:spAutoFit/>
          </a:bodyPr>
          <a:lstStyle/>
          <a:p>
            <a:pPr algn="ctr" rtl="1"/>
            <a:r>
              <a:rPr lang="ar-DZ" sz="2400" b="1" dirty="0" smtClean="0">
                <a:solidFill>
                  <a:prstClr val="black"/>
                </a:solidFill>
                <a:latin typeface="Simplified Arabic" pitchFamily="18" charset="-78"/>
                <a:cs typeface="Simplified Arabic" pitchFamily="18" charset="-78"/>
              </a:rPr>
              <a:t>البوابة الالكترونية «جبايتك»: تمكن التابعين لمديرية كبريات المؤسسات أو لمراكز الضرائب من التصريح ودفع الضرائب والرسوم عبر الانترنيت</a:t>
            </a:r>
            <a:endParaRPr lang="fr-FR" sz="2400" b="1" dirty="0">
              <a:solidFill>
                <a:prstClr val="black"/>
              </a:solidFill>
              <a:latin typeface="Simplified Arabic" pitchFamily="18" charset="-78"/>
              <a:cs typeface="Simplified Arabic" pitchFamily="18" charset="-78"/>
            </a:endParaRPr>
          </a:p>
        </p:txBody>
      </p:sp>
      <p:sp>
        <p:nvSpPr>
          <p:cNvPr id="7" name="ZoneTexte 6"/>
          <p:cNvSpPr txBox="1"/>
          <p:nvPr/>
        </p:nvSpPr>
        <p:spPr>
          <a:xfrm>
            <a:off x="3851920" y="5229200"/>
            <a:ext cx="2376264" cy="129266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ar-DZ" sz="2600" b="1" dirty="0" smtClean="0">
                <a:solidFill>
                  <a:prstClr val="black"/>
                </a:solidFill>
                <a:latin typeface="Simplified Arabic" pitchFamily="18" charset="-78"/>
                <a:cs typeface="Simplified Arabic" pitchFamily="18" charset="-78"/>
              </a:rPr>
              <a:t>الهياكل الجديدة للمديرية العامة للضرائب</a:t>
            </a:r>
            <a:endParaRPr lang="fr-FR" sz="2600" b="1" dirty="0">
              <a:solidFill>
                <a:prstClr val="black"/>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35718050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1730</TotalTime>
  <Words>4364</Words>
  <Application>Microsoft Office PowerPoint</Application>
  <PresentationFormat>Affichage à l'écran (4:3)</PresentationFormat>
  <Paragraphs>322</Paragraphs>
  <Slides>46</Slides>
  <Notes>1</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star</dc:creator>
  <cp:lastModifiedBy>kami</cp:lastModifiedBy>
  <cp:revision>133</cp:revision>
  <dcterms:created xsi:type="dcterms:W3CDTF">2018-02-24T20:19:58Z</dcterms:created>
  <dcterms:modified xsi:type="dcterms:W3CDTF">2022-11-29T10:11:54Z</dcterms:modified>
</cp:coreProperties>
</file>