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5" r:id="rId2"/>
  </p:sldMasterIdLst>
  <p:notesMasterIdLst>
    <p:notesMasterId r:id="rId23"/>
  </p:notesMasterIdLst>
  <p:sldIdLst>
    <p:sldId id="269" r:id="rId3"/>
    <p:sldId id="258" r:id="rId4"/>
    <p:sldId id="261" r:id="rId5"/>
    <p:sldId id="259" r:id="rId6"/>
    <p:sldId id="266" r:id="rId7"/>
    <p:sldId id="267" r:id="rId8"/>
    <p:sldId id="283" r:id="rId9"/>
    <p:sldId id="275" r:id="rId10"/>
    <p:sldId id="284" r:id="rId11"/>
    <p:sldId id="270" r:id="rId12"/>
    <p:sldId id="271" r:id="rId13"/>
    <p:sldId id="272" r:id="rId14"/>
    <p:sldId id="285" r:id="rId15"/>
    <p:sldId id="286" r:id="rId16"/>
    <p:sldId id="281" r:id="rId17"/>
    <p:sldId id="276" r:id="rId18"/>
    <p:sldId id="277" r:id="rId19"/>
    <p:sldId id="278" r:id="rId20"/>
    <p:sldId id="280" r:id="rId21"/>
    <p:sldId id="28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6EBF"/>
    <a:srgbClr val="CCD7EE"/>
    <a:srgbClr val="B1BBDD"/>
    <a:srgbClr val="724B78"/>
    <a:srgbClr val="E1ECFB"/>
    <a:srgbClr val="FFFFFF"/>
    <a:srgbClr val="9BD5F1"/>
    <a:srgbClr val="0538AB"/>
    <a:srgbClr val="073CAC"/>
    <a:srgbClr val="85DC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59" autoAdjust="0"/>
    <p:restoredTop sz="94660"/>
  </p:normalViewPr>
  <p:slideViewPr>
    <p:cSldViewPr snapToGrid="0">
      <p:cViewPr varScale="1">
        <p:scale>
          <a:sx n="47" d="100"/>
          <a:sy n="47" d="100"/>
        </p:scale>
        <p:origin x="72" y="5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059978-31D6-47D0-BF97-9EC1FB877F66}" type="datetimeFigureOut">
              <a:rPr lang="en-US" smtClean="0"/>
              <a:t>9/11/2024</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EB9219-114C-4E46-A7D6-1934128FE9AA}" type="slidenum">
              <a:rPr lang="en-US" smtClean="0"/>
              <a:t>‹N°›</a:t>
            </a:fld>
            <a:endParaRPr lang="en-US"/>
          </a:p>
        </p:txBody>
      </p:sp>
    </p:spTree>
    <p:extLst>
      <p:ext uri="{BB962C8B-B14F-4D97-AF65-F5344CB8AC3E}">
        <p14:creationId xmlns:p14="http://schemas.microsoft.com/office/powerpoint/2010/main" val="2207430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CEB9219-114C-4E46-A7D6-1934128FE9AA}" type="slidenum">
              <a:rPr lang="en-US" smtClean="0"/>
              <a:t>5</a:t>
            </a:fld>
            <a:endParaRPr lang="en-US"/>
          </a:p>
        </p:txBody>
      </p:sp>
    </p:spTree>
    <p:extLst>
      <p:ext uri="{BB962C8B-B14F-4D97-AF65-F5344CB8AC3E}">
        <p14:creationId xmlns:p14="http://schemas.microsoft.com/office/powerpoint/2010/main" val="528465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en-US"/>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a:p>
        </p:txBody>
      </p:sp>
      <p:sp>
        <p:nvSpPr>
          <p:cNvPr id="4" name="Espace réservé de la date 3"/>
          <p:cNvSpPr>
            <a:spLocks noGrp="1"/>
          </p:cNvSpPr>
          <p:nvPr>
            <p:ph type="dt" sz="half" idx="10"/>
          </p:nvPr>
        </p:nvSpPr>
        <p:spPr/>
        <p:txBody>
          <a:bodyPr/>
          <a:lstStyle/>
          <a:p>
            <a:fld id="{512357E9-4C02-49D5-8B94-277D20A5F19F}" type="datetimeFigureOut">
              <a:rPr lang="en-US" smtClean="0"/>
              <a:t>9/11/2024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7AC85EED-8F97-431C-8DC5-F9896D3D58C9}" type="slidenum">
              <a:rPr lang="en-US" smtClean="0"/>
              <a:t>‹N°›</a:t>
            </a:fld>
            <a:endParaRPr lang="en-US"/>
          </a:p>
        </p:txBody>
      </p:sp>
    </p:spTree>
    <p:extLst>
      <p:ext uri="{BB962C8B-B14F-4D97-AF65-F5344CB8AC3E}">
        <p14:creationId xmlns:p14="http://schemas.microsoft.com/office/powerpoint/2010/main" val="4107306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512357E9-4C02-49D5-8B94-277D20A5F19F}" type="datetimeFigureOut">
              <a:rPr lang="en-US" smtClean="0"/>
              <a:t>9/11/2024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7AC85EED-8F97-431C-8DC5-F9896D3D58C9}" type="slidenum">
              <a:rPr lang="en-US" smtClean="0"/>
              <a:t>‹N°›</a:t>
            </a:fld>
            <a:endParaRPr lang="en-US"/>
          </a:p>
        </p:txBody>
      </p:sp>
    </p:spTree>
    <p:extLst>
      <p:ext uri="{BB962C8B-B14F-4D97-AF65-F5344CB8AC3E}">
        <p14:creationId xmlns:p14="http://schemas.microsoft.com/office/powerpoint/2010/main" val="3214652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512357E9-4C02-49D5-8B94-277D20A5F19F}" type="datetimeFigureOut">
              <a:rPr lang="en-US" smtClean="0"/>
              <a:t>9/11/2024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7AC85EED-8F97-431C-8DC5-F9896D3D58C9}" type="slidenum">
              <a:rPr lang="en-US" smtClean="0"/>
              <a:t>‹N°›</a:t>
            </a:fld>
            <a:endParaRPr lang="en-US"/>
          </a:p>
        </p:txBody>
      </p:sp>
    </p:spTree>
    <p:extLst>
      <p:ext uri="{BB962C8B-B14F-4D97-AF65-F5344CB8AC3E}">
        <p14:creationId xmlns:p14="http://schemas.microsoft.com/office/powerpoint/2010/main" val="1092681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512357E9-4C02-49D5-8B94-277D20A5F19F}"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85EED-8F97-431C-8DC5-F9896D3D58C9}" type="slidenum">
              <a:rPr lang="en-US" smtClean="0"/>
              <a:t>‹N°›</a:t>
            </a:fld>
            <a:endParaRPr lang="en-US"/>
          </a:p>
        </p:txBody>
      </p:sp>
    </p:spTree>
    <p:extLst>
      <p:ext uri="{BB962C8B-B14F-4D97-AF65-F5344CB8AC3E}">
        <p14:creationId xmlns:p14="http://schemas.microsoft.com/office/powerpoint/2010/main" val="3155922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12357E9-4C02-49D5-8B94-277D20A5F19F}"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85EED-8F97-431C-8DC5-F9896D3D58C9}" type="slidenum">
              <a:rPr lang="en-US" smtClean="0"/>
              <a:t>‹N°›</a:t>
            </a:fld>
            <a:endParaRPr lang="en-US"/>
          </a:p>
        </p:txBody>
      </p:sp>
    </p:spTree>
    <p:extLst>
      <p:ext uri="{BB962C8B-B14F-4D97-AF65-F5344CB8AC3E}">
        <p14:creationId xmlns:p14="http://schemas.microsoft.com/office/powerpoint/2010/main" val="2453700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512357E9-4C02-49D5-8B94-277D20A5F19F}"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85EED-8F97-431C-8DC5-F9896D3D58C9}" type="slidenum">
              <a:rPr lang="en-US" smtClean="0"/>
              <a:t>‹N°›</a:t>
            </a:fld>
            <a:endParaRPr lang="en-US"/>
          </a:p>
        </p:txBody>
      </p:sp>
    </p:spTree>
    <p:extLst>
      <p:ext uri="{BB962C8B-B14F-4D97-AF65-F5344CB8AC3E}">
        <p14:creationId xmlns:p14="http://schemas.microsoft.com/office/powerpoint/2010/main" val="3910408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512357E9-4C02-49D5-8B94-277D20A5F19F}"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85EED-8F97-431C-8DC5-F9896D3D58C9}" type="slidenum">
              <a:rPr lang="en-US" smtClean="0"/>
              <a:t>‹N°›</a:t>
            </a:fld>
            <a:endParaRPr lang="en-US"/>
          </a:p>
        </p:txBody>
      </p:sp>
    </p:spTree>
    <p:extLst>
      <p:ext uri="{BB962C8B-B14F-4D97-AF65-F5344CB8AC3E}">
        <p14:creationId xmlns:p14="http://schemas.microsoft.com/office/powerpoint/2010/main" val="971614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12357E9-4C02-49D5-8B94-277D20A5F19F}" type="datetimeFigureOut">
              <a:rPr lang="en-US" smtClean="0"/>
              <a:t>9/11/2024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C85EED-8F97-431C-8DC5-F9896D3D58C9}" type="slidenum">
              <a:rPr lang="en-US" smtClean="0"/>
              <a:t>‹N°›</a:t>
            </a:fld>
            <a:endParaRPr lang="en-US"/>
          </a:p>
        </p:txBody>
      </p:sp>
    </p:spTree>
    <p:extLst>
      <p:ext uri="{BB962C8B-B14F-4D97-AF65-F5344CB8AC3E}">
        <p14:creationId xmlns:p14="http://schemas.microsoft.com/office/powerpoint/2010/main" val="268950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512357E9-4C02-49D5-8B94-277D20A5F19F}" type="datetimeFigureOut">
              <a:rPr lang="en-US" smtClean="0"/>
              <a:t>9/11/2024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C85EED-8F97-431C-8DC5-F9896D3D58C9}" type="slidenum">
              <a:rPr lang="en-US" smtClean="0"/>
              <a:t>‹N°›</a:t>
            </a:fld>
            <a:endParaRPr lang="en-US"/>
          </a:p>
        </p:txBody>
      </p:sp>
    </p:spTree>
    <p:extLst>
      <p:ext uri="{BB962C8B-B14F-4D97-AF65-F5344CB8AC3E}">
        <p14:creationId xmlns:p14="http://schemas.microsoft.com/office/powerpoint/2010/main" val="2848941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2357E9-4C02-49D5-8B94-277D20A5F19F}" type="datetimeFigureOut">
              <a:rPr lang="en-US" smtClean="0"/>
              <a:t>9/11/2024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C85EED-8F97-431C-8DC5-F9896D3D58C9}" type="slidenum">
              <a:rPr lang="en-US" smtClean="0"/>
              <a:t>‹N°›</a:t>
            </a:fld>
            <a:endParaRPr lang="en-US"/>
          </a:p>
        </p:txBody>
      </p:sp>
    </p:spTree>
    <p:extLst>
      <p:ext uri="{BB962C8B-B14F-4D97-AF65-F5344CB8AC3E}">
        <p14:creationId xmlns:p14="http://schemas.microsoft.com/office/powerpoint/2010/main" val="3917462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512357E9-4C02-49D5-8B94-277D20A5F19F}"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85EED-8F97-431C-8DC5-F9896D3D58C9}" type="slidenum">
              <a:rPr lang="en-US" smtClean="0"/>
              <a:t>‹N°›</a:t>
            </a:fld>
            <a:endParaRPr lang="en-US"/>
          </a:p>
        </p:txBody>
      </p:sp>
    </p:spTree>
    <p:extLst>
      <p:ext uri="{BB962C8B-B14F-4D97-AF65-F5344CB8AC3E}">
        <p14:creationId xmlns:p14="http://schemas.microsoft.com/office/powerpoint/2010/main" val="2872745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512357E9-4C02-49D5-8B94-277D20A5F19F}" type="datetimeFigureOut">
              <a:rPr lang="en-US" smtClean="0"/>
              <a:t>9/11/2024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7AC85EED-8F97-431C-8DC5-F9896D3D58C9}" type="slidenum">
              <a:rPr lang="en-US" smtClean="0"/>
              <a:t>‹N°›</a:t>
            </a:fld>
            <a:endParaRPr lang="en-US"/>
          </a:p>
        </p:txBody>
      </p:sp>
    </p:spTree>
    <p:extLst>
      <p:ext uri="{BB962C8B-B14F-4D97-AF65-F5344CB8AC3E}">
        <p14:creationId xmlns:p14="http://schemas.microsoft.com/office/powerpoint/2010/main" val="553017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85EED-8F97-431C-8DC5-F9896D3D58C9}" type="slidenum">
              <a:rPr lang="en-US" smtClean="0"/>
              <a:t>‹N°›</a:t>
            </a:fld>
            <a:endParaRPr lang="en-US"/>
          </a:p>
        </p:txBody>
      </p:sp>
      <p:sp>
        <p:nvSpPr>
          <p:cNvPr id="5" name="Date Placeholder 4"/>
          <p:cNvSpPr>
            <a:spLocks noGrp="1"/>
          </p:cNvSpPr>
          <p:nvPr>
            <p:ph type="dt" sz="half" idx="10"/>
          </p:nvPr>
        </p:nvSpPr>
        <p:spPr/>
        <p:txBody>
          <a:bodyPr/>
          <a:lstStyle/>
          <a:p>
            <a:fld id="{512357E9-4C02-49D5-8B94-277D20A5F19F}" type="datetimeFigureOut">
              <a:rPr lang="en-US" smtClean="0"/>
              <a:t>9/11/2024</a:t>
            </a:fld>
            <a:endParaRPr lang="en-US"/>
          </a:p>
        </p:txBody>
      </p:sp>
    </p:spTree>
    <p:extLst>
      <p:ext uri="{BB962C8B-B14F-4D97-AF65-F5344CB8AC3E}">
        <p14:creationId xmlns:p14="http://schemas.microsoft.com/office/powerpoint/2010/main" val="4006676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512357E9-4C02-49D5-8B94-277D20A5F19F}"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85EED-8F97-431C-8DC5-F9896D3D58C9}" type="slidenum">
              <a:rPr lang="en-US" smtClean="0"/>
              <a:t>‹N°›</a:t>
            </a:fld>
            <a:endParaRPr lang="en-US"/>
          </a:p>
        </p:txBody>
      </p:sp>
    </p:spTree>
    <p:extLst>
      <p:ext uri="{BB962C8B-B14F-4D97-AF65-F5344CB8AC3E}">
        <p14:creationId xmlns:p14="http://schemas.microsoft.com/office/powerpoint/2010/main" val="3910081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512357E9-4C02-49D5-8B94-277D20A5F19F}"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85EED-8F97-431C-8DC5-F9896D3D58C9}" type="slidenum">
              <a:rPr lang="en-US" smtClean="0"/>
              <a:t>‹N°›</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085978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512357E9-4C02-49D5-8B94-277D20A5F19F}"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85EED-8F97-431C-8DC5-F9896D3D58C9}" type="slidenum">
              <a:rPr lang="en-US" smtClean="0"/>
              <a:t>‹N°›</a:t>
            </a:fld>
            <a:endParaRPr lang="en-US"/>
          </a:p>
        </p:txBody>
      </p:sp>
    </p:spTree>
    <p:extLst>
      <p:ext uri="{BB962C8B-B14F-4D97-AF65-F5344CB8AC3E}">
        <p14:creationId xmlns:p14="http://schemas.microsoft.com/office/powerpoint/2010/main" val="4022789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512357E9-4C02-49D5-8B94-277D20A5F19F}"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85EED-8F97-431C-8DC5-F9896D3D58C9}" type="slidenum">
              <a:rPr lang="en-US" smtClean="0"/>
              <a:t>‹N°›</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80607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512357E9-4C02-49D5-8B94-277D20A5F19F}"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85EED-8F97-431C-8DC5-F9896D3D58C9}" type="slidenum">
              <a:rPr lang="en-US" smtClean="0"/>
              <a:t>‹N°›</a:t>
            </a:fld>
            <a:endParaRPr lang="en-US"/>
          </a:p>
        </p:txBody>
      </p:sp>
    </p:spTree>
    <p:extLst>
      <p:ext uri="{BB962C8B-B14F-4D97-AF65-F5344CB8AC3E}">
        <p14:creationId xmlns:p14="http://schemas.microsoft.com/office/powerpoint/2010/main" val="29605442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12357E9-4C02-49D5-8B94-277D20A5F19F}"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85EED-8F97-431C-8DC5-F9896D3D58C9}" type="slidenum">
              <a:rPr lang="en-US" smtClean="0"/>
              <a:t>‹N°›</a:t>
            </a:fld>
            <a:endParaRPr lang="en-US"/>
          </a:p>
        </p:txBody>
      </p:sp>
    </p:spTree>
    <p:extLst>
      <p:ext uri="{BB962C8B-B14F-4D97-AF65-F5344CB8AC3E}">
        <p14:creationId xmlns:p14="http://schemas.microsoft.com/office/powerpoint/2010/main" val="12360836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12357E9-4C02-49D5-8B94-277D20A5F19F}"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85EED-8F97-431C-8DC5-F9896D3D58C9}" type="slidenum">
              <a:rPr lang="en-US" smtClean="0"/>
              <a:t>‹N°›</a:t>
            </a:fld>
            <a:endParaRPr lang="en-US"/>
          </a:p>
        </p:txBody>
      </p:sp>
    </p:spTree>
    <p:extLst>
      <p:ext uri="{BB962C8B-B14F-4D97-AF65-F5344CB8AC3E}">
        <p14:creationId xmlns:p14="http://schemas.microsoft.com/office/powerpoint/2010/main" val="2848487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en-US"/>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512357E9-4C02-49D5-8B94-277D20A5F19F}" type="datetimeFigureOut">
              <a:rPr lang="en-US" smtClean="0"/>
              <a:t>9/11/2024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7AC85EED-8F97-431C-8DC5-F9896D3D58C9}" type="slidenum">
              <a:rPr lang="en-US" smtClean="0"/>
              <a:t>‹N°›</a:t>
            </a:fld>
            <a:endParaRPr lang="en-US"/>
          </a:p>
        </p:txBody>
      </p:sp>
    </p:spTree>
    <p:extLst>
      <p:ext uri="{BB962C8B-B14F-4D97-AF65-F5344CB8AC3E}">
        <p14:creationId xmlns:p14="http://schemas.microsoft.com/office/powerpoint/2010/main" val="3855994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p>
            <a:fld id="{512357E9-4C02-49D5-8B94-277D20A5F19F}" type="datetimeFigureOut">
              <a:rPr lang="en-US" smtClean="0"/>
              <a:t>9/11/2024</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7AC85EED-8F97-431C-8DC5-F9896D3D58C9}" type="slidenum">
              <a:rPr lang="en-US" smtClean="0"/>
              <a:t>‹N°›</a:t>
            </a:fld>
            <a:endParaRPr lang="en-US"/>
          </a:p>
        </p:txBody>
      </p:sp>
    </p:spTree>
    <p:extLst>
      <p:ext uri="{BB962C8B-B14F-4D97-AF65-F5344CB8AC3E}">
        <p14:creationId xmlns:p14="http://schemas.microsoft.com/office/powerpoint/2010/main" val="419715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en-US"/>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p>
            <a:fld id="{512357E9-4C02-49D5-8B94-277D20A5F19F}" type="datetimeFigureOut">
              <a:rPr lang="en-US" smtClean="0"/>
              <a:t>9/11/2024</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7AC85EED-8F97-431C-8DC5-F9896D3D58C9}" type="slidenum">
              <a:rPr lang="en-US" smtClean="0"/>
              <a:t>‹N°›</a:t>
            </a:fld>
            <a:endParaRPr lang="en-US"/>
          </a:p>
        </p:txBody>
      </p:sp>
    </p:spTree>
    <p:extLst>
      <p:ext uri="{BB962C8B-B14F-4D97-AF65-F5344CB8AC3E}">
        <p14:creationId xmlns:p14="http://schemas.microsoft.com/office/powerpoint/2010/main" val="3001287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e la date 2"/>
          <p:cNvSpPr>
            <a:spLocks noGrp="1"/>
          </p:cNvSpPr>
          <p:nvPr>
            <p:ph type="dt" sz="half" idx="10"/>
          </p:nvPr>
        </p:nvSpPr>
        <p:spPr/>
        <p:txBody>
          <a:bodyPr/>
          <a:lstStyle/>
          <a:p>
            <a:fld id="{512357E9-4C02-49D5-8B94-277D20A5F19F}" type="datetimeFigureOut">
              <a:rPr lang="en-US" smtClean="0"/>
              <a:t>9/11/2024</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7AC85EED-8F97-431C-8DC5-F9896D3D58C9}" type="slidenum">
              <a:rPr lang="en-US" smtClean="0"/>
              <a:t>‹N°›</a:t>
            </a:fld>
            <a:endParaRPr lang="en-US"/>
          </a:p>
        </p:txBody>
      </p:sp>
    </p:spTree>
    <p:extLst>
      <p:ext uri="{BB962C8B-B14F-4D97-AF65-F5344CB8AC3E}">
        <p14:creationId xmlns:p14="http://schemas.microsoft.com/office/powerpoint/2010/main" val="4079008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12357E9-4C02-49D5-8B94-277D20A5F19F}" type="datetimeFigureOut">
              <a:rPr lang="en-US" smtClean="0"/>
              <a:t>9/11/2024</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7AC85EED-8F97-431C-8DC5-F9896D3D58C9}" type="slidenum">
              <a:rPr lang="en-US" smtClean="0"/>
              <a:t>‹N°›</a:t>
            </a:fld>
            <a:endParaRPr lang="en-US"/>
          </a:p>
        </p:txBody>
      </p:sp>
    </p:spTree>
    <p:extLst>
      <p:ext uri="{BB962C8B-B14F-4D97-AF65-F5344CB8AC3E}">
        <p14:creationId xmlns:p14="http://schemas.microsoft.com/office/powerpoint/2010/main" val="2141082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512357E9-4C02-49D5-8B94-277D20A5F19F}" type="datetimeFigureOut">
              <a:rPr lang="en-US" smtClean="0"/>
              <a:t>9/11/2024</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7AC85EED-8F97-431C-8DC5-F9896D3D58C9}" type="slidenum">
              <a:rPr lang="en-US" smtClean="0"/>
              <a:t>‹N°›</a:t>
            </a:fld>
            <a:endParaRPr lang="en-US"/>
          </a:p>
        </p:txBody>
      </p:sp>
    </p:spTree>
    <p:extLst>
      <p:ext uri="{BB962C8B-B14F-4D97-AF65-F5344CB8AC3E}">
        <p14:creationId xmlns:p14="http://schemas.microsoft.com/office/powerpoint/2010/main" val="2328570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512357E9-4C02-49D5-8B94-277D20A5F19F}" type="datetimeFigureOut">
              <a:rPr lang="en-US" smtClean="0"/>
              <a:t>9/11/2024</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7AC85EED-8F97-431C-8DC5-F9896D3D58C9}" type="slidenum">
              <a:rPr lang="en-US" smtClean="0"/>
              <a:t>‹N°›</a:t>
            </a:fld>
            <a:endParaRPr lang="en-US"/>
          </a:p>
        </p:txBody>
      </p:sp>
    </p:spTree>
    <p:extLst>
      <p:ext uri="{BB962C8B-B14F-4D97-AF65-F5344CB8AC3E}">
        <p14:creationId xmlns:p14="http://schemas.microsoft.com/office/powerpoint/2010/main" val="1064699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US"/>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2357E9-4C02-49D5-8B94-277D20A5F19F}" type="datetimeFigureOut">
              <a:rPr lang="en-US" smtClean="0"/>
              <a:t>9/11/2024</a:t>
            </a:fld>
            <a:endParaRPr lang="en-US"/>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C85EED-8F97-431C-8DC5-F9896D3D58C9}" type="slidenum">
              <a:rPr lang="en-US" smtClean="0"/>
              <a:t>‹N°›</a:t>
            </a:fld>
            <a:endParaRPr lang="en-US"/>
          </a:p>
        </p:txBody>
      </p:sp>
    </p:spTree>
    <p:extLst>
      <p:ext uri="{BB962C8B-B14F-4D97-AF65-F5344CB8AC3E}">
        <p14:creationId xmlns:p14="http://schemas.microsoft.com/office/powerpoint/2010/main" val="2230430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12357E9-4C02-49D5-8B94-277D20A5F19F}" type="datetimeFigureOut">
              <a:rPr lang="en-US" smtClean="0"/>
              <a:t>9/11/2024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AC85EED-8F97-431C-8DC5-F9896D3D58C9}" type="slidenum">
              <a:rPr lang="en-US" smtClean="0"/>
              <a:t>‹N°›</a:t>
            </a:fld>
            <a:endParaRPr lang="en-US"/>
          </a:p>
        </p:txBody>
      </p:sp>
    </p:spTree>
    <p:extLst>
      <p:ext uri="{BB962C8B-B14F-4D97-AF65-F5344CB8AC3E}">
        <p14:creationId xmlns:p14="http://schemas.microsoft.com/office/powerpoint/2010/main" val="173935845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6477" y="95534"/>
            <a:ext cx="11914495" cy="6762466"/>
          </a:xfrm>
        </p:spPr>
        <p:txBody>
          <a:bodyPr/>
          <a:lstStyle/>
          <a:p>
            <a:pPr marL="0" indent="0" algn="ctr" rtl="1">
              <a:buNone/>
            </a:pPr>
            <a:r>
              <a:rPr lang="ar-DZ" sz="2000" b="1" dirty="0"/>
              <a:t>الجمهورية الجزائرية الديموقراطية الشعبية</a:t>
            </a:r>
            <a:endParaRPr lang="en-US" sz="2000" dirty="0"/>
          </a:p>
          <a:p>
            <a:pPr marL="0" indent="0" algn="ctr" rtl="1">
              <a:buNone/>
            </a:pPr>
            <a:r>
              <a:rPr lang="ar-DZ" sz="2000" b="1" dirty="0"/>
              <a:t>وزارة التعليم العالي و البحث العلمي</a:t>
            </a:r>
            <a:endParaRPr lang="en-US" sz="2000" dirty="0"/>
          </a:p>
          <a:p>
            <a:pPr marL="0" indent="0" algn="ctr" rtl="1">
              <a:buNone/>
            </a:pPr>
            <a:r>
              <a:rPr lang="ar-DZ" sz="2000" b="1" dirty="0"/>
              <a:t>جامعة العربي بن مهدي ام البواقي</a:t>
            </a:r>
            <a:endParaRPr lang="en-US" sz="2000" dirty="0"/>
          </a:p>
          <a:p>
            <a:pPr marL="0" indent="0" algn="ctr" rtl="1">
              <a:buNone/>
            </a:pPr>
            <a:r>
              <a:rPr lang="ar-DZ" sz="2000" b="1" dirty="0"/>
              <a:t>معهد العلوم و التقنيات </a:t>
            </a:r>
            <a:r>
              <a:rPr lang="ar-DZ" sz="2000" b="1" dirty="0" smtClean="0"/>
              <a:t>التطبيقية</a:t>
            </a:r>
            <a:r>
              <a:rPr lang="ar-DZ" sz="2400" b="1" dirty="0"/>
              <a:t>  </a:t>
            </a:r>
            <a:endParaRPr lang="ar-DZ" sz="2400" b="1" dirty="0" smtClean="0"/>
          </a:p>
          <a:p>
            <a:pPr marL="0" indent="0" algn="ctr" rtl="1">
              <a:buNone/>
            </a:pPr>
            <a:endParaRPr lang="en-US" sz="2400" dirty="0"/>
          </a:p>
          <a:p>
            <a:pPr marL="0" indent="0" algn="r" rtl="1">
              <a:buNone/>
            </a:pPr>
            <a:r>
              <a:rPr lang="ar-DZ" sz="2400" b="1" dirty="0"/>
              <a:t>تخصص : </a:t>
            </a:r>
            <a:r>
              <a:rPr lang="ar-DZ" sz="2400" dirty="0"/>
              <a:t>تسيير المؤسسات و الإدارات</a:t>
            </a:r>
            <a:r>
              <a:rPr lang="ar-DZ" sz="2400" b="1" dirty="0"/>
              <a:t> .</a:t>
            </a:r>
            <a:endParaRPr lang="en-US" sz="2400" dirty="0"/>
          </a:p>
          <a:p>
            <a:pPr marL="0" indent="0" algn="r" rtl="1">
              <a:buNone/>
            </a:pPr>
            <a:r>
              <a:rPr lang="ar-DZ" sz="2400" b="1" dirty="0"/>
              <a:t>مقياس : </a:t>
            </a:r>
            <a:r>
              <a:rPr lang="fr-FR" sz="2400" dirty="0" smtClean="0"/>
              <a:t> </a:t>
            </a:r>
            <a:r>
              <a:rPr lang="fr-FR" sz="2400" dirty="0" err="1" smtClean="0"/>
              <a:t>economy</a:t>
            </a:r>
            <a:r>
              <a:rPr lang="ar-DZ" sz="2400" dirty="0" smtClean="0"/>
              <a:t>.</a:t>
            </a:r>
            <a:endParaRPr lang="en-US" sz="2400" dirty="0"/>
          </a:p>
          <a:p>
            <a:pPr marL="0" indent="0" algn="r" rtl="1">
              <a:buNone/>
            </a:pPr>
            <a:r>
              <a:rPr lang="ar-DZ" sz="2400" b="1" dirty="0"/>
              <a:t>السنة  الدراسية : </a:t>
            </a:r>
            <a:r>
              <a:rPr lang="ar-DZ" sz="2400" dirty="0"/>
              <a:t>2020/2021 </a:t>
            </a:r>
            <a:r>
              <a:rPr lang="ar-DZ" sz="2400" dirty="0" smtClean="0"/>
              <a:t>.</a:t>
            </a:r>
            <a:endParaRPr lang="fr-FR" sz="2400" dirty="0" smtClean="0"/>
          </a:p>
          <a:p>
            <a:pPr marL="0" indent="0" algn="r" rtl="1">
              <a:buNone/>
            </a:pPr>
            <a:endParaRPr lang="ar-DZ" sz="2400" dirty="0" smtClean="0"/>
          </a:p>
          <a:p>
            <a:pPr marL="0" indent="0" algn="r" rtl="1">
              <a:buNone/>
            </a:pPr>
            <a:endParaRPr lang="ar-DZ" sz="2400" dirty="0"/>
          </a:p>
          <a:p>
            <a:pPr marL="0" indent="0" algn="r" rtl="1">
              <a:buNone/>
            </a:pPr>
            <a:endParaRPr lang="ar-DZ" sz="2400" dirty="0" smtClean="0"/>
          </a:p>
          <a:p>
            <a:pPr marL="1371600" lvl="3" indent="0" algn="r" rtl="1">
              <a:buNone/>
            </a:pPr>
            <a:endParaRPr lang="en-US" sz="1400" dirty="0"/>
          </a:p>
          <a:p>
            <a:pPr algn="r" rtl="1"/>
            <a:endParaRPr lang="en-US" sz="2400" dirty="0"/>
          </a:p>
        </p:txBody>
      </p:sp>
      <p:graphicFrame>
        <p:nvGraphicFramePr>
          <p:cNvPr id="5" name="Tableau 4"/>
          <p:cNvGraphicFramePr>
            <a:graphicFrameLocks noGrp="1"/>
          </p:cNvGraphicFramePr>
          <p:nvPr>
            <p:extLst>
              <p:ext uri="{D42A27DB-BD31-4B8C-83A1-F6EECF244321}">
                <p14:modId xmlns:p14="http://schemas.microsoft.com/office/powerpoint/2010/main" val="1038372794"/>
              </p:ext>
            </p:extLst>
          </p:nvPr>
        </p:nvGraphicFramePr>
        <p:xfrm>
          <a:off x="1982917" y="4219585"/>
          <a:ext cx="7178419" cy="1005840"/>
        </p:xfrm>
        <a:graphic>
          <a:graphicData uri="http://schemas.openxmlformats.org/drawingml/2006/table">
            <a:tbl>
              <a:tblPr firstRow="1" bandRow="1">
                <a:tableStyleId>{2D5ABB26-0587-4C30-8999-92F81FD0307C}</a:tableStyleId>
              </a:tblPr>
              <a:tblGrid>
                <a:gridCol w="7178419">
                  <a:extLst>
                    <a:ext uri="{9D8B030D-6E8A-4147-A177-3AD203B41FA5}">
                      <a16:colId xmlns:a16="http://schemas.microsoft.com/office/drawing/2014/main" xmlns="" val="3927041457"/>
                    </a:ext>
                  </a:extLst>
                </a:gridCol>
              </a:tblGrid>
              <a:tr h="752572">
                <a:tc>
                  <a:txBody>
                    <a:bodyPr/>
                    <a:lstStyle/>
                    <a:p>
                      <a:pPr algn="ctr" rtl="1"/>
                      <a:r>
                        <a:rPr lang="ar-DZ" sz="6000" b="1" dirty="0" smtClean="0"/>
                        <a:t>عنوان البحث : تكوين السعر</a:t>
                      </a:r>
                      <a:endParaRPr lang="en-US" sz="6000" b="1" dirty="0"/>
                    </a:p>
                  </a:txBody>
                  <a:tcPr/>
                </a:tc>
                <a:extLst>
                  <a:ext uri="{0D108BD9-81ED-4DB2-BD59-A6C34878D82A}">
                    <a16:rowId xmlns:a16="http://schemas.microsoft.com/office/drawing/2014/main" xmlns="" val="2149784103"/>
                  </a:ext>
                </a:extLst>
              </a:tr>
            </a:tbl>
          </a:graphicData>
        </a:graphic>
      </p:graphicFrame>
      <p:pic>
        <p:nvPicPr>
          <p:cNvPr id="4" name="Image 3"/>
          <p:cNvPicPr>
            <a:picLocks noChangeAspect="1"/>
          </p:cNvPicPr>
          <p:nvPr/>
        </p:nvPicPr>
        <p:blipFill>
          <a:blip r:embed="rId2"/>
          <a:stretch>
            <a:fillRect/>
          </a:stretch>
        </p:blipFill>
        <p:spPr>
          <a:xfrm>
            <a:off x="10207058" y="0"/>
            <a:ext cx="1984942" cy="1829904"/>
          </a:xfrm>
          <a:prstGeom prst="rect">
            <a:avLst/>
          </a:prstGeom>
        </p:spPr>
      </p:pic>
      <p:pic>
        <p:nvPicPr>
          <p:cNvPr id="6" name="Image 5"/>
          <p:cNvPicPr>
            <a:picLocks noChangeAspect="1"/>
          </p:cNvPicPr>
          <p:nvPr/>
        </p:nvPicPr>
        <p:blipFill>
          <a:blip r:embed="rId3"/>
          <a:stretch>
            <a:fillRect/>
          </a:stretch>
        </p:blipFill>
        <p:spPr>
          <a:xfrm>
            <a:off x="-4551" y="945"/>
            <a:ext cx="1987468" cy="1828959"/>
          </a:xfrm>
          <a:prstGeom prst="rect">
            <a:avLst/>
          </a:prstGeom>
        </p:spPr>
      </p:pic>
    </p:spTree>
    <p:extLst>
      <p:ext uri="{BB962C8B-B14F-4D97-AF65-F5344CB8AC3E}">
        <p14:creationId xmlns:p14="http://schemas.microsoft.com/office/powerpoint/2010/main" val="409005621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ce réservé du contenu 2"/>
          <p:cNvSpPr>
            <a:spLocks noGrp="1"/>
          </p:cNvSpPr>
          <p:nvPr>
            <p:ph idx="1"/>
          </p:nvPr>
        </p:nvSpPr>
        <p:spPr>
          <a:xfrm>
            <a:off x="122830" y="122830"/>
            <a:ext cx="11914495" cy="6619164"/>
          </a:xfrm>
        </p:spPr>
        <p:txBody>
          <a:bodyPr/>
          <a:lstStyle/>
          <a:p>
            <a:pPr marL="0" indent="0" algn="r" rtl="1">
              <a:buNone/>
            </a:pPr>
            <a:endParaRPr lang="ar-DZ" b="1" dirty="0" smtClean="0">
              <a:solidFill>
                <a:schemeClr val="bg1"/>
              </a:solidFill>
            </a:endParaRPr>
          </a:p>
          <a:p>
            <a:pPr marL="0" indent="0" algn="r" rtl="1">
              <a:buNone/>
            </a:pPr>
            <a:r>
              <a:rPr lang="ar-DZ" sz="4000" b="1" dirty="0" smtClean="0">
                <a:solidFill>
                  <a:schemeClr val="bg1"/>
                </a:solidFill>
              </a:rPr>
              <a:t>المطلب الأول :</a:t>
            </a:r>
            <a:r>
              <a:rPr lang="ar-DZ" sz="4000" dirty="0" smtClean="0">
                <a:solidFill>
                  <a:schemeClr val="bg1"/>
                </a:solidFill>
              </a:rPr>
              <a:t> أنواع السعر </a:t>
            </a:r>
          </a:p>
          <a:p>
            <a:pPr marL="0" indent="0" algn="r" rtl="1">
              <a:buNone/>
            </a:pPr>
            <a:endParaRPr lang="ar-DZ" dirty="0" smtClean="0"/>
          </a:p>
        </p:txBody>
      </p:sp>
      <p:sp>
        <p:nvSpPr>
          <p:cNvPr id="5" name="Rectangle à coins arrondis 4"/>
          <p:cNvSpPr/>
          <p:nvPr/>
        </p:nvSpPr>
        <p:spPr>
          <a:xfrm>
            <a:off x="862084" y="1504722"/>
            <a:ext cx="10467832" cy="1869743"/>
          </a:xfrm>
          <a:prstGeom prst="roundRect">
            <a:avLst/>
          </a:prstGeom>
          <a:solidFill>
            <a:srgbClr val="9BD5F1"/>
          </a:solidFill>
          <a:ln>
            <a:solidFill>
              <a:srgbClr val="073CAC"/>
            </a:solidFill>
          </a:ln>
          <a:effectLst>
            <a:softEdge rad="31750"/>
          </a:effectLst>
        </p:spPr>
        <p:style>
          <a:lnRef idx="1">
            <a:schemeClr val="accent1"/>
          </a:lnRef>
          <a:fillRef idx="2">
            <a:schemeClr val="accent1"/>
          </a:fillRef>
          <a:effectRef idx="1">
            <a:schemeClr val="accent1"/>
          </a:effectRef>
          <a:fontRef idx="minor">
            <a:schemeClr val="dk1"/>
          </a:fontRef>
        </p:style>
        <p:txBody>
          <a:bodyPr rtlCol="0" anchor="ctr"/>
          <a:lstStyle/>
          <a:p>
            <a:pPr algn="r"/>
            <a:r>
              <a:rPr lang="ar-DZ" sz="2400" b="1" dirty="0"/>
              <a:t>سعر الشراء : </a:t>
            </a:r>
            <a:r>
              <a:rPr lang="ar-DZ" sz="2400" dirty="0"/>
              <a:t>هو السعر الذي يتم تقديمه لسلعة أو خدمة أو عقد، ويُعرف بالعامية باسم “العطاء” في العديد من الأسواق والولايات القضائية، وبشكل عام، يكون سعر الشراء أقل من سعر الطلب ، والفرق بينهما يسمى انتشار العرض والطلب.</a:t>
            </a:r>
          </a:p>
        </p:txBody>
      </p:sp>
      <p:sp>
        <p:nvSpPr>
          <p:cNvPr id="6" name="Rectangle à coins arrondis 5"/>
          <p:cNvSpPr/>
          <p:nvPr/>
        </p:nvSpPr>
        <p:spPr>
          <a:xfrm>
            <a:off x="902190" y="4207815"/>
            <a:ext cx="10467832" cy="1869743"/>
          </a:xfrm>
          <a:prstGeom prst="roundRect">
            <a:avLst/>
          </a:prstGeom>
          <a:solidFill>
            <a:srgbClr val="9BD5F1"/>
          </a:solidFill>
          <a:ln>
            <a:solidFill>
              <a:srgbClr val="073CAC"/>
            </a:solidFill>
          </a:ln>
          <a:effectLst>
            <a:softEdge rad="31750"/>
          </a:effectLst>
        </p:spPr>
        <p:style>
          <a:lnRef idx="1">
            <a:schemeClr val="accent1"/>
          </a:lnRef>
          <a:fillRef idx="2">
            <a:schemeClr val="accent1"/>
          </a:fillRef>
          <a:effectRef idx="1">
            <a:schemeClr val="accent1"/>
          </a:effectRef>
          <a:fontRef idx="minor">
            <a:schemeClr val="dk1"/>
          </a:fontRef>
        </p:style>
        <p:txBody>
          <a:bodyPr rtlCol="0" anchor="ctr"/>
          <a:lstStyle/>
          <a:p>
            <a:pPr algn="r"/>
            <a:r>
              <a:rPr lang="ar-DZ" sz="2400" b="1" dirty="0"/>
              <a:t>سعر التحويل : </a:t>
            </a:r>
            <a:r>
              <a:rPr lang="ar-DZ" sz="2400" dirty="0"/>
              <a:t>عرفت بأنها الأسعار المفروضة على السلع المنتجة بواسطة أحد الأقسام والمحولة لقسم آخر. وهذه الأسعار تؤثر على إيرادات القسم المحول وتكاليف القسم المستلم ، ونتيجة لذلك سوف تتأثر الربحية والعائد على الاستثمار وتقييم الأداء في كلا القسمين .</a:t>
            </a:r>
          </a:p>
        </p:txBody>
      </p:sp>
      <p:sp>
        <p:nvSpPr>
          <p:cNvPr id="7" name="Ellipse 6"/>
          <p:cNvSpPr/>
          <p:nvPr/>
        </p:nvSpPr>
        <p:spPr>
          <a:xfrm>
            <a:off x="11427725" y="2044163"/>
            <a:ext cx="666466" cy="859809"/>
          </a:xfrm>
          <a:prstGeom prst="ellipse">
            <a:avLst/>
          </a:prstGeom>
          <a:solidFill>
            <a:srgbClr val="9BD5F1"/>
          </a:solidFill>
          <a:effectLst>
            <a:softEdge rad="3175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4800" b="1" dirty="0" smtClean="0"/>
              <a:t>1</a:t>
            </a:r>
            <a:endParaRPr lang="en-US" sz="4800" b="1" dirty="0"/>
          </a:p>
        </p:txBody>
      </p:sp>
      <p:sp>
        <p:nvSpPr>
          <p:cNvPr id="8" name="Ellipse 7"/>
          <p:cNvSpPr/>
          <p:nvPr/>
        </p:nvSpPr>
        <p:spPr>
          <a:xfrm>
            <a:off x="11427725" y="4642988"/>
            <a:ext cx="666466" cy="859809"/>
          </a:xfrm>
          <a:prstGeom prst="ellipse">
            <a:avLst/>
          </a:prstGeom>
          <a:solidFill>
            <a:srgbClr val="9BD5F1"/>
          </a:solidFill>
          <a:effectLst>
            <a:softEdge rad="3175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4800" b="1" dirty="0"/>
              <a:t>2</a:t>
            </a:r>
            <a:endParaRPr lang="en-US" sz="4800" b="1" dirty="0"/>
          </a:p>
        </p:txBody>
      </p:sp>
    </p:spTree>
    <p:extLst>
      <p:ext uri="{BB962C8B-B14F-4D97-AF65-F5344CB8AC3E}">
        <p14:creationId xmlns:p14="http://schemas.microsoft.com/office/powerpoint/2010/main" val="15922732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9182" y="191068"/>
            <a:ext cx="11887200" cy="6509983"/>
          </a:xfrm>
        </p:spPr>
        <p:txBody>
          <a:bodyPr/>
          <a:lstStyle/>
          <a:p>
            <a:pPr marL="0" indent="0" algn="r" rtl="1">
              <a:buNone/>
            </a:pPr>
            <a:endParaRPr lang="ar-DZ" b="1" dirty="0" smtClean="0"/>
          </a:p>
          <a:p>
            <a:pPr marL="0" indent="0" algn="r" rtl="1">
              <a:buNone/>
            </a:pPr>
            <a:endParaRPr lang="ar-DZ" dirty="0" smtClean="0"/>
          </a:p>
          <a:p>
            <a:pPr marL="0" indent="0" algn="r" rtl="1">
              <a:buNone/>
            </a:pPr>
            <a:endParaRPr lang="en-US"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ce réservé du contenu 2"/>
          <p:cNvSpPr txBox="1">
            <a:spLocks/>
          </p:cNvSpPr>
          <p:nvPr/>
        </p:nvSpPr>
        <p:spPr>
          <a:xfrm>
            <a:off x="122830" y="122830"/>
            <a:ext cx="11914495" cy="66191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Font typeface="Arial" panose="020B0604020202020204" pitchFamily="34" charset="0"/>
              <a:buNone/>
            </a:pPr>
            <a:endParaRPr lang="ar-DZ" b="1" smtClean="0">
              <a:solidFill>
                <a:schemeClr val="bg1"/>
              </a:solidFill>
            </a:endParaRPr>
          </a:p>
          <a:p>
            <a:pPr marL="0" indent="0" algn="r" rtl="1">
              <a:buFont typeface="Arial" panose="020B0604020202020204" pitchFamily="34" charset="0"/>
              <a:buNone/>
            </a:pPr>
            <a:r>
              <a:rPr lang="ar-DZ" sz="4000" b="1" smtClean="0">
                <a:solidFill>
                  <a:schemeClr val="bg1"/>
                </a:solidFill>
              </a:rPr>
              <a:t>المطلب الأول :</a:t>
            </a:r>
            <a:r>
              <a:rPr lang="ar-DZ" sz="4000" smtClean="0">
                <a:solidFill>
                  <a:schemeClr val="bg1"/>
                </a:solidFill>
              </a:rPr>
              <a:t> أنواع السعر </a:t>
            </a:r>
          </a:p>
          <a:p>
            <a:pPr marL="0" indent="0" algn="r" rtl="1">
              <a:buFont typeface="Arial" panose="020B0604020202020204" pitchFamily="34" charset="0"/>
              <a:buNone/>
            </a:pPr>
            <a:endParaRPr lang="ar-DZ" dirty="0" smtClean="0"/>
          </a:p>
        </p:txBody>
      </p:sp>
      <p:sp>
        <p:nvSpPr>
          <p:cNvPr id="6" name="Rectangle à coins arrondis 5"/>
          <p:cNvSpPr/>
          <p:nvPr/>
        </p:nvSpPr>
        <p:spPr>
          <a:xfrm>
            <a:off x="862084" y="1504722"/>
            <a:ext cx="10467832" cy="1869743"/>
          </a:xfrm>
          <a:prstGeom prst="roundRect">
            <a:avLst/>
          </a:prstGeom>
          <a:solidFill>
            <a:srgbClr val="9BD5F1"/>
          </a:solidFill>
          <a:ln>
            <a:solidFill>
              <a:srgbClr val="073CAC"/>
            </a:solidFill>
          </a:ln>
          <a:effectLst>
            <a:softEdge rad="31750"/>
          </a:effectLst>
        </p:spPr>
        <p:style>
          <a:lnRef idx="1">
            <a:schemeClr val="accent1"/>
          </a:lnRef>
          <a:fillRef idx="2">
            <a:schemeClr val="accent1"/>
          </a:fillRef>
          <a:effectRef idx="1">
            <a:schemeClr val="accent1"/>
          </a:effectRef>
          <a:fontRef idx="minor">
            <a:schemeClr val="dk1"/>
          </a:fontRef>
        </p:style>
        <p:txBody>
          <a:bodyPr rtlCol="0" anchor="ctr"/>
          <a:lstStyle/>
          <a:p>
            <a:pPr algn="r" rtl="1"/>
            <a:r>
              <a:rPr lang="ar-DZ" sz="2400" b="1" dirty="0"/>
              <a:t>سعر العائد ( سعر الفائدة ) : </a:t>
            </a:r>
            <a:r>
              <a:rPr lang="ar-DZ" sz="2400" dirty="0"/>
              <a:t>سعر الفائدة هو النسبة المئوية للمبلغ الأساسي الذي يتقاضاه المقرض لاستخدام أمواله. الأصل هو مبلغ المال المُقرض، ونظراً لأن البنوك تقترض أموالاً منك (في شكل ودائع) فإنها تدفع لك أيضاً سعر فائدة على أموالك تستخدم البنوك الودائع من حسابات التوفير أو الحسابات الجارية لتمويل القروض. يدفعون سعر الفائدة لتشجيع الناس على الودائع.</a:t>
            </a:r>
          </a:p>
        </p:txBody>
      </p:sp>
      <p:sp>
        <p:nvSpPr>
          <p:cNvPr id="7" name="Rectangle à coins arrondis 6"/>
          <p:cNvSpPr/>
          <p:nvPr/>
        </p:nvSpPr>
        <p:spPr>
          <a:xfrm>
            <a:off x="902190" y="4207815"/>
            <a:ext cx="10467832" cy="1869743"/>
          </a:xfrm>
          <a:prstGeom prst="roundRect">
            <a:avLst/>
          </a:prstGeom>
          <a:solidFill>
            <a:srgbClr val="9BD5F1"/>
          </a:solidFill>
          <a:ln>
            <a:solidFill>
              <a:srgbClr val="073CAC"/>
            </a:solidFill>
          </a:ln>
          <a:effectLst>
            <a:softEdge rad="31750"/>
          </a:effectLst>
        </p:spPr>
        <p:style>
          <a:lnRef idx="1">
            <a:schemeClr val="accent1"/>
          </a:lnRef>
          <a:fillRef idx="2">
            <a:schemeClr val="accent1"/>
          </a:fillRef>
          <a:effectRef idx="1">
            <a:schemeClr val="accent1"/>
          </a:effectRef>
          <a:fontRef idx="minor">
            <a:schemeClr val="dk1"/>
          </a:fontRef>
        </p:style>
        <p:txBody>
          <a:bodyPr rtlCol="0" anchor="ctr"/>
          <a:lstStyle/>
          <a:p>
            <a:pPr algn="r" rtl="1"/>
            <a:r>
              <a:rPr lang="ar-DZ" sz="2400" b="1" dirty="0"/>
              <a:t>سعر الصرف : </a:t>
            </a:r>
            <a:r>
              <a:rPr lang="ar-DZ" sz="2400" dirty="0"/>
              <a:t>في حال السفر والترحال أو التعاملات التجاريّة مع الدول الأخرى فإن ذلك يقتضي استخدام عملة الدولة الأخرى لذلك يجب على المستخدم أو المنشأة التي تنوي القيام بهذه العمليّات المالية أو التجارية تسديد قيمة البضاعة والمنتجات المستوردة وفقاً للعملة المعتمدة في الدولة المصدرة للبضاعة، وتنتشر في الأسواق أماكن خاصة للصرافة لتحويل العملة المحليّة إلى عملة الدولة المصدرة.</a:t>
            </a:r>
          </a:p>
        </p:txBody>
      </p:sp>
      <p:sp>
        <p:nvSpPr>
          <p:cNvPr id="8" name="Ellipse 7"/>
          <p:cNvSpPr/>
          <p:nvPr/>
        </p:nvSpPr>
        <p:spPr>
          <a:xfrm>
            <a:off x="11427725" y="2044163"/>
            <a:ext cx="666466" cy="859809"/>
          </a:xfrm>
          <a:prstGeom prst="ellipse">
            <a:avLst/>
          </a:prstGeom>
          <a:solidFill>
            <a:srgbClr val="9BD5F1"/>
          </a:solidFill>
          <a:effectLst>
            <a:softEdge rad="3175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4800" b="1" dirty="0"/>
              <a:t>3</a:t>
            </a:r>
            <a:endParaRPr lang="en-US" sz="4800" b="1" dirty="0"/>
          </a:p>
        </p:txBody>
      </p:sp>
      <p:sp>
        <p:nvSpPr>
          <p:cNvPr id="9" name="Ellipse 8"/>
          <p:cNvSpPr/>
          <p:nvPr/>
        </p:nvSpPr>
        <p:spPr>
          <a:xfrm>
            <a:off x="11427725" y="4642988"/>
            <a:ext cx="666466" cy="859809"/>
          </a:xfrm>
          <a:prstGeom prst="ellipse">
            <a:avLst/>
          </a:prstGeom>
          <a:solidFill>
            <a:srgbClr val="9BD5F1"/>
          </a:solidFill>
          <a:effectLst>
            <a:softEdge rad="3175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4800" b="1" dirty="0" smtClean="0"/>
              <a:t>4</a:t>
            </a:r>
            <a:endParaRPr lang="en-US" sz="4800" b="1" dirty="0"/>
          </a:p>
        </p:txBody>
      </p:sp>
    </p:spTree>
    <p:extLst>
      <p:ext uri="{BB962C8B-B14F-4D97-AF65-F5344CB8AC3E}">
        <p14:creationId xmlns:p14="http://schemas.microsoft.com/office/powerpoint/2010/main" val="61236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Ellipse 3"/>
          <p:cNvSpPr/>
          <p:nvPr/>
        </p:nvSpPr>
        <p:spPr>
          <a:xfrm>
            <a:off x="4491789" y="1636295"/>
            <a:ext cx="2791327" cy="2374231"/>
          </a:xfrm>
          <a:prstGeom prst="ellipse">
            <a:avLst/>
          </a:prstGeom>
          <a:solidFill>
            <a:srgbClr val="FFFFFF"/>
          </a:solidFill>
          <a:effectLst>
            <a:glow rad="228600">
              <a:schemeClr val="accent5">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000" dirty="0" smtClean="0">
                <a:solidFill>
                  <a:schemeClr val="tx1"/>
                </a:solidFill>
              </a:rPr>
              <a:t>1-</a:t>
            </a:r>
          </a:p>
          <a:p>
            <a:pPr algn="ctr"/>
            <a:r>
              <a:rPr lang="ar-DZ" sz="4000" dirty="0" smtClean="0">
                <a:solidFill>
                  <a:schemeClr val="tx1"/>
                </a:solidFill>
              </a:rPr>
              <a:t> </a:t>
            </a:r>
            <a:r>
              <a:rPr lang="ar-DZ" sz="4000" dirty="0">
                <a:solidFill>
                  <a:schemeClr val="tx1"/>
                </a:solidFill>
              </a:rPr>
              <a:t>العوامل الخارجية :</a:t>
            </a:r>
          </a:p>
        </p:txBody>
      </p:sp>
      <p:sp>
        <p:nvSpPr>
          <p:cNvPr id="3" name="Espace réservé du contenu 2"/>
          <p:cNvSpPr>
            <a:spLocks noGrp="1"/>
          </p:cNvSpPr>
          <p:nvPr>
            <p:ph idx="1"/>
          </p:nvPr>
        </p:nvSpPr>
        <p:spPr>
          <a:xfrm>
            <a:off x="136477" y="136478"/>
            <a:ext cx="11873553" cy="6564573"/>
          </a:xfrm>
        </p:spPr>
        <p:txBody>
          <a:bodyPr>
            <a:normAutofit/>
          </a:bodyPr>
          <a:lstStyle/>
          <a:p>
            <a:pPr marL="0" indent="0" algn="r" rtl="1">
              <a:buNone/>
            </a:pPr>
            <a:endParaRPr lang="ar-DZ" b="1" dirty="0" smtClean="0"/>
          </a:p>
          <a:p>
            <a:pPr marL="0" indent="0" algn="r" rtl="1">
              <a:buNone/>
            </a:pPr>
            <a:r>
              <a:rPr lang="ar-DZ" sz="3900" b="1" dirty="0" smtClean="0">
                <a:solidFill>
                  <a:schemeClr val="bg1"/>
                </a:solidFill>
              </a:rPr>
              <a:t>المطلب الثاني : </a:t>
            </a:r>
            <a:r>
              <a:rPr lang="ar-DZ" sz="3900" dirty="0" smtClean="0">
                <a:solidFill>
                  <a:schemeClr val="bg1"/>
                </a:solidFill>
              </a:rPr>
              <a:t>عوامل التسعير .</a:t>
            </a:r>
          </a:p>
          <a:p>
            <a:pPr marL="0" indent="0" algn="r" rtl="1">
              <a:buNone/>
            </a:pPr>
            <a:endParaRPr lang="ar-DZ" dirty="0" smtClean="0"/>
          </a:p>
          <a:p>
            <a:pPr marL="0" indent="0" algn="r" rtl="1">
              <a:buNone/>
            </a:pPr>
            <a:endParaRPr lang="ar-DZ" dirty="0" smtClean="0"/>
          </a:p>
          <a:p>
            <a:pPr marL="0" indent="0" algn="r" rtl="1">
              <a:buNone/>
            </a:pPr>
            <a:r>
              <a:rPr lang="ar-DZ" dirty="0" smtClean="0"/>
              <a:t> </a:t>
            </a:r>
          </a:p>
          <a:p>
            <a:pPr marL="0" indent="0" algn="r" rtl="1">
              <a:buNone/>
            </a:pPr>
            <a:r>
              <a:rPr lang="ar-DZ" dirty="0" smtClean="0"/>
              <a:t/>
            </a:r>
            <a:br>
              <a:rPr lang="ar-DZ" dirty="0" smtClean="0"/>
            </a:br>
            <a:endParaRPr lang="en-US" dirty="0"/>
          </a:p>
        </p:txBody>
      </p:sp>
      <p:sp>
        <p:nvSpPr>
          <p:cNvPr id="5" name="Rectangle 4"/>
          <p:cNvSpPr/>
          <p:nvPr/>
        </p:nvSpPr>
        <p:spPr>
          <a:xfrm>
            <a:off x="8390019" y="1267326"/>
            <a:ext cx="3400926" cy="5133474"/>
          </a:xfrm>
          <a:prstGeom prst="rect">
            <a:avLst/>
          </a:prstGeom>
          <a:gradFill flip="none" rotWithShape="1">
            <a:gsLst>
              <a:gs pos="0">
                <a:schemeClr val="accent1">
                  <a:tint val="66000"/>
                  <a:satMod val="160000"/>
                </a:schemeClr>
              </a:gs>
              <a:gs pos="26000">
                <a:schemeClr val="accent1">
                  <a:tint val="44500"/>
                  <a:satMod val="160000"/>
                </a:schemeClr>
              </a:gs>
              <a:gs pos="32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lnSpc>
                <a:spcPct val="90000"/>
              </a:lnSpc>
              <a:spcBef>
                <a:spcPts val="1000"/>
              </a:spcBef>
            </a:pPr>
            <a:r>
              <a:rPr lang="ar-DZ" sz="2800" b="1" dirty="0">
                <a:solidFill>
                  <a:prstClr val="black"/>
                </a:solidFill>
              </a:rPr>
              <a:t>الطلب : </a:t>
            </a:r>
            <a:r>
              <a:rPr lang="ar-DZ" sz="2800" dirty="0">
                <a:solidFill>
                  <a:prstClr val="black"/>
                </a:solidFill>
              </a:rPr>
              <a:t>يؤثر الطلب على السلعة أو الخدمة على تسعير و بصفة خاصة عند تسعير السلعة لأول مرة ، فهناك عوامل كثيرة تشكل و تؤثر على نمط الطلب على سلعة معينة منها دخل المستهلك و تفضيله ، القوى الشرائية ، عدد و قوة المنافسين ... إلخ . فيجب عند تحديد سعر السلعة دراسة الطلب على هذا النوع من السلعة و مرونة الطلب على السلعة .</a:t>
            </a:r>
          </a:p>
        </p:txBody>
      </p:sp>
      <p:sp>
        <p:nvSpPr>
          <p:cNvPr id="7" name="Rectangle 6"/>
          <p:cNvSpPr/>
          <p:nvPr/>
        </p:nvSpPr>
        <p:spPr>
          <a:xfrm>
            <a:off x="4505438" y="1298752"/>
            <a:ext cx="3400926" cy="5133474"/>
          </a:xfrm>
          <a:prstGeom prst="rect">
            <a:avLst/>
          </a:prstGeom>
          <a:gradFill flip="none" rotWithShape="1">
            <a:gsLst>
              <a:gs pos="0">
                <a:schemeClr val="accent1">
                  <a:tint val="66000"/>
                  <a:satMod val="160000"/>
                </a:schemeClr>
              </a:gs>
              <a:gs pos="26000">
                <a:schemeClr val="accent1">
                  <a:tint val="44500"/>
                  <a:satMod val="160000"/>
                </a:schemeClr>
              </a:gs>
              <a:gs pos="32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lnSpc>
                <a:spcPct val="90000"/>
              </a:lnSpc>
              <a:spcBef>
                <a:spcPts val="1000"/>
              </a:spcBef>
            </a:pPr>
            <a:r>
              <a:rPr lang="ar-DZ" sz="2800" b="1" dirty="0">
                <a:solidFill>
                  <a:prstClr val="black"/>
                </a:solidFill>
              </a:rPr>
              <a:t>المنافسون : </a:t>
            </a:r>
            <a:r>
              <a:rPr lang="ar-DZ" sz="2800" dirty="0">
                <a:solidFill>
                  <a:prstClr val="black"/>
                </a:solidFill>
              </a:rPr>
              <a:t>يمثل المنافسون عاملا هاما و مؤثرا على قدرة المنظمة على تحديد أسعارها فيجب على الشركة عند تحديد أسعار منتوجاتها ملاحظة أسعار المنافسين و تتابعها و العمل على التنبؤ بسلوك المنافسين </a:t>
            </a:r>
            <a:r>
              <a:rPr lang="ar-DZ" sz="2800" dirty="0" smtClean="0">
                <a:solidFill>
                  <a:prstClr val="black"/>
                </a:solidFill>
              </a:rPr>
              <a:t>.</a:t>
            </a:r>
            <a:endParaRPr lang="ar-DZ" sz="2800" dirty="0">
              <a:solidFill>
                <a:prstClr val="black"/>
              </a:solidFill>
            </a:endParaRPr>
          </a:p>
          <a:p>
            <a:pPr lvl="0" algn="just" rtl="1">
              <a:lnSpc>
                <a:spcPct val="90000"/>
              </a:lnSpc>
              <a:spcBef>
                <a:spcPts val="1000"/>
              </a:spcBef>
            </a:pPr>
            <a:endParaRPr lang="ar-DZ" sz="2800" dirty="0" smtClean="0">
              <a:solidFill>
                <a:prstClr val="black"/>
              </a:solidFill>
            </a:endParaRPr>
          </a:p>
          <a:p>
            <a:pPr lvl="0" algn="just" rtl="1">
              <a:lnSpc>
                <a:spcPct val="90000"/>
              </a:lnSpc>
              <a:spcBef>
                <a:spcPts val="1000"/>
              </a:spcBef>
            </a:pPr>
            <a:endParaRPr lang="ar-DZ" sz="2800" dirty="0">
              <a:solidFill>
                <a:prstClr val="black"/>
              </a:solidFill>
            </a:endParaRPr>
          </a:p>
          <a:p>
            <a:pPr lvl="0" algn="just" rtl="1">
              <a:lnSpc>
                <a:spcPct val="90000"/>
              </a:lnSpc>
              <a:spcBef>
                <a:spcPts val="1000"/>
              </a:spcBef>
            </a:pPr>
            <a:endParaRPr lang="ar-DZ" sz="2800" dirty="0">
              <a:solidFill>
                <a:prstClr val="black"/>
              </a:solidFill>
            </a:endParaRPr>
          </a:p>
        </p:txBody>
      </p:sp>
      <p:sp>
        <p:nvSpPr>
          <p:cNvPr id="8" name="Rectangle 7"/>
          <p:cNvSpPr/>
          <p:nvPr/>
        </p:nvSpPr>
        <p:spPr>
          <a:xfrm>
            <a:off x="344902" y="1287378"/>
            <a:ext cx="3400926" cy="5133474"/>
          </a:xfrm>
          <a:prstGeom prst="rect">
            <a:avLst/>
          </a:prstGeom>
          <a:gradFill flip="none" rotWithShape="1">
            <a:gsLst>
              <a:gs pos="0">
                <a:schemeClr val="accent1">
                  <a:tint val="66000"/>
                  <a:satMod val="160000"/>
                </a:schemeClr>
              </a:gs>
              <a:gs pos="26000">
                <a:schemeClr val="accent1">
                  <a:tint val="44500"/>
                  <a:satMod val="160000"/>
                </a:schemeClr>
              </a:gs>
              <a:gs pos="32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lnSpc>
                <a:spcPct val="90000"/>
              </a:lnSpc>
              <a:spcBef>
                <a:spcPts val="1000"/>
              </a:spcBef>
            </a:pPr>
            <a:r>
              <a:rPr lang="ar-DZ" sz="2800" b="1" dirty="0">
                <a:solidFill>
                  <a:prstClr val="black"/>
                </a:solidFill>
              </a:rPr>
              <a:t>التدخل الحكومي : </a:t>
            </a:r>
            <a:r>
              <a:rPr lang="ar-DZ" sz="2800" dirty="0">
                <a:solidFill>
                  <a:prstClr val="black"/>
                </a:solidFill>
              </a:rPr>
              <a:t>يلعب التدخل الحكومي دورا هاما على تحديد أسعار منتجاتها في الكثير من الدول ففي بعض الدول تقوم الحكومة بتحديد أسعارا معينة تلتزم بها الشركات و بالتالي لا تجد الشركات مفرا من الخضوع إلى هذه الأسعار أو أن تضع إطارا معينا للأسعار يمكن أن تتحرك في حدوده </a:t>
            </a:r>
            <a:r>
              <a:rPr lang="ar-DZ" sz="2800" dirty="0" smtClean="0">
                <a:solidFill>
                  <a:prstClr val="black"/>
                </a:solidFill>
              </a:rPr>
              <a:t>.</a:t>
            </a:r>
          </a:p>
          <a:p>
            <a:pPr lvl="0" algn="just" rtl="1">
              <a:lnSpc>
                <a:spcPct val="90000"/>
              </a:lnSpc>
              <a:spcBef>
                <a:spcPts val="1000"/>
              </a:spcBef>
            </a:pPr>
            <a:r>
              <a:rPr lang="ar-DZ" sz="2800" dirty="0" smtClean="0">
                <a:solidFill>
                  <a:prstClr val="black"/>
                </a:solidFill>
              </a:rPr>
              <a:t> </a:t>
            </a:r>
            <a:endParaRPr lang="ar-DZ" sz="2800" dirty="0">
              <a:solidFill>
                <a:prstClr val="black"/>
              </a:solidFill>
            </a:endParaRPr>
          </a:p>
        </p:txBody>
      </p:sp>
      <p:sp>
        <p:nvSpPr>
          <p:cNvPr id="9" name="Ellipse 8"/>
          <p:cNvSpPr/>
          <p:nvPr/>
        </p:nvSpPr>
        <p:spPr>
          <a:xfrm>
            <a:off x="9695189" y="295573"/>
            <a:ext cx="666466" cy="859809"/>
          </a:xfrm>
          <a:prstGeom prst="ellipse">
            <a:avLst/>
          </a:prstGeom>
          <a:solidFill>
            <a:srgbClr val="E1ECFB"/>
          </a:solidFill>
          <a:effectLst>
            <a:softEdge rad="3175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4800" b="1" dirty="0" smtClean="0"/>
              <a:t>1</a:t>
            </a:r>
            <a:endParaRPr lang="en-US" sz="4800" b="1" dirty="0"/>
          </a:p>
        </p:txBody>
      </p:sp>
      <p:sp>
        <p:nvSpPr>
          <p:cNvPr id="10" name="Ellipse 9"/>
          <p:cNvSpPr/>
          <p:nvPr/>
        </p:nvSpPr>
        <p:spPr>
          <a:xfrm>
            <a:off x="1609957" y="359743"/>
            <a:ext cx="666466" cy="859809"/>
          </a:xfrm>
          <a:prstGeom prst="ellipse">
            <a:avLst/>
          </a:prstGeom>
          <a:solidFill>
            <a:srgbClr val="E1ECFB"/>
          </a:solidFill>
          <a:effectLst>
            <a:softEdge rad="3175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4800" b="1" dirty="0" smtClean="0"/>
              <a:t>3</a:t>
            </a:r>
            <a:endParaRPr lang="en-US" sz="4800" b="1" dirty="0"/>
          </a:p>
        </p:txBody>
      </p:sp>
      <p:sp>
        <p:nvSpPr>
          <p:cNvPr id="11" name="Ellipse 10"/>
          <p:cNvSpPr/>
          <p:nvPr/>
        </p:nvSpPr>
        <p:spPr>
          <a:xfrm>
            <a:off x="5901940" y="368192"/>
            <a:ext cx="666466" cy="859809"/>
          </a:xfrm>
          <a:prstGeom prst="ellipse">
            <a:avLst/>
          </a:prstGeom>
          <a:solidFill>
            <a:srgbClr val="E1ECFB"/>
          </a:solidFill>
          <a:effectLst>
            <a:softEdge rad="3175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4800" b="1" dirty="0" smtClean="0"/>
              <a:t>2</a:t>
            </a:r>
            <a:endParaRPr lang="en-US" sz="4800" b="1" dirty="0"/>
          </a:p>
        </p:txBody>
      </p:sp>
    </p:spTree>
    <p:extLst>
      <p:ext uri="{BB962C8B-B14F-4D97-AF65-F5344CB8AC3E}">
        <p14:creationId xmlns:p14="http://schemas.microsoft.com/office/powerpoint/2010/main" val="31866210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3">
                                            <p:txEl>
                                              <p:pRg st="1" end="1"/>
                                            </p:txEl>
                                          </p:spTgt>
                                        </p:tgtEl>
                                      </p:cBhvr>
                                    </p:animEffect>
                                    <p:set>
                                      <p:cBhvr>
                                        <p:cTn id="7"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
        <p:nvSpPr>
          <p:cNvPr id="5" name="Rectangle 4"/>
          <p:cNvSpPr/>
          <p:nvPr/>
        </p:nvSpPr>
        <p:spPr>
          <a:xfrm>
            <a:off x="7050501" y="1287378"/>
            <a:ext cx="3400926" cy="5133474"/>
          </a:xfrm>
          <a:prstGeom prst="rect">
            <a:avLst/>
          </a:prstGeom>
          <a:gradFill flip="none" rotWithShape="1">
            <a:gsLst>
              <a:gs pos="0">
                <a:schemeClr val="accent1">
                  <a:tint val="66000"/>
                  <a:satMod val="160000"/>
                </a:schemeClr>
              </a:gs>
              <a:gs pos="26000">
                <a:schemeClr val="accent1">
                  <a:tint val="44500"/>
                  <a:satMod val="160000"/>
                </a:schemeClr>
              </a:gs>
              <a:gs pos="32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Low" rtl="1">
              <a:lnSpc>
                <a:spcPct val="90000"/>
              </a:lnSpc>
              <a:spcBef>
                <a:spcPts val="1000"/>
              </a:spcBef>
            </a:pPr>
            <a:r>
              <a:rPr lang="ar-DZ" sz="2800" b="1" dirty="0">
                <a:solidFill>
                  <a:prstClr val="black"/>
                </a:solidFill>
              </a:rPr>
              <a:t>الظروف </a:t>
            </a:r>
            <a:r>
              <a:rPr lang="ar-DZ" sz="2800" b="1" dirty="0" err="1">
                <a:solidFill>
                  <a:prstClr val="black"/>
                </a:solidFill>
              </a:rPr>
              <a:t>الإقتصادية</a:t>
            </a:r>
            <a:r>
              <a:rPr lang="ar-DZ" sz="2800" b="1" dirty="0">
                <a:solidFill>
                  <a:prstClr val="black"/>
                </a:solidFill>
              </a:rPr>
              <a:t> : </a:t>
            </a:r>
            <a:r>
              <a:rPr lang="ar-DZ" sz="2800" dirty="0">
                <a:solidFill>
                  <a:prstClr val="black"/>
                </a:solidFill>
              </a:rPr>
              <a:t>تختلف قدرة المنظمة على التحرك بأسعارها باختلاف الظروف الاقتصادية التي تمر بها البلاد ، ففي حالات الرواج تزيد قدرة الشركة على تحديد أسعارها على ضوء الظروف التنافسية الموجودة ، بعكس حالات الكساد التي تحاول </a:t>
            </a:r>
            <a:r>
              <a:rPr lang="ar-DZ" sz="2800" dirty="0" smtClean="0">
                <a:solidFill>
                  <a:prstClr val="black"/>
                </a:solidFill>
              </a:rPr>
              <a:t>فيها الشركات </a:t>
            </a:r>
            <a:r>
              <a:rPr lang="ar-DZ" sz="2800" dirty="0">
                <a:solidFill>
                  <a:prstClr val="black"/>
                </a:solidFill>
              </a:rPr>
              <a:t>أن تزيد من الطلب على السلعة .</a:t>
            </a:r>
          </a:p>
        </p:txBody>
      </p:sp>
      <p:sp>
        <p:nvSpPr>
          <p:cNvPr id="6" name="Rectangle 5"/>
          <p:cNvSpPr/>
          <p:nvPr/>
        </p:nvSpPr>
        <p:spPr>
          <a:xfrm>
            <a:off x="1764628" y="1279358"/>
            <a:ext cx="3400926" cy="5133474"/>
          </a:xfrm>
          <a:prstGeom prst="rect">
            <a:avLst/>
          </a:prstGeom>
          <a:gradFill flip="none" rotWithShape="1">
            <a:gsLst>
              <a:gs pos="0">
                <a:schemeClr val="accent1">
                  <a:tint val="66000"/>
                  <a:satMod val="160000"/>
                </a:schemeClr>
              </a:gs>
              <a:gs pos="26000">
                <a:schemeClr val="accent1">
                  <a:tint val="44500"/>
                  <a:satMod val="160000"/>
                </a:schemeClr>
              </a:gs>
              <a:gs pos="32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Low" rtl="1">
              <a:lnSpc>
                <a:spcPct val="90000"/>
              </a:lnSpc>
              <a:spcBef>
                <a:spcPts val="1000"/>
              </a:spcBef>
            </a:pPr>
            <a:r>
              <a:rPr lang="ar-DZ" sz="2800" dirty="0">
                <a:solidFill>
                  <a:prstClr val="black"/>
                </a:solidFill>
              </a:rPr>
              <a:t> </a:t>
            </a:r>
            <a:r>
              <a:rPr lang="ar-DZ" sz="2800" b="1" dirty="0">
                <a:solidFill>
                  <a:prstClr val="black"/>
                </a:solidFill>
              </a:rPr>
              <a:t>الموردون و الموزعون : </a:t>
            </a:r>
            <a:r>
              <a:rPr lang="ar-DZ" sz="2800" dirty="0">
                <a:solidFill>
                  <a:prstClr val="black"/>
                </a:solidFill>
              </a:rPr>
              <a:t>تلعب الأطراف المشتركة في النظام التسويقي دورا هاما و مؤثرا عل قدرة الشركة في تحديد أسعارها ، فقيام الموردون برفع أسعار المواد الأولية أو الوسطاء في المساومة على رفع هامش أرباحهم يضع قيدا على قدرة الشركة على تحديد السعر الملائم للسوق </a:t>
            </a:r>
            <a:r>
              <a:rPr lang="ar-DZ" sz="2800" dirty="0" smtClean="0">
                <a:solidFill>
                  <a:prstClr val="black"/>
                </a:solidFill>
              </a:rPr>
              <a:t>.</a:t>
            </a:r>
          </a:p>
          <a:p>
            <a:pPr lvl="0" algn="r" rtl="1">
              <a:lnSpc>
                <a:spcPct val="90000"/>
              </a:lnSpc>
              <a:spcBef>
                <a:spcPts val="1000"/>
              </a:spcBef>
            </a:pPr>
            <a:endParaRPr lang="ar-DZ" sz="2800" dirty="0">
              <a:solidFill>
                <a:prstClr val="black"/>
              </a:solidFill>
            </a:endParaRPr>
          </a:p>
        </p:txBody>
      </p:sp>
      <p:sp>
        <p:nvSpPr>
          <p:cNvPr id="7" name="Ellipse 6"/>
          <p:cNvSpPr/>
          <p:nvPr/>
        </p:nvSpPr>
        <p:spPr>
          <a:xfrm>
            <a:off x="8363682" y="359743"/>
            <a:ext cx="666466" cy="859809"/>
          </a:xfrm>
          <a:prstGeom prst="ellipse">
            <a:avLst/>
          </a:prstGeom>
          <a:solidFill>
            <a:srgbClr val="E1ECFB"/>
          </a:solidFill>
          <a:effectLst>
            <a:softEdge rad="3175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4800" b="1" dirty="0"/>
              <a:t>4</a:t>
            </a:r>
            <a:endParaRPr lang="en-US" sz="4800" b="1" dirty="0"/>
          </a:p>
        </p:txBody>
      </p:sp>
      <p:sp>
        <p:nvSpPr>
          <p:cNvPr id="8" name="Ellipse 7"/>
          <p:cNvSpPr/>
          <p:nvPr/>
        </p:nvSpPr>
        <p:spPr>
          <a:xfrm>
            <a:off x="3069788" y="359743"/>
            <a:ext cx="666466" cy="859809"/>
          </a:xfrm>
          <a:prstGeom prst="ellipse">
            <a:avLst/>
          </a:prstGeom>
          <a:solidFill>
            <a:srgbClr val="E1ECFB"/>
          </a:solidFill>
          <a:effectLst>
            <a:softEdge rad="3175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4800" b="1" dirty="0"/>
              <a:t>5</a:t>
            </a:r>
            <a:endParaRPr lang="en-US" sz="4800" b="1" dirty="0"/>
          </a:p>
        </p:txBody>
      </p:sp>
    </p:spTree>
    <p:extLst>
      <p:ext uri="{BB962C8B-B14F-4D97-AF65-F5344CB8AC3E}">
        <p14:creationId xmlns:p14="http://schemas.microsoft.com/office/powerpoint/2010/main" val="241128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6096000" y="148208"/>
            <a:ext cx="5596404" cy="707886"/>
          </a:xfrm>
          <a:prstGeom prst="rect">
            <a:avLst/>
          </a:prstGeom>
        </p:spPr>
        <p:txBody>
          <a:bodyPr wrap="none">
            <a:spAutoFit/>
          </a:bodyPr>
          <a:lstStyle/>
          <a:p>
            <a:r>
              <a:rPr lang="ar-DZ" sz="4000" b="1" dirty="0">
                <a:solidFill>
                  <a:schemeClr val="bg1"/>
                </a:solidFill>
              </a:rPr>
              <a:t>المطلب الثاني : عوامل التسعير .</a:t>
            </a:r>
          </a:p>
        </p:txBody>
      </p:sp>
      <p:sp>
        <p:nvSpPr>
          <p:cNvPr id="7" name="Ellipse 6"/>
          <p:cNvSpPr/>
          <p:nvPr/>
        </p:nvSpPr>
        <p:spPr>
          <a:xfrm>
            <a:off x="4491789" y="1636295"/>
            <a:ext cx="2791327" cy="2374231"/>
          </a:xfrm>
          <a:prstGeom prst="ellipse">
            <a:avLst/>
          </a:prstGeom>
          <a:solidFill>
            <a:srgbClr val="FFFFFF"/>
          </a:solidFill>
          <a:effectLst>
            <a:glow rad="228600">
              <a:schemeClr val="accent5">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000" dirty="0">
                <a:solidFill>
                  <a:schemeClr val="tx1"/>
                </a:solidFill>
              </a:rPr>
              <a:t>2</a:t>
            </a:r>
            <a:r>
              <a:rPr lang="ar-DZ" sz="4000" dirty="0" smtClean="0">
                <a:solidFill>
                  <a:schemeClr val="tx1"/>
                </a:solidFill>
              </a:rPr>
              <a:t>-</a:t>
            </a:r>
          </a:p>
          <a:p>
            <a:pPr algn="ctr"/>
            <a:r>
              <a:rPr lang="ar-DZ" sz="4000" dirty="0" smtClean="0">
                <a:solidFill>
                  <a:schemeClr val="tx1"/>
                </a:solidFill>
              </a:rPr>
              <a:t> </a:t>
            </a:r>
            <a:r>
              <a:rPr lang="ar-DZ" sz="4000" dirty="0">
                <a:solidFill>
                  <a:schemeClr val="tx1"/>
                </a:solidFill>
              </a:rPr>
              <a:t>العوامل </a:t>
            </a:r>
            <a:r>
              <a:rPr lang="ar-DZ" sz="4000" dirty="0" smtClean="0">
                <a:solidFill>
                  <a:schemeClr val="tx1"/>
                </a:solidFill>
              </a:rPr>
              <a:t>الداخلية </a:t>
            </a:r>
            <a:r>
              <a:rPr lang="ar-DZ" sz="4000" dirty="0">
                <a:solidFill>
                  <a:schemeClr val="tx1"/>
                </a:solidFill>
              </a:rPr>
              <a:t>:</a:t>
            </a:r>
          </a:p>
        </p:txBody>
      </p:sp>
      <p:sp>
        <p:nvSpPr>
          <p:cNvPr id="10" name="Rectangle 9"/>
          <p:cNvSpPr/>
          <p:nvPr/>
        </p:nvSpPr>
        <p:spPr>
          <a:xfrm>
            <a:off x="272710" y="1311444"/>
            <a:ext cx="3400926" cy="5133474"/>
          </a:xfrm>
          <a:prstGeom prst="rect">
            <a:avLst/>
          </a:prstGeom>
          <a:gradFill>
            <a:gsLst>
              <a:gs pos="0">
                <a:srgbClr val="724B78"/>
              </a:gs>
              <a:gs pos="26000">
                <a:srgbClr val="B1BBDD"/>
              </a:gs>
              <a:gs pos="32000">
                <a:srgbClr val="CCD7EE"/>
              </a:gs>
            </a:gsLst>
            <a:lin ang="16200000" scaled="1"/>
          </a:gra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Low" rtl="1">
              <a:lnSpc>
                <a:spcPct val="90000"/>
              </a:lnSpc>
              <a:spcBef>
                <a:spcPts val="1000"/>
              </a:spcBef>
            </a:pPr>
            <a:r>
              <a:rPr lang="ar-DZ" sz="2800" b="1" dirty="0">
                <a:solidFill>
                  <a:prstClr val="black"/>
                </a:solidFill>
              </a:rPr>
              <a:t> فلسفة الإدارة :</a:t>
            </a:r>
            <a:r>
              <a:rPr lang="ar-DZ" sz="2800" dirty="0">
                <a:solidFill>
                  <a:prstClr val="black"/>
                </a:solidFill>
              </a:rPr>
              <a:t> تميل بعض الشركات إلى تبني فلسفات خاصة بالسعر و حيث تتفق مع أهداف الشركة و أغراضها ، فلسفة الإدارة في هذا الشأن توجه القائمين على تحديد السعر بالوجهة التي تتبناها الشركة </a:t>
            </a:r>
            <a:r>
              <a:rPr lang="ar-DZ" sz="2800" dirty="0" smtClean="0">
                <a:solidFill>
                  <a:prstClr val="black"/>
                </a:solidFill>
              </a:rPr>
              <a:t>.</a:t>
            </a:r>
          </a:p>
          <a:p>
            <a:pPr lvl="0" algn="r" rtl="1">
              <a:lnSpc>
                <a:spcPct val="90000"/>
              </a:lnSpc>
              <a:spcBef>
                <a:spcPts val="1000"/>
              </a:spcBef>
            </a:pPr>
            <a:endParaRPr lang="ar-DZ" sz="2800" dirty="0">
              <a:solidFill>
                <a:prstClr val="black"/>
              </a:solidFill>
            </a:endParaRPr>
          </a:p>
          <a:p>
            <a:pPr lvl="0" algn="r" rtl="1">
              <a:lnSpc>
                <a:spcPct val="90000"/>
              </a:lnSpc>
              <a:spcBef>
                <a:spcPts val="1000"/>
              </a:spcBef>
            </a:pPr>
            <a:endParaRPr lang="ar-DZ" sz="2800" dirty="0" smtClean="0">
              <a:solidFill>
                <a:prstClr val="black"/>
              </a:solidFill>
            </a:endParaRPr>
          </a:p>
          <a:p>
            <a:pPr lvl="0" algn="r" rtl="1">
              <a:lnSpc>
                <a:spcPct val="90000"/>
              </a:lnSpc>
              <a:spcBef>
                <a:spcPts val="1000"/>
              </a:spcBef>
            </a:pPr>
            <a:endParaRPr lang="ar-DZ" sz="2800" dirty="0">
              <a:solidFill>
                <a:prstClr val="black"/>
              </a:solidFill>
            </a:endParaRPr>
          </a:p>
        </p:txBody>
      </p:sp>
      <p:sp>
        <p:nvSpPr>
          <p:cNvPr id="11" name="Rectangle 10"/>
          <p:cNvSpPr/>
          <p:nvPr/>
        </p:nvSpPr>
        <p:spPr>
          <a:xfrm>
            <a:off x="4368460" y="1328490"/>
            <a:ext cx="3400926" cy="5133474"/>
          </a:xfrm>
          <a:prstGeom prst="rect">
            <a:avLst/>
          </a:prstGeom>
          <a:gradFill>
            <a:gsLst>
              <a:gs pos="0">
                <a:srgbClr val="724B78"/>
              </a:gs>
              <a:gs pos="26000">
                <a:srgbClr val="B1BBDD"/>
              </a:gs>
              <a:gs pos="32000">
                <a:srgbClr val="CCD7EE"/>
              </a:gs>
            </a:gsLst>
            <a:lin ang="16200000" scaled="1"/>
          </a:gra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Low" rtl="1">
              <a:lnSpc>
                <a:spcPct val="90000"/>
              </a:lnSpc>
              <a:spcBef>
                <a:spcPts val="1000"/>
              </a:spcBef>
            </a:pPr>
            <a:r>
              <a:rPr lang="ar-DZ" sz="2800" b="1" dirty="0" smtClean="0">
                <a:solidFill>
                  <a:prstClr val="black"/>
                </a:solidFill>
              </a:rPr>
              <a:t>درجة </a:t>
            </a:r>
            <a:r>
              <a:rPr lang="ar-DZ" sz="2800" b="1" dirty="0" err="1">
                <a:solidFill>
                  <a:prstClr val="black"/>
                </a:solidFill>
              </a:rPr>
              <a:t>الإختلاف</a:t>
            </a:r>
            <a:r>
              <a:rPr lang="ar-DZ" sz="2800" b="1" dirty="0">
                <a:solidFill>
                  <a:prstClr val="black"/>
                </a:solidFill>
              </a:rPr>
              <a:t> في السلعة : </a:t>
            </a:r>
            <a:r>
              <a:rPr lang="ar-DZ" sz="2800" dirty="0">
                <a:solidFill>
                  <a:prstClr val="black"/>
                </a:solidFill>
              </a:rPr>
              <a:t>كلما كانت منتجات الشركة متميزة و منفردة بمزايا تختلف عن منتجات المنافسين كلما كانت أكثر حرية في تحديد أسعارها ، فكثيرا ما نجد أن شركة معينة تتميز باسم تجاري معروف في السوق و يتميز منتجها بخصائص فريدة في الأداء و الجودة عادة ما تطلب أسعارا أعلى من منافسيها .</a:t>
            </a:r>
          </a:p>
        </p:txBody>
      </p:sp>
      <p:sp>
        <p:nvSpPr>
          <p:cNvPr id="12" name="Rectangle 11"/>
          <p:cNvSpPr/>
          <p:nvPr/>
        </p:nvSpPr>
        <p:spPr>
          <a:xfrm>
            <a:off x="8478245" y="1351550"/>
            <a:ext cx="3400926" cy="5133474"/>
          </a:xfrm>
          <a:prstGeom prst="rect">
            <a:avLst/>
          </a:prstGeom>
          <a:gradFill>
            <a:gsLst>
              <a:gs pos="0">
                <a:srgbClr val="724B78"/>
              </a:gs>
              <a:gs pos="26000">
                <a:srgbClr val="B1BBDD"/>
              </a:gs>
              <a:gs pos="32000">
                <a:srgbClr val="CCD7EE"/>
              </a:gs>
            </a:gsLst>
            <a:lin ang="16200000" scaled="1"/>
          </a:gra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Low" rtl="1">
              <a:lnSpc>
                <a:spcPct val="90000"/>
              </a:lnSpc>
              <a:spcBef>
                <a:spcPts val="1000"/>
              </a:spcBef>
            </a:pPr>
            <a:r>
              <a:rPr lang="ar-DZ" sz="2800" dirty="0">
                <a:solidFill>
                  <a:prstClr val="black"/>
                </a:solidFill>
              </a:rPr>
              <a:t> </a:t>
            </a:r>
            <a:r>
              <a:rPr lang="ar-DZ" sz="2800" b="1" dirty="0">
                <a:solidFill>
                  <a:prstClr val="black"/>
                </a:solidFill>
              </a:rPr>
              <a:t>الأهداف : </a:t>
            </a:r>
            <a:r>
              <a:rPr lang="ar-DZ" sz="2800" dirty="0">
                <a:solidFill>
                  <a:prstClr val="black"/>
                </a:solidFill>
              </a:rPr>
              <a:t>إن تحديد السعر المناسب يتوقف في كثير من الأحيان على الأهداف التي يسعى التسعير إلى تحقيقها و المشاركة في تحقيق أهداف المنظمة ، فإن هدف زيادة الحصة السوقية قد يدفع الشركة إلى تحديد سعر منخفض لمنتجاتها بعكس هدف تعظيم الأرباح الذي يصاحبه عادة سعر مرتفع للسلعة.</a:t>
            </a:r>
          </a:p>
        </p:txBody>
      </p:sp>
      <p:sp>
        <p:nvSpPr>
          <p:cNvPr id="14" name="Ellipse 13"/>
          <p:cNvSpPr/>
          <p:nvPr/>
        </p:nvSpPr>
        <p:spPr>
          <a:xfrm>
            <a:off x="1577872" y="359743"/>
            <a:ext cx="666466" cy="859809"/>
          </a:xfrm>
          <a:prstGeom prst="ellipse">
            <a:avLst/>
          </a:prstGeom>
          <a:solidFill>
            <a:srgbClr val="E1ECFB"/>
          </a:solidFill>
          <a:effectLst>
            <a:softEdge rad="3175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4800" b="1" dirty="0" smtClean="0"/>
              <a:t>3</a:t>
            </a:r>
            <a:endParaRPr lang="en-US" sz="4800" b="1" dirty="0"/>
          </a:p>
        </p:txBody>
      </p:sp>
      <p:sp>
        <p:nvSpPr>
          <p:cNvPr id="15" name="Ellipse 14"/>
          <p:cNvSpPr/>
          <p:nvPr/>
        </p:nvSpPr>
        <p:spPr>
          <a:xfrm>
            <a:off x="5665600" y="352722"/>
            <a:ext cx="666466" cy="859809"/>
          </a:xfrm>
          <a:prstGeom prst="ellipse">
            <a:avLst/>
          </a:prstGeom>
          <a:solidFill>
            <a:srgbClr val="E1ECFB"/>
          </a:solidFill>
          <a:effectLst>
            <a:softEdge rad="3175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4800" b="1" dirty="0" smtClean="0"/>
              <a:t>2</a:t>
            </a:r>
            <a:endParaRPr lang="en-US" sz="4800" b="1" dirty="0"/>
          </a:p>
        </p:txBody>
      </p:sp>
      <p:sp>
        <p:nvSpPr>
          <p:cNvPr id="16" name="Ellipse 15"/>
          <p:cNvSpPr/>
          <p:nvPr/>
        </p:nvSpPr>
        <p:spPr>
          <a:xfrm>
            <a:off x="9871637" y="359743"/>
            <a:ext cx="666466" cy="859809"/>
          </a:xfrm>
          <a:prstGeom prst="ellipse">
            <a:avLst/>
          </a:prstGeom>
          <a:solidFill>
            <a:srgbClr val="E1ECFB"/>
          </a:solidFill>
          <a:effectLst>
            <a:softEdge rad="3175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4800" b="1" dirty="0"/>
              <a:t>1</a:t>
            </a:r>
            <a:endParaRPr lang="en-US" sz="4800" b="1" dirty="0"/>
          </a:p>
        </p:txBody>
      </p:sp>
    </p:spTree>
    <p:extLst>
      <p:ext uri="{BB962C8B-B14F-4D97-AF65-F5344CB8AC3E}">
        <p14:creationId xmlns:p14="http://schemas.microsoft.com/office/powerpoint/2010/main" val="27325327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0" grpId="0" animBg="1"/>
      <p:bldP spid="11" grpId="0" animBg="1"/>
      <p:bldP spid="12"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Espace réservé du contenu 3"/>
          <p:cNvSpPr>
            <a:spLocks noGrp="1"/>
          </p:cNvSpPr>
          <p:nvPr>
            <p:ph idx="1"/>
          </p:nvPr>
        </p:nvSpPr>
        <p:spPr>
          <a:xfrm>
            <a:off x="1034715" y="1543050"/>
            <a:ext cx="10122569" cy="3771900"/>
          </a:xfrm>
          <a:prstGeom prst="rect">
            <a:avLst/>
          </a:prstGeom>
          <a:gradFill>
            <a:gsLst>
              <a:gs pos="0">
                <a:srgbClr val="724B78"/>
              </a:gs>
              <a:gs pos="26000">
                <a:srgbClr val="B1BBDD"/>
              </a:gs>
              <a:gs pos="32000">
                <a:srgbClr val="CCD7EE"/>
              </a:gs>
            </a:gsLst>
            <a:lin ang="16200000" scaled="1"/>
          </a:gra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justLow" rtl="1">
              <a:lnSpc>
                <a:spcPct val="90000"/>
              </a:lnSpc>
              <a:spcBef>
                <a:spcPts val="1000"/>
              </a:spcBef>
              <a:buNone/>
            </a:pPr>
            <a:r>
              <a:rPr lang="ar-DZ" sz="2800" b="1" dirty="0">
                <a:solidFill>
                  <a:prstClr val="black"/>
                </a:solidFill>
              </a:rPr>
              <a:t>المزيج التسويقي : </a:t>
            </a:r>
            <a:r>
              <a:rPr lang="ar-DZ" sz="2800" dirty="0">
                <a:solidFill>
                  <a:prstClr val="black"/>
                </a:solidFill>
              </a:rPr>
              <a:t>يعتبر السعر أحد العناصر الرئيسية في المزيج التسويقي ، و لكن يجب عند تحديد السعر أن لا ينظر إليه كعنصر مستقل بل يتم معالجته داخل إطار </a:t>
            </a:r>
            <a:r>
              <a:rPr lang="ar-DZ" sz="2800" dirty="0" err="1">
                <a:solidFill>
                  <a:prstClr val="black"/>
                </a:solidFill>
              </a:rPr>
              <a:t>إستراتيجية</a:t>
            </a:r>
            <a:r>
              <a:rPr lang="ar-DZ" sz="2800" dirty="0">
                <a:solidFill>
                  <a:prstClr val="black"/>
                </a:solidFill>
              </a:rPr>
              <a:t> التسويق و العناصر المكونة لها ، فالشركة حين تقرر تسعير منتجاتها بسعر مرتفع فيجب أن تكون جودة السلعة مرتفعة و يصاحب ذلك جهود ترويجية مكثفة لإقناع المستهلكين بما يبرر السعر المرتفع ، أو تقديمها في غلاف مناسب و اختيار منافذ التوزيع التي تسوق السلع مرتفعة الثمن ... و هكذا .</a:t>
            </a:r>
            <a:endParaRPr lang="en-US" sz="2800" dirty="0">
              <a:solidFill>
                <a:prstClr val="black"/>
              </a:solidFill>
            </a:endParaRPr>
          </a:p>
        </p:txBody>
      </p:sp>
      <p:sp>
        <p:nvSpPr>
          <p:cNvPr id="5" name="Ellipse 4"/>
          <p:cNvSpPr/>
          <p:nvPr/>
        </p:nvSpPr>
        <p:spPr>
          <a:xfrm>
            <a:off x="5483122" y="359743"/>
            <a:ext cx="666466" cy="859809"/>
          </a:xfrm>
          <a:prstGeom prst="ellipse">
            <a:avLst/>
          </a:prstGeom>
          <a:solidFill>
            <a:srgbClr val="E1ECFB"/>
          </a:solidFill>
          <a:effectLst>
            <a:softEdge rad="3175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4800" b="1" dirty="0"/>
              <a:t>4</a:t>
            </a:r>
            <a:endParaRPr lang="en-US" sz="4800" b="1" dirty="0"/>
          </a:p>
        </p:txBody>
      </p:sp>
    </p:spTree>
    <p:extLst>
      <p:ext uri="{BB962C8B-B14F-4D97-AF65-F5344CB8AC3E}">
        <p14:creationId xmlns:p14="http://schemas.microsoft.com/office/powerpoint/2010/main" val="314007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bg/>
                                          </p:spTgt>
                                        </p:tgtEl>
                                        <p:attrNameLst>
                                          <p:attrName>style.visibility</p:attrName>
                                        </p:attrNameLst>
                                      </p:cBhvr>
                                      <p:to>
                                        <p:strVal val="visible"/>
                                      </p:to>
                                    </p:set>
                                    <p:anim calcmode="lin" valueType="num">
                                      <p:cBhvr additive="base">
                                        <p:cTn id="11"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ce réservé du contenu 2"/>
          <p:cNvSpPr>
            <a:spLocks noGrp="1"/>
          </p:cNvSpPr>
          <p:nvPr>
            <p:ph idx="1"/>
          </p:nvPr>
        </p:nvSpPr>
        <p:spPr>
          <a:xfrm>
            <a:off x="4498075" y="4782119"/>
            <a:ext cx="7693925" cy="1771081"/>
          </a:xfrm>
        </p:spPr>
        <p:txBody>
          <a:bodyPr>
            <a:normAutofit/>
          </a:bodyPr>
          <a:lstStyle/>
          <a:p>
            <a:pPr marL="0" indent="0" algn="r" rtl="1">
              <a:buNone/>
            </a:pPr>
            <a:endParaRPr lang="ar-DZ" sz="4400" dirty="0"/>
          </a:p>
          <a:p>
            <a:pPr marL="0" indent="0" algn="r" rtl="1">
              <a:buNone/>
            </a:pPr>
            <a:r>
              <a:rPr lang="ar-DZ" sz="4400" b="1" dirty="0" smtClean="0"/>
              <a:t>المبحث الثالث : </a:t>
            </a:r>
            <a:r>
              <a:rPr lang="ar-DZ" sz="4400" dirty="0" smtClean="0"/>
              <a:t>خطوات التسعير و آلياته.</a:t>
            </a:r>
            <a:endParaRPr lang="en-US" sz="4400" dirty="0"/>
          </a:p>
        </p:txBody>
      </p:sp>
    </p:spTree>
    <p:extLst>
      <p:ext uri="{BB962C8B-B14F-4D97-AF65-F5344CB8AC3E}">
        <p14:creationId xmlns:p14="http://schemas.microsoft.com/office/powerpoint/2010/main" val="1425534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Espace réservé du contenu 2"/>
          <p:cNvSpPr>
            <a:spLocks noGrp="1"/>
          </p:cNvSpPr>
          <p:nvPr>
            <p:ph idx="1"/>
          </p:nvPr>
        </p:nvSpPr>
        <p:spPr>
          <a:xfrm>
            <a:off x="150125" y="163773"/>
            <a:ext cx="11873553" cy="6523630"/>
          </a:xfrm>
        </p:spPr>
        <p:txBody>
          <a:bodyPr>
            <a:normAutofit/>
          </a:bodyPr>
          <a:lstStyle/>
          <a:p>
            <a:pPr marL="0" indent="0" algn="r" rtl="1">
              <a:buNone/>
            </a:pPr>
            <a:r>
              <a:rPr lang="ar-DZ" sz="3200" b="1" dirty="0" smtClean="0"/>
              <a:t>المطلب الأول : </a:t>
            </a:r>
            <a:r>
              <a:rPr lang="ar-DZ" sz="3200" dirty="0" smtClean="0"/>
              <a:t>خطوات التسعير </a:t>
            </a:r>
          </a:p>
          <a:p>
            <a:pPr marL="0" indent="0" algn="r" rtl="1">
              <a:buNone/>
            </a:pPr>
            <a:endParaRPr lang="ar-DZ" dirty="0" smtClean="0"/>
          </a:p>
          <a:p>
            <a:pPr marL="0" indent="0" algn="r" rtl="1">
              <a:buNone/>
            </a:pPr>
            <a:endParaRPr lang="ar-DZ" dirty="0" smtClean="0"/>
          </a:p>
          <a:p>
            <a:pPr marL="0" indent="0" algn="r" rtl="1">
              <a:buNone/>
            </a:pPr>
            <a:endParaRPr lang="ar-DZ" dirty="0" smtClean="0"/>
          </a:p>
          <a:p>
            <a:pPr marL="0" indent="0" algn="r" rtl="1">
              <a:buNone/>
            </a:pPr>
            <a:endParaRPr lang="ar-DZ" dirty="0" smtClean="0"/>
          </a:p>
        </p:txBody>
      </p:sp>
      <p:sp>
        <p:nvSpPr>
          <p:cNvPr id="4" name="Rectangle à coins arrondis 3"/>
          <p:cNvSpPr/>
          <p:nvPr/>
        </p:nvSpPr>
        <p:spPr>
          <a:xfrm>
            <a:off x="785884" y="95022"/>
            <a:ext cx="10467832" cy="1869743"/>
          </a:xfrm>
          <a:prstGeom prst="roundRect">
            <a:avLst/>
          </a:prstGeom>
          <a:solidFill>
            <a:srgbClr val="92D050"/>
          </a:solidFill>
          <a:ln>
            <a:solidFill>
              <a:srgbClr val="073CAC"/>
            </a:solidFill>
          </a:ln>
          <a:effectLst>
            <a:softEdge rad="31750"/>
          </a:effectLst>
        </p:spPr>
        <p:style>
          <a:lnRef idx="1">
            <a:schemeClr val="accent1"/>
          </a:lnRef>
          <a:fillRef idx="2">
            <a:schemeClr val="accent1"/>
          </a:fillRef>
          <a:effectRef idx="1">
            <a:schemeClr val="accent1"/>
          </a:effectRef>
          <a:fontRef idx="minor">
            <a:schemeClr val="dk1"/>
          </a:fontRef>
        </p:style>
        <p:txBody>
          <a:bodyPr rtlCol="0" anchor="ctr"/>
          <a:lstStyle/>
          <a:p>
            <a:pPr lvl="0" algn="r" rtl="1">
              <a:lnSpc>
                <a:spcPct val="90000"/>
              </a:lnSpc>
              <a:spcBef>
                <a:spcPts val="1000"/>
              </a:spcBef>
            </a:pPr>
            <a:r>
              <a:rPr lang="ar-DZ" sz="2800" b="1">
                <a:solidFill>
                  <a:prstClr val="black"/>
                </a:solidFill>
              </a:rPr>
              <a:t>تحديد اهداف التسعير: </a:t>
            </a:r>
            <a:r>
              <a:rPr lang="ar-DZ" sz="2800">
                <a:solidFill>
                  <a:prstClr val="black"/>
                </a:solidFill>
              </a:rPr>
              <a:t>تختلف أهداف التسعير من منشأة لأخرى و تتراوح هذاه الأهداف من البقاء و الاحتفاظ بالحالة الراهنة الى تعظيم الربح و زيادة الحصة السوقية .</a:t>
            </a:r>
            <a:endParaRPr lang="ar-DZ" sz="2800" dirty="0">
              <a:solidFill>
                <a:prstClr val="black"/>
              </a:solidFill>
            </a:endParaRPr>
          </a:p>
        </p:txBody>
      </p:sp>
      <p:sp>
        <p:nvSpPr>
          <p:cNvPr id="5" name="Ellipse 4"/>
          <p:cNvSpPr/>
          <p:nvPr/>
        </p:nvSpPr>
        <p:spPr>
          <a:xfrm>
            <a:off x="11351525" y="634463"/>
            <a:ext cx="666466" cy="859809"/>
          </a:xfrm>
          <a:prstGeom prst="ellipse">
            <a:avLst/>
          </a:prstGeom>
          <a:solidFill>
            <a:srgbClr val="92D050"/>
          </a:solidFill>
          <a:effectLst>
            <a:softEdge rad="3175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4800" b="1" dirty="0" smtClean="0"/>
              <a:t>1</a:t>
            </a:r>
            <a:endParaRPr lang="en-US" sz="4800" b="1" dirty="0"/>
          </a:p>
        </p:txBody>
      </p:sp>
      <p:sp>
        <p:nvSpPr>
          <p:cNvPr id="6" name="Rectangle à coins arrondis 5"/>
          <p:cNvSpPr/>
          <p:nvPr/>
        </p:nvSpPr>
        <p:spPr>
          <a:xfrm>
            <a:off x="785884" y="2304822"/>
            <a:ext cx="10467832" cy="1869743"/>
          </a:xfrm>
          <a:prstGeom prst="roundRect">
            <a:avLst/>
          </a:prstGeom>
          <a:solidFill>
            <a:srgbClr val="00B0F0"/>
          </a:solidFill>
          <a:ln>
            <a:solidFill>
              <a:srgbClr val="073CAC"/>
            </a:solidFill>
          </a:ln>
          <a:effectLst>
            <a:softEdge rad="31750"/>
          </a:effectLst>
        </p:spPr>
        <p:style>
          <a:lnRef idx="1">
            <a:schemeClr val="accent1"/>
          </a:lnRef>
          <a:fillRef idx="2">
            <a:schemeClr val="accent1"/>
          </a:fillRef>
          <a:effectRef idx="1">
            <a:schemeClr val="accent1"/>
          </a:effectRef>
          <a:fontRef idx="minor">
            <a:schemeClr val="dk1"/>
          </a:fontRef>
        </p:style>
        <p:txBody>
          <a:bodyPr rtlCol="0" anchor="ctr"/>
          <a:lstStyle/>
          <a:p>
            <a:pPr lvl="0" algn="r" rtl="1">
              <a:lnSpc>
                <a:spcPct val="90000"/>
              </a:lnSpc>
              <a:spcBef>
                <a:spcPts val="1000"/>
              </a:spcBef>
            </a:pPr>
            <a:r>
              <a:rPr lang="ar-DZ" sz="2800">
                <a:solidFill>
                  <a:prstClr val="black"/>
                </a:solidFill>
              </a:rPr>
              <a:t> </a:t>
            </a:r>
            <a:r>
              <a:rPr lang="ar-DZ" sz="2800" b="1">
                <a:solidFill>
                  <a:prstClr val="black"/>
                </a:solidFill>
              </a:rPr>
              <a:t>تحديد الطلب: </a:t>
            </a:r>
            <a:r>
              <a:rPr lang="ar-DZ" sz="2800">
                <a:solidFill>
                  <a:prstClr val="black"/>
                </a:solidFill>
              </a:rPr>
              <a:t>التغيير في الأسعار يؤدي الى تغيير في كمية الطلب وفي الأوضاع الطبيعية فإن العلاقة بين السعر وبين الطلب تكون علاقة عكسية ,بمعنى أن انخفاض السعر يؤدي إلى زيادة الطلب بينما زيادة السعر تؤدي إلى انخفاض الطلب ولكن ذلك يتطلب ثبات العوامل الأخرى .</a:t>
            </a:r>
            <a:endParaRPr lang="ar-DZ" sz="2800" dirty="0">
              <a:solidFill>
                <a:prstClr val="black"/>
              </a:solidFill>
            </a:endParaRPr>
          </a:p>
        </p:txBody>
      </p:sp>
      <p:sp>
        <p:nvSpPr>
          <p:cNvPr id="7" name="Ellipse 6"/>
          <p:cNvSpPr/>
          <p:nvPr/>
        </p:nvSpPr>
        <p:spPr>
          <a:xfrm>
            <a:off x="11351525" y="2844263"/>
            <a:ext cx="666466" cy="859809"/>
          </a:xfrm>
          <a:prstGeom prst="ellipse">
            <a:avLst/>
          </a:prstGeom>
          <a:solidFill>
            <a:srgbClr val="00B0F0"/>
          </a:solidFill>
          <a:effectLst>
            <a:softEdge rad="3175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4800" b="1" dirty="0"/>
              <a:t>2</a:t>
            </a:r>
            <a:endParaRPr lang="en-US" sz="4800" b="1" dirty="0"/>
          </a:p>
        </p:txBody>
      </p:sp>
      <p:sp>
        <p:nvSpPr>
          <p:cNvPr id="8" name="Rectangle à coins arrondis 7"/>
          <p:cNvSpPr/>
          <p:nvPr/>
        </p:nvSpPr>
        <p:spPr>
          <a:xfrm>
            <a:off x="823984" y="4514622"/>
            <a:ext cx="10467832" cy="2231693"/>
          </a:xfrm>
          <a:prstGeom prst="roundRect">
            <a:avLst/>
          </a:prstGeom>
          <a:solidFill>
            <a:schemeClr val="accent4">
              <a:lumMod val="40000"/>
              <a:lumOff val="60000"/>
            </a:schemeClr>
          </a:solidFill>
          <a:ln>
            <a:solidFill>
              <a:srgbClr val="073CAC"/>
            </a:solidFill>
          </a:ln>
          <a:effectLst>
            <a:softEdge rad="31750"/>
          </a:effectLst>
        </p:spPr>
        <p:style>
          <a:lnRef idx="1">
            <a:schemeClr val="accent1"/>
          </a:lnRef>
          <a:fillRef idx="2">
            <a:schemeClr val="accent1"/>
          </a:fillRef>
          <a:effectRef idx="1">
            <a:schemeClr val="accent1"/>
          </a:effectRef>
          <a:fontRef idx="minor">
            <a:schemeClr val="dk1"/>
          </a:fontRef>
        </p:style>
        <p:txBody>
          <a:bodyPr rtlCol="0" anchor="ctr"/>
          <a:lstStyle/>
          <a:p>
            <a:pPr lvl="0" algn="r" rtl="1">
              <a:lnSpc>
                <a:spcPct val="90000"/>
              </a:lnSpc>
              <a:spcBef>
                <a:spcPts val="1000"/>
              </a:spcBef>
            </a:pPr>
            <a:r>
              <a:rPr lang="ar-DZ" sz="2800">
                <a:solidFill>
                  <a:prstClr val="black"/>
                </a:solidFill>
              </a:rPr>
              <a:t> </a:t>
            </a:r>
            <a:r>
              <a:rPr lang="ar-DZ" sz="2800" b="1">
                <a:solidFill>
                  <a:prstClr val="black"/>
                </a:solidFill>
              </a:rPr>
              <a:t>تحليل التكلفة و الإيرادات: </a:t>
            </a:r>
          </a:p>
          <a:p>
            <a:pPr lvl="0" algn="r" rtl="1">
              <a:lnSpc>
                <a:spcPct val="90000"/>
              </a:lnSpc>
              <a:spcBef>
                <a:spcPts val="1000"/>
              </a:spcBef>
            </a:pPr>
            <a:r>
              <a:rPr lang="ar-DZ" sz="2800" b="1">
                <a:solidFill>
                  <a:prstClr val="black"/>
                </a:solidFill>
              </a:rPr>
              <a:t>تقدير التكاليف:</a:t>
            </a:r>
            <a:r>
              <a:rPr lang="ar-DZ" sz="2800">
                <a:solidFill>
                  <a:prstClr val="black"/>
                </a:solidFill>
              </a:rPr>
              <a:t>يمكن النظر إلى التكاليف على أنها تشكل القاعدة التي لا يستطيع القائمون على النشاط التسويقي تسعير منتجاتهم باقل منها على المدى الطويل.</a:t>
            </a:r>
          </a:p>
          <a:p>
            <a:pPr lvl="0" algn="r" rtl="1">
              <a:lnSpc>
                <a:spcPct val="90000"/>
              </a:lnSpc>
              <a:spcBef>
                <a:spcPts val="1000"/>
              </a:spcBef>
            </a:pPr>
            <a:r>
              <a:rPr lang="ar-DZ" sz="2800" b="1">
                <a:solidFill>
                  <a:prstClr val="black"/>
                </a:solidFill>
              </a:rPr>
              <a:t>بتقدير الإيرادات: </a:t>
            </a:r>
            <a:r>
              <a:rPr lang="ar-DZ" sz="2800">
                <a:solidFill>
                  <a:prstClr val="black"/>
                </a:solidFill>
              </a:rPr>
              <a:t>يقصد بالإيراد الكلي مجموع مايرد إلى المنشأة مجموع من مبالغ  نتيجة المبيعات وغيرها .</a:t>
            </a:r>
            <a:endParaRPr lang="ar-DZ" sz="2800" dirty="0">
              <a:solidFill>
                <a:prstClr val="black"/>
              </a:solidFill>
            </a:endParaRPr>
          </a:p>
        </p:txBody>
      </p:sp>
      <p:sp>
        <p:nvSpPr>
          <p:cNvPr id="9" name="Ellipse 8"/>
          <p:cNvSpPr/>
          <p:nvPr/>
        </p:nvSpPr>
        <p:spPr>
          <a:xfrm>
            <a:off x="11389625" y="5416013"/>
            <a:ext cx="666466" cy="859809"/>
          </a:xfrm>
          <a:prstGeom prst="ellipse">
            <a:avLst/>
          </a:prstGeom>
          <a:solidFill>
            <a:schemeClr val="accent4">
              <a:lumMod val="40000"/>
              <a:lumOff val="60000"/>
            </a:schemeClr>
          </a:solidFill>
          <a:effectLst>
            <a:softEdge rad="3175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4800" b="1" dirty="0"/>
              <a:t>3</a:t>
            </a:r>
            <a:endParaRPr lang="en-US" sz="4800" b="1" dirty="0"/>
          </a:p>
        </p:txBody>
      </p:sp>
    </p:spTree>
    <p:extLst>
      <p:ext uri="{BB962C8B-B14F-4D97-AF65-F5344CB8AC3E}">
        <p14:creationId xmlns:p14="http://schemas.microsoft.com/office/powerpoint/2010/main" val="19196274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3">
                                            <p:txEl>
                                              <p:pRg st="0" end="0"/>
                                            </p:txEl>
                                          </p:spTgt>
                                        </p:tgtEl>
                                      </p:cBhvr>
                                    </p:animEffect>
                                    <p:anim calcmode="lin" valueType="num">
                                      <p:cBhvr>
                                        <p:cTn id="7"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8" dur="1000"/>
                                        <p:tgtEl>
                                          <p:spTgt spid="3">
                                            <p:txEl>
                                              <p:pRg st="0" end="0"/>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Espace réservé du contenu 2"/>
          <p:cNvSpPr>
            <a:spLocks noGrp="1"/>
          </p:cNvSpPr>
          <p:nvPr>
            <p:ph idx="1"/>
          </p:nvPr>
        </p:nvSpPr>
        <p:spPr>
          <a:xfrm>
            <a:off x="122831" y="122830"/>
            <a:ext cx="11928142" cy="6605516"/>
          </a:xfrm>
        </p:spPr>
        <p:txBody>
          <a:bodyPr/>
          <a:lstStyle/>
          <a:p>
            <a:pPr marL="0" indent="0" algn="r" rtl="1">
              <a:buNone/>
            </a:pPr>
            <a:endParaRPr lang="ar-DZ" dirty="0" smtClean="0"/>
          </a:p>
          <a:p>
            <a:pPr marL="0" indent="0" algn="r" rtl="1">
              <a:buNone/>
            </a:pPr>
            <a:endParaRPr lang="ar-DZ" dirty="0"/>
          </a:p>
          <a:p>
            <a:pPr marL="0" indent="0" algn="r" rtl="1">
              <a:buNone/>
            </a:pPr>
            <a:endParaRPr lang="ar-DZ" dirty="0"/>
          </a:p>
        </p:txBody>
      </p:sp>
      <p:sp>
        <p:nvSpPr>
          <p:cNvPr id="4" name="Rectangle à coins arrondis 3"/>
          <p:cNvSpPr/>
          <p:nvPr/>
        </p:nvSpPr>
        <p:spPr>
          <a:xfrm>
            <a:off x="766834" y="-228"/>
            <a:ext cx="10467832" cy="1869743"/>
          </a:xfrm>
          <a:prstGeom prst="roundRect">
            <a:avLst/>
          </a:prstGeom>
          <a:solidFill>
            <a:schemeClr val="accent2">
              <a:lumMod val="20000"/>
              <a:lumOff val="80000"/>
            </a:schemeClr>
          </a:solidFill>
          <a:ln>
            <a:solidFill>
              <a:srgbClr val="073CAC"/>
            </a:solidFill>
          </a:ln>
          <a:effectLst>
            <a:softEdge rad="31750"/>
          </a:effectLst>
        </p:spPr>
        <p:style>
          <a:lnRef idx="1">
            <a:schemeClr val="accent1"/>
          </a:lnRef>
          <a:fillRef idx="2">
            <a:schemeClr val="accent1"/>
          </a:fillRef>
          <a:effectRef idx="1">
            <a:schemeClr val="accent1"/>
          </a:effectRef>
          <a:fontRef idx="minor">
            <a:schemeClr val="dk1"/>
          </a:fontRef>
        </p:style>
        <p:txBody>
          <a:bodyPr rtlCol="0" anchor="ctr"/>
          <a:lstStyle/>
          <a:p>
            <a:pPr algn="r" rtl="1"/>
            <a:r>
              <a:rPr lang="ar-DZ" sz="2800" b="1" dirty="0"/>
              <a:t>تحليل أسعار المنافسين</a:t>
            </a:r>
            <a:r>
              <a:rPr lang="ar-DZ" sz="2800" b="1" dirty="0" smtClean="0"/>
              <a:t>: </a:t>
            </a:r>
            <a:r>
              <a:rPr lang="ar-DZ" sz="2800" dirty="0" smtClean="0"/>
              <a:t>فإن </a:t>
            </a:r>
            <a:r>
              <a:rPr lang="ar-DZ" sz="2800" dirty="0"/>
              <a:t>تحليل أسعار المنافسين يساعد المنشأة على اختيار السعر المناسب القادر على منافسة العلامات المنافسة لسلعة المنشاة.</a:t>
            </a:r>
          </a:p>
        </p:txBody>
      </p:sp>
      <p:sp>
        <p:nvSpPr>
          <p:cNvPr id="5" name="Ellipse 4"/>
          <p:cNvSpPr/>
          <p:nvPr/>
        </p:nvSpPr>
        <p:spPr>
          <a:xfrm>
            <a:off x="11332475" y="539213"/>
            <a:ext cx="666466" cy="859809"/>
          </a:xfrm>
          <a:prstGeom prst="ellipse">
            <a:avLst/>
          </a:prstGeom>
          <a:solidFill>
            <a:schemeClr val="accent2">
              <a:lumMod val="20000"/>
              <a:lumOff val="80000"/>
            </a:schemeClr>
          </a:solidFill>
          <a:effectLst>
            <a:softEdge rad="3175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4800" b="1" dirty="0"/>
              <a:t>4</a:t>
            </a:r>
            <a:endParaRPr lang="en-US" sz="4800" b="1" dirty="0"/>
          </a:p>
        </p:txBody>
      </p:sp>
      <p:sp>
        <p:nvSpPr>
          <p:cNvPr id="6" name="Rectangle à coins arrondis 5"/>
          <p:cNvSpPr/>
          <p:nvPr/>
        </p:nvSpPr>
        <p:spPr>
          <a:xfrm>
            <a:off x="785884" y="2457222"/>
            <a:ext cx="10467832" cy="1869743"/>
          </a:xfrm>
          <a:prstGeom prst="roundRect">
            <a:avLst/>
          </a:prstGeom>
          <a:solidFill>
            <a:srgbClr val="9F6EBF"/>
          </a:solidFill>
          <a:ln>
            <a:solidFill>
              <a:srgbClr val="073CAC"/>
            </a:solidFill>
          </a:ln>
          <a:effectLst>
            <a:softEdge rad="31750"/>
          </a:effectLst>
        </p:spPr>
        <p:style>
          <a:lnRef idx="1">
            <a:schemeClr val="accent1"/>
          </a:lnRef>
          <a:fillRef idx="2">
            <a:schemeClr val="accent1"/>
          </a:fillRef>
          <a:effectRef idx="1">
            <a:schemeClr val="accent1"/>
          </a:effectRef>
          <a:fontRef idx="minor">
            <a:schemeClr val="dk1"/>
          </a:fontRef>
        </p:style>
        <p:txBody>
          <a:bodyPr rtlCol="0" anchor="ctr"/>
          <a:lstStyle/>
          <a:p>
            <a:pPr algn="r" rtl="1"/>
            <a:r>
              <a:rPr lang="ar-DZ" sz="2800" b="1" dirty="0" smtClean="0"/>
              <a:t>اختيار سياسة التسعير: </a:t>
            </a:r>
            <a:r>
              <a:rPr lang="ar-DZ" sz="2800" dirty="0" smtClean="0"/>
              <a:t>يقصد بالسياسات مجموعة التوجيهات و القواعد والمبادئ التي يلتزم بها المخططون و المنفذون ويسترشدون بها في كل مرحلة من مراحل العمل.</a:t>
            </a:r>
            <a:endParaRPr lang="ar-DZ" sz="2800" dirty="0"/>
          </a:p>
        </p:txBody>
      </p:sp>
      <p:sp>
        <p:nvSpPr>
          <p:cNvPr id="7" name="Ellipse 6"/>
          <p:cNvSpPr/>
          <p:nvPr/>
        </p:nvSpPr>
        <p:spPr>
          <a:xfrm>
            <a:off x="11351525" y="2996663"/>
            <a:ext cx="666466" cy="859809"/>
          </a:xfrm>
          <a:prstGeom prst="ellipse">
            <a:avLst/>
          </a:prstGeom>
          <a:solidFill>
            <a:srgbClr val="9F6EBF"/>
          </a:solidFill>
          <a:effectLst>
            <a:softEdge rad="3175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4800" b="1" dirty="0" smtClean="0"/>
              <a:t>5</a:t>
            </a:r>
            <a:endParaRPr lang="en-US" sz="4800" b="1" dirty="0"/>
          </a:p>
        </p:txBody>
      </p:sp>
      <p:sp>
        <p:nvSpPr>
          <p:cNvPr id="8" name="Rectangle à coins arrondis 7"/>
          <p:cNvSpPr/>
          <p:nvPr/>
        </p:nvSpPr>
        <p:spPr>
          <a:xfrm>
            <a:off x="766834" y="4838472"/>
            <a:ext cx="10467832" cy="1869743"/>
          </a:xfrm>
          <a:prstGeom prst="roundRect">
            <a:avLst/>
          </a:prstGeom>
          <a:solidFill>
            <a:schemeClr val="accent1">
              <a:lumMod val="20000"/>
              <a:lumOff val="80000"/>
            </a:schemeClr>
          </a:solidFill>
          <a:ln>
            <a:solidFill>
              <a:srgbClr val="073CAC"/>
            </a:solidFill>
          </a:ln>
          <a:effectLst>
            <a:softEdge rad="31750"/>
          </a:effectLst>
        </p:spPr>
        <p:style>
          <a:lnRef idx="1">
            <a:schemeClr val="accent1"/>
          </a:lnRef>
          <a:fillRef idx="2">
            <a:schemeClr val="accent1"/>
          </a:fillRef>
          <a:effectRef idx="1">
            <a:schemeClr val="accent1"/>
          </a:effectRef>
          <a:fontRef idx="minor">
            <a:schemeClr val="dk1"/>
          </a:fontRef>
        </p:style>
        <p:txBody>
          <a:bodyPr rtlCol="0" anchor="ctr"/>
          <a:lstStyle/>
          <a:p>
            <a:pPr algn="r" rtl="1"/>
            <a:r>
              <a:rPr lang="ar-DZ" sz="2800" dirty="0"/>
              <a:t> </a:t>
            </a:r>
            <a:r>
              <a:rPr lang="ar-DZ" sz="2800" b="1" dirty="0"/>
              <a:t>اختيار طريقة التسعير : </a:t>
            </a:r>
            <a:r>
              <a:rPr lang="ar-DZ" sz="2800" dirty="0"/>
              <a:t>بعد ان تحدد المنشأة سياساتها التسعيرية و الأخذ بعين الاعتبار لكافة العوامل التي تؤثر في القرارات التسعيرية و متابعة خطوات التسعير التي سبق شرحها فإن المنشأة تكون قد وصلت إلى اختيار طريقة التسعير التي تحقق أهدافها و تنسجم مع سياستها التسعيرية .</a:t>
            </a:r>
          </a:p>
        </p:txBody>
      </p:sp>
      <p:sp>
        <p:nvSpPr>
          <p:cNvPr id="9" name="Ellipse 8"/>
          <p:cNvSpPr/>
          <p:nvPr/>
        </p:nvSpPr>
        <p:spPr>
          <a:xfrm>
            <a:off x="11332475" y="5377913"/>
            <a:ext cx="666466" cy="859809"/>
          </a:xfrm>
          <a:prstGeom prst="ellipse">
            <a:avLst/>
          </a:prstGeom>
          <a:solidFill>
            <a:schemeClr val="accent1">
              <a:lumMod val="20000"/>
              <a:lumOff val="80000"/>
            </a:schemeClr>
          </a:solidFill>
          <a:effectLst>
            <a:softEdge rad="3175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4800" b="1" dirty="0" smtClean="0"/>
              <a:t>6</a:t>
            </a:r>
            <a:endParaRPr lang="en-US" sz="4800" b="1" dirty="0"/>
          </a:p>
        </p:txBody>
      </p:sp>
    </p:spTree>
    <p:extLst>
      <p:ext uri="{BB962C8B-B14F-4D97-AF65-F5344CB8AC3E}">
        <p14:creationId xmlns:p14="http://schemas.microsoft.com/office/powerpoint/2010/main" val="419103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ce réservé du contenu 2"/>
          <p:cNvSpPr>
            <a:spLocks noGrp="1"/>
          </p:cNvSpPr>
          <p:nvPr>
            <p:ph idx="1"/>
          </p:nvPr>
        </p:nvSpPr>
        <p:spPr>
          <a:xfrm>
            <a:off x="177420" y="163772"/>
            <a:ext cx="11846257" cy="6564573"/>
          </a:xfrm>
        </p:spPr>
        <p:txBody>
          <a:bodyPr/>
          <a:lstStyle/>
          <a:p>
            <a:pPr marL="0" indent="0" algn="r" rtl="1">
              <a:buNone/>
            </a:pPr>
            <a:endParaRPr lang="ar-DZ" dirty="0" smtClean="0"/>
          </a:p>
          <a:p>
            <a:pPr marL="0" indent="0" algn="r" rtl="1">
              <a:buNone/>
            </a:pPr>
            <a:r>
              <a:rPr lang="ar-DZ" b="1" dirty="0" smtClean="0"/>
              <a:t>المطلب الثاني : </a:t>
            </a:r>
            <a:r>
              <a:rPr lang="ar-DZ" dirty="0" smtClean="0"/>
              <a:t>آليات التسعير (أساليب) </a:t>
            </a:r>
          </a:p>
          <a:p>
            <a:pPr marL="0" indent="0" algn="r" rtl="1">
              <a:buNone/>
            </a:pPr>
            <a:r>
              <a:rPr lang="ar-DZ" dirty="0" smtClean="0"/>
              <a:t>1- التسعير بناء على القيمة بالنسبة للمستهلك : تقوم هذه الطريقة على فكرة بسيطة و هي ان المستهلك هو من سيحكم على سعر المنتج و بالتالي يجب التسعير بما يتوافق مع ادراك المستهلك للقيمة .فالمستهلك يدفع قيمة (سعر) مقابل حصوله على قيمة (منفعة المنتج او الخدمة)</a:t>
            </a:r>
          </a:p>
          <a:p>
            <a:pPr marL="0" indent="0" algn="r" rtl="1">
              <a:buNone/>
            </a:pPr>
            <a:endParaRPr lang="ar-DZ" dirty="0"/>
          </a:p>
          <a:p>
            <a:pPr marL="0" indent="0" algn="r" rtl="1">
              <a:buNone/>
            </a:pPr>
            <a:r>
              <a:rPr lang="ar-DZ" dirty="0"/>
              <a:t>2- أسلوب التسعير على أساس التكلفة: وهو من أكثر الأساليب انتشارا، حيث يتم الاعتماد على التكلفة لتحديد سعر المنتج مع إضافة نسبة أو هامش يمثل ربح الشركة أو المنظمة. فقد تعتمد إحدى المنظمات على إضافة نسبة مئوية إلى متوسط تكلفة المنتج</a:t>
            </a:r>
            <a:r>
              <a:rPr lang="ar-DZ" dirty="0" smtClean="0"/>
              <a:t>.</a:t>
            </a:r>
          </a:p>
          <a:p>
            <a:pPr marL="0" indent="0" algn="r" rtl="1">
              <a:buNone/>
            </a:pPr>
            <a:endParaRPr lang="ar-DZ" dirty="0"/>
          </a:p>
          <a:p>
            <a:pPr marL="0" indent="0" algn="r" rtl="1">
              <a:buNone/>
            </a:pPr>
            <a:r>
              <a:rPr lang="ar-DZ" dirty="0" smtClean="0"/>
              <a:t>3- التسعير بناء على المنافسة : يقوم على تحديد الأسعار بناء على </a:t>
            </a:r>
            <a:r>
              <a:rPr lang="ar-DZ" dirty="0" err="1" smtClean="0"/>
              <a:t>إستراتيجيات</a:t>
            </a:r>
            <a:r>
              <a:rPr lang="ar-DZ" dirty="0" smtClean="0"/>
              <a:t> و تكاليف و أسعار و عروض المنافسين التسويقية . يقيم المستهلكون هنا قيمة المنتجات بناء على أسعار المنتجات المشابهة المتواجدة لدى المنافسين .</a:t>
            </a:r>
            <a:endParaRPr lang="en-US" dirty="0"/>
          </a:p>
        </p:txBody>
      </p:sp>
    </p:spTree>
    <p:extLst>
      <p:ext uri="{BB962C8B-B14F-4D97-AF65-F5344CB8AC3E}">
        <p14:creationId xmlns:p14="http://schemas.microsoft.com/office/powerpoint/2010/main" val="4829593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à coins arrondis 2"/>
          <p:cNvSpPr/>
          <p:nvPr/>
        </p:nvSpPr>
        <p:spPr>
          <a:xfrm>
            <a:off x="818866" y="928048"/>
            <a:ext cx="10605780" cy="5022376"/>
          </a:xfrm>
          <a:prstGeom prst="round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162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3200" b="1" dirty="0" smtClean="0"/>
              <a:t>  </a:t>
            </a:r>
            <a:endParaRPr lang="ar-DZ" sz="3200" b="1" dirty="0"/>
          </a:p>
          <a:p>
            <a:pPr algn="r"/>
            <a:endParaRPr lang="ar-DZ" sz="2400" dirty="0"/>
          </a:p>
          <a:p>
            <a:pPr algn="r"/>
            <a:r>
              <a:rPr lang="ar-DZ" sz="2400" dirty="0"/>
              <a:t>تقوم جميع المؤسسات أو المنشآت بوضع أسعار لمنتجاتها التي تقدمها إلى السوق ، حيث يأخذ السعر عدة أشكال و أسماء ، فهناك الإيجار الذي يدفعه الشخص الذي يستأجر ، و أجرة للشخص الذي يركب سيارة ،</a:t>
            </a:r>
          </a:p>
          <a:p>
            <a:pPr algn="r"/>
            <a:r>
              <a:rPr lang="ar-DZ" sz="2400" dirty="0"/>
              <a:t>و فائدة للبنوك على القروض التي تقدمها ، و أقساط التأمين على الشيء المؤمن عليه ، و أتعاب للمحامي ، و راتب للموظف ، و ضريبة للحكومة ... إلخ من أشكال الأسعار المدفوعة .</a:t>
            </a:r>
          </a:p>
          <a:p>
            <a:pPr algn="r"/>
            <a:r>
              <a:rPr lang="ar-DZ" sz="2400" dirty="0"/>
              <a:t>و إشكاليتنا تتمثل في :</a:t>
            </a:r>
          </a:p>
          <a:p>
            <a:pPr algn="r"/>
            <a:r>
              <a:rPr lang="ar-DZ" sz="2400" dirty="0" smtClean="0"/>
              <a:t>-  ما </a:t>
            </a:r>
            <a:r>
              <a:rPr lang="ar-DZ" sz="2400" dirty="0"/>
              <a:t>هو التسعير ، و ماهي أهدافه و أهميته </a:t>
            </a:r>
            <a:r>
              <a:rPr lang="ar-DZ" sz="2400" dirty="0" smtClean="0"/>
              <a:t>؟</a:t>
            </a:r>
            <a:endParaRPr lang="ar-DZ" sz="2400" dirty="0"/>
          </a:p>
          <a:p>
            <a:pPr algn="r"/>
            <a:r>
              <a:rPr lang="ar-DZ" sz="2400" dirty="0" smtClean="0"/>
              <a:t>-  ما </a:t>
            </a:r>
            <a:r>
              <a:rPr lang="ar-DZ" sz="2400" dirty="0"/>
              <a:t>هي العوامل المؤثرة في تحديده و </a:t>
            </a:r>
            <a:r>
              <a:rPr lang="ar-DZ" sz="2400" dirty="0" smtClean="0"/>
              <a:t>كذا انواعه ؟</a:t>
            </a:r>
          </a:p>
          <a:p>
            <a:pPr algn="r"/>
            <a:r>
              <a:rPr lang="ar-DZ" sz="2400" dirty="0" smtClean="0"/>
              <a:t>-  فيما تتمثل خطوات التسعير و آلياته ؟</a:t>
            </a:r>
            <a:endParaRPr lang="ar-DZ" sz="2400" dirty="0"/>
          </a:p>
        </p:txBody>
      </p:sp>
    </p:spTree>
    <p:extLst>
      <p:ext uri="{BB962C8B-B14F-4D97-AF65-F5344CB8AC3E}">
        <p14:creationId xmlns:p14="http://schemas.microsoft.com/office/powerpoint/2010/main" val="2218228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eelOff"/>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5858"/>
          </a:xfrm>
          <a:prstGeom prst="rect">
            <a:avLst/>
          </a:prstGeom>
        </p:spPr>
      </p:pic>
    </p:spTree>
    <p:extLst>
      <p:ext uri="{BB962C8B-B14F-4D97-AF65-F5344CB8AC3E}">
        <p14:creationId xmlns:p14="http://schemas.microsoft.com/office/powerpoint/2010/main" val="3107789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6050507" y="0"/>
            <a:ext cx="6141493" cy="914400"/>
          </a:xfrm>
          <a:prstGeom prst="rect">
            <a:avLst/>
          </a:prstGeom>
          <a:solidFill>
            <a:srgbClr val="85DC97"/>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000" dirty="0"/>
              <a:t>المبحث الأول : ماهية السعر </a:t>
            </a:r>
            <a:endParaRPr lang="en-US" sz="4000" dirty="0"/>
          </a:p>
        </p:txBody>
      </p:sp>
    </p:spTree>
    <p:extLst>
      <p:ext uri="{BB962C8B-B14F-4D97-AF65-F5344CB8AC3E}">
        <p14:creationId xmlns:p14="http://schemas.microsoft.com/office/powerpoint/2010/main" val="8371696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5" name="Image 4"/>
          <p:cNvPicPr>
            <a:picLocks noChangeAspect="1"/>
          </p:cNvPicPr>
          <p:nvPr/>
        </p:nvPicPr>
        <p:blipFill>
          <a:blip r:embed="rId3" cstate="print">
            <a:clrChange>
              <a:clrFrom>
                <a:srgbClr val="E6E6E6"/>
              </a:clrFrom>
              <a:clrTo>
                <a:srgbClr val="E6E6E6">
                  <a:alpha val="0"/>
                </a:srgbClr>
              </a:clrTo>
            </a:clrChange>
            <a:extLst>
              <a:ext uri="{28A0092B-C50C-407E-A947-70E740481C1C}">
                <a14:useLocalDpi xmlns:a14="http://schemas.microsoft.com/office/drawing/2010/main" val="0"/>
              </a:ext>
            </a:extLst>
          </a:blip>
          <a:stretch>
            <a:fillRect/>
          </a:stretch>
        </p:blipFill>
        <p:spPr>
          <a:xfrm>
            <a:off x="4206240" y="5739618"/>
            <a:ext cx="1734018" cy="1118382"/>
          </a:xfrm>
          <a:prstGeom prst="rect">
            <a:avLst/>
          </a:prstGeom>
          <a:scene3d>
            <a:camera prst="orthographicFront"/>
            <a:lightRig rig="threePt" dir="t"/>
          </a:scene3d>
          <a:sp3d extrusionH="76200">
            <a:extrusionClr>
              <a:schemeClr val="bg1"/>
            </a:extrusionClr>
          </a:sp3d>
        </p:spPr>
      </p:pic>
      <p:sp>
        <p:nvSpPr>
          <p:cNvPr id="2" name="Rectangle 1"/>
          <p:cNvSpPr/>
          <p:nvPr/>
        </p:nvSpPr>
        <p:spPr>
          <a:xfrm>
            <a:off x="232012" y="354842"/>
            <a:ext cx="10656382" cy="5232202"/>
          </a:xfrm>
          <a:prstGeom prst="rect">
            <a:avLst/>
          </a:prstGeom>
        </p:spPr>
        <p:txBody>
          <a:bodyPr wrap="square">
            <a:spAutoFit/>
          </a:bodyPr>
          <a:lstStyle/>
          <a:p>
            <a:pPr algn="r" rtl="1"/>
            <a:endParaRPr lang="ar-DZ" sz="2600" b="1" dirty="0" smtClean="0"/>
          </a:p>
          <a:p>
            <a:pPr algn="r" rtl="1"/>
            <a:endParaRPr lang="ar-DZ" sz="2600" b="1" dirty="0"/>
          </a:p>
          <a:p>
            <a:pPr algn="r" rtl="1"/>
            <a:r>
              <a:rPr lang="ar-DZ" sz="3200" b="1" dirty="0" smtClean="0"/>
              <a:t>المطلب الأول : </a:t>
            </a:r>
            <a:r>
              <a:rPr lang="ar-DZ" sz="3200" dirty="0" smtClean="0"/>
              <a:t>تعريف التسعير </a:t>
            </a:r>
            <a:endParaRPr lang="ar-DZ" sz="3200" b="1" dirty="0" smtClean="0"/>
          </a:p>
          <a:p>
            <a:pPr algn="r" rtl="1"/>
            <a:endParaRPr lang="ar-DZ" sz="2600" b="1" dirty="0" smtClean="0"/>
          </a:p>
          <a:p>
            <a:pPr algn="just" rtl="1"/>
            <a:r>
              <a:rPr lang="ar-DZ" sz="2800" dirty="0" smtClean="0"/>
              <a:t>  ا</a:t>
            </a:r>
            <a:r>
              <a:rPr lang="en-US" sz="2800" dirty="0" err="1" smtClean="0"/>
              <a:t>لسعر</a:t>
            </a:r>
            <a:r>
              <a:rPr lang="en-US" sz="2800" dirty="0" smtClean="0"/>
              <a:t> </a:t>
            </a:r>
            <a:r>
              <a:rPr lang="en-US" sz="2800" dirty="0" err="1" smtClean="0"/>
              <a:t>هو</a:t>
            </a:r>
            <a:r>
              <a:rPr lang="en-US" sz="2800" dirty="0" smtClean="0"/>
              <a:t> </a:t>
            </a:r>
            <a:r>
              <a:rPr lang="en-US" sz="2800" dirty="0" err="1" smtClean="0"/>
              <a:t>القيمة</a:t>
            </a:r>
            <a:r>
              <a:rPr lang="en-US" sz="2800" dirty="0" smtClean="0"/>
              <a:t> </a:t>
            </a:r>
            <a:r>
              <a:rPr lang="en-US" sz="2800" dirty="0" err="1" smtClean="0"/>
              <a:t>التي</a:t>
            </a:r>
            <a:r>
              <a:rPr lang="en-US" sz="2800" dirty="0" smtClean="0"/>
              <a:t> </a:t>
            </a:r>
            <a:r>
              <a:rPr lang="en-US" sz="2800" dirty="0" err="1" smtClean="0"/>
              <a:t>يدفعها</a:t>
            </a:r>
            <a:r>
              <a:rPr lang="en-US" sz="2800" dirty="0" smtClean="0"/>
              <a:t> </a:t>
            </a:r>
            <a:r>
              <a:rPr lang="en-US" sz="2800" dirty="0" err="1" smtClean="0"/>
              <a:t>المستهلك</a:t>
            </a:r>
            <a:r>
              <a:rPr lang="en-US" sz="2800" dirty="0" smtClean="0"/>
              <a:t> </a:t>
            </a:r>
            <a:r>
              <a:rPr lang="en-US" sz="2800" dirty="0" err="1" smtClean="0"/>
              <a:t>لبائع</a:t>
            </a:r>
            <a:r>
              <a:rPr lang="en-US" sz="2800" dirty="0" smtClean="0"/>
              <a:t> </a:t>
            </a:r>
            <a:r>
              <a:rPr lang="en-US" sz="2800" dirty="0" err="1" smtClean="0"/>
              <a:t>السلعة</a:t>
            </a:r>
            <a:r>
              <a:rPr lang="en-US" sz="2800" dirty="0" smtClean="0"/>
              <a:t> </a:t>
            </a:r>
            <a:r>
              <a:rPr lang="en-US" sz="2800" dirty="0" err="1" smtClean="0"/>
              <a:t>أو</a:t>
            </a:r>
            <a:r>
              <a:rPr lang="en-US" sz="2800" dirty="0" smtClean="0"/>
              <a:t> </a:t>
            </a:r>
            <a:r>
              <a:rPr lang="en-US" sz="2800" dirty="0" err="1" smtClean="0"/>
              <a:t>الخدمة</a:t>
            </a:r>
            <a:r>
              <a:rPr lang="en-US" sz="2800" dirty="0" smtClean="0"/>
              <a:t> </a:t>
            </a:r>
            <a:r>
              <a:rPr lang="en-US" sz="2800" dirty="0" err="1" smtClean="0"/>
              <a:t>المعروضة</a:t>
            </a:r>
            <a:r>
              <a:rPr lang="en-US" sz="2800" dirty="0" smtClean="0"/>
              <a:t> </a:t>
            </a:r>
            <a:r>
              <a:rPr lang="en-US" sz="2800" dirty="0" err="1" smtClean="0"/>
              <a:t>لقاء</a:t>
            </a:r>
            <a:r>
              <a:rPr lang="en-US" sz="2800" dirty="0" smtClean="0"/>
              <a:t> </a:t>
            </a:r>
            <a:r>
              <a:rPr lang="en-US" sz="2800" dirty="0" err="1" smtClean="0"/>
              <a:t>الحصول</a:t>
            </a:r>
            <a:r>
              <a:rPr lang="en-US" sz="2800" dirty="0" smtClean="0"/>
              <a:t> </a:t>
            </a:r>
            <a:r>
              <a:rPr lang="en-US" sz="2800" dirty="0" err="1" smtClean="0"/>
              <a:t>عليها</a:t>
            </a:r>
            <a:r>
              <a:rPr lang="en-US" sz="2800" dirty="0" smtClean="0"/>
              <a:t> .</a:t>
            </a:r>
            <a:endParaRPr lang="ar-DZ" sz="2800" dirty="0" smtClean="0"/>
          </a:p>
          <a:p>
            <a:pPr algn="just" rtl="1"/>
            <a:endParaRPr lang="en-US" sz="2800" dirty="0" smtClean="0"/>
          </a:p>
          <a:p>
            <a:pPr algn="just" rtl="1"/>
            <a:r>
              <a:rPr lang="ar-DZ" sz="2800" dirty="0" smtClean="0"/>
              <a:t>- و يعرف أيضا </a:t>
            </a:r>
            <a:r>
              <a:rPr lang="en-US" sz="2800" dirty="0" err="1" smtClean="0"/>
              <a:t>السعر</a:t>
            </a:r>
            <a:r>
              <a:rPr lang="ar-DZ" sz="2800" dirty="0" smtClean="0"/>
              <a:t> على أنه</a:t>
            </a:r>
            <a:r>
              <a:rPr lang="en-US" sz="2800" dirty="0" smtClean="0"/>
              <a:t> </a:t>
            </a:r>
            <a:r>
              <a:rPr lang="en-US" sz="2800" dirty="0" err="1" smtClean="0"/>
              <a:t>القيمة</a:t>
            </a:r>
            <a:r>
              <a:rPr lang="en-US" sz="2800" dirty="0" smtClean="0"/>
              <a:t> </a:t>
            </a:r>
            <a:r>
              <a:rPr lang="en-US" sz="2800" dirty="0" err="1" smtClean="0"/>
              <a:t>المعطاة</a:t>
            </a:r>
            <a:r>
              <a:rPr lang="en-US" sz="2800" dirty="0" smtClean="0"/>
              <a:t> </a:t>
            </a:r>
            <a:r>
              <a:rPr lang="en-US" sz="2800" dirty="0" err="1" smtClean="0"/>
              <a:t>لسلعة</a:t>
            </a:r>
            <a:r>
              <a:rPr lang="en-US" sz="2800" dirty="0" smtClean="0"/>
              <a:t> </a:t>
            </a:r>
            <a:r>
              <a:rPr lang="en-US" sz="2800" dirty="0" err="1" smtClean="0"/>
              <a:t>أو</a:t>
            </a:r>
            <a:r>
              <a:rPr lang="en-US" sz="2800" dirty="0" smtClean="0"/>
              <a:t> </a:t>
            </a:r>
            <a:r>
              <a:rPr lang="en-US" sz="2800" dirty="0" err="1" smtClean="0"/>
              <a:t>خدمة</a:t>
            </a:r>
            <a:r>
              <a:rPr lang="en-US" sz="2800" dirty="0" smtClean="0"/>
              <a:t> </a:t>
            </a:r>
            <a:r>
              <a:rPr lang="en-US" sz="2800" dirty="0" err="1" smtClean="0"/>
              <a:t>معينة</a:t>
            </a:r>
            <a:r>
              <a:rPr lang="en-US" sz="2800" dirty="0" smtClean="0"/>
              <a:t> و </a:t>
            </a:r>
            <a:r>
              <a:rPr lang="en-US" sz="2800" dirty="0" err="1" smtClean="0"/>
              <a:t>التي</a:t>
            </a:r>
            <a:r>
              <a:rPr lang="en-US" sz="2800" dirty="0" smtClean="0"/>
              <a:t> </a:t>
            </a:r>
            <a:r>
              <a:rPr lang="en-US" sz="2800" dirty="0" err="1" smtClean="0"/>
              <a:t>يتم</a:t>
            </a:r>
            <a:r>
              <a:rPr lang="en-US" sz="2800" dirty="0" smtClean="0"/>
              <a:t> </a:t>
            </a:r>
            <a:r>
              <a:rPr lang="en-US" sz="2800" dirty="0" err="1" smtClean="0"/>
              <a:t>التعبير</a:t>
            </a:r>
            <a:r>
              <a:rPr lang="en-US" sz="2800" dirty="0" smtClean="0"/>
              <a:t> </a:t>
            </a:r>
            <a:r>
              <a:rPr lang="en-US" sz="2800" dirty="0" err="1" smtClean="0"/>
              <a:t>عنها</a:t>
            </a:r>
            <a:r>
              <a:rPr lang="en-US" sz="2800" dirty="0" smtClean="0"/>
              <a:t> </a:t>
            </a:r>
            <a:r>
              <a:rPr lang="en-US" sz="2800" dirty="0" err="1" smtClean="0"/>
              <a:t>في</a:t>
            </a:r>
            <a:r>
              <a:rPr lang="en-US" sz="2800" dirty="0" smtClean="0"/>
              <a:t> </a:t>
            </a:r>
            <a:r>
              <a:rPr lang="en-US" sz="2800" dirty="0" err="1" smtClean="0"/>
              <a:t>شكل</a:t>
            </a:r>
            <a:r>
              <a:rPr lang="en-US" sz="2800" dirty="0" smtClean="0"/>
              <a:t> </a:t>
            </a:r>
            <a:r>
              <a:rPr lang="en-US" sz="2800" dirty="0" err="1" smtClean="0"/>
              <a:t>نقدي</a:t>
            </a:r>
            <a:r>
              <a:rPr lang="en-US" sz="2800" dirty="0" smtClean="0"/>
              <a:t> ، </a:t>
            </a:r>
            <a:r>
              <a:rPr lang="en-US" sz="2800" dirty="0" err="1" smtClean="0"/>
              <a:t>فالمنفعة</a:t>
            </a:r>
            <a:r>
              <a:rPr lang="en-US" sz="2800" dirty="0" smtClean="0"/>
              <a:t> </a:t>
            </a:r>
            <a:r>
              <a:rPr lang="en-US" sz="2800" dirty="0" err="1" smtClean="0"/>
              <a:t>التي</a:t>
            </a:r>
            <a:r>
              <a:rPr lang="en-US" sz="2800" dirty="0" smtClean="0"/>
              <a:t> </a:t>
            </a:r>
            <a:r>
              <a:rPr lang="en-US" sz="2800" dirty="0" err="1" smtClean="0"/>
              <a:t>يحصل</a:t>
            </a:r>
            <a:r>
              <a:rPr lang="en-US" sz="2800" dirty="0" smtClean="0"/>
              <a:t> </a:t>
            </a:r>
            <a:r>
              <a:rPr lang="en-US" sz="2800" dirty="0" err="1" smtClean="0"/>
              <a:t>عليها</a:t>
            </a:r>
            <a:r>
              <a:rPr lang="en-US" sz="2800" dirty="0" smtClean="0"/>
              <a:t> </a:t>
            </a:r>
            <a:r>
              <a:rPr lang="en-US" sz="2800" dirty="0" err="1" smtClean="0"/>
              <a:t>المستهلك</a:t>
            </a:r>
            <a:r>
              <a:rPr lang="en-US" sz="2800" dirty="0" smtClean="0"/>
              <a:t> </a:t>
            </a:r>
            <a:r>
              <a:rPr lang="en-US" sz="2800" dirty="0" err="1" smtClean="0"/>
              <a:t>من</a:t>
            </a:r>
            <a:r>
              <a:rPr lang="en-US" sz="2800" dirty="0" smtClean="0"/>
              <a:t> </a:t>
            </a:r>
            <a:r>
              <a:rPr lang="en-US" sz="2800" dirty="0" err="1" smtClean="0"/>
              <a:t>شراء</a:t>
            </a:r>
            <a:r>
              <a:rPr lang="en-US" sz="2800" dirty="0" smtClean="0"/>
              <a:t> </a:t>
            </a:r>
            <a:r>
              <a:rPr lang="en-US" sz="2800" dirty="0" err="1" smtClean="0"/>
              <a:t>سلعة</a:t>
            </a:r>
            <a:r>
              <a:rPr lang="en-US" sz="2800" dirty="0" smtClean="0"/>
              <a:t> </a:t>
            </a:r>
            <a:r>
              <a:rPr lang="en-US" sz="2800" dirty="0" err="1" smtClean="0"/>
              <a:t>أو</a:t>
            </a:r>
            <a:r>
              <a:rPr lang="en-US" sz="2800" dirty="0" smtClean="0"/>
              <a:t> </a:t>
            </a:r>
            <a:r>
              <a:rPr lang="en-US" sz="2800" dirty="0" err="1" smtClean="0"/>
              <a:t>خدمة</a:t>
            </a:r>
            <a:r>
              <a:rPr lang="en-US" sz="2800" dirty="0" smtClean="0"/>
              <a:t> </a:t>
            </a:r>
            <a:r>
              <a:rPr lang="en-US" sz="2800" dirty="0" err="1" smtClean="0"/>
              <a:t>معينة</a:t>
            </a:r>
            <a:r>
              <a:rPr lang="en-US" sz="2800" dirty="0" smtClean="0"/>
              <a:t> </a:t>
            </a:r>
            <a:r>
              <a:rPr lang="en-US" sz="2800" dirty="0" err="1" smtClean="0"/>
              <a:t>يعبر</a:t>
            </a:r>
            <a:r>
              <a:rPr lang="en-US" sz="2800" dirty="0" smtClean="0"/>
              <a:t> </a:t>
            </a:r>
            <a:r>
              <a:rPr lang="en-US" sz="2800" dirty="0" err="1" smtClean="0"/>
              <a:t>عنها</a:t>
            </a:r>
            <a:r>
              <a:rPr lang="en-US" sz="2800" dirty="0" smtClean="0"/>
              <a:t> </a:t>
            </a:r>
            <a:r>
              <a:rPr lang="en-US" sz="2800" dirty="0" err="1" smtClean="0"/>
              <a:t>في</a:t>
            </a:r>
            <a:r>
              <a:rPr lang="en-US" sz="2800" dirty="0" smtClean="0"/>
              <a:t> </a:t>
            </a:r>
            <a:r>
              <a:rPr lang="en-US" sz="2800" dirty="0" err="1" smtClean="0"/>
              <a:t>شكل</a:t>
            </a:r>
            <a:r>
              <a:rPr lang="en-US" sz="2800" dirty="0" smtClean="0"/>
              <a:t> </a:t>
            </a:r>
            <a:r>
              <a:rPr lang="en-US" sz="2800" dirty="0" err="1" smtClean="0"/>
              <a:t>قيمة</a:t>
            </a:r>
            <a:r>
              <a:rPr lang="en-US" sz="2800" dirty="0" smtClean="0"/>
              <a:t> </a:t>
            </a:r>
            <a:r>
              <a:rPr lang="en-US" sz="2800" dirty="0" err="1" smtClean="0"/>
              <a:t>معينة</a:t>
            </a:r>
            <a:r>
              <a:rPr lang="en-US" sz="2800" dirty="0" smtClean="0"/>
              <a:t> </a:t>
            </a:r>
            <a:r>
              <a:rPr lang="en-US" sz="2800" dirty="0" err="1" smtClean="0"/>
              <a:t>يتم</a:t>
            </a:r>
            <a:r>
              <a:rPr lang="en-US" sz="2800" dirty="0" smtClean="0"/>
              <a:t> </a:t>
            </a:r>
            <a:r>
              <a:rPr lang="en-US" sz="2800" dirty="0" err="1" smtClean="0"/>
              <a:t>ترجمتها</a:t>
            </a:r>
            <a:r>
              <a:rPr lang="en-US" sz="2800" dirty="0" smtClean="0"/>
              <a:t> </a:t>
            </a:r>
            <a:r>
              <a:rPr lang="en-US" sz="2800" dirty="0" err="1" smtClean="0"/>
              <a:t>من</a:t>
            </a:r>
            <a:r>
              <a:rPr lang="en-US" sz="2800" dirty="0" smtClean="0"/>
              <a:t> </a:t>
            </a:r>
            <a:r>
              <a:rPr lang="en-US" sz="2800" dirty="0" err="1" smtClean="0"/>
              <a:t>جانب</a:t>
            </a:r>
            <a:r>
              <a:rPr lang="en-US" sz="2800" dirty="0" smtClean="0"/>
              <a:t> </a:t>
            </a:r>
            <a:r>
              <a:rPr lang="en-US" sz="2800" dirty="0" err="1" smtClean="0"/>
              <a:t>الشركة</a:t>
            </a:r>
            <a:r>
              <a:rPr lang="en-US" sz="2800" dirty="0" smtClean="0"/>
              <a:t> </a:t>
            </a:r>
            <a:r>
              <a:rPr lang="en-US" sz="2800" dirty="0" err="1" smtClean="0"/>
              <a:t>في</a:t>
            </a:r>
            <a:r>
              <a:rPr lang="en-US" sz="2800" dirty="0" smtClean="0"/>
              <a:t> </a:t>
            </a:r>
            <a:r>
              <a:rPr lang="en-US" sz="2800" dirty="0" err="1" smtClean="0"/>
              <a:t>شكل</a:t>
            </a:r>
            <a:r>
              <a:rPr lang="en-US" sz="2800" dirty="0" smtClean="0"/>
              <a:t> </a:t>
            </a:r>
            <a:r>
              <a:rPr lang="en-US" sz="2800" dirty="0" err="1" smtClean="0"/>
              <a:t>سعر</a:t>
            </a:r>
            <a:r>
              <a:rPr lang="en-US" sz="2800" dirty="0" smtClean="0"/>
              <a:t> </a:t>
            </a:r>
            <a:r>
              <a:rPr lang="en-US" sz="2800" dirty="0" err="1" smtClean="0"/>
              <a:t>معين</a:t>
            </a:r>
            <a:r>
              <a:rPr lang="en-US" sz="2800" dirty="0" smtClean="0"/>
              <a:t> </a:t>
            </a:r>
            <a:r>
              <a:rPr lang="en-US" sz="2800" dirty="0" err="1" smtClean="0"/>
              <a:t>يدفعه</a:t>
            </a:r>
            <a:r>
              <a:rPr lang="en-US" sz="2800" dirty="0" smtClean="0"/>
              <a:t> </a:t>
            </a:r>
            <a:r>
              <a:rPr lang="en-US" sz="2800" dirty="0" err="1" smtClean="0"/>
              <a:t>المستهلك</a:t>
            </a:r>
            <a:r>
              <a:rPr lang="en-US" sz="2800" dirty="0" smtClean="0"/>
              <a:t> </a:t>
            </a:r>
            <a:r>
              <a:rPr lang="en-US" sz="2800" dirty="0" err="1" smtClean="0"/>
              <a:t>ثمنا</a:t>
            </a:r>
            <a:r>
              <a:rPr lang="en-US" sz="2800" dirty="0" smtClean="0"/>
              <a:t> </a:t>
            </a:r>
            <a:r>
              <a:rPr lang="en-US" sz="2800" dirty="0" err="1" smtClean="0"/>
              <a:t>لهذه</a:t>
            </a:r>
            <a:r>
              <a:rPr lang="en-US" sz="2800" dirty="0" smtClean="0"/>
              <a:t> </a:t>
            </a:r>
            <a:r>
              <a:rPr lang="en-US" sz="2800" dirty="0" err="1" smtClean="0"/>
              <a:t>المنفعة</a:t>
            </a:r>
            <a:r>
              <a:rPr lang="en-US" sz="2800" dirty="0" smtClean="0"/>
              <a:t> ، و </a:t>
            </a:r>
            <a:r>
              <a:rPr lang="en-US" sz="2800" dirty="0" err="1" smtClean="0"/>
              <a:t>بالتالي</a:t>
            </a:r>
            <a:r>
              <a:rPr lang="en-US" sz="2800" dirty="0" smtClean="0"/>
              <a:t> </a:t>
            </a:r>
            <a:r>
              <a:rPr lang="en-US" sz="2800" dirty="0" err="1" smtClean="0"/>
              <a:t>السعر</a:t>
            </a:r>
            <a:r>
              <a:rPr lang="en-US" sz="2800" dirty="0" smtClean="0"/>
              <a:t> </a:t>
            </a:r>
            <a:r>
              <a:rPr lang="en-US" sz="2800" dirty="0" err="1" smtClean="0"/>
              <a:t>المدفوع</a:t>
            </a:r>
            <a:r>
              <a:rPr lang="en-US" sz="2800" dirty="0" smtClean="0"/>
              <a:t> </a:t>
            </a:r>
            <a:r>
              <a:rPr lang="en-US" sz="2800" dirty="0" err="1" smtClean="0"/>
              <a:t>لا</a:t>
            </a:r>
            <a:r>
              <a:rPr lang="en-US" sz="2800" dirty="0" smtClean="0"/>
              <a:t> </a:t>
            </a:r>
            <a:r>
              <a:rPr lang="en-US" sz="2800" dirty="0" err="1" smtClean="0"/>
              <a:t>يعكس</a:t>
            </a:r>
            <a:r>
              <a:rPr lang="en-US" sz="2800" dirty="0" smtClean="0"/>
              <a:t> </a:t>
            </a:r>
            <a:r>
              <a:rPr lang="en-US" sz="2800" dirty="0" err="1" smtClean="0"/>
              <a:t>فقط</a:t>
            </a:r>
            <a:r>
              <a:rPr lang="en-US" sz="2800" dirty="0" smtClean="0"/>
              <a:t> </a:t>
            </a:r>
            <a:r>
              <a:rPr lang="en-US" sz="2800" dirty="0" err="1" smtClean="0"/>
              <a:t>المكونات</a:t>
            </a:r>
            <a:r>
              <a:rPr lang="en-US" sz="2800" dirty="0" smtClean="0"/>
              <a:t> </a:t>
            </a:r>
            <a:r>
              <a:rPr lang="en-US" sz="2800" dirty="0" err="1" smtClean="0"/>
              <a:t>المادية</a:t>
            </a:r>
            <a:r>
              <a:rPr lang="en-US" sz="2800" dirty="0" smtClean="0"/>
              <a:t> </a:t>
            </a:r>
            <a:r>
              <a:rPr lang="en-US" sz="2800" dirty="0" err="1" smtClean="0"/>
              <a:t>للسلعة</a:t>
            </a:r>
            <a:r>
              <a:rPr lang="en-US" sz="2800" dirty="0" smtClean="0"/>
              <a:t> و </a:t>
            </a:r>
            <a:r>
              <a:rPr lang="en-US" sz="2800" dirty="0" err="1" smtClean="0"/>
              <a:t>لكن</a:t>
            </a:r>
            <a:r>
              <a:rPr lang="en-US" sz="2800" dirty="0" smtClean="0"/>
              <a:t> </a:t>
            </a:r>
            <a:r>
              <a:rPr lang="en-US" sz="2800" dirty="0" err="1" smtClean="0"/>
              <a:t>يمكن</a:t>
            </a:r>
            <a:r>
              <a:rPr lang="en-US" sz="2800" dirty="0" smtClean="0"/>
              <a:t> </a:t>
            </a:r>
            <a:r>
              <a:rPr lang="en-US" sz="2800" dirty="0" err="1" smtClean="0"/>
              <a:t>أن</a:t>
            </a:r>
            <a:r>
              <a:rPr lang="en-US" sz="2800" dirty="0" smtClean="0"/>
              <a:t> </a:t>
            </a:r>
            <a:r>
              <a:rPr lang="en-US" sz="2800" dirty="0" err="1" smtClean="0"/>
              <a:t>يشمل</a:t>
            </a:r>
            <a:r>
              <a:rPr lang="en-US" sz="2800" dirty="0" smtClean="0"/>
              <a:t> </a:t>
            </a:r>
            <a:r>
              <a:rPr lang="en-US" sz="2800" dirty="0" err="1" smtClean="0"/>
              <a:t>أيضا</a:t>
            </a:r>
            <a:r>
              <a:rPr lang="en-US" sz="2800" dirty="0" smtClean="0"/>
              <a:t> </a:t>
            </a:r>
            <a:r>
              <a:rPr lang="en-US" sz="2800" dirty="0" err="1" smtClean="0"/>
              <a:t>العديد</a:t>
            </a:r>
            <a:r>
              <a:rPr lang="en-US" sz="2800" dirty="0" smtClean="0"/>
              <a:t> </a:t>
            </a:r>
            <a:r>
              <a:rPr lang="en-US" sz="2800" dirty="0" err="1" smtClean="0"/>
              <a:t>من</a:t>
            </a:r>
            <a:r>
              <a:rPr lang="en-US" sz="2800" dirty="0" smtClean="0"/>
              <a:t> </a:t>
            </a:r>
            <a:r>
              <a:rPr lang="en-US" sz="2800" dirty="0" err="1" smtClean="0"/>
              <a:t>النواحي</a:t>
            </a:r>
            <a:r>
              <a:rPr lang="en-US" sz="2800" dirty="0" smtClean="0"/>
              <a:t> </a:t>
            </a:r>
            <a:r>
              <a:rPr lang="en-US" sz="2800" dirty="0" err="1" smtClean="0"/>
              <a:t>مثل</a:t>
            </a:r>
            <a:r>
              <a:rPr lang="en-US" sz="2800" dirty="0" smtClean="0"/>
              <a:t> </a:t>
            </a:r>
            <a:r>
              <a:rPr lang="en-US" sz="2800" dirty="0" err="1" smtClean="0"/>
              <a:t>النفسية</a:t>
            </a:r>
            <a:r>
              <a:rPr lang="en-US" sz="2800" dirty="0" smtClean="0"/>
              <a:t> ، </a:t>
            </a:r>
            <a:r>
              <a:rPr lang="en-US" sz="2800" dirty="0" err="1" smtClean="0"/>
              <a:t>شهرة</a:t>
            </a:r>
            <a:r>
              <a:rPr lang="en-US" sz="2800" dirty="0" smtClean="0"/>
              <a:t> </a:t>
            </a:r>
            <a:r>
              <a:rPr lang="en-US" sz="2800" dirty="0" err="1" smtClean="0"/>
              <a:t>المنتج</a:t>
            </a:r>
            <a:r>
              <a:rPr lang="en-US" sz="2800" dirty="0" smtClean="0"/>
              <a:t> ، </a:t>
            </a:r>
            <a:r>
              <a:rPr lang="en-US" sz="2800" dirty="0" err="1" smtClean="0"/>
              <a:t>مجموع</a:t>
            </a:r>
            <a:r>
              <a:rPr lang="en-US" sz="2800" dirty="0" smtClean="0"/>
              <a:t> </a:t>
            </a:r>
            <a:r>
              <a:rPr lang="en-US" sz="2800" dirty="0" err="1" smtClean="0"/>
              <a:t>الخدمات</a:t>
            </a:r>
            <a:r>
              <a:rPr lang="en-US" sz="2800" dirty="0" smtClean="0"/>
              <a:t> </a:t>
            </a:r>
            <a:r>
              <a:rPr lang="en-US" sz="2800" dirty="0" err="1" smtClean="0"/>
              <a:t>المقدمة</a:t>
            </a:r>
            <a:r>
              <a:rPr lang="en-US" sz="2800" dirty="0" smtClean="0"/>
              <a:t> و </a:t>
            </a:r>
            <a:r>
              <a:rPr lang="en-US" sz="2800" dirty="0" err="1" smtClean="0"/>
              <a:t>المرتبطة</a:t>
            </a:r>
            <a:r>
              <a:rPr lang="en-US" sz="2800" dirty="0" smtClean="0"/>
              <a:t> </a:t>
            </a:r>
            <a:r>
              <a:rPr lang="en-US" sz="2800" dirty="0" err="1" smtClean="0"/>
              <a:t>ببيع</a:t>
            </a:r>
            <a:r>
              <a:rPr lang="en-US" sz="2800" dirty="0" smtClean="0"/>
              <a:t> </a:t>
            </a:r>
            <a:r>
              <a:rPr lang="en-US" sz="2800" dirty="0" err="1" smtClean="0"/>
              <a:t>السلعة</a:t>
            </a:r>
            <a:r>
              <a:rPr lang="en-US" sz="2800" dirty="0" smtClean="0"/>
              <a:t> </a:t>
            </a:r>
            <a:r>
              <a:rPr lang="en-US" sz="2800" dirty="0" err="1" smtClean="0"/>
              <a:t>أو</a:t>
            </a:r>
            <a:r>
              <a:rPr lang="en-US" sz="2800" dirty="0" smtClean="0"/>
              <a:t> </a:t>
            </a:r>
            <a:r>
              <a:rPr lang="en-US" sz="2800" dirty="0" err="1" smtClean="0"/>
              <a:t>الخدمة</a:t>
            </a:r>
            <a:r>
              <a:rPr lang="en-US" sz="2800" dirty="0" smtClean="0"/>
              <a:t> .</a:t>
            </a:r>
          </a:p>
        </p:txBody>
      </p:sp>
      <p:pic>
        <p:nvPicPr>
          <p:cNvPr id="4" name="Image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2013" y="0"/>
            <a:ext cx="1965278" cy="1733266"/>
          </a:xfrm>
          <a:prstGeom prst="rect">
            <a:avLst/>
          </a:prstGeom>
          <a:scene3d>
            <a:camera prst="orthographicFront"/>
            <a:lightRig rig="threePt" dir="t"/>
          </a:scene3d>
          <a:sp3d extrusionH="76200" contourW="12700">
            <a:extrusionClr>
              <a:schemeClr val="bg1">
                <a:lumMod val="75000"/>
              </a:schemeClr>
            </a:extrusionClr>
            <a:contourClr>
              <a:schemeClr val="bg1"/>
            </a:contourClr>
          </a:sp3d>
        </p:spPr>
      </p:pic>
    </p:spTree>
    <p:extLst>
      <p:ext uri="{BB962C8B-B14F-4D97-AF65-F5344CB8AC3E}">
        <p14:creationId xmlns:p14="http://schemas.microsoft.com/office/powerpoint/2010/main" val="9884806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ce réservé du contenu 2"/>
          <p:cNvSpPr>
            <a:spLocks noGrp="1"/>
          </p:cNvSpPr>
          <p:nvPr>
            <p:ph idx="1"/>
          </p:nvPr>
        </p:nvSpPr>
        <p:spPr>
          <a:xfrm>
            <a:off x="213815" y="1617785"/>
            <a:ext cx="6749693" cy="4937759"/>
          </a:xfrm>
        </p:spPr>
        <p:txBody>
          <a:bodyPr>
            <a:normAutofit fontScale="77500" lnSpcReduction="20000"/>
          </a:bodyPr>
          <a:lstStyle/>
          <a:p>
            <a:pPr marL="0" indent="0" algn="r" rtl="1">
              <a:buNone/>
            </a:pPr>
            <a:endParaRPr lang="ar-DZ" sz="3600" dirty="0"/>
          </a:p>
          <a:p>
            <a:pPr marL="0" indent="0" algn="r" rtl="1">
              <a:buNone/>
            </a:pPr>
            <a:r>
              <a:rPr lang="ar-DZ" sz="3600" dirty="0"/>
              <a:t>فبعد تعريفنا للسعر ، يتداول في أذهاننا السؤال المتمثل في :</a:t>
            </a:r>
            <a:br>
              <a:rPr lang="ar-DZ" sz="3600" dirty="0"/>
            </a:br>
            <a:r>
              <a:rPr lang="ar-DZ" sz="3600" dirty="0"/>
              <a:t>ما هو الهدف الذي تسعى الشركة إلى تحقيقه من خلال وضع السعر للمنتج ؟</a:t>
            </a:r>
            <a:br>
              <a:rPr lang="ar-DZ" sz="3600" dirty="0"/>
            </a:br>
            <a:r>
              <a:rPr lang="ar-DZ" sz="3600" dirty="0"/>
              <a:t>حيث أنه كلما كانت الأهداف أكثر وضوحا كلما كانت عملية وضع السعر أكثر سهولة ، و هناك مجموعة من الأهداف التي تختار الشركة من بينها ، و من ثم تقوم بوضع السعر من أجل تحقيق ذلك الهدف ، هذه الأهداف هي :</a:t>
            </a:r>
            <a:r>
              <a:rPr lang="en-US" sz="3600" b="1" dirty="0"/>
              <a:t/>
            </a:r>
            <a:br>
              <a:rPr lang="en-US" sz="3600" b="1" dirty="0"/>
            </a:br>
            <a:endParaRPr lang="ar-DZ" sz="3600" dirty="0" smtClean="0"/>
          </a:p>
          <a:p>
            <a:pPr marL="0" indent="0" algn="r" rtl="1">
              <a:buNone/>
            </a:pPr>
            <a:r>
              <a:rPr lang="en-US" dirty="0"/>
              <a:t/>
            </a:r>
            <a:br>
              <a:rPr lang="en-US" dirty="0"/>
            </a:br>
            <a:r>
              <a:rPr lang="en-US" dirty="0"/>
              <a:t/>
            </a:r>
            <a:br>
              <a:rPr lang="en-US" dirty="0"/>
            </a:br>
            <a:r>
              <a:rPr lang="en-US" dirty="0"/>
              <a:t/>
            </a:r>
            <a:br>
              <a:rPr lang="en-US" dirty="0"/>
            </a:br>
            <a:endParaRPr lang="en-US" dirty="0"/>
          </a:p>
        </p:txBody>
      </p:sp>
      <p:sp>
        <p:nvSpPr>
          <p:cNvPr id="6" name="Rectangle 5"/>
          <p:cNvSpPr/>
          <p:nvPr/>
        </p:nvSpPr>
        <p:spPr>
          <a:xfrm>
            <a:off x="4867421" y="347228"/>
            <a:ext cx="6865034" cy="923330"/>
          </a:xfrm>
          <a:prstGeom prst="rect">
            <a:avLst/>
          </a:prstGeom>
          <a:noFill/>
        </p:spPr>
        <p:txBody>
          <a:bodyPr wrap="square" lIns="91440" tIns="45720" rIns="91440" bIns="45720">
            <a:spAutoFit/>
          </a:bodyPr>
          <a:lstStyle/>
          <a:p>
            <a:pPr algn="r" rtl="1"/>
            <a:r>
              <a:rPr lang="ar-DZ" sz="5400" dirty="0" smtClean="0">
                <a:ln w="0"/>
                <a:effectLst>
                  <a:outerShdw blurRad="38100" dist="19050" dir="2700000" algn="tl" rotWithShape="0">
                    <a:schemeClr val="dk1">
                      <a:alpha val="40000"/>
                    </a:schemeClr>
                  </a:outerShdw>
                </a:effectLst>
              </a:rPr>
              <a:t>المطلب الثاني : أهداف التسعير</a:t>
            </a:r>
            <a:endParaRPr lang="fr-FR" sz="3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056871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cene3d>
            <a:camera prst="orthographicFront"/>
            <a:lightRig rig="threePt" dir="t"/>
          </a:scene3d>
          <a:sp3d extrusionH="76200">
            <a:extrusionClr>
              <a:schemeClr val="bg1">
                <a:lumMod val="85000"/>
              </a:schemeClr>
            </a:extrusionClr>
          </a:sp3d>
        </p:spPr>
      </p:pic>
      <p:pic>
        <p:nvPicPr>
          <p:cNvPr id="4" name="Imag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56767" y="-645942"/>
            <a:ext cx="6855376" cy="4074942"/>
          </a:xfrm>
          <a:prstGeom prst="rect">
            <a:avLst/>
          </a:prstGeom>
        </p:spPr>
      </p:pic>
      <p:sp>
        <p:nvSpPr>
          <p:cNvPr id="3" name="Espace réservé du contenu 2"/>
          <p:cNvSpPr>
            <a:spLocks noGrp="1"/>
          </p:cNvSpPr>
          <p:nvPr>
            <p:ph idx="1"/>
          </p:nvPr>
        </p:nvSpPr>
        <p:spPr>
          <a:xfrm>
            <a:off x="177421" y="182880"/>
            <a:ext cx="11818961" cy="6463579"/>
          </a:xfrm>
        </p:spPr>
        <p:txBody>
          <a:bodyPr>
            <a:normAutofit fontScale="92500" lnSpcReduction="20000"/>
          </a:bodyPr>
          <a:lstStyle/>
          <a:p>
            <a:pPr marL="0" indent="0" algn="r" rtl="1">
              <a:buNone/>
            </a:pPr>
            <a:endParaRPr lang="ar-DZ" dirty="0"/>
          </a:p>
          <a:p>
            <a:pPr marL="0" indent="0" algn="r" rtl="1">
              <a:buNone/>
            </a:pPr>
            <a:endParaRPr lang="ar-DZ" dirty="0" smtClean="0"/>
          </a:p>
          <a:p>
            <a:pPr marL="0" indent="0" algn="r" rtl="1">
              <a:buNone/>
            </a:pPr>
            <a:endParaRPr lang="ar-DZ" dirty="0"/>
          </a:p>
          <a:p>
            <a:pPr marL="0" indent="0" algn="r" rtl="1">
              <a:buNone/>
            </a:pPr>
            <a:endParaRPr lang="ar-DZ" dirty="0" smtClean="0"/>
          </a:p>
          <a:p>
            <a:pPr marL="0" indent="0" algn="r" rtl="1">
              <a:buNone/>
            </a:pPr>
            <a:endParaRPr lang="ar-DZ" dirty="0"/>
          </a:p>
          <a:p>
            <a:pPr marL="0" indent="0" algn="r" rtl="1">
              <a:buNone/>
            </a:pPr>
            <a:endParaRPr lang="ar-DZ" dirty="0" smtClean="0"/>
          </a:p>
          <a:p>
            <a:pPr marL="0" indent="0" algn="r" rtl="1">
              <a:buNone/>
            </a:pPr>
            <a:endParaRPr lang="ar-DZ" dirty="0"/>
          </a:p>
          <a:p>
            <a:pPr marL="0" indent="0" algn="r" rtl="1">
              <a:buNone/>
            </a:pPr>
            <a:r>
              <a:rPr lang="en-US" dirty="0"/>
              <a:t/>
            </a:r>
            <a:br>
              <a:rPr lang="en-US" dirty="0"/>
            </a:br>
            <a:r>
              <a:rPr lang="en-US" dirty="0"/>
              <a:t/>
            </a:r>
            <a:br>
              <a:rPr lang="en-US" dirty="0"/>
            </a:br>
            <a:endParaRPr lang="ar-DZ" dirty="0" smtClean="0"/>
          </a:p>
          <a:p>
            <a:pPr marL="0" indent="0" algn="r" rtl="1">
              <a:buNone/>
            </a:pPr>
            <a:endParaRPr lang="ar-DZ" dirty="0"/>
          </a:p>
          <a:p>
            <a:pPr marL="0" indent="0" algn="r" rtl="1">
              <a:buNone/>
            </a:pPr>
            <a:endParaRPr lang="ar-DZ" dirty="0" smtClean="0"/>
          </a:p>
          <a:p>
            <a:pPr marL="0" indent="0" algn="r" rtl="1">
              <a:buNone/>
            </a:pPr>
            <a:endParaRPr lang="ar-DZ" dirty="0"/>
          </a:p>
          <a:p>
            <a:pPr marL="0" indent="0" algn="r" rtl="1">
              <a:buNone/>
            </a:pPr>
            <a:r>
              <a:rPr lang="en-US" dirty="0"/>
              <a:t/>
            </a:r>
            <a:br>
              <a:rPr lang="en-US" dirty="0"/>
            </a:br>
            <a:r>
              <a:rPr lang="en-US" b="1" dirty="0"/>
              <a:t/>
            </a:r>
            <a:br>
              <a:rPr lang="en-US" b="1" dirty="0"/>
            </a:br>
            <a:r>
              <a:rPr lang="en-US" dirty="0"/>
              <a:t/>
            </a:r>
            <a:br>
              <a:rPr lang="en-US" dirty="0"/>
            </a:br>
            <a:endParaRPr lang="en-US" dirty="0"/>
          </a:p>
        </p:txBody>
      </p:sp>
      <p:sp>
        <p:nvSpPr>
          <p:cNvPr id="6" name="Rectangle à coins arrondis 5"/>
          <p:cNvSpPr/>
          <p:nvPr/>
        </p:nvSpPr>
        <p:spPr>
          <a:xfrm>
            <a:off x="862084" y="429902"/>
            <a:ext cx="10467832" cy="1869743"/>
          </a:xfrm>
          <a:prstGeom prst="roundRect">
            <a:avLst/>
          </a:prstGeom>
          <a:solidFill>
            <a:schemeClr val="accent3">
              <a:lumMod val="20000"/>
              <a:lumOff val="80000"/>
            </a:schemeClr>
          </a:solidFill>
          <a:effectLst>
            <a:softEdge rad="31750"/>
          </a:effectLst>
        </p:spPr>
        <p:style>
          <a:lnRef idx="1">
            <a:schemeClr val="accent1"/>
          </a:lnRef>
          <a:fillRef idx="2">
            <a:schemeClr val="accent1"/>
          </a:fillRef>
          <a:effectRef idx="1">
            <a:schemeClr val="accent1"/>
          </a:effectRef>
          <a:fontRef idx="minor">
            <a:schemeClr val="dk1"/>
          </a:fontRef>
        </p:style>
        <p:txBody>
          <a:bodyPr rtlCol="0" anchor="ctr"/>
          <a:lstStyle/>
          <a:p>
            <a:pPr algn="r"/>
            <a:r>
              <a:rPr lang="ar-DZ" sz="2400" b="1" dirty="0" smtClean="0"/>
              <a:t>البقاء </a:t>
            </a:r>
            <a:r>
              <a:rPr lang="ar-DZ" sz="2400" b="1" dirty="0"/>
              <a:t>: </a:t>
            </a:r>
            <a:r>
              <a:rPr lang="ar-DZ" sz="2400" dirty="0"/>
              <a:t>حيث أن الشركة تضع البقاء كهدف رئيسي إذا ما واجهت مشاكل متعلقة بالطاقة الإنتاجية ، المنافسة الشديدة ، أو التغير في رغبات المستهلكين و لضمان الاستمرار في الإنتاج و البقاء في السوق ، فقد تلجأ الشركة إلى وضع أسعار منخفضة على أمل زيادة الطلب على منتجاتها </a:t>
            </a:r>
            <a:endParaRPr lang="en-US" sz="2400" dirty="0"/>
          </a:p>
        </p:txBody>
      </p:sp>
      <p:sp>
        <p:nvSpPr>
          <p:cNvPr id="7" name="Ellipse 6"/>
          <p:cNvSpPr/>
          <p:nvPr/>
        </p:nvSpPr>
        <p:spPr>
          <a:xfrm>
            <a:off x="11427725" y="921220"/>
            <a:ext cx="666466" cy="859809"/>
          </a:xfrm>
          <a:prstGeom prst="ellipse">
            <a:avLst/>
          </a:prstGeom>
          <a:solidFill>
            <a:schemeClr val="accent3">
              <a:lumMod val="20000"/>
              <a:lumOff val="80000"/>
            </a:schemeClr>
          </a:solidFill>
          <a:effectLst>
            <a:softEdge rad="3175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4800" b="1" dirty="0" smtClean="0"/>
              <a:t>1</a:t>
            </a:r>
            <a:endParaRPr lang="en-US" sz="4800" b="1" dirty="0"/>
          </a:p>
        </p:txBody>
      </p:sp>
      <p:sp>
        <p:nvSpPr>
          <p:cNvPr id="8" name="Rectangle à coins arrondis 7"/>
          <p:cNvSpPr/>
          <p:nvPr/>
        </p:nvSpPr>
        <p:spPr>
          <a:xfrm>
            <a:off x="862084" y="2512558"/>
            <a:ext cx="10467832" cy="1869743"/>
          </a:xfrm>
          <a:prstGeom prst="roundRect">
            <a:avLst/>
          </a:prstGeom>
          <a:solidFill>
            <a:schemeClr val="accent2">
              <a:lumMod val="20000"/>
              <a:lumOff val="80000"/>
            </a:schemeClr>
          </a:solidFill>
          <a:effectLst>
            <a:softEdge rad="31750"/>
          </a:effectLst>
        </p:spPr>
        <p:style>
          <a:lnRef idx="1">
            <a:schemeClr val="accent1"/>
          </a:lnRef>
          <a:fillRef idx="2">
            <a:schemeClr val="accent1"/>
          </a:fillRef>
          <a:effectRef idx="1">
            <a:schemeClr val="accent1"/>
          </a:effectRef>
          <a:fontRef idx="minor">
            <a:schemeClr val="dk1"/>
          </a:fontRef>
        </p:style>
        <p:txBody>
          <a:bodyPr rtlCol="0" anchor="ctr"/>
          <a:lstStyle/>
          <a:p>
            <a:pPr algn="r"/>
            <a:r>
              <a:rPr lang="ar-DZ" sz="2400" b="1" dirty="0"/>
              <a:t>تعظيم الأرباح الحالية : </a:t>
            </a:r>
            <a:r>
              <a:rPr lang="ar-DZ" sz="2400" dirty="0"/>
              <a:t>العديد من الشركات ترغب في وضع السعر الذي يؤدي إلى تعظيم الأرباح الحالية ، حيث تقوم الشركة بتقدير الطلب و التكاليف المصاحبة لمجموعة من الأسعار المختلفة ، ثم نختار من بين هذه الأسعار السعر الذي يؤدي إلى تعظيم الأرباح الحالية أو التدفقات النقدية أو العائد على </a:t>
            </a:r>
            <a:r>
              <a:rPr lang="ar-DZ" sz="2400" dirty="0" err="1"/>
              <a:t>الإستثمار</a:t>
            </a:r>
            <a:r>
              <a:rPr lang="ar-DZ" sz="2400" dirty="0"/>
              <a:t> ، و في جميع الحالات فإن الشركة ترغب في نتائج مالية حالية بدلا من الأداء على المدى البعيد . </a:t>
            </a:r>
            <a:endParaRPr lang="en-US" sz="2400" dirty="0"/>
          </a:p>
        </p:txBody>
      </p:sp>
      <p:sp>
        <p:nvSpPr>
          <p:cNvPr id="9" name="Ellipse 8"/>
          <p:cNvSpPr/>
          <p:nvPr/>
        </p:nvSpPr>
        <p:spPr>
          <a:xfrm>
            <a:off x="11425451" y="3104870"/>
            <a:ext cx="668739" cy="859809"/>
          </a:xfrm>
          <a:prstGeom prst="ellipse">
            <a:avLst/>
          </a:prstGeom>
          <a:solidFill>
            <a:schemeClr val="accent2">
              <a:lumMod val="20000"/>
              <a:lumOff val="80000"/>
            </a:schemeClr>
          </a:solidFill>
          <a:effectLst>
            <a:softEdge rad="3175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4800" b="1" dirty="0"/>
              <a:t>2</a:t>
            </a:r>
            <a:endParaRPr lang="en-US" sz="4800" b="1" dirty="0"/>
          </a:p>
        </p:txBody>
      </p:sp>
      <p:sp>
        <p:nvSpPr>
          <p:cNvPr id="10" name="Rectangle à coins arrondis 9"/>
          <p:cNvSpPr/>
          <p:nvPr/>
        </p:nvSpPr>
        <p:spPr>
          <a:xfrm>
            <a:off x="864356" y="4657535"/>
            <a:ext cx="10467832" cy="1869743"/>
          </a:xfrm>
          <a:prstGeom prst="roundRect">
            <a:avLst/>
          </a:prstGeom>
          <a:solidFill>
            <a:schemeClr val="accent4">
              <a:lumMod val="20000"/>
              <a:lumOff val="80000"/>
            </a:schemeClr>
          </a:solidFill>
          <a:effectLst>
            <a:softEdge rad="31750"/>
          </a:effectLst>
        </p:spPr>
        <p:style>
          <a:lnRef idx="1">
            <a:schemeClr val="accent1"/>
          </a:lnRef>
          <a:fillRef idx="2">
            <a:schemeClr val="accent1"/>
          </a:fillRef>
          <a:effectRef idx="1">
            <a:schemeClr val="accent1"/>
          </a:effectRef>
          <a:fontRef idx="minor">
            <a:schemeClr val="dk1"/>
          </a:fontRef>
        </p:style>
        <p:txBody>
          <a:bodyPr rtlCol="0" anchor="ctr"/>
          <a:lstStyle/>
          <a:p>
            <a:pPr algn="r"/>
            <a:r>
              <a:rPr lang="ar-DZ" sz="2400" b="1" dirty="0"/>
              <a:t>القيادة في الحصة السوقية : </a:t>
            </a:r>
            <a:r>
              <a:rPr lang="ar-DZ" sz="2400" dirty="0"/>
              <a:t>بعض الشركات ترغب في الحصول على أكبر حصة سوقية ( أي قيادة السوق من حيث تحقيق أكبر حصة سوقية ) ، و هي تعتقد أنها من خلال الحصة السوقية العالية سوف تستفيد من التكاليف المنخفضة و الأرباح العالية على المدى الطويل ، و حتى تحقق الشركة هذا الهدف فإنها تضع أقل أسعار ممكنة .</a:t>
            </a:r>
          </a:p>
        </p:txBody>
      </p:sp>
      <p:sp>
        <p:nvSpPr>
          <p:cNvPr id="12" name="Ellipse 11"/>
          <p:cNvSpPr/>
          <p:nvPr/>
        </p:nvSpPr>
        <p:spPr>
          <a:xfrm>
            <a:off x="11441371" y="5154310"/>
            <a:ext cx="668739" cy="859809"/>
          </a:xfrm>
          <a:prstGeom prst="ellipse">
            <a:avLst/>
          </a:prstGeom>
          <a:solidFill>
            <a:schemeClr val="accent4">
              <a:lumMod val="20000"/>
              <a:lumOff val="80000"/>
            </a:schemeClr>
          </a:solidFill>
          <a:effectLst>
            <a:softEdge rad="3175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4800" b="1" dirty="0"/>
              <a:t>3</a:t>
            </a:r>
            <a:endParaRPr lang="en-US" sz="4800" b="1" dirty="0"/>
          </a:p>
        </p:txBody>
      </p:sp>
    </p:spTree>
    <p:extLst>
      <p:ext uri="{BB962C8B-B14F-4D97-AF65-F5344CB8AC3E}">
        <p14:creationId xmlns:p14="http://schemas.microsoft.com/office/powerpoint/2010/main" val="21273567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cene3d>
            <a:camera prst="orthographicFront"/>
            <a:lightRig rig="threePt" dir="t"/>
          </a:scene3d>
          <a:sp3d extrusionH="76200">
            <a:extrusionClr>
              <a:schemeClr val="bg1">
                <a:lumMod val="85000"/>
              </a:schemeClr>
            </a:extrusionClr>
          </a:sp3d>
        </p:spPr>
      </p:pic>
      <p:pic>
        <p:nvPicPr>
          <p:cNvPr id="6" name="Imag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56767" y="-645942"/>
            <a:ext cx="6855376" cy="4074942"/>
          </a:xfrm>
          <a:prstGeom prst="rect">
            <a:avLst/>
          </a:prstGeom>
        </p:spPr>
      </p:pic>
      <p:sp>
        <p:nvSpPr>
          <p:cNvPr id="7" name="Espace réservé du contenu 2"/>
          <p:cNvSpPr>
            <a:spLocks noGrp="1"/>
          </p:cNvSpPr>
          <p:nvPr>
            <p:ph idx="1"/>
          </p:nvPr>
        </p:nvSpPr>
        <p:spPr>
          <a:xfrm>
            <a:off x="177421" y="182880"/>
            <a:ext cx="11818961" cy="6463579"/>
          </a:xfrm>
        </p:spPr>
        <p:txBody>
          <a:bodyPr>
            <a:normAutofit fontScale="92500" lnSpcReduction="20000"/>
          </a:bodyPr>
          <a:lstStyle/>
          <a:p>
            <a:pPr marL="0" indent="0" algn="r" rtl="1">
              <a:buNone/>
            </a:pPr>
            <a:endParaRPr lang="ar-DZ" dirty="0"/>
          </a:p>
          <a:p>
            <a:pPr marL="0" indent="0" algn="r" rtl="1">
              <a:buNone/>
            </a:pPr>
            <a:endParaRPr lang="ar-DZ" dirty="0" smtClean="0"/>
          </a:p>
          <a:p>
            <a:pPr marL="0" indent="0" algn="r" rtl="1">
              <a:buNone/>
            </a:pPr>
            <a:endParaRPr lang="ar-DZ" dirty="0"/>
          </a:p>
          <a:p>
            <a:pPr marL="0" indent="0" algn="r" rtl="1">
              <a:buNone/>
            </a:pPr>
            <a:endParaRPr lang="ar-DZ" dirty="0" smtClean="0"/>
          </a:p>
          <a:p>
            <a:pPr marL="0" indent="0" algn="r" rtl="1">
              <a:buNone/>
            </a:pPr>
            <a:endParaRPr lang="ar-DZ" dirty="0"/>
          </a:p>
          <a:p>
            <a:pPr marL="0" indent="0" algn="r" rtl="1">
              <a:buNone/>
            </a:pPr>
            <a:endParaRPr lang="ar-DZ" dirty="0" smtClean="0"/>
          </a:p>
          <a:p>
            <a:pPr marL="0" indent="0" algn="r" rtl="1">
              <a:buNone/>
            </a:pPr>
            <a:endParaRPr lang="ar-DZ" dirty="0"/>
          </a:p>
          <a:p>
            <a:pPr marL="0" indent="0" algn="r" rtl="1">
              <a:buNone/>
            </a:pPr>
            <a:r>
              <a:rPr lang="en-US" dirty="0"/>
              <a:t/>
            </a:r>
            <a:br>
              <a:rPr lang="en-US" dirty="0"/>
            </a:br>
            <a:r>
              <a:rPr lang="en-US" dirty="0"/>
              <a:t/>
            </a:r>
            <a:br>
              <a:rPr lang="en-US" dirty="0"/>
            </a:br>
            <a:endParaRPr lang="ar-DZ" dirty="0" smtClean="0"/>
          </a:p>
          <a:p>
            <a:pPr marL="0" indent="0" algn="r" rtl="1">
              <a:buNone/>
            </a:pPr>
            <a:endParaRPr lang="ar-DZ" dirty="0"/>
          </a:p>
          <a:p>
            <a:pPr marL="0" indent="0" algn="r" rtl="1">
              <a:buNone/>
            </a:pPr>
            <a:endParaRPr lang="ar-DZ" dirty="0" smtClean="0"/>
          </a:p>
          <a:p>
            <a:pPr marL="0" indent="0" algn="r" rtl="1">
              <a:buNone/>
            </a:pPr>
            <a:endParaRPr lang="ar-DZ" dirty="0"/>
          </a:p>
          <a:p>
            <a:pPr marL="0" indent="0" algn="r" rtl="1">
              <a:buNone/>
            </a:pPr>
            <a:r>
              <a:rPr lang="en-US" dirty="0"/>
              <a:t/>
            </a:r>
            <a:br>
              <a:rPr lang="en-US" dirty="0"/>
            </a:br>
            <a:r>
              <a:rPr lang="en-US" b="1" dirty="0"/>
              <a:t/>
            </a:r>
            <a:br>
              <a:rPr lang="en-US" b="1" dirty="0"/>
            </a:br>
            <a:r>
              <a:rPr lang="en-US" dirty="0"/>
              <a:t/>
            </a:r>
            <a:br>
              <a:rPr lang="en-US" dirty="0"/>
            </a:br>
            <a:endParaRPr lang="en-US" dirty="0"/>
          </a:p>
        </p:txBody>
      </p:sp>
      <p:sp>
        <p:nvSpPr>
          <p:cNvPr id="8" name="Rectangle à coins arrondis 7"/>
          <p:cNvSpPr/>
          <p:nvPr/>
        </p:nvSpPr>
        <p:spPr>
          <a:xfrm>
            <a:off x="862084" y="1412550"/>
            <a:ext cx="10467832" cy="1869743"/>
          </a:xfrm>
          <a:prstGeom prst="roundRect">
            <a:avLst/>
          </a:prstGeom>
          <a:solidFill>
            <a:schemeClr val="accent6">
              <a:lumMod val="20000"/>
              <a:lumOff val="80000"/>
            </a:schemeClr>
          </a:solidFill>
          <a:effectLst>
            <a:softEdge rad="31750"/>
          </a:effectLst>
        </p:spPr>
        <p:style>
          <a:lnRef idx="1">
            <a:schemeClr val="accent1"/>
          </a:lnRef>
          <a:fillRef idx="2">
            <a:schemeClr val="accent1"/>
          </a:fillRef>
          <a:effectRef idx="1">
            <a:schemeClr val="accent1"/>
          </a:effectRef>
          <a:fontRef idx="minor">
            <a:schemeClr val="dk1"/>
          </a:fontRef>
        </p:style>
        <p:txBody>
          <a:bodyPr rtlCol="0" anchor="ctr"/>
          <a:lstStyle/>
          <a:p>
            <a:pPr algn="r"/>
            <a:endParaRPr lang="ar-DZ" sz="2400" b="1" dirty="0" smtClean="0"/>
          </a:p>
          <a:p>
            <a:pPr algn="r"/>
            <a:r>
              <a:rPr lang="ar-DZ" sz="2400" b="1" dirty="0" smtClean="0"/>
              <a:t>القيادة </a:t>
            </a:r>
            <a:r>
              <a:rPr lang="ar-DZ" sz="2400" b="1" dirty="0"/>
              <a:t>في الجودة : </a:t>
            </a:r>
            <a:r>
              <a:rPr lang="ar-DZ" sz="2400" dirty="0"/>
              <a:t>بعض الشركات ترغب في امتلاك المنتج الأعلى جودة في السوق</a:t>
            </a:r>
            <a:br>
              <a:rPr lang="ar-DZ" sz="2400" dirty="0"/>
            </a:br>
            <a:r>
              <a:rPr lang="ar-DZ" sz="2400" dirty="0"/>
              <a:t>( أي قيادة السوق من حيث الجودة العالية ) و هنا فإن الشركة تضع أسعار عالية لتغطية تكاليف الجودة العالية و البحث و التطوير .</a:t>
            </a:r>
            <a:br>
              <a:rPr lang="ar-DZ" sz="2400" dirty="0"/>
            </a:br>
            <a:endParaRPr lang="en-US" sz="2400" dirty="0"/>
          </a:p>
        </p:txBody>
      </p:sp>
      <p:sp>
        <p:nvSpPr>
          <p:cNvPr id="9" name="Ellipse 8"/>
          <p:cNvSpPr/>
          <p:nvPr/>
        </p:nvSpPr>
        <p:spPr>
          <a:xfrm>
            <a:off x="11427725" y="1903868"/>
            <a:ext cx="666466" cy="859809"/>
          </a:xfrm>
          <a:prstGeom prst="ellipse">
            <a:avLst/>
          </a:prstGeom>
          <a:solidFill>
            <a:schemeClr val="accent6">
              <a:lumMod val="20000"/>
              <a:lumOff val="80000"/>
            </a:schemeClr>
          </a:solidFill>
          <a:effectLst>
            <a:softEdge rad="3175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4800" b="1" dirty="0"/>
              <a:t>4</a:t>
            </a:r>
            <a:endParaRPr lang="en-US" sz="4800" b="1" dirty="0"/>
          </a:p>
        </p:txBody>
      </p:sp>
      <p:sp>
        <p:nvSpPr>
          <p:cNvPr id="10" name="Rectangle à coins arrondis 9"/>
          <p:cNvSpPr/>
          <p:nvPr/>
        </p:nvSpPr>
        <p:spPr>
          <a:xfrm>
            <a:off x="862084" y="3495206"/>
            <a:ext cx="10467832" cy="1869743"/>
          </a:xfrm>
          <a:prstGeom prst="roundRect">
            <a:avLst/>
          </a:prstGeom>
          <a:solidFill>
            <a:schemeClr val="accent5">
              <a:lumMod val="20000"/>
              <a:lumOff val="80000"/>
            </a:schemeClr>
          </a:solidFill>
          <a:effectLst>
            <a:softEdge rad="31750"/>
          </a:effectLst>
        </p:spPr>
        <p:style>
          <a:lnRef idx="1">
            <a:schemeClr val="accent1"/>
          </a:lnRef>
          <a:fillRef idx="2">
            <a:schemeClr val="accent1"/>
          </a:fillRef>
          <a:effectRef idx="1">
            <a:schemeClr val="accent1"/>
          </a:effectRef>
          <a:fontRef idx="minor">
            <a:schemeClr val="dk1"/>
          </a:fontRef>
        </p:style>
        <p:txBody>
          <a:bodyPr rtlCol="0" anchor="ctr"/>
          <a:lstStyle/>
          <a:p>
            <a:pPr algn="r"/>
            <a:r>
              <a:rPr lang="ar-DZ" sz="2400" dirty="0"/>
              <a:t> </a:t>
            </a:r>
            <a:r>
              <a:rPr lang="ar-DZ" sz="2400" b="1" dirty="0"/>
              <a:t>أهداف أخرى : </a:t>
            </a:r>
            <a:r>
              <a:rPr lang="ar-DZ" sz="2400" dirty="0"/>
              <a:t>قد تستخدم الشركة السعر لتحقيق أهداف أخرى ، فهي تستطيع وضع أسعار منخفضة لمنع المنافسين دخول السوق ، أو وضع أسعار مساوية لأسعار المنافسين من أجل استقرار السوق .</a:t>
            </a:r>
            <a:br>
              <a:rPr lang="ar-DZ" sz="2400" dirty="0"/>
            </a:br>
            <a:r>
              <a:rPr lang="ar-DZ" sz="2400" dirty="0"/>
              <a:t>كما يمكن تخفيض الأسعار من أجل خلق الآثار حول المنتج ، أو لجذب عدد أكبر من العملاء كمحلات التجزئة </a:t>
            </a:r>
            <a:endParaRPr lang="en-US" sz="2400" dirty="0"/>
          </a:p>
        </p:txBody>
      </p:sp>
      <p:sp>
        <p:nvSpPr>
          <p:cNvPr id="11" name="Ellipse 10"/>
          <p:cNvSpPr/>
          <p:nvPr/>
        </p:nvSpPr>
        <p:spPr>
          <a:xfrm>
            <a:off x="11425451" y="4087518"/>
            <a:ext cx="668739" cy="859809"/>
          </a:xfrm>
          <a:prstGeom prst="ellipse">
            <a:avLst/>
          </a:prstGeom>
          <a:solidFill>
            <a:schemeClr val="accent5">
              <a:lumMod val="20000"/>
              <a:lumOff val="80000"/>
            </a:schemeClr>
          </a:solidFill>
          <a:effectLst>
            <a:softEdge rad="3175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4800" b="1" dirty="0" smtClean="0"/>
              <a:t>5</a:t>
            </a:r>
            <a:endParaRPr lang="en-US" sz="4800" b="1" dirty="0"/>
          </a:p>
        </p:txBody>
      </p:sp>
    </p:spTree>
    <p:extLst>
      <p:ext uri="{BB962C8B-B14F-4D97-AF65-F5344CB8AC3E}">
        <p14:creationId xmlns:p14="http://schemas.microsoft.com/office/powerpoint/2010/main" val="2755384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clrChange>
              <a:clrFrom>
                <a:srgbClr val="CDCDCB"/>
              </a:clrFrom>
              <a:clrTo>
                <a:srgbClr val="CDCDCB">
                  <a:alpha val="0"/>
                </a:srgbClr>
              </a:clrTo>
            </a:clrChange>
            <a:extLst>
              <a:ext uri="{28A0092B-C50C-407E-A947-70E740481C1C}">
                <a14:useLocalDpi xmlns:a14="http://schemas.microsoft.com/office/drawing/2010/main" val="0"/>
              </a:ext>
            </a:extLst>
          </a:blip>
          <a:stretch>
            <a:fillRect/>
          </a:stretch>
        </p:blipFill>
        <p:spPr>
          <a:xfrm>
            <a:off x="-685800" y="-914400"/>
            <a:ext cx="13525500" cy="8610600"/>
          </a:xfrm>
          <a:prstGeom prst="rect">
            <a:avLst/>
          </a:prstGeom>
        </p:spPr>
      </p:pic>
      <p:sp>
        <p:nvSpPr>
          <p:cNvPr id="3" name="Espace réservé du contenu 2"/>
          <p:cNvSpPr>
            <a:spLocks noGrp="1"/>
          </p:cNvSpPr>
          <p:nvPr>
            <p:ph idx="1"/>
          </p:nvPr>
        </p:nvSpPr>
        <p:spPr>
          <a:xfrm>
            <a:off x="952500" y="163773"/>
            <a:ext cx="10153650" cy="6523630"/>
          </a:xfrm>
        </p:spPr>
        <p:txBody>
          <a:bodyPr>
            <a:normAutofit/>
          </a:bodyPr>
          <a:lstStyle/>
          <a:p>
            <a:pPr marL="0" indent="0" algn="r" rtl="1">
              <a:buNone/>
            </a:pPr>
            <a:endParaRPr lang="ar-DZ" sz="3200" b="1" dirty="0" smtClean="0"/>
          </a:p>
          <a:p>
            <a:pPr marL="0" indent="0" algn="just" rtl="1">
              <a:buNone/>
            </a:pPr>
            <a:r>
              <a:rPr lang="ar-DZ" sz="3200" b="1" dirty="0"/>
              <a:t> </a:t>
            </a:r>
            <a:r>
              <a:rPr lang="ar-DZ" sz="3200" b="1" dirty="0" smtClean="0"/>
              <a:t>المطلب الثالث : </a:t>
            </a:r>
            <a:r>
              <a:rPr lang="ar-DZ" sz="3200" dirty="0" smtClean="0"/>
              <a:t>أهمية السعر</a:t>
            </a:r>
          </a:p>
          <a:p>
            <a:pPr marL="0" indent="0" algn="just" rtl="1">
              <a:buNone/>
            </a:pPr>
            <a:r>
              <a:rPr lang="ar-DZ" sz="2400" dirty="0" smtClean="0"/>
              <a:t> 1- السعر هو العنصر الوحيد من عناصر المزيج التسويقي  الذي يعتبر ايرادا أما العناصر الأخرى فتمثل تكاليفا .</a:t>
            </a:r>
          </a:p>
          <a:p>
            <a:pPr marL="0" indent="0" algn="just" rtl="1">
              <a:buNone/>
            </a:pPr>
            <a:r>
              <a:rPr lang="ar-DZ" sz="2400" dirty="0" smtClean="0"/>
              <a:t> 2- يعتبر السعر من اسهل و اسرع عناصر المزيج التسويقي تغييرا و تعديلا لمقابلة الطلب أو تصرفات المنافسين .</a:t>
            </a:r>
          </a:p>
          <a:p>
            <a:pPr marL="0" indent="0" algn="just" rtl="1">
              <a:buNone/>
            </a:pPr>
            <a:r>
              <a:rPr lang="ar-DZ" sz="2400" dirty="0" smtClean="0"/>
              <a:t> 3- السعر يعد الخاصية الوحيدة للسلعة التي يسهل على أساسها مقارنة هذه السلعة مع غيرها من السلع حيث يمكن استخدامه كأساس للتنافس.</a:t>
            </a:r>
          </a:p>
          <a:p>
            <a:pPr marL="0" indent="0" algn="just" rtl="1">
              <a:buNone/>
            </a:pPr>
            <a:r>
              <a:rPr lang="ar-DZ" sz="2400" dirty="0" smtClean="0"/>
              <a:t> 4-  تعد الأسعار في المنشأة اكثر تأثيرا بالأنظمة و القوانين التي تصدرها الدولة من أي مكون آخر من مكونات المزيج   التسويقي ، حيث تتدخل الدولة أحيانا </a:t>
            </a:r>
            <a:r>
              <a:rPr lang="ar-DZ" sz="2400" dirty="0" err="1" smtClean="0"/>
              <a:t>لظبط</a:t>
            </a:r>
            <a:r>
              <a:rPr lang="ar-DZ" sz="2400" dirty="0" smtClean="0"/>
              <a:t> الأسعار و تقوم بتحديد سقف سعري لبعض السلع ، و أرضية سعرية لسلع أخرى ، وذلك حسب الضرورة.</a:t>
            </a:r>
          </a:p>
          <a:p>
            <a:pPr marL="0" indent="0" algn="just" rtl="1">
              <a:buNone/>
            </a:pPr>
            <a:r>
              <a:rPr lang="ar-DZ" sz="2400" dirty="0" smtClean="0"/>
              <a:t> 5 - يلعب السعر دورا كبيرا في إعطاء صورة عن جودة السلعة اذ يعتقد البعض أن انخفاض السعر يكون على حساب الجودة .</a:t>
            </a:r>
          </a:p>
          <a:p>
            <a:pPr marL="0" indent="0" algn="just" rtl="1">
              <a:buNone/>
            </a:pPr>
            <a:r>
              <a:rPr lang="ar-DZ" sz="2400" dirty="0" smtClean="0"/>
              <a:t> 6- للسعر دورا حيويا في تأثيره على كل من الايراد و المبيعات .</a:t>
            </a:r>
          </a:p>
          <a:p>
            <a:pPr algn="just" rtl="1"/>
            <a:endParaRPr lang="en-US" sz="3200" dirty="0"/>
          </a:p>
        </p:txBody>
      </p:sp>
    </p:spTree>
    <p:extLst>
      <p:ext uri="{BB962C8B-B14F-4D97-AF65-F5344CB8AC3E}">
        <p14:creationId xmlns:p14="http://schemas.microsoft.com/office/powerpoint/2010/main" val="31661897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3" name="Rectangle 2"/>
          <p:cNvSpPr/>
          <p:nvPr/>
        </p:nvSpPr>
        <p:spPr>
          <a:xfrm>
            <a:off x="7034028" y="127882"/>
            <a:ext cx="5009705" cy="1077218"/>
          </a:xfrm>
          <a:prstGeom prst="rect">
            <a:avLst/>
          </a:prstGeom>
          <a:noFill/>
        </p:spPr>
        <p:txBody>
          <a:bodyPr wrap="none" lIns="91440" tIns="45720" rIns="91440" bIns="45720">
            <a:spAutoFit/>
          </a:bodyPr>
          <a:lstStyle/>
          <a:p>
            <a:pPr algn="r" rtl="1"/>
            <a:r>
              <a:rPr lang="ar-DZ" sz="3200" dirty="0" smtClean="0">
                <a:ln w="0"/>
                <a:solidFill>
                  <a:schemeClr val="bg1"/>
                </a:solidFill>
                <a:effectLst>
                  <a:outerShdw blurRad="38100" dist="19050" dir="2700000" algn="tl" rotWithShape="0">
                    <a:schemeClr val="dk1">
                      <a:alpha val="40000"/>
                    </a:schemeClr>
                  </a:outerShdw>
                </a:effectLst>
              </a:rPr>
              <a:t>المبحث الثاني :</a:t>
            </a:r>
          </a:p>
          <a:p>
            <a:pPr algn="r" rtl="1"/>
            <a:r>
              <a:rPr lang="ar-DZ" sz="3200" dirty="0">
                <a:ln w="0"/>
                <a:solidFill>
                  <a:schemeClr val="bg1"/>
                </a:solidFill>
                <a:effectLst>
                  <a:outerShdw blurRad="38100" dist="19050" dir="2700000" algn="tl" rotWithShape="0">
                    <a:schemeClr val="dk1">
                      <a:alpha val="40000"/>
                    </a:schemeClr>
                  </a:outerShdw>
                </a:effectLst>
              </a:rPr>
              <a:t>أنواع السعر و العوامل المحددة للسعر</a:t>
            </a:r>
            <a:endParaRPr lang="ar-DZ" sz="3200" dirty="0" smtClean="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576051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1332</TotalTime>
  <Words>1755</Words>
  <Application>Microsoft Office PowerPoint</Application>
  <PresentationFormat>Grand écran</PresentationFormat>
  <Paragraphs>150</Paragraphs>
  <Slides>20</Slides>
  <Notes>1</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20</vt:i4>
      </vt:variant>
    </vt:vector>
  </HeadingPairs>
  <TitlesOfParts>
    <vt:vector size="28" baseType="lpstr">
      <vt:lpstr>Arial</vt:lpstr>
      <vt:lpstr>Calibri</vt:lpstr>
      <vt:lpstr>Calibri Light</vt:lpstr>
      <vt:lpstr>Tahoma</vt:lpstr>
      <vt:lpstr>Trebuchet MS</vt:lpstr>
      <vt:lpstr>Wingdings 3</vt:lpstr>
      <vt:lpstr>Thème Office</vt:lpstr>
      <vt:lpstr>Facette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Anes_Ch</dc:creator>
  <cp:lastModifiedBy>MicroSoft</cp:lastModifiedBy>
  <cp:revision>85</cp:revision>
  <dcterms:created xsi:type="dcterms:W3CDTF">2021-04-21T11:13:13Z</dcterms:created>
  <dcterms:modified xsi:type="dcterms:W3CDTF">2024-09-11T21:09:20Z</dcterms:modified>
</cp:coreProperties>
</file>