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2" r:id="rId5"/>
    <p:sldId id="259" r:id="rId6"/>
    <p:sldId id="263" r:id="rId7"/>
    <p:sldId id="260" r:id="rId8"/>
    <p:sldId id="264" r:id="rId9"/>
    <p:sldId id="261"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3/14/2025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80084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3/14/2025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62263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3/14/2025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87429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3/14/2025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273654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t>3/14/2025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74774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06B4A3-4212-4E39-93DE-E053E8F69C28}" type="datetimeFigureOut">
              <a:rPr lang="en-US" smtClean="0"/>
              <a:t>3/14/2025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11968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06B4A3-4212-4E39-93DE-E053E8F69C28}" type="datetimeFigureOut">
              <a:rPr lang="en-US" smtClean="0"/>
              <a:t>3/14/2025</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019119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106B4A3-4212-4E39-93DE-E053E8F69C28}" type="datetimeFigureOut">
              <a:rPr lang="en-US" smtClean="0"/>
              <a:t>3/14/2025</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325378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t>3/14/2025</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24786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3/14/2025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551852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3/14/2025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63913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B4A3-4212-4E39-93DE-E053E8F69C28}" type="datetimeFigureOut">
              <a:rPr lang="en-US" smtClean="0"/>
              <a:t>3/14/2025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059551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136" y="0"/>
            <a:ext cx="7429500" cy="385762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4221087"/>
            <a:ext cx="6191250" cy="2514997"/>
          </a:xfrm>
          <a:prstGeom prst="rect">
            <a:avLst/>
          </a:prstGeom>
        </p:spPr>
      </p:pic>
      <p:sp>
        <p:nvSpPr>
          <p:cNvPr id="6" name="ZoneTexte 5"/>
          <p:cNvSpPr txBox="1"/>
          <p:nvPr/>
        </p:nvSpPr>
        <p:spPr>
          <a:xfrm>
            <a:off x="2987824" y="3670082"/>
            <a:ext cx="3562385" cy="584775"/>
          </a:xfrm>
          <a:prstGeom prst="rect">
            <a:avLst/>
          </a:prstGeom>
          <a:noFill/>
        </p:spPr>
        <p:txBody>
          <a:bodyPr wrap="none" rtlCol="0">
            <a:spAutoFit/>
          </a:bodyPr>
          <a:lstStyle/>
          <a:p>
            <a:r>
              <a:rPr lang="fr-FR" sz="3200" b="1" dirty="0" smtClean="0"/>
              <a:t>Cours: éthique ---- 5</a:t>
            </a:r>
            <a:endParaRPr lang="fr-FR" sz="3200" b="1" dirty="0"/>
          </a:p>
        </p:txBody>
      </p:sp>
    </p:spTree>
    <p:extLst>
      <p:ext uri="{BB962C8B-B14F-4D97-AF65-F5344CB8AC3E}">
        <p14:creationId xmlns:p14="http://schemas.microsoft.com/office/powerpoint/2010/main" val="2186315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712968" cy="6124754"/>
          </a:xfrm>
          <a:prstGeom prst="rect">
            <a:avLst/>
          </a:prstGeom>
        </p:spPr>
        <p:txBody>
          <a:bodyPr wrap="square">
            <a:spAutoFit/>
          </a:bodyPr>
          <a:lstStyle/>
          <a:p>
            <a:pPr algn="ctr"/>
            <a:r>
              <a:rPr lang="fr-FR" sz="2800" b="1" dirty="0">
                <a:latin typeface="Times New Roman" pitchFamily="18" charset="0"/>
                <a:cs typeface="Times New Roman" pitchFamily="18" charset="0"/>
              </a:rPr>
              <a:t>6/ Causes Sociales :</a:t>
            </a:r>
            <a:endParaRPr lang="fr-FR" sz="2800" dirty="0">
              <a:latin typeface="Times New Roman" pitchFamily="18" charset="0"/>
              <a:cs typeface="Times New Roman" pitchFamily="18" charset="0"/>
            </a:endParaRPr>
          </a:p>
          <a:p>
            <a:pPr algn="ctr"/>
            <a:r>
              <a:rPr lang="fr-FR" sz="2800" dirty="0">
                <a:latin typeface="Times New Roman" pitchFamily="18" charset="0"/>
                <a:cs typeface="Times New Roman" pitchFamily="18" charset="0"/>
              </a:rPr>
              <a:t>Les réseaux sociaux et les liens familiaux peuvent favoriser la corruption en facilitant le favoritisme et le clientélisme.</a:t>
            </a:r>
          </a:p>
          <a:p>
            <a:pPr algn="ctr"/>
            <a:r>
              <a:rPr lang="fr-FR" sz="2800" dirty="0">
                <a:latin typeface="Times New Roman" pitchFamily="18" charset="0"/>
                <a:cs typeface="Times New Roman" pitchFamily="18" charset="0"/>
              </a:rPr>
              <a:t>Les normes sociales qui valorisent la réussite matérielle peuvent encourager la recherche de richesse par des moyens corrompus.</a:t>
            </a:r>
          </a:p>
          <a:p>
            <a:pPr algn="ctr"/>
            <a:r>
              <a:rPr lang="fr-FR" sz="2800" b="1" dirty="0">
                <a:latin typeface="Times New Roman" pitchFamily="18" charset="0"/>
                <a:cs typeface="Times New Roman" pitchFamily="18" charset="0"/>
              </a:rPr>
              <a:t>7/ Causes Complexes :</a:t>
            </a:r>
            <a:endParaRPr lang="fr-FR" sz="2800" dirty="0">
              <a:latin typeface="Times New Roman" pitchFamily="18" charset="0"/>
              <a:cs typeface="Times New Roman" pitchFamily="18" charset="0"/>
            </a:endParaRPr>
          </a:p>
          <a:p>
            <a:pPr algn="ctr"/>
            <a:r>
              <a:rPr lang="fr-FR" sz="2800" dirty="0">
                <a:latin typeface="Times New Roman" pitchFamily="18" charset="0"/>
                <a:cs typeface="Times New Roman" pitchFamily="18" charset="0"/>
              </a:rPr>
              <a:t>La combinaison de plusieurs facteurs, tels que des structures politiques défaillantes et des pressions économiques, peut créer un environnement particulièrement propice à la corruption.</a:t>
            </a:r>
          </a:p>
          <a:p>
            <a:pPr algn="ctr"/>
            <a:r>
              <a:rPr lang="fr-FR" sz="2800" dirty="0">
                <a:latin typeface="Times New Roman" pitchFamily="18" charset="0"/>
                <a:cs typeface="Times New Roman" pitchFamily="18" charset="0"/>
              </a:rPr>
              <a:t>Les interactions dynamiques entre les différents niveaux de la société et les divers facteurs peuvent rendre la corruption difficile à éradiquer.</a:t>
            </a:r>
            <a:endParaRPr lang="fr-FR" sz="2800" dirty="0"/>
          </a:p>
        </p:txBody>
      </p:sp>
    </p:spTree>
    <p:extLst>
      <p:ext uri="{BB962C8B-B14F-4D97-AF65-F5344CB8AC3E}">
        <p14:creationId xmlns:p14="http://schemas.microsoft.com/office/powerpoint/2010/main" val="898881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616601"/>
            <a:ext cx="8568952" cy="3108543"/>
          </a:xfrm>
          <a:prstGeom prst="rect">
            <a:avLst/>
          </a:prstGeom>
        </p:spPr>
        <p:txBody>
          <a:bodyPr wrap="square">
            <a:spAutoFit/>
          </a:bodyPr>
          <a:lstStyle/>
          <a:p>
            <a:pPr algn="ctr"/>
            <a:r>
              <a:rPr lang="fr-FR" sz="2800" dirty="0">
                <a:latin typeface="Times New Roman" pitchFamily="18" charset="0"/>
                <a:cs typeface="Times New Roman" pitchFamily="18" charset="0"/>
              </a:rPr>
              <a:t>La </a:t>
            </a:r>
            <a:r>
              <a:rPr lang="fr-FR" sz="2800" dirty="0" smtClean="0">
                <a:latin typeface="Times New Roman" pitchFamily="18" charset="0"/>
                <a:cs typeface="Times New Roman" pitchFamily="18" charset="0"/>
              </a:rPr>
              <a:t>corruption (une </a:t>
            </a:r>
            <a:r>
              <a:rPr lang="fr-FR" sz="2800" dirty="0">
                <a:latin typeface="Times New Roman" pitchFamily="18" charset="0"/>
                <a:cs typeface="Times New Roman" pitchFamily="18" charset="0"/>
              </a:rPr>
              <a:t>maladie sociale qui </a:t>
            </a:r>
            <a:r>
              <a:rPr lang="fr-FR" sz="2800" dirty="0" smtClean="0">
                <a:latin typeface="Times New Roman" pitchFamily="18" charset="0"/>
                <a:cs typeface="Times New Roman" pitchFamily="18" charset="0"/>
              </a:rPr>
              <a:t>envisage </a:t>
            </a:r>
            <a:r>
              <a:rPr lang="fr-FR" sz="2800" dirty="0">
                <a:latin typeface="Times New Roman" pitchFamily="18" charset="0"/>
                <a:cs typeface="Times New Roman" pitchFamily="18" charset="0"/>
              </a:rPr>
              <a:t>les fondements de la </a:t>
            </a:r>
            <a:r>
              <a:rPr lang="fr-FR" sz="2800" dirty="0" smtClean="0">
                <a:latin typeface="Times New Roman" pitchFamily="18" charset="0"/>
                <a:cs typeface="Times New Roman" pitchFamily="18" charset="0"/>
              </a:rPr>
              <a:t>société) </a:t>
            </a:r>
            <a:r>
              <a:rPr lang="fr-FR" sz="2800" dirty="0">
                <a:latin typeface="Times New Roman" pitchFamily="18" charset="0"/>
                <a:cs typeface="Times New Roman" pitchFamily="18" charset="0"/>
              </a:rPr>
              <a:t>est un phénomène complexe et multiforme. Pour comprendre ses origines, il est essentiel d'examiner une </a:t>
            </a:r>
            <a:r>
              <a:rPr lang="fr-FR" sz="2800" dirty="0" smtClean="0">
                <a:latin typeface="Times New Roman" pitchFamily="18" charset="0"/>
                <a:cs typeface="Times New Roman" pitchFamily="18" charset="0"/>
              </a:rPr>
              <a:t>série </a:t>
            </a:r>
            <a:r>
              <a:rPr lang="fr-FR" sz="2800" dirty="0">
                <a:latin typeface="Times New Roman" pitchFamily="18" charset="0"/>
                <a:cs typeface="Times New Roman" pitchFamily="18" charset="0"/>
              </a:rPr>
              <a:t>de </a:t>
            </a:r>
            <a:r>
              <a:rPr lang="fr-FR" sz="2800" dirty="0" smtClean="0">
                <a:latin typeface="Times New Roman" pitchFamily="18" charset="0"/>
                <a:cs typeface="Times New Roman" pitchFamily="18" charset="0"/>
              </a:rPr>
              <a:t>facteurs et causes, </a:t>
            </a:r>
            <a:r>
              <a:rPr lang="fr-FR" sz="2800" dirty="0">
                <a:latin typeface="Times New Roman" pitchFamily="18" charset="0"/>
                <a:cs typeface="Times New Roman" pitchFamily="18" charset="0"/>
              </a:rPr>
              <a:t>y compris les causes </a:t>
            </a:r>
            <a:r>
              <a:rPr lang="fr-FR" sz="2800" dirty="0" err="1">
                <a:latin typeface="Times New Roman" pitchFamily="18" charset="0"/>
                <a:cs typeface="Times New Roman" pitchFamily="18" charset="0"/>
              </a:rPr>
              <a:t>civilisationnelles</a:t>
            </a:r>
            <a:r>
              <a:rPr lang="fr-FR" sz="2800" dirty="0">
                <a:latin typeface="Times New Roman" pitchFamily="18" charset="0"/>
                <a:cs typeface="Times New Roman" pitchFamily="18" charset="0"/>
              </a:rPr>
              <a:t>, politiques, structurelles, de jugement de valeur, économiques, biologiques et physiologiques, sociales et complexes.</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67969"/>
            <a:ext cx="4032448" cy="1581150"/>
          </a:xfrm>
          <a:prstGeom prst="rect">
            <a:avLst/>
          </a:prstGeom>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9397" y="67970"/>
            <a:ext cx="4063033"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725144"/>
            <a:ext cx="3722106" cy="1990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6760" y="4725143"/>
            <a:ext cx="3529736" cy="1990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2031" y="5067572"/>
            <a:ext cx="2711946" cy="130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023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8784976" cy="2308324"/>
          </a:xfrm>
          <a:prstGeom prst="rect">
            <a:avLst/>
          </a:prstGeom>
        </p:spPr>
        <p:txBody>
          <a:bodyPr wrap="square">
            <a:spAutoFit/>
          </a:bodyPr>
          <a:lstStyle/>
          <a:p>
            <a:pPr algn="ctr"/>
            <a:r>
              <a:rPr lang="fr-FR" sz="2400" b="1" dirty="0" smtClean="0">
                <a:latin typeface="Times New Roman" pitchFamily="18" charset="0"/>
                <a:cs typeface="Times New Roman" pitchFamily="18" charset="0"/>
              </a:rPr>
              <a:t>1/ Causes </a:t>
            </a:r>
            <a:r>
              <a:rPr lang="fr-FR" sz="2400" b="1" dirty="0" err="1">
                <a:latin typeface="Times New Roman" pitchFamily="18" charset="0"/>
                <a:cs typeface="Times New Roman" pitchFamily="18" charset="0"/>
              </a:rPr>
              <a:t>Civilisationnelles</a:t>
            </a:r>
            <a:r>
              <a:rPr lang="fr-FR" sz="2400" b="1" dirty="0">
                <a:latin typeface="Times New Roman" pitchFamily="18" charset="0"/>
                <a:cs typeface="Times New Roman" pitchFamily="18" charset="0"/>
              </a:rPr>
              <a:t> :</a:t>
            </a:r>
            <a:endParaRPr lang="fr-FR" sz="2400" dirty="0">
              <a:latin typeface="Times New Roman" pitchFamily="18" charset="0"/>
              <a:cs typeface="Times New Roman" pitchFamily="18" charset="0"/>
            </a:endParaRPr>
          </a:p>
          <a:p>
            <a:pPr algn="ctr"/>
            <a:r>
              <a:rPr lang="fr-FR" sz="2400" dirty="0">
                <a:latin typeface="Times New Roman" pitchFamily="18" charset="0"/>
                <a:cs typeface="Times New Roman" pitchFamily="18" charset="0"/>
              </a:rPr>
              <a:t>Les normes culturelles et les traditions peuvent favoriser la corruption en tolérant des pratiques telles que le népotisme et le favoritisme.</a:t>
            </a:r>
          </a:p>
          <a:p>
            <a:pPr algn="ctr"/>
            <a:r>
              <a:rPr lang="fr-FR" sz="2400" dirty="0">
                <a:latin typeface="Times New Roman" pitchFamily="18" charset="0"/>
                <a:cs typeface="Times New Roman" pitchFamily="18" charset="0"/>
              </a:rPr>
              <a:t>La faiblesse des institutions et des traditions démocratiques dans certaines sociétés peut conduire à un manque de responsabilité et de transparence.</a:t>
            </a:r>
          </a:p>
        </p:txBody>
      </p:sp>
      <p:sp>
        <p:nvSpPr>
          <p:cNvPr id="5" name="Rectangle 4"/>
          <p:cNvSpPr/>
          <p:nvPr/>
        </p:nvSpPr>
        <p:spPr>
          <a:xfrm>
            <a:off x="144016" y="2420888"/>
            <a:ext cx="8892480" cy="4154984"/>
          </a:xfrm>
          <a:prstGeom prst="rect">
            <a:avLst/>
          </a:prstGeom>
        </p:spPr>
        <p:txBody>
          <a:bodyPr wrap="square">
            <a:spAutoFit/>
          </a:bodyPr>
          <a:lstStyle/>
          <a:p>
            <a:pPr algn="ctr"/>
            <a:r>
              <a:rPr lang="fr-FR" sz="2400" dirty="0" smtClean="0">
                <a:latin typeface="Times New Roman" pitchFamily="18" charset="0"/>
                <a:cs typeface="Times New Roman" pitchFamily="18" charset="0"/>
              </a:rPr>
              <a:t>Nous pouvons constater </a:t>
            </a:r>
            <a:r>
              <a:rPr lang="fr-FR" sz="2400" dirty="0">
                <a:latin typeface="Times New Roman" pitchFamily="18" charset="0"/>
                <a:cs typeface="Times New Roman" pitchFamily="18" charset="0"/>
              </a:rPr>
              <a:t>:</a:t>
            </a:r>
          </a:p>
          <a:p>
            <a:r>
              <a:rPr lang="fr-FR" sz="2400" b="1" dirty="0">
                <a:latin typeface="Times New Roman" pitchFamily="18" charset="0"/>
                <a:cs typeface="Times New Roman" pitchFamily="18" charset="0"/>
              </a:rPr>
              <a:t>Normes Culturelles et Traditionnelles :</a:t>
            </a:r>
            <a:endParaRPr lang="fr-FR" sz="2400" dirty="0">
              <a:latin typeface="Times New Roman" pitchFamily="18" charset="0"/>
              <a:cs typeface="Times New Roman" pitchFamily="18" charset="0"/>
            </a:endParaRPr>
          </a:p>
          <a:p>
            <a:pPr lvl="1"/>
            <a:r>
              <a:rPr lang="fr-FR" sz="2400" dirty="0" smtClean="0">
                <a:latin typeface="Times New Roman" pitchFamily="18" charset="0"/>
                <a:cs typeface="Times New Roman" pitchFamily="18" charset="0"/>
              </a:rPr>
              <a:t>Dans </a:t>
            </a:r>
            <a:r>
              <a:rPr lang="fr-FR" sz="2400" dirty="0">
                <a:latin typeface="Times New Roman" pitchFamily="18" charset="0"/>
                <a:cs typeface="Times New Roman" pitchFamily="18" charset="0"/>
              </a:rPr>
              <a:t>certaines cultures, le favoritisme envers la famille ou les proches est valorisé, ce qui peut entraîner des pratiques de népotisme et de clientélisme dans les sphères politiques et économiques</a:t>
            </a:r>
            <a:r>
              <a:rPr lang="fr-FR" sz="2400" dirty="0" smtClean="0">
                <a:latin typeface="Times New Roman" pitchFamily="18" charset="0"/>
                <a:cs typeface="Times New Roman" pitchFamily="18" charset="0"/>
              </a:rPr>
              <a:t>.</a:t>
            </a:r>
          </a:p>
          <a:p>
            <a:pPr lvl="1"/>
            <a:endParaRPr lang="fr-FR" sz="2400" dirty="0">
              <a:latin typeface="Times New Roman" pitchFamily="18" charset="0"/>
              <a:cs typeface="Times New Roman" pitchFamily="18" charset="0"/>
            </a:endParaRPr>
          </a:p>
          <a:p>
            <a:r>
              <a:rPr lang="fr-FR" sz="2400" b="1" dirty="0">
                <a:latin typeface="Times New Roman" pitchFamily="18" charset="0"/>
                <a:cs typeface="Times New Roman" pitchFamily="18" charset="0"/>
              </a:rPr>
              <a:t>Tolérance Sociale :</a:t>
            </a:r>
            <a:endParaRPr lang="fr-FR" sz="2400" dirty="0">
              <a:latin typeface="Times New Roman" pitchFamily="18" charset="0"/>
              <a:cs typeface="Times New Roman" pitchFamily="18" charset="0"/>
            </a:endParaRPr>
          </a:p>
          <a:p>
            <a:pPr lvl="1"/>
            <a:r>
              <a:rPr lang="fr-FR" sz="2400" dirty="0" smtClean="0">
                <a:latin typeface="Times New Roman" pitchFamily="18" charset="0"/>
                <a:cs typeface="Times New Roman" pitchFamily="18" charset="0"/>
              </a:rPr>
              <a:t>Dans </a:t>
            </a:r>
            <a:r>
              <a:rPr lang="fr-FR" sz="2400" dirty="0">
                <a:latin typeface="Times New Roman" pitchFamily="18" charset="0"/>
                <a:cs typeface="Times New Roman" pitchFamily="18" charset="0"/>
              </a:rPr>
              <a:t>certaines cultures, la dénonciation de la corruption peut être perçue comme une trahison des normes sociales établies, décourageant ainsi les individus de signaler des actes de corruption</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2144259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196752"/>
            <a:ext cx="8280920" cy="3785652"/>
          </a:xfrm>
          <a:prstGeom prst="rect">
            <a:avLst/>
          </a:prstGeom>
        </p:spPr>
        <p:txBody>
          <a:bodyPr wrap="square">
            <a:spAutoFit/>
          </a:bodyPr>
          <a:lstStyle/>
          <a:p>
            <a:r>
              <a:rPr lang="fr-FR" sz="2400" b="1" dirty="0">
                <a:latin typeface="Times New Roman" pitchFamily="18" charset="0"/>
                <a:cs typeface="Times New Roman" pitchFamily="18" charset="0"/>
              </a:rPr>
              <a:t>Faiblesse des Institutions Traditionnelles :</a:t>
            </a:r>
            <a:endParaRPr lang="fr-FR" sz="2400" dirty="0">
              <a:latin typeface="Times New Roman" pitchFamily="18" charset="0"/>
              <a:cs typeface="Times New Roman" pitchFamily="18" charset="0"/>
            </a:endParaRPr>
          </a:p>
          <a:p>
            <a:pPr lvl="1"/>
            <a:r>
              <a:rPr lang="fr-FR" sz="2400" dirty="0">
                <a:latin typeface="Times New Roman" pitchFamily="18" charset="0"/>
                <a:cs typeface="Times New Roman" pitchFamily="18" charset="0"/>
              </a:rPr>
              <a:t>Lorsque les institutions traditionnelles sont perçues comme corrompues ou inefficaces, la confiance du public dans le système peut être érodée, encourageant ainsi la prolifération de la corruption.</a:t>
            </a:r>
          </a:p>
          <a:p>
            <a:r>
              <a:rPr lang="fr-FR" sz="2400" b="1" dirty="0">
                <a:latin typeface="Times New Roman" pitchFamily="18" charset="0"/>
                <a:cs typeface="Times New Roman" pitchFamily="18" charset="0"/>
              </a:rPr>
              <a:t>Manque de Responsabilité :</a:t>
            </a:r>
            <a:endParaRPr lang="fr-FR" sz="2400" dirty="0">
              <a:latin typeface="Times New Roman" pitchFamily="18" charset="0"/>
              <a:cs typeface="Times New Roman" pitchFamily="18" charset="0"/>
            </a:endParaRPr>
          </a:p>
          <a:p>
            <a:pPr lvl="1"/>
            <a:r>
              <a:rPr lang="fr-FR" sz="2400" dirty="0">
                <a:latin typeface="Times New Roman" pitchFamily="18" charset="0"/>
                <a:cs typeface="Times New Roman" pitchFamily="18" charset="0"/>
              </a:rPr>
              <a:t>Lorsque les responsables gouvernementaux ou les personnes en position de pouvoir ne sont pas tenus responsables de leurs actions, cela envoie un message selon lequel la corruption est tolérée ou même acceptée.</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82405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00596"/>
            <a:ext cx="8784976" cy="2308324"/>
          </a:xfrm>
          <a:prstGeom prst="rect">
            <a:avLst/>
          </a:prstGeom>
        </p:spPr>
        <p:txBody>
          <a:bodyPr wrap="square">
            <a:spAutoFit/>
          </a:bodyPr>
          <a:lstStyle/>
          <a:p>
            <a:pPr algn="ctr"/>
            <a:r>
              <a:rPr lang="fr-FR" sz="2400" b="1" dirty="0" smtClean="0">
                <a:latin typeface="Times New Roman" pitchFamily="18" charset="0"/>
                <a:cs typeface="Times New Roman" pitchFamily="18" charset="0"/>
              </a:rPr>
              <a:t>2/ Causes </a:t>
            </a:r>
            <a:r>
              <a:rPr lang="fr-FR" sz="2400" b="1" dirty="0">
                <a:latin typeface="Times New Roman" pitchFamily="18" charset="0"/>
                <a:cs typeface="Times New Roman" pitchFamily="18" charset="0"/>
              </a:rPr>
              <a:t>Politiques :</a:t>
            </a:r>
            <a:endParaRPr lang="fr-FR" sz="2400" dirty="0">
              <a:latin typeface="Times New Roman" pitchFamily="18" charset="0"/>
              <a:cs typeface="Times New Roman" pitchFamily="18" charset="0"/>
            </a:endParaRPr>
          </a:p>
          <a:p>
            <a:pPr algn="ctr"/>
            <a:r>
              <a:rPr lang="fr-FR" sz="2400" dirty="0">
                <a:latin typeface="Times New Roman" pitchFamily="18" charset="0"/>
                <a:cs typeface="Times New Roman" pitchFamily="18" charset="0"/>
              </a:rPr>
              <a:t>Le manque de volonté politique pour lutter contre la corruption peut créer un environnement propice à son développement.</a:t>
            </a:r>
          </a:p>
          <a:p>
            <a:pPr algn="ctr"/>
            <a:r>
              <a:rPr lang="fr-FR" sz="2400" dirty="0">
                <a:latin typeface="Times New Roman" pitchFamily="18" charset="0"/>
                <a:cs typeface="Times New Roman" pitchFamily="18" charset="0"/>
              </a:rPr>
              <a:t>La concentration excessive du pouvoir entre les mains d'un petit groupe peut entraîner des abus de pouvoir et des actes de corruption pour maintenir le contrôle.</a:t>
            </a:r>
          </a:p>
        </p:txBody>
      </p:sp>
      <p:sp>
        <p:nvSpPr>
          <p:cNvPr id="5" name="Rectangle 4"/>
          <p:cNvSpPr/>
          <p:nvPr/>
        </p:nvSpPr>
        <p:spPr>
          <a:xfrm>
            <a:off x="107504" y="2839576"/>
            <a:ext cx="8964488" cy="2677656"/>
          </a:xfrm>
          <a:prstGeom prst="rect">
            <a:avLst/>
          </a:prstGeom>
        </p:spPr>
        <p:txBody>
          <a:bodyPr wrap="square">
            <a:spAutoFit/>
          </a:bodyPr>
          <a:lstStyle/>
          <a:p>
            <a:pPr algn="ctr"/>
            <a:r>
              <a:rPr lang="fr-FR" sz="2400" dirty="0">
                <a:latin typeface="Times New Roman" pitchFamily="18" charset="0"/>
                <a:cs typeface="Times New Roman" pitchFamily="18" charset="0"/>
              </a:rPr>
              <a:t>Les causes </a:t>
            </a:r>
            <a:r>
              <a:rPr lang="fr-FR" sz="2400" dirty="0" smtClean="0">
                <a:latin typeface="Times New Roman" pitchFamily="18" charset="0"/>
                <a:cs typeface="Times New Roman" pitchFamily="18" charset="0"/>
              </a:rPr>
              <a:t>sont </a:t>
            </a:r>
            <a:r>
              <a:rPr lang="fr-FR" sz="2400" dirty="0">
                <a:latin typeface="Times New Roman" pitchFamily="18" charset="0"/>
                <a:cs typeface="Times New Roman" pitchFamily="18" charset="0"/>
              </a:rPr>
              <a:t>souvent liées à la manière dont le pouvoir est exercé et réglementé dans une société. </a:t>
            </a:r>
            <a:r>
              <a:rPr lang="fr-FR" sz="2400" dirty="0" smtClean="0">
                <a:latin typeface="Times New Roman" pitchFamily="18" charset="0"/>
                <a:cs typeface="Times New Roman" pitchFamily="18" charset="0"/>
              </a:rPr>
              <a:t>Nous pouvons constater </a:t>
            </a:r>
            <a:r>
              <a:rPr lang="fr-FR" sz="2400" dirty="0">
                <a:latin typeface="Times New Roman" pitchFamily="18" charset="0"/>
                <a:cs typeface="Times New Roman" pitchFamily="18" charset="0"/>
              </a:rPr>
              <a:t>:</a:t>
            </a:r>
          </a:p>
          <a:p>
            <a:r>
              <a:rPr lang="fr-FR" sz="2400" b="1" dirty="0">
                <a:latin typeface="Times New Roman" pitchFamily="18" charset="0"/>
                <a:cs typeface="Times New Roman" pitchFamily="18" charset="0"/>
              </a:rPr>
              <a:t>Manque de Volonté Politique </a:t>
            </a:r>
            <a:r>
              <a:rPr lang="fr-FR" sz="2400" b="1"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Les </a:t>
            </a:r>
            <a:r>
              <a:rPr lang="fr-FR" sz="2400" dirty="0">
                <a:latin typeface="Times New Roman" pitchFamily="18" charset="0"/>
                <a:cs typeface="Times New Roman" pitchFamily="18" charset="0"/>
              </a:rPr>
              <a:t>dirigeants politiques peuvent hésiter à s'attaquer à la corruption en raison de ses ramifications politiques et </a:t>
            </a:r>
            <a:r>
              <a:rPr lang="fr-FR" sz="2400" dirty="0" smtClean="0">
                <a:latin typeface="Times New Roman" pitchFamily="18" charset="0"/>
                <a:cs typeface="Times New Roman" pitchFamily="18" charset="0"/>
              </a:rPr>
              <a:t>économiques. Dans </a:t>
            </a:r>
            <a:r>
              <a:rPr lang="fr-FR" sz="2400" dirty="0">
                <a:latin typeface="Times New Roman" pitchFamily="18" charset="0"/>
                <a:cs typeface="Times New Roman" pitchFamily="18" charset="0"/>
              </a:rPr>
              <a:t>certains cas, les politiciens </a:t>
            </a:r>
            <a:r>
              <a:rPr lang="fr-FR" sz="2400" dirty="0" smtClean="0">
                <a:latin typeface="Times New Roman" pitchFamily="18" charset="0"/>
                <a:cs typeface="Times New Roman" pitchFamily="18" charset="0"/>
              </a:rPr>
              <a:t>peuvent </a:t>
            </a:r>
            <a:r>
              <a:rPr lang="fr-FR" sz="2400" dirty="0">
                <a:latin typeface="Times New Roman" pitchFamily="18" charset="0"/>
                <a:cs typeface="Times New Roman" pitchFamily="18" charset="0"/>
              </a:rPr>
              <a:t>être impliqués dans des actes de corruption, ce qui affaiblit davantage leur volonté de s'attaquer au problème</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779291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074216"/>
            <a:ext cx="8640960" cy="4154984"/>
          </a:xfrm>
          <a:prstGeom prst="rect">
            <a:avLst/>
          </a:prstGeom>
        </p:spPr>
        <p:txBody>
          <a:bodyPr wrap="square">
            <a:spAutoFit/>
          </a:bodyPr>
          <a:lstStyle/>
          <a:p>
            <a:r>
              <a:rPr lang="fr-FR" sz="2400" b="1" dirty="0">
                <a:latin typeface="Times New Roman" pitchFamily="18" charset="0"/>
                <a:cs typeface="Times New Roman" pitchFamily="18" charset="0"/>
              </a:rPr>
              <a:t>Concentration du Pouvoir :</a:t>
            </a:r>
            <a:r>
              <a:rPr lang="fr-FR" sz="2400" dirty="0">
                <a:latin typeface="Times New Roman" pitchFamily="18" charset="0"/>
                <a:cs typeface="Times New Roman" pitchFamily="18" charset="0"/>
              </a:rPr>
              <a:t>La centralisation du pouvoir peut affaiblir les mécanismes de contrôle et de surveillance, permettant ainsi à la corruption de prospérer loin des projecteurs publics.</a:t>
            </a:r>
          </a:p>
          <a:p>
            <a:r>
              <a:rPr lang="fr-FR" sz="2400" b="1" dirty="0">
                <a:latin typeface="Times New Roman" pitchFamily="18" charset="0"/>
                <a:cs typeface="Times New Roman" pitchFamily="18" charset="0"/>
              </a:rPr>
              <a:t>Opacité des Processus Décisionnels :</a:t>
            </a:r>
            <a:r>
              <a:rPr lang="fr-FR" sz="2400" dirty="0">
                <a:latin typeface="Times New Roman" pitchFamily="18" charset="0"/>
                <a:cs typeface="Times New Roman" pitchFamily="18" charset="0"/>
              </a:rPr>
              <a:t>Le manque de transparence favorise également la collusion entre les acteurs politiques et économiques, car il est plus facile pour eux de dissimuler leurs activités illicites.</a:t>
            </a:r>
          </a:p>
          <a:p>
            <a:r>
              <a:rPr lang="fr-FR" sz="2400" b="1" dirty="0">
                <a:latin typeface="Times New Roman" pitchFamily="18" charset="0"/>
                <a:cs typeface="Times New Roman" pitchFamily="18" charset="0"/>
              </a:rPr>
              <a:t>Faiblesse des Institutions de Contrôle :</a:t>
            </a:r>
            <a:endParaRPr lang="fr-FR" sz="2400" dirty="0">
              <a:latin typeface="Times New Roman" pitchFamily="18" charset="0"/>
              <a:cs typeface="Times New Roman" pitchFamily="18" charset="0"/>
            </a:endParaRPr>
          </a:p>
          <a:p>
            <a:pPr lvl="1"/>
            <a:r>
              <a:rPr lang="fr-FR" sz="2400" dirty="0">
                <a:latin typeface="Times New Roman" pitchFamily="18" charset="0"/>
                <a:cs typeface="Times New Roman" pitchFamily="18" charset="0"/>
              </a:rPr>
              <a:t>Les institutions de contrôle, telles que les organes anti-corruption et les organes de surveillance, peuvent être compromises ou affaiblies, ce qui permet à la corruption de prospérer.</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2179888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504" y="116632"/>
            <a:ext cx="8928992" cy="2308324"/>
          </a:xfrm>
          <a:prstGeom prst="rect">
            <a:avLst/>
          </a:prstGeom>
        </p:spPr>
        <p:txBody>
          <a:bodyPr wrap="square">
            <a:spAutoFit/>
          </a:bodyPr>
          <a:lstStyle/>
          <a:p>
            <a:pPr algn="ctr"/>
            <a:r>
              <a:rPr lang="fr-FR" sz="2400" b="1" dirty="0" smtClean="0">
                <a:latin typeface="Times New Roman" pitchFamily="18" charset="0"/>
                <a:cs typeface="Times New Roman" pitchFamily="18" charset="0"/>
              </a:rPr>
              <a:t>3/ Causes </a:t>
            </a:r>
            <a:r>
              <a:rPr lang="fr-FR" sz="2400" b="1" dirty="0">
                <a:latin typeface="Times New Roman" pitchFamily="18" charset="0"/>
                <a:cs typeface="Times New Roman" pitchFamily="18" charset="0"/>
              </a:rPr>
              <a:t>de Jugement de Valeur :</a:t>
            </a:r>
            <a:endParaRPr lang="fr-FR" sz="2400" dirty="0">
              <a:latin typeface="Times New Roman" pitchFamily="18" charset="0"/>
              <a:cs typeface="Times New Roman" pitchFamily="18" charset="0"/>
            </a:endParaRPr>
          </a:p>
          <a:p>
            <a:pPr algn="ctr"/>
            <a:r>
              <a:rPr lang="fr-FR" sz="2400" dirty="0">
                <a:latin typeface="Times New Roman" pitchFamily="18" charset="0"/>
                <a:cs typeface="Times New Roman" pitchFamily="18" charset="0"/>
              </a:rPr>
              <a:t>Une culture de </a:t>
            </a:r>
            <a:r>
              <a:rPr lang="fr-FR" sz="2400" dirty="0" smtClean="0">
                <a:latin typeface="Times New Roman" pitchFamily="18" charset="0"/>
                <a:cs typeface="Times New Roman" pitchFamily="18" charset="0"/>
              </a:rPr>
              <a:t>l'autonomie </a:t>
            </a:r>
            <a:r>
              <a:rPr lang="fr-FR" sz="2400" dirty="0">
                <a:latin typeface="Times New Roman" pitchFamily="18" charset="0"/>
                <a:cs typeface="Times New Roman" pitchFamily="18" charset="0"/>
              </a:rPr>
              <a:t>où les auteurs de corruption ne sont pas tenus responsables peut influencer négativement les valeurs sociales.</a:t>
            </a:r>
          </a:p>
          <a:p>
            <a:pPr algn="ctr"/>
            <a:r>
              <a:rPr lang="fr-FR" sz="2400" dirty="0">
                <a:latin typeface="Times New Roman" pitchFamily="18" charset="0"/>
                <a:cs typeface="Times New Roman" pitchFamily="18" charset="0"/>
              </a:rPr>
              <a:t>Les pressions pour réussir à tout prix peuvent conduire à une justification morale de la corruption comme un moyen de parvenir au succès.</a:t>
            </a:r>
          </a:p>
        </p:txBody>
      </p:sp>
      <p:sp>
        <p:nvSpPr>
          <p:cNvPr id="5" name="Rectangle 4"/>
          <p:cNvSpPr/>
          <p:nvPr/>
        </p:nvSpPr>
        <p:spPr>
          <a:xfrm>
            <a:off x="107504" y="2496953"/>
            <a:ext cx="8928992" cy="3416320"/>
          </a:xfrm>
          <a:prstGeom prst="rect">
            <a:avLst/>
          </a:prstGeom>
        </p:spPr>
        <p:txBody>
          <a:bodyPr wrap="square">
            <a:spAutoFit/>
          </a:bodyPr>
          <a:lstStyle/>
          <a:p>
            <a:pPr algn="ctr"/>
            <a:r>
              <a:rPr lang="fr-FR" sz="2400" dirty="0" smtClean="0">
                <a:latin typeface="Times New Roman" pitchFamily="18" charset="0"/>
                <a:cs typeface="Times New Roman" pitchFamily="18" charset="0"/>
              </a:rPr>
              <a:t>Nous pouvons constater dans ce cas </a:t>
            </a:r>
            <a:r>
              <a:rPr lang="fr-FR" sz="2400" dirty="0">
                <a:latin typeface="Times New Roman" pitchFamily="18" charset="0"/>
                <a:cs typeface="Times New Roman" pitchFamily="18" charset="0"/>
              </a:rPr>
              <a:t>:</a:t>
            </a:r>
          </a:p>
          <a:p>
            <a:r>
              <a:rPr lang="fr-FR" sz="2400" b="1" dirty="0">
                <a:latin typeface="Times New Roman" pitchFamily="18" charset="0"/>
                <a:cs typeface="Times New Roman" pitchFamily="18" charset="0"/>
              </a:rPr>
              <a:t>Culture de </a:t>
            </a:r>
            <a:r>
              <a:rPr lang="fr-FR" sz="2400" b="1" dirty="0" smtClean="0">
                <a:latin typeface="Times New Roman" pitchFamily="18" charset="0"/>
                <a:cs typeface="Times New Roman" pitchFamily="18" charset="0"/>
              </a:rPr>
              <a:t>l'Impunité (</a:t>
            </a:r>
            <a:r>
              <a:rPr lang="fr-FR" sz="2400" b="1" dirty="0">
                <a:latin typeface="Times New Roman" pitchFamily="18" charset="0"/>
                <a:cs typeface="Times New Roman" pitchFamily="18" charset="0"/>
              </a:rPr>
              <a:t>la </a:t>
            </a:r>
            <a:r>
              <a:rPr lang="fr-FR" sz="2400" b="1" dirty="0" smtClean="0">
                <a:latin typeface="Times New Roman" pitchFamily="18" charset="0"/>
                <a:cs typeface="Times New Roman" pitchFamily="18" charset="0"/>
              </a:rPr>
              <a:t>Liberté) :</a:t>
            </a:r>
            <a:r>
              <a:rPr lang="fr-FR" sz="2400" dirty="0" smtClean="0">
                <a:latin typeface="Times New Roman" pitchFamily="18" charset="0"/>
                <a:cs typeface="Times New Roman" pitchFamily="18" charset="0"/>
              </a:rPr>
              <a:t>où </a:t>
            </a:r>
            <a:r>
              <a:rPr lang="fr-FR" sz="2400" dirty="0">
                <a:latin typeface="Times New Roman" pitchFamily="18" charset="0"/>
                <a:cs typeface="Times New Roman" pitchFamily="18" charset="0"/>
              </a:rPr>
              <a:t>les auteurs de corruption ne sont pas tenus responsables de leurs </a:t>
            </a:r>
            <a:r>
              <a:rPr lang="fr-FR" sz="2400" dirty="0" smtClean="0">
                <a:latin typeface="Times New Roman" pitchFamily="18" charset="0"/>
                <a:cs typeface="Times New Roman" pitchFamily="18" charset="0"/>
              </a:rPr>
              <a:t>actes. </a:t>
            </a:r>
            <a:r>
              <a:rPr lang="fr-FR" sz="2400" dirty="0">
                <a:latin typeface="Times New Roman" pitchFamily="18" charset="0"/>
                <a:cs typeface="Times New Roman" pitchFamily="18" charset="0"/>
              </a:rPr>
              <a:t>Les individus peuvent être amenés à croire qu'ils peuvent s'engager dans des actes corrompus sans craindre de conséquences légales ou morales.</a:t>
            </a:r>
          </a:p>
          <a:p>
            <a:r>
              <a:rPr lang="fr-FR" sz="2400" b="1" dirty="0" smtClean="0">
                <a:latin typeface="Times New Roman" pitchFamily="18" charset="0"/>
                <a:cs typeface="Times New Roman" pitchFamily="18" charset="0"/>
              </a:rPr>
              <a:t>Pressions </a:t>
            </a:r>
            <a:r>
              <a:rPr lang="fr-FR" sz="2400" b="1" dirty="0">
                <a:latin typeface="Times New Roman" pitchFamily="18" charset="0"/>
                <a:cs typeface="Times New Roman" pitchFamily="18" charset="0"/>
              </a:rPr>
              <a:t>pour Réussir </a:t>
            </a:r>
            <a:r>
              <a:rPr lang="fr-FR" sz="2400" b="1"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Les </a:t>
            </a:r>
            <a:r>
              <a:rPr lang="fr-FR" sz="2400" dirty="0">
                <a:latin typeface="Times New Roman" pitchFamily="18" charset="0"/>
                <a:cs typeface="Times New Roman" pitchFamily="18" charset="0"/>
              </a:rPr>
              <a:t>individus peuvent se justifier la corruption en argumentant que les règles éthiques ou légales sont des obstacles à leur réussite personnelle ou professionnelle, les poussant ainsi à adopter des comportements corrompus</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val="77185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908720"/>
            <a:ext cx="8640960" cy="5262979"/>
          </a:xfrm>
          <a:prstGeom prst="rect">
            <a:avLst/>
          </a:prstGeom>
        </p:spPr>
        <p:txBody>
          <a:bodyPr wrap="square">
            <a:spAutoFit/>
          </a:bodyPr>
          <a:lstStyle/>
          <a:p>
            <a:r>
              <a:rPr lang="fr-FR" sz="2800" b="1" dirty="0">
                <a:latin typeface="Times New Roman" pitchFamily="18" charset="0"/>
                <a:cs typeface="Times New Roman" pitchFamily="18" charset="0"/>
              </a:rPr>
              <a:t>Normalisation des Pratiques Corrompues :</a:t>
            </a:r>
            <a:r>
              <a:rPr lang="fr-FR" sz="2800" dirty="0">
                <a:latin typeface="Times New Roman" pitchFamily="18" charset="0"/>
                <a:cs typeface="Times New Roman" pitchFamily="18" charset="0"/>
              </a:rPr>
              <a:t>Les individus peuvent être socialisés dans un environnement où la corruption est perçue comme une pratique courante et acceptable. La normalisation de la corruption peut se produire lorsque les individus sont exposés à des exemples de corruption dans leur vie quotidienne, que ce soit dans la politique, les affaires ou d'autres domaines de la société</a:t>
            </a:r>
            <a:r>
              <a:rPr lang="fr-FR" sz="2800" dirty="0" smtClean="0">
                <a:latin typeface="Times New Roman" pitchFamily="18" charset="0"/>
                <a:cs typeface="Times New Roman" pitchFamily="18" charset="0"/>
              </a:rPr>
              <a:t>.</a:t>
            </a:r>
          </a:p>
          <a:p>
            <a:endParaRPr lang="fr-FR" sz="2800" dirty="0">
              <a:latin typeface="Times New Roman" pitchFamily="18" charset="0"/>
              <a:cs typeface="Times New Roman" pitchFamily="18" charset="0"/>
            </a:endParaRPr>
          </a:p>
          <a:p>
            <a:r>
              <a:rPr lang="fr-FR" sz="2800" b="1" dirty="0">
                <a:latin typeface="Times New Roman" pitchFamily="18" charset="0"/>
                <a:cs typeface="Times New Roman" pitchFamily="18" charset="0"/>
              </a:rPr>
              <a:t>Pressions Sociales :</a:t>
            </a:r>
            <a:r>
              <a:rPr lang="fr-FR" sz="2800" dirty="0">
                <a:latin typeface="Times New Roman" pitchFamily="18" charset="0"/>
                <a:cs typeface="Times New Roman" pitchFamily="18" charset="0"/>
              </a:rPr>
              <a:t>Les pressions sociales, telles que le désir de respectabilité ou de statut social, peuvent inciter les individus à se conformer aux normes de comportement acceptées dans leur environnement social.</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1625460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4624"/>
            <a:ext cx="8856984" cy="6555641"/>
          </a:xfrm>
          <a:prstGeom prst="rect">
            <a:avLst/>
          </a:prstGeom>
        </p:spPr>
        <p:txBody>
          <a:bodyPr wrap="square">
            <a:spAutoFit/>
          </a:bodyPr>
          <a:lstStyle/>
          <a:p>
            <a:pPr algn="ctr"/>
            <a:r>
              <a:rPr lang="fr-FR" sz="2800" b="1" dirty="0" smtClean="0">
                <a:latin typeface="Times New Roman" pitchFamily="18" charset="0"/>
                <a:cs typeface="Times New Roman" pitchFamily="18" charset="0"/>
              </a:rPr>
              <a:t>4/ Raisons </a:t>
            </a:r>
            <a:r>
              <a:rPr lang="fr-FR" sz="2800" b="1" dirty="0">
                <a:latin typeface="Times New Roman" pitchFamily="18" charset="0"/>
                <a:cs typeface="Times New Roman" pitchFamily="18" charset="0"/>
              </a:rPr>
              <a:t>Économiques :</a:t>
            </a:r>
            <a:endParaRPr lang="fr-FR" sz="2800" dirty="0">
              <a:latin typeface="Times New Roman" pitchFamily="18" charset="0"/>
              <a:cs typeface="Times New Roman" pitchFamily="18" charset="0"/>
            </a:endParaRPr>
          </a:p>
          <a:p>
            <a:pPr algn="ctr"/>
            <a:r>
              <a:rPr lang="fr-FR" sz="2800" dirty="0">
                <a:latin typeface="Times New Roman" pitchFamily="18" charset="0"/>
                <a:cs typeface="Times New Roman" pitchFamily="18" charset="0"/>
              </a:rPr>
              <a:t>Les salaires bas dans le secteur public peuvent inciter les fonctionnaires à rechercher des revenus supplémentaires par des moyens corrompus.</a:t>
            </a:r>
          </a:p>
          <a:p>
            <a:pPr algn="ctr"/>
            <a:r>
              <a:rPr lang="fr-FR" sz="2800" dirty="0">
                <a:latin typeface="Times New Roman" pitchFamily="18" charset="0"/>
                <a:cs typeface="Times New Roman" pitchFamily="18" charset="0"/>
              </a:rPr>
              <a:t>Les régimes fiscaux injustes ou les politiques économiques favorisant les monopoles peuvent encourager la corruption pour contourner les obstacles économiques.</a:t>
            </a:r>
          </a:p>
          <a:p>
            <a:pPr algn="ctr"/>
            <a:r>
              <a:rPr lang="fr-FR" sz="2800" b="1" dirty="0" smtClean="0">
                <a:latin typeface="Times New Roman" pitchFamily="18" charset="0"/>
                <a:cs typeface="Times New Roman" pitchFamily="18" charset="0"/>
              </a:rPr>
              <a:t>5/ Raisons </a:t>
            </a:r>
            <a:r>
              <a:rPr lang="fr-FR" sz="2800" b="1" dirty="0">
                <a:latin typeface="Times New Roman" pitchFamily="18" charset="0"/>
                <a:cs typeface="Times New Roman" pitchFamily="18" charset="0"/>
              </a:rPr>
              <a:t>Biologiques et Physiologiques :</a:t>
            </a:r>
            <a:endParaRPr lang="fr-FR" sz="2800" dirty="0">
              <a:latin typeface="Times New Roman" pitchFamily="18" charset="0"/>
              <a:cs typeface="Times New Roman" pitchFamily="18" charset="0"/>
            </a:endParaRPr>
          </a:p>
          <a:p>
            <a:pPr algn="ctr"/>
            <a:r>
              <a:rPr lang="fr-FR" sz="2800" dirty="0">
                <a:latin typeface="Times New Roman" pitchFamily="18" charset="0"/>
                <a:cs typeface="Times New Roman" pitchFamily="18" charset="0"/>
              </a:rPr>
              <a:t>Des études suggèrent que des facteurs biologiques tels que le niveau de testostérone peuvent influencer les comportements liés à la prise de risque et à la compétition, qui peuvent être associés à la corruption.</a:t>
            </a:r>
          </a:p>
          <a:p>
            <a:pPr algn="ctr"/>
            <a:r>
              <a:rPr lang="fr-FR" sz="2800" dirty="0">
                <a:latin typeface="Times New Roman" pitchFamily="18" charset="0"/>
                <a:cs typeface="Times New Roman" pitchFamily="18" charset="0"/>
              </a:rPr>
              <a:t>Les processus cognitifs tels que la rationalisation peuvent conduire les individus à justifier leurs comportements corrompus</a:t>
            </a:r>
            <a:r>
              <a:rPr lang="fr-FR" sz="2800" dirty="0" smtClean="0">
                <a:latin typeface="Times New Roman" pitchFamily="18" charset="0"/>
                <a:cs typeface="Times New Roman" pitchFamily="18" charset="0"/>
              </a:rPr>
              <a:t>.</a:t>
            </a:r>
            <a:endParaRPr lang="fr-FR" sz="2800" dirty="0">
              <a:latin typeface="Times New Roman" pitchFamily="18" charset="0"/>
              <a:cs typeface="Times New Roman" pitchFamily="18" charset="0"/>
            </a:endParaRPr>
          </a:p>
        </p:txBody>
      </p:sp>
    </p:spTree>
    <p:extLst>
      <p:ext uri="{BB962C8B-B14F-4D97-AF65-F5344CB8AC3E}">
        <p14:creationId xmlns:p14="http://schemas.microsoft.com/office/powerpoint/2010/main" val="1901000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TotalTime>
  <Words>934</Words>
  <Application>Microsoft Office PowerPoint</Application>
  <PresentationFormat>Affichage à l'écran (4:3)</PresentationFormat>
  <Paragraphs>45</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Chulus Info</dc:creator>
  <cp:lastModifiedBy>Chulus Info</cp:lastModifiedBy>
  <cp:revision>4</cp:revision>
  <dcterms:created xsi:type="dcterms:W3CDTF">2024-03-16T11:24:33Z</dcterms:created>
  <dcterms:modified xsi:type="dcterms:W3CDTF">2025-03-14T21:23:44Z</dcterms:modified>
</cp:coreProperties>
</file>