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B9D4-CB68-40D5-84DC-679078F4B0BB}" type="datetimeFigureOut">
              <a:rPr lang="fr-FR" smtClean="0"/>
              <a:pPr/>
              <a:t>13/11/2019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EEC2-88C9-426E-8842-62CA07BF0D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B9D4-CB68-40D5-84DC-679078F4B0BB}" type="datetimeFigureOut">
              <a:rPr lang="fr-FR" smtClean="0"/>
              <a:pPr/>
              <a:t>13/11/2019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EEC2-88C9-426E-8842-62CA07BF0D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B9D4-CB68-40D5-84DC-679078F4B0BB}" type="datetimeFigureOut">
              <a:rPr lang="fr-FR" smtClean="0"/>
              <a:pPr/>
              <a:t>13/11/2019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EEC2-88C9-426E-8842-62CA07BF0D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B9D4-CB68-40D5-84DC-679078F4B0BB}" type="datetimeFigureOut">
              <a:rPr lang="fr-FR" smtClean="0"/>
              <a:pPr/>
              <a:t>13/11/2019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EEC2-88C9-426E-8842-62CA07BF0D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B9D4-CB68-40D5-84DC-679078F4B0BB}" type="datetimeFigureOut">
              <a:rPr lang="fr-FR" smtClean="0"/>
              <a:pPr/>
              <a:t>13/11/2019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EEC2-88C9-426E-8842-62CA07BF0D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B9D4-CB68-40D5-84DC-679078F4B0BB}" type="datetimeFigureOut">
              <a:rPr lang="fr-FR" smtClean="0"/>
              <a:pPr/>
              <a:t>13/11/2019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EEC2-88C9-426E-8842-62CA07BF0D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B9D4-CB68-40D5-84DC-679078F4B0BB}" type="datetimeFigureOut">
              <a:rPr lang="fr-FR" smtClean="0"/>
              <a:pPr/>
              <a:t>13/11/2019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EEC2-88C9-426E-8842-62CA07BF0D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B9D4-CB68-40D5-84DC-679078F4B0BB}" type="datetimeFigureOut">
              <a:rPr lang="fr-FR" smtClean="0"/>
              <a:pPr/>
              <a:t>13/11/2019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EEC2-88C9-426E-8842-62CA07BF0D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B9D4-CB68-40D5-84DC-679078F4B0BB}" type="datetimeFigureOut">
              <a:rPr lang="fr-FR" smtClean="0"/>
              <a:pPr/>
              <a:t>13/11/2019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EEC2-88C9-426E-8842-62CA07BF0D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B9D4-CB68-40D5-84DC-679078F4B0BB}" type="datetimeFigureOut">
              <a:rPr lang="fr-FR" smtClean="0"/>
              <a:pPr/>
              <a:t>13/11/2019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EEC2-88C9-426E-8842-62CA07BF0D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5B9D4-CB68-40D5-84DC-679078F4B0BB}" type="datetimeFigureOut">
              <a:rPr lang="fr-FR" smtClean="0"/>
              <a:pPr/>
              <a:t>13/11/2019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1EEC2-88C9-426E-8842-62CA07BF0D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5B9D4-CB68-40D5-84DC-679078F4B0BB}" type="datetimeFigureOut">
              <a:rPr lang="fr-FR" smtClean="0"/>
              <a:pPr/>
              <a:t>13/11/2019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1EEC2-88C9-426E-8842-62CA07BF0D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hyperlink" Target="http://fr.wikipedia.org/wiki/Fichier:Euler-10_Swiss_Franc_banknote_(front).jp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hyperlink" Target="http://fr.wikipedia.org/wiki/Fichier:Leonhard_Euler_2.jpg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nouiri\Desktop\Master-Physique-2019\Cours\Nouiri-Bale-Video.AVI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158" y="1285860"/>
            <a:ext cx="5737533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fr-FR" sz="2000" dirty="0" smtClean="0">
                <a:solidFill>
                  <a:schemeClr val="tx2">
                    <a:lumMod val="75000"/>
                  </a:schemeClr>
                </a:solidFill>
              </a:rPr>
              <a:t>Résolution numérique d’une équation différentielle</a:t>
            </a:r>
          </a:p>
          <a:p>
            <a:pPr algn="ctr"/>
            <a:r>
              <a:rPr lang="fr-FR" sz="2000" dirty="0" smtClean="0">
                <a:solidFill>
                  <a:srgbClr val="FF0000"/>
                </a:solidFill>
              </a:rPr>
              <a:t>Par la méthode d’Euler</a:t>
            </a:r>
            <a:endParaRPr lang="fr-FR" sz="20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4282" y="2071678"/>
            <a:ext cx="62024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La méthode d’</a:t>
            </a:r>
            <a:r>
              <a:rPr lang="fr-FR" b="1" dirty="0" smtClean="0"/>
              <a:t>Euler</a:t>
            </a:r>
            <a:r>
              <a:rPr lang="fr-FR" dirty="0" smtClean="0"/>
              <a:t> est l’une des méthodes de </a:t>
            </a:r>
            <a:r>
              <a:rPr lang="fr-FR" b="1" dirty="0" smtClean="0"/>
              <a:t>Runge-</a:t>
            </a:r>
            <a:r>
              <a:rPr lang="fr-FR" b="1" dirty="0" err="1" smtClean="0"/>
              <a:t>Kutta</a:t>
            </a:r>
            <a:r>
              <a:rPr lang="fr-FR" b="1" dirty="0" smtClean="0"/>
              <a:t>. </a:t>
            </a:r>
          </a:p>
          <a:p>
            <a:r>
              <a:rPr lang="fr-FR" dirty="0" smtClean="0"/>
              <a:t>Elle permet de résoudre d'équations différentielles du 1er degré 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214282" y="2714620"/>
            <a:ext cx="55716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dirty="0" smtClean="0"/>
              <a:t>Une équation différentielle ordinaire de premier ordre peut être </a:t>
            </a:r>
          </a:p>
          <a:p>
            <a:r>
              <a:rPr lang="fr-FR" sz="1600" dirty="0" smtClean="0"/>
              <a:t>représenté sous la forme suivante:</a:t>
            </a:r>
            <a:endParaRPr lang="fr-FR" sz="1600" dirty="0"/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3357562"/>
            <a:ext cx="1638300" cy="500066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357158" y="4000504"/>
            <a:ext cx="4770217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dirty="0" smtClean="0"/>
              <a:t>La résolution de cette équation par la méthode d’Euler,</a:t>
            </a:r>
          </a:p>
          <a:p>
            <a:r>
              <a:rPr lang="fr-FR" sz="1600" dirty="0" smtClean="0"/>
              <a:t> consiste à déterminer les valeurs y</a:t>
            </a:r>
            <a:r>
              <a:rPr lang="fr-FR" sz="1600" baseline="-25000" dirty="0" smtClean="0"/>
              <a:t>i</a:t>
            </a:r>
            <a:r>
              <a:rPr lang="fr-FR" sz="1600" dirty="0" smtClean="0"/>
              <a:t> par une </a:t>
            </a:r>
          </a:p>
          <a:p>
            <a:r>
              <a:rPr lang="fr-FR" sz="1600" dirty="0" smtClean="0"/>
              <a:t>Procédure itérative, à partir de la valeur de y</a:t>
            </a:r>
            <a:r>
              <a:rPr lang="fr-FR" sz="1600" baseline="-25000" dirty="0" smtClean="0"/>
              <a:t>0</a:t>
            </a:r>
            <a:r>
              <a:rPr lang="fr-FR" sz="1600" dirty="0" smtClean="0"/>
              <a:t> donnée </a:t>
            </a:r>
          </a:p>
          <a:p>
            <a:r>
              <a:rPr lang="fr-FR" sz="1600" dirty="0" smtClean="0"/>
              <a:t>comme condition à la limite à la position x</a:t>
            </a:r>
            <a:r>
              <a:rPr lang="fr-FR" sz="1600" baseline="-25000" dirty="0" smtClean="0"/>
              <a:t>0</a:t>
            </a:r>
            <a:r>
              <a:rPr lang="fr-FR" sz="1600" dirty="0" smtClean="0"/>
              <a:t>.</a:t>
            </a:r>
            <a:endParaRPr lang="fr-FR" sz="1600" dirty="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5357826"/>
            <a:ext cx="2800350" cy="361950"/>
          </a:xfrm>
          <a:prstGeom prst="rect">
            <a:avLst/>
          </a:prstGeom>
          <a:noFill/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5357826"/>
            <a:ext cx="1495425" cy="361950"/>
          </a:xfrm>
          <a:prstGeom prst="rect">
            <a:avLst/>
          </a:prstGeom>
          <a:noFill/>
        </p:spPr>
      </p:pic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5720" y="5929330"/>
            <a:ext cx="528279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dirty="0" smtClean="0"/>
              <a:t>h=∆x est le pas du calcul, n est le nombre de positions choisis</a:t>
            </a:r>
            <a:endParaRPr lang="fr-FR" sz="1600" dirty="0"/>
          </a:p>
        </p:txBody>
      </p:sp>
      <p:pic>
        <p:nvPicPr>
          <p:cNvPr id="3074" name="Picture 2" descr="Image illustrative de l'article Leonhard Euler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643702" y="714356"/>
            <a:ext cx="2095500" cy="2619375"/>
          </a:xfrm>
          <a:prstGeom prst="rect">
            <a:avLst/>
          </a:prstGeom>
          <a:noFill/>
        </p:spPr>
      </p:pic>
      <p:pic>
        <p:nvPicPr>
          <p:cNvPr id="3076" name="Picture 4" descr="http://upload.wikimedia.org/wikipedia/commons/thumb/b/b9/Euler-10_Swiss_Franc_banknote_%28front%29.jpg/220px-Euler-10_Swiss_Franc_banknote_%28front%29.jpg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643702" y="4000504"/>
            <a:ext cx="2095500" cy="1019176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6643702" y="3429000"/>
            <a:ext cx="20913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 smtClean="0"/>
              <a:t>Leonhard Paul Euler</a:t>
            </a:r>
          </a:p>
          <a:p>
            <a:pPr algn="ctr"/>
            <a:r>
              <a:rPr lang="fr-FR" b="1" dirty="0" smtClean="0"/>
              <a:t>(1707-1783)</a:t>
            </a:r>
            <a:endParaRPr lang="fr-FR" dirty="0"/>
          </a:p>
        </p:txBody>
      </p:sp>
      <p:sp>
        <p:nvSpPr>
          <p:cNvPr id="17" name="Rectangle 16"/>
          <p:cNvSpPr/>
          <p:nvPr/>
        </p:nvSpPr>
        <p:spPr>
          <a:xfrm>
            <a:off x="6215074" y="5000636"/>
            <a:ext cx="2643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dirty="0" smtClean="0"/>
              <a:t>Ancien billet de 10 francs suisses,</a:t>
            </a:r>
          </a:p>
          <a:p>
            <a:pPr algn="ctr"/>
            <a:r>
              <a:rPr lang="fr-FR" sz="1400" dirty="0" smtClean="0"/>
              <a:t> honorant Euler</a:t>
            </a:r>
            <a:endParaRPr lang="fr-FR" sz="1400" dirty="0"/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428596" y="214290"/>
            <a:ext cx="5286412" cy="92333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Prof. </a:t>
            </a: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Abdelkader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NOUIRI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r>
              <a:rPr lang="fr-FR" sz="1200" dirty="0" smtClean="0"/>
              <a:t>Département de sciences de la matière, Université  Oum El-</a:t>
            </a:r>
            <a:r>
              <a:rPr lang="fr-FR" sz="1200" dirty="0" err="1" smtClean="0"/>
              <a:t>Bouaghi</a:t>
            </a:r>
            <a:r>
              <a:rPr lang="fr-FR" sz="1200" dirty="0" smtClean="0"/>
              <a:t>,   Algérie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http://sites.google.com/site/nouirikader/</a:t>
            </a:r>
            <a:endParaRPr kumimoji="0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Email: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nouiri_kader@yahoo.fr  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2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9" grpId="0"/>
      <p:bldP spid="15" grpId="0"/>
      <p:bldP spid="16" grpId="0"/>
      <p:bldP spid="17" grpId="0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Nouiri-Bale-Video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5720" y="428604"/>
            <a:ext cx="8053615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fr-FR" b="1" u="sng" dirty="0" smtClean="0"/>
              <a:t>Application</a:t>
            </a:r>
            <a:r>
              <a:rPr lang="fr-FR" b="1" dirty="0" smtClean="0"/>
              <a:t>: Chute verticale d’une balle soumise à une force de frottement de l’air:</a:t>
            </a:r>
            <a:endParaRPr lang="fr-FR" b="1" dirty="0"/>
          </a:p>
        </p:txBody>
      </p:sp>
      <p:sp>
        <p:nvSpPr>
          <p:cNvPr id="5" name="Rectangle 4"/>
          <p:cNvSpPr/>
          <p:nvPr/>
        </p:nvSpPr>
        <p:spPr>
          <a:xfrm>
            <a:off x="214282" y="1214422"/>
            <a:ext cx="619714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dirty="0" smtClean="0"/>
              <a:t>La balle est soumise à la force de pesanteur </a:t>
            </a:r>
            <a:r>
              <a:rPr lang="fr-FR" sz="1600" b="1" dirty="0" smtClean="0"/>
              <a:t>P</a:t>
            </a:r>
            <a:r>
              <a:rPr lang="fr-FR" sz="1600" dirty="0" smtClean="0"/>
              <a:t> et la force de frottement </a:t>
            </a:r>
            <a:r>
              <a:rPr lang="fr-FR" sz="1600" b="1" dirty="0" smtClean="0"/>
              <a:t>F:</a:t>
            </a:r>
            <a:endParaRPr lang="fr-FR" sz="1600" b="1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pSp>
        <p:nvGrpSpPr>
          <p:cNvPr id="35" name="Groupe 34"/>
          <p:cNvGrpSpPr/>
          <p:nvPr/>
        </p:nvGrpSpPr>
        <p:grpSpPr>
          <a:xfrm>
            <a:off x="7215206" y="1928802"/>
            <a:ext cx="1543050" cy="2552715"/>
            <a:chOff x="7215206" y="1928802"/>
            <a:chExt cx="1543050" cy="2552715"/>
          </a:xfrm>
        </p:grpSpPr>
        <p:pic>
          <p:nvPicPr>
            <p:cNvPr id="15361" name="Picture 1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429520" y="4071942"/>
              <a:ext cx="1047750" cy="409575"/>
            </a:xfrm>
            <a:prstGeom prst="rect">
              <a:avLst/>
            </a:prstGeom>
            <a:noFill/>
          </p:spPr>
        </p:pic>
        <p:sp>
          <p:nvSpPr>
            <p:cNvPr id="9" name="Ellipse 8"/>
            <p:cNvSpPr/>
            <p:nvPr/>
          </p:nvSpPr>
          <p:spPr>
            <a:xfrm>
              <a:off x="7429520" y="2928934"/>
              <a:ext cx="214314" cy="285752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1" name="Connecteur droit avec flèche 10"/>
            <p:cNvCxnSpPr>
              <a:stCxn id="9" idx="4"/>
            </p:cNvCxnSpPr>
            <p:nvPr/>
          </p:nvCxnSpPr>
          <p:spPr>
            <a:xfrm rot="16200000" flipH="1">
              <a:off x="7161627" y="3589735"/>
              <a:ext cx="785818" cy="3571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Connecteur droit avec flèche 12"/>
            <p:cNvCxnSpPr>
              <a:stCxn id="9" idx="0"/>
            </p:cNvCxnSpPr>
            <p:nvPr/>
          </p:nvCxnSpPr>
          <p:spPr>
            <a:xfrm rot="16200000" flipV="1">
              <a:off x="7233066" y="2625322"/>
              <a:ext cx="571504" cy="3571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5364" name="Picture 4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215206" y="1928802"/>
              <a:ext cx="1543050" cy="409575"/>
            </a:xfrm>
            <a:prstGeom prst="rect">
              <a:avLst/>
            </a:prstGeom>
            <a:noFill/>
          </p:spPr>
        </p:pic>
      </p:grp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42844" y="1928802"/>
            <a:ext cx="21537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dirty="0" smtClean="0"/>
              <a:t>Selon la loi de Newton: </a:t>
            </a:r>
            <a:endParaRPr lang="fr-FR" sz="1600" b="1" dirty="0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1714488"/>
            <a:ext cx="1828800" cy="723900"/>
          </a:xfrm>
          <a:prstGeom prst="rect">
            <a:avLst/>
          </a:prstGeom>
          <a:noFill/>
        </p:spPr>
      </p:pic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0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85720" y="3214686"/>
            <a:ext cx="53860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dirty="0" smtClean="0"/>
              <a:t>En projetant sur l’axe vertical on aboutit à l’équation suivante:</a:t>
            </a:r>
            <a:endParaRPr lang="fr-FR" sz="1600" b="1" dirty="0"/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5370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5214951"/>
            <a:ext cx="1928826" cy="5715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449263" y="1285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357554" y="5357826"/>
            <a:ext cx="63414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dirty="0" smtClean="0"/>
              <a:t>avec:</a:t>
            </a:r>
            <a:endParaRPr lang="fr-FR" sz="1600" b="1" dirty="0"/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5373" name="Picture 1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6248" y="5214950"/>
            <a:ext cx="1143008" cy="500066"/>
          </a:xfrm>
          <a:prstGeom prst="rect">
            <a:avLst/>
          </a:prstGeom>
          <a:noFill/>
        </p:spPr>
      </p:pic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449263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57158" y="2643182"/>
            <a:ext cx="51540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dirty="0" smtClean="0">
                <a:solidFill>
                  <a:srgbClr val="FF0000"/>
                </a:solidFill>
              </a:rPr>
              <a:t>m</a:t>
            </a:r>
            <a:r>
              <a:rPr lang="fr-FR" sz="1600" dirty="0" smtClean="0"/>
              <a:t> est la masse de la balle, </a:t>
            </a:r>
            <a:r>
              <a:rPr lang="fr-FR" sz="1600" dirty="0" smtClean="0">
                <a:solidFill>
                  <a:srgbClr val="FF0000"/>
                </a:solidFill>
              </a:rPr>
              <a:t>k</a:t>
            </a:r>
            <a:r>
              <a:rPr lang="fr-FR" sz="1600" dirty="0" smtClean="0"/>
              <a:t> est la constante de la viscosité, </a:t>
            </a:r>
          </a:p>
          <a:p>
            <a:r>
              <a:rPr lang="fr-FR" sz="1600" dirty="0" smtClean="0">
                <a:solidFill>
                  <a:srgbClr val="FF0000"/>
                </a:solidFill>
              </a:rPr>
              <a:t>g</a:t>
            </a:r>
            <a:r>
              <a:rPr lang="fr-FR" sz="1600" dirty="0" smtClean="0"/>
              <a:t> est la gravitation et </a:t>
            </a:r>
            <a:r>
              <a:rPr lang="fr-FR" sz="1600" dirty="0" smtClean="0">
                <a:solidFill>
                  <a:srgbClr val="FF0000"/>
                </a:solidFill>
              </a:rPr>
              <a:t>v</a:t>
            </a:r>
            <a:r>
              <a:rPr lang="fr-FR" sz="1600" dirty="0" smtClean="0"/>
              <a:t> est la vitesse de la balle</a:t>
            </a:r>
            <a:endParaRPr lang="fr-FR" sz="16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1" y="3714753"/>
            <a:ext cx="2071702" cy="607366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49263" y="1152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Connecteur droit avec flèche 30"/>
          <p:cNvCxnSpPr/>
          <p:nvPr/>
        </p:nvCxnSpPr>
        <p:spPr>
          <a:xfrm>
            <a:off x="2928926" y="4071942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3786190"/>
            <a:ext cx="1571636" cy="5623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449263" y="1152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14348" y="4643446"/>
            <a:ext cx="88998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dirty="0" smtClean="0"/>
              <a:t>Ou bien,</a:t>
            </a:r>
            <a:endParaRPr lang="fr-FR" sz="1600" b="1" dirty="0"/>
          </a:p>
        </p:txBody>
      </p:sp>
      <p:sp>
        <p:nvSpPr>
          <p:cNvPr id="36" name="Ellipse 35"/>
          <p:cNvSpPr/>
          <p:nvPr/>
        </p:nvSpPr>
        <p:spPr>
          <a:xfrm>
            <a:off x="7429520" y="2928934"/>
            <a:ext cx="214314" cy="28575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7" grpId="0"/>
      <p:bldP spid="21" grpId="0"/>
      <p:bldP spid="25" grpId="0"/>
      <p:bldP spid="29" grpId="0"/>
      <p:bldP spid="34" grpId="0"/>
      <p:bldP spid="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285728"/>
            <a:ext cx="20676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dirty="0" smtClean="0"/>
              <a:t>La solution analytique:</a:t>
            </a:r>
            <a:endParaRPr lang="fr-FR" sz="1600" b="1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357166"/>
            <a:ext cx="2352675" cy="1171575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449263" y="1628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0034" y="1643050"/>
            <a:ext cx="210826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dirty="0" smtClean="0"/>
              <a:t>La solution numérique:</a:t>
            </a:r>
            <a:endParaRPr lang="fr-FR" sz="1600" b="1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2143116"/>
            <a:ext cx="1104900" cy="695325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449263" y="1152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Connecteur droit avec flèche 10"/>
          <p:cNvCxnSpPr/>
          <p:nvPr/>
        </p:nvCxnSpPr>
        <p:spPr>
          <a:xfrm>
            <a:off x="2214546" y="2500306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2071678"/>
            <a:ext cx="1704975" cy="704850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162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Connecteur droit avec flèche 14"/>
          <p:cNvCxnSpPr/>
          <p:nvPr/>
        </p:nvCxnSpPr>
        <p:spPr>
          <a:xfrm>
            <a:off x="5214942" y="2500306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2071678"/>
            <a:ext cx="2619375" cy="752475"/>
          </a:xfrm>
          <a:prstGeom prst="rect">
            <a:avLst/>
          </a:prstGeom>
          <a:noFill/>
        </p:spPr>
      </p:pic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1209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3143248"/>
            <a:ext cx="2619375" cy="752475"/>
          </a:xfrm>
          <a:prstGeom prst="rect">
            <a:avLst/>
          </a:prstGeom>
          <a:noFill/>
        </p:spPr>
      </p:pic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1209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2" name="Connecteur droit avec flèche 21"/>
          <p:cNvCxnSpPr/>
          <p:nvPr/>
        </p:nvCxnSpPr>
        <p:spPr>
          <a:xfrm>
            <a:off x="285720" y="3571876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>
            <a:off x="4143372" y="3571876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3143248"/>
            <a:ext cx="3581400" cy="7524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1209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6" name="Groupe 35"/>
          <p:cNvGrpSpPr/>
          <p:nvPr/>
        </p:nvGrpSpPr>
        <p:grpSpPr>
          <a:xfrm>
            <a:off x="1571604" y="3643314"/>
            <a:ext cx="2800350" cy="1076330"/>
            <a:chOff x="1571604" y="3643314"/>
            <a:chExt cx="2800350" cy="1076330"/>
          </a:xfrm>
        </p:grpSpPr>
        <p:pic>
          <p:nvPicPr>
            <p:cNvPr id="27" name="Picture 3"/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571604" y="4357694"/>
              <a:ext cx="2800350" cy="361950"/>
            </a:xfrm>
            <a:prstGeom prst="rect">
              <a:avLst/>
            </a:prstGeom>
            <a:noFill/>
          </p:spPr>
        </p:pic>
        <p:cxnSp>
          <p:nvCxnSpPr>
            <p:cNvPr id="29" name="Connecteur droit avec flèche 28"/>
            <p:cNvCxnSpPr/>
            <p:nvPr/>
          </p:nvCxnSpPr>
          <p:spPr>
            <a:xfrm rot="5400000" flipH="1" flipV="1">
              <a:off x="3178959" y="3679033"/>
              <a:ext cx="785818" cy="71438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cteur droit avec flèche 30"/>
            <p:cNvCxnSpPr/>
            <p:nvPr/>
          </p:nvCxnSpPr>
          <p:spPr>
            <a:xfrm rot="16200000" flipV="1">
              <a:off x="3071802" y="4071942"/>
              <a:ext cx="571504" cy="14287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cteur droit avec flèche 32"/>
            <p:cNvCxnSpPr/>
            <p:nvPr/>
          </p:nvCxnSpPr>
          <p:spPr>
            <a:xfrm rot="16200000" flipV="1">
              <a:off x="2214546" y="4000504"/>
              <a:ext cx="714380" cy="14287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necteur droit avec flèche 34"/>
            <p:cNvCxnSpPr/>
            <p:nvPr/>
          </p:nvCxnSpPr>
          <p:spPr>
            <a:xfrm rot="5400000" flipH="1" flipV="1">
              <a:off x="1321571" y="4107661"/>
              <a:ext cx="642942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7" name="Tableau 36"/>
          <p:cNvGraphicFramePr>
            <a:graphicFrameLocks noGrp="1"/>
          </p:cNvGraphicFramePr>
          <p:nvPr/>
        </p:nvGraphicFramePr>
        <p:xfrm>
          <a:off x="714348" y="5286388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mtClean="0"/>
                        <a:t>t</a:t>
                      </a:r>
                      <a:r>
                        <a:rPr lang="fr-FR" baseline="-25000" smtClean="0"/>
                        <a:t>0</a:t>
                      </a:r>
                      <a:endParaRPr lang="fr-FR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</a:t>
                      </a:r>
                      <a:r>
                        <a:rPr lang="fr-FR" baseline="-25000" dirty="0" smtClean="0"/>
                        <a:t>1</a:t>
                      </a:r>
                      <a:endParaRPr lang="fr-FR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</a:t>
                      </a:r>
                      <a:r>
                        <a:rPr lang="fr-FR" baseline="-25000" dirty="0" smtClean="0"/>
                        <a:t>2</a:t>
                      </a:r>
                      <a:endParaRPr lang="fr-FR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</a:t>
                      </a:r>
                      <a:r>
                        <a:rPr lang="fr-FR" baseline="-25000" dirty="0" smtClean="0"/>
                        <a:t>3</a:t>
                      </a:r>
                      <a:endParaRPr lang="fr-FR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</a:t>
                      </a:r>
                      <a:r>
                        <a:rPr lang="fr-FR" baseline="-25000" dirty="0" smtClean="0"/>
                        <a:t>4</a:t>
                      </a:r>
                      <a:endParaRPr lang="fr-FR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</a:t>
                      </a:r>
                      <a:r>
                        <a:rPr lang="fr-FR" baseline="-25000" dirty="0" smtClean="0"/>
                        <a:t>5</a:t>
                      </a:r>
                      <a:endParaRPr lang="fr-FR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</a:t>
                      </a:r>
                      <a:r>
                        <a:rPr lang="fr-FR" baseline="-25000" dirty="0" smtClean="0"/>
                        <a:t>6</a:t>
                      </a:r>
                      <a:endParaRPr lang="fr-FR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</a:t>
                      </a:r>
                      <a:r>
                        <a:rPr lang="fr-FR" baseline="-25000" dirty="0" smtClean="0"/>
                        <a:t>7</a:t>
                      </a:r>
                      <a:endParaRPr lang="fr-FR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</a:t>
                      </a:r>
                      <a:r>
                        <a:rPr lang="fr-FR" baseline="-25000" dirty="0" smtClean="0"/>
                        <a:t>8</a:t>
                      </a:r>
                      <a:endParaRPr lang="fr-FR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</a:t>
                      </a:r>
                      <a:r>
                        <a:rPr lang="fr-FR" baseline="-25000" dirty="0" smtClean="0"/>
                        <a:t>9</a:t>
                      </a:r>
                      <a:endParaRPr lang="fr-FR" baseline="-25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mtClean="0"/>
                        <a:t>v</a:t>
                      </a:r>
                      <a:r>
                        <a:rPr lang="fr-FR" baseline="-25000" smtClean="0"/>
                        <a:t>0</a:t>
                      </a:r>
                      <a:endParaRPr lang="fr-FR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</a:t>
                      </a:r>
                      <a:r>
                        <a:rPr lang="fr-FR" baseline="-25000" dirty="0" smtClean="0"/>
                        <a:t>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</a:t>
                      </a:r>
                      <a:r>
                        <a:rPr lang="fr-FR" baseline="-25000" dirty="0" smtClean="0"/>
                        <a:t>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</a:t>
                      </a:r>
                      <a:r>
                        <a:rPr lang="fr-FR" baseline="-25000" dirty="0" smtClean="0"/>
                        <a:t>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</a:t>
                      </a:r>
                      <a:r>
                        <a:rPr lang="fr-FR" baseline="-25000" dirty="0" smtClean="0"/>
                        <a:t>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</a:t>
                      </a:r>
                      <a:r>
                        <a:rPr lang="fr-FR" baseline="-25000" dirty="0" smtClean="0"/>
                        <a:t>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</a:t>
                      </a:r>
                      <a:r>
                        <a:rPr lang="fr-FR" baseline="-25000" dirty="0" smtClean="0"/>
                        <a:t>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</a:t>
                      </a:r>
                      <a:r>
                        <a:rPr lang="fr-FR" baseline="-25000" dirty="0" smtClean="0"/>
                        <a:t>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</a:t>
                      </a:r>
                      <a:r>
                        <a:rPr lang="fr-FR" baseline="-25000" dirty="0" smtClean="0"/>
                        <a:t>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v</a:t>
                      </a:r>
                      <a:r>
                        <a:rPr lang="fr-FR" baseline="-25000" dirty="0" smtClean="0"/>
                        <a:t>9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242</Words>
  <Application>Microsoft Office PowerPoint</Application>
  <PresentationFormat>Affichage à l'écran (4:3)</PresentationFormat>
  <Paragraphs>48</Paragraphs>
  <Slides>4</Slides>
  <Notes>0</Notes>
  <HiddenSlides>0</HiddenSlides>
  <MMClips>1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Diapositive 1</vt:lpstr>
      <vt:lpstr>Diapositive 2</vt:lpstr>
      <vt:lpstr>Diapositive 3</vt:lpstr>
      <vt:lpstr>Diapositive 4</vt:lpstr>
    </vt:vector>
  </TitlesOfParts>
  <Company>Conseil FSESNV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Nouiri</dc:creator>
  <cp:lastModifiedBy>nouiri</cp:lastModifiedBy>
  <cp:revision>43</cp:revision>
  <dcterms:created xsi:type="dcterms:W3CDTF">2011-10-19T09:14:41Z</dcterms:created>
  <dcterms:modified xsi:type="dcterms:W3CDTF">2019-11-13T20:36:50Z</dcterms:modified>
</cp:coreProperties>
</file>