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65" r:id="rId2"/>
    <p:sldId id="305" r:id="rId3"/>
    <p:sldId id="306" r:id="rId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C9D0"/>
    <a:srgbClr val="FDD66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5"/>
    <p:restoredTop sz="94618"/>
  </p:normalViewPr>
  <p:slideViewPr>
    <p:cSldViewPr snapToGrid="0" snapToObjects="1">
      <p:cViewPr varScale="1">
        <p:scale>
          <a:sx n="68" d="100"/>
          <a:sy n="68" d="100"/>
        </p:scale>
        <p:origin x="-57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EB640-C1F0-ED4E-9FB4-9C056DB811DB}" type="datetimeFigureOut">
              <a:rPr kumimoji="1" lang="zh-CN" altLang="en-US" smtClean="0"/>
              <a:pPr/>
              <a:t>2022/12/16</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D1D1B2-FDEE-AC48-A85E-336B6BB2029A}" type="slidenum">
              <a:rPr kumimoji="1" lang="zh-CN" altLang="en-US" smtClean="0"/>
              <a:pPr/>
              <a:t>‹N°›</a:t>
            </a:fld>
            <a:endParaRPr kumimoji="1" lang="zh-CN" altLang="en-US"/>
          </a:p>
        </p:txBody>
      </p:sp>
    </p:spTree>
    <p:extLst>
      <p:ext uri="{BB962C8B-B14F-4D97-AF65-F5344CB8AC3E}">
        <p14:creationId xmlns="" xmlns:p14="http://schemas.microsoft.com/office/powerpoint/2010/main" val="31866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smtClean="0"/>
              <a:t>单击此处编辑母版标题样式</a:t>
            </a:r>
            <a:endParaRPr kumimoji="1"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smtClean="0"/>
              <a:t>单击此处编辑母版副标题样式</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51165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93814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38532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528171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smtClean="0"/>
              <a:t>单击此处编辑母版文本样式</a:t>
            </a:r>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425865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752399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7" name="日期占位符 6"/>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19680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日期占位符 2"/>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29661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76770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155489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373596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F7799-C480-B340-92DD-3DC98B081829}" type="slidenum">
              <a:rPr kumimoji="1" lang="zh-CN" altLang="en-US" smtClean="0"/>
              <a:pPr/>
              <a:t>‹N°›</a:t>
            </a:fld>
            <a:endParaRPr kumimoji="1" lang="zh-CN" altLang="en-US"/>
          </a:p>
        </p:txBody>
      </p:sp>
    </p:spTree>
    <p:extLst>
      <p:ext uri="{BB962C8B-B14F-4D97-AF65-F5344CB8AC3E}">
        <p14:creationId xmlns="" xmlns:p14="http://schemas.microsoft.com/office/powerpoint/2010/main" val="564080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5" name="文本框 18"/>
          <p:cNvSpPr txBox="1">
            <a:spLocks noChangeArrowheads="1"/>
          </p:cNvSpPr>
          <p:nvPr/>
        </p:nvSpPr>
        <p:spPr bwMode="auto">
          <a:xfrm>
            <a:off x="2521528" y="374073"/>
            <a:ext cx="9160625"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eaLnBrk="1" hangingPunct="1">
              <a:spcBef>
                <a:spcPct val="0"/>
              </a:spcBef>
              <a:buFontTx/>
              <a:buNone/>
            </a:pPr>
            <a:r>
              <a:rPr kumimoji="1" lang="ar-DZ" altLang="zh-CN" b="1" dirty="0" smtClean="0">
                <a:solidFill>
                  <a:schemeClr val="tx2">
                    <a:lumMod val="50000"/>
                  </a:schemeClr>
                </a:solidFill>
                <a:latin typeface="Yuanti SC" charset="-122"/>
                <a:ea typeface="Yuanti SC" charset="-122"/>
                <a:cs typeface="Yuanti SC" charset="-122"/>
              </a:rPr>
              <a:t>المحاضرة الثالثة </a:t>
            </a:r>
            <a:r>
              <a:rPr kumimoji="1" lang="fr-FR" altLang="zh-CN" b="1" dirty="0" smtClean="0">
                <a:solidFill>
                  <a:schemeClr val="tx2">
                    <a:lumMod val="50000"/>
                  </a:schemeClr>
                </a:solidFill>
                <a:latin typeface="Yuanti SC" charset="-122"/>
                <a:ea typeface="Yuanti SC" charset="-122"/>
                <a:cs typeface="Yuanti SC" charset="-122"/>
              </a:rPr>
              <a:t>:</a:t>
            </a:r>
            <a:r>
              <a:rPr kumimoji="1" lang="ar-DZ" altLang="zh-CN" b="1" dirty="0" smtClean="0">
                <a:solidFill>
                  <a:schemeClr val="tx2">
                    <a:lumMod val="50000"/>
                  </a:schemeClr>
                </a:solidFill>
                <a:latin typeface="Yuanti SC" charset="-122"/>
                <a:ea typeface="Yuanti SC" charset="-122"/>
                <a:cs typeface="Yuanti SC" charset="-122"/>
              </a:rPr>
              <a:t> خصائص خدمات النقل </a:t>
            </a:r>
            <a:endParaRPr kumimoji="1" lang="zh-CN" altLang="en-US" sz="4800" b="1" dirty="0">
              <a:solidFill>
                <a:schemeClr val="tx2">
                  <a:lumMod val="50000"/>
                </a:schemeClr>
              </a:solidFill>
              <a:latin typeface="Yuanti SC" charset="-122"/>
              <a:ea typeface="Yuanti SC" charset="-122"/>
              <a:cs typeface="Yuanti SC" charset="-122"/>
            </a:endParaRPr>
          </a:p>
        </p:txBody>
      </p:sp>
      <p:sp>
        <p:nvSpPr>
          <p:cNvPr id="7" name="文本框 18"/>
          <p:cNvSpPr txBox="1">
            <a:spLocks noChangeArrowheads="1"/>
          </p:cNvSpPr>
          <p:nvPr/>
        </p:nvSpPr>
        <p:spPr bwMode="auto">
          <a:xfrm>
            <a:off x="595746" y="1111248"/>
            <a:ext cx="10213571"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smtClean="0">
                <a:solidFill>
                  <a:schemeClr val="tx2">
                    <a:lumMod val="50000"/>
                  </a:schemeClr>
                </a:solidFill>
                <a:latin typeface="Yuanti SC" charset="-122"/>
                <a:ea typeface="Yuanti SC" charset="-122"/>
                <a:cs typeface="Yuanti SC" charset="-122"/>
              </a:rPr>
              <a:t>مقدمة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من خلال المحاضرات السابقة حول خدمات النقل ومختلف </a:t>
            </a:r>
            <a:r>
              <a:rPr kumimoji="1" lang="ar-DZ" altLang="zh-CN" sz="2000" dirty="0" err="1" smtClean="0">
                <a:solidFill>
                  <a:schemeClr val="tx2">
                    <a:lumMod val="50000"/>
                  </a:schemeClr>
                </a:solidFill>
                <a:latin typeface="Yuanti SC" charset="-122"/>
                <a:ea typeface="Yuanti SC" charset="-122"/>
                <a:cs typeface="Yuanti SC" charset="-122"/>
              </a:rPr>
              <a:t>التعاريف</a:t>
            </a:r>
            <a:r>
              <a:rPr kumimoji="1" lang="ar-DZ" altLang="zh-CN" sz="2000" dirty="0" smtClean="0">
                <a:solidFill>
                  <a:schemeClr val="tx2">
                    <a:lumMod val="50000"/>
                  </a:schemeClr>
                </a:solidFill>
                <a:latin typeface="Yuanti SC" charset="-122"/>
                <a:ea typeface="Yuanti SC" charset="-122"/>
                <a:cs typeface="Yuanti SC" charset="-122"/>
              </a:rPr>
              <a:t> المقدمة يمكن استنتاج جملة من الخصائص التي تشترك فيها خدمات النقل والتي يمكن أن تؤثر على تصميم البرامج التسويقية وصياغة السياسات التسويقية لمؤسسات وهيئات النقل نذكر منها </a:t>
            </a:r>
            <a:r>
              <a:rPr kumimoji="1" lang="ar-DZ" altLang="zh-CN" sz="2000" dirty="0" err="1" smtClean="0">
                <a:solidFill>
                  <a:schemeClr val="tx2">
                    <a:lumMod val="50000"/>
                  </a:schemeClr>
                </a:solidFill>
                <a:latin typeface="Yuanti SC" charset="-122"/>
                <a:ea typeface="Yuanti SC" charset="-122"/>
                <a:cs typeface="Yuanti SC" charset="-122"/>
              </a:rPr>
              <a:t>مايلي</a:t>
            </a:r>
            <a:r>
              <a:rPr kumimoji="1" lang="fr-FR" altLang="zh-CN" sz="2000" dirty="0" smtClean="0">
                <a:solidFill>
                  <a:schemeClr val="tx2">
                    <a:lumMod val="50000"/>
                  </a:schemeClr>
                </a:solidFill>
                <a:latin typeface="Yuanti SC" charset="-122"/>
                <a:ea typeface="Yuanti SC" charset="-122"/>
                <a:cs typeface="Yuanti SC" charset="-122"/>
              </a:rPr>
              <a:t>:</a:t>
            </a:r>
            <a:endParaRPr kumimoji="1" lang="zh-CN" altLang="en-US" sz="4000" b="1" dirty="0">
              <a:solidFill>
                <a:schemeClr val="tx2">
                  <a:lumMod val="50000"/>
                </a:schemeClr>
              </a:solidFill>
              <a:latin typeface="Yuanti SC" charset="-122"/>
              <a:ea typeface="Yuanti SC" charset="-122"/>
              <a:cs typeface="Yuanti SC" charset="-122"/>
            </a:endParaRPr>
          </a:p>
        </p:txBody>
      </p:sp>
      <p:sp>
        <p:nvSpPr>
          <p:cNvPr id="8" name="文本框 18"/>
          <p:cNvSpPr txBox="1">
            <a:spLocks noChangeArrowheads="1"/>
          </p:cNvSpPr>
          <p:nvPr/>
        </p:nvSpPr>
        <p:spPr bwMode="auto">
          <a:xfrm>
            <a:off x="595746" y="2515836"/>
            <a:ext cx="10213571"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marL="457200" indent="-457200" algn="r" rtl="1">
              <a:spcBef>
                <a:spcPct val="0"/>
              </a:spcBef>
              <a:buAutoNum type="arabicPeriod"/>
            </a:pPr>
            <a:r>
              <a:rPr kumimoji="1" lang="ar-DZ" altLang="zh-CN" sz="2400" b="1" dirty="0" smtClean="0">
                <a:solidFill>
                  <a:schemeClr val="tx2">
                    <a:lumMod val="50000"/>
                  </a:schemeClr>
                </a:solidFill>
                <a:latin typeface="Yuanti SC" charset="-122"/>
                <a:ea typeface="Yuanti SC" charset="-122"/>
                <a:cs typeface="Yuanti SC" charset="-122"/>
              </a:rPr>
              <a:t>خدمة النقل غير ملموسة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حيث تتصف خدمات النقل بعدم </a:t>
            </a:r>
            <a:r>
              <a:rPr kumimoji="1" lang="ar-DZ" altLang="zh-CN" sz="2000" dirty="0" err="1" smtClean="0">
                <a:solidFill>
                  <a:schemeClr val="tx2">
                    <a:lumMod val="50000"/>
                  </a:schemeClr>
                </a:solidFill>
                <a:latin typeface="Yuanti SC" charset="-122"/>
                <a:ea typeface="Yuanti SC" charset="-122"/>
                <a:cs typeface="Yuanti SC" charset="-122"/>
              </a:rPr>
              <a:t>الملموسية</a:t>
            </a:r>
            <a:r>
              <a:rPr kumimoji="1" lang="ar-DZ" altLang="zh-CN" sz="2000" dirty="0" smtClean="0">
                <a:solidFill>
                  <a:schemeClr val="tx2">
                    <a:lumMod val="50000"/>
                  </a:schemeClr>
                </a:solidFill>
                <a:latin typeface="Yuanti SC" charset="-122"/>
                <a:ea typeface="Yuanti SC" charset="-122"/>
                <a:cs typeface="Yuanti SC" charset="-122"/>
              </a:rPr>
              <a:t>، أي ليس لها وجود مادي لذلك من الصعب معاينتها وتجربة الخدمة عن طريق لمسها أو رؤيتها قبل </a:t>
            </a:r>
            <a:r>
              <a:rPr kumimoji="1" lang="ar-DZ" altLang="zh-CN" sz="2000" dirty="0" err="1" smtClean="0">
                <a:solidFill>
                  <a:schemeClr val="tx2">
                    <a:lumMod val="50000"/>
                  </a:schemeClr>
                </a:solidFill>
                <a:latin typeface="Yuanti SC" charset="-122"/>
                <a:ea typeface="Yuanti SC" charset="-122"/>
                <a:cs typeface="Yuanti SC" charset="-122"/>
              </a:rPr>
              <a:t>شرائها.</a:t>
            </a:r>
            <a:r>
              <a:rPr kumimoji="1" lang="ar-DZ" altLang="zh-CN" sz="2000" dirty="0" smtClean="0">
                <a:solidFill>
                  <a:schemeClr val="tx2">
                    <a:lumMod val="50000"/>
                  </a:schemeClr>
                </a:solidFill>
                <a:latin typeface="Yuanti SC" charset="-122"/>
                <a:ea typeface="Yuanti SC" charset="-122"/>
                <a:cs typeface="Yuanti SC" charset="-122"/>
              </a:rPr>
              <a:t> هذا ما يجعل المستفيد من الخدمة غير قادر على </a:t>
            </a:r>
            <a:r>
              <a:rPr kumimoji="1" lang="ar-DZ" altLang="zh-CN" sz="2000" dirty="0" smtClean="0">
                <a:latin typeface="Yuanti SC" charset="-122"/>
                <a:ea typeface="Yuanti SC" charset="-122"/>
                <a:cs typeface="Yuanti SC" charset="-122"/>
              </a:rPr>
              <a:t>اصدار</a:t>
            </a:r>
            <a:r>
              <a:rPr kumimoji="1" lang="ar-DZ" altLang="zh-CN" sz="2000" dirty="0" smtClean="0">
                <a:solidFill>
                  <a:schemeClr val="tx2">
                    <a:lumMod val="50000"/>
                  </a:schemeClr>
                </a:solidFill>
                <a:latin typeface="Yuanti SC" charset="-122"/>
                <a:ea typeface="Yuanti SC" charset="-122"/>
                <a:cs typeface="Yuanti SC" charset="-122"/>
              </a:rPr>
              <a:t> حكمه على الخدمة أو تقييمها وبالتالي يكون اتخاذ القرار أصعب </a:t>
            </a:r>
            <a:r>
              <a:rPr kumimoji="1" lang="ar-DZ" altLang="zh-CN" sz="2000" dirty="0" err="1" smtClean="0">
                <a:solidFill>
                  <a:schemeClr val="tx2">
                    <a:lumMod val="50000"/>
                  </a:schemeClr>
                </a:solidFill>
                <a:latin typeface="Yuanti SC" charset="-122"/>
                <a:ea typeface="Yuanti SC" charset="-122"/>
                <a:cs typeface="Yuanti SC" charset="-122"/>
              </a:rPr>
              <a:t>مايزيد</a:t>
            </a:r>
            <a:r>
              <a:rPr kumimoji="1" lang="ar-DZ" altLang="zh-CN" sz="2000" dirty="0" smtClean="0">
                <a:solidFill>
                  <a:schemeClr val="tx2">
                    <a:lumMod val="50000"/>
                  </a:schemeClr>
                </a:solidFill>
                <a:latin typeface="Yuanti SC" charset="-122"/>
                <a:ea typeface="Yuanti SC" charset="-122"/>
                <a:cs typeface="Yuanti SC" charset="-122"/>
              </a:rPr>
              <a:t> من عوامل المخاطرة لديه.</a:t>
            </a:r>
            <a:endParaRPr kumimoji="1" lang="zh-CN" altLang="en-US" sz="2000"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 xmlns:p14="http://schemas.microsoft.com/office/powerpoint/2010/main" val="167770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7" name="Freeform 8"/>
          <p:cNvSpPr>
            <a:spLocks/>
          </p:cNvSpPr>
          <p:nvPr/>
        </p:nvSpPr>
        <p:spPr bwMode="auto">
          <a:xfrm>
            <a:off x="4483104" y="5089525"/>
            <a:ext cx="1003296" cy="67627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074400" y="3505200"/>
            <a:ext cx="806451" cy="5778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45240" y="5105403"/>
            <a:ext cx="645296" cy="4635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 name="Freeform 31"/>
          <p:cNvSpPr>
            <a:spLocks/>
          </p:cNvSpPr>
          <p:nvPr/>
        </p:nvSpPr>
        <p:spPr bwMode="auto">
          <a:xfrm>
            <a:off x="3454400" y="6332541"/>
            <a:ext cx="908053" cy="525463"/>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bg2">
              <a:lumMod val="7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54476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ب.</a:t>
            </a:r>
            <a:r>
              <a:rPr kumimoji="1" lang="ar-DZ" altLang="zh-CN" sz="2400" b="1" dirty="0" smtClean="0">
                <a:solidFill>
                  <a:schemeClr val="tx2">
                    <a:lumMod val="50000"/>
                  </a:schemeClr>
                </a:solidFill>
                <a:latin typeface="Yuanti SC" charset="-122"/>
                <a:ea typeface="Yuanti SC" charset="-122"/>
                <a:cs typeface="Yuanti SC" charset="-122"/>
              </a:rPr>
              <a:t> خدمة النقل </a:t>
            </a:r>
            <a:r>
              <a:rPr kumimoji="1" lang="ar-DZ" altLang="zh-CN" sz="2400" b="1" dirty="0" err="1" smtClean="0">
                <a:solidFill>
                  <a:schemeClr val="tx2">
                    <a:lumMod val="50000"/>
                  </a:schemeClr>
                </a:solidFill>
                <a:latin typeface="Yuanti SC" charset="-122"/>
                <a:ea typeface="Yuanti SC" charset="-122"/>
                <a:cs typeface="Yuanti SC" charset="-122"/>
              </a:rPr>
              <a:t>تلازمية </a:t>
            </a:r>
            <a:r>
              <a:rPr kumimoji="1" lang="ar-DZ" altLang="zh-CN" sz="2400" b="1" dirty="0" smtClean="0">
                <a:solidFill>
                  <a:schemeClr val="tx2">
                    <a:lumMod val="50000"/>
                  </a:schemeClr>
                </a:solidFill>
                <a:latin typeface="Yuanti SC" charset="-122"/>
                <a:ea typeface="Yuanti SC" charset="-122"/>
                <a:cs typeface="Yuanti SC" charset="-122"/>
              </a:rPr>
              <a:t>(غير قابلة للانفصال</a:t>
            </a:r>
            <a:r>
              <a:rPr kumimoji="1" lang="ar-DZ" altLang="zh-CN" sz="2400" b="1" dirty="0" err="1" smtClean="0">
                <a:solidFill>
                  <a:schemeClr val="tx2">
                    <a:lumMod val="50000"/>
                  </a:schemeClr>
                </a:solidFill>
                <a:latin typeface="Yuanti SC" charset="-122"/>
                <a:ea typeface="Yuanti SC" charset="-122"/>
                <a:cs typeface="Yuanti SC" charset="-122"/>
              </a:rPr>
              <a:t>)</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هذه الخدمة تظهر الترابط الشديد بين الخدمة ومقدميها </a:t>
            </a:r>
            <a:r>
              <a:rPr kumimoji="1" lang="ar-DZ" altLang="zh-CN" sz="2000" dirty="0" err="1" smtClean="0">
                <a:solidFill>
                  <a:schemeClr val="tx2">
                    <a:lumMod val="50000"/>
                  </a:schemeClr>
                </a:solidFill>
                <a:latin typeface="Yuanti SC" charset="-122"/>
                <a:ea typeface="Yuanti SC" charset="-122"/>
                <a:cs typeface="Yuanti SC" charset="-122"/>
              </a:rPr>
              <a:t>وايضا</a:t>
            </a:r>
            <a:r>
              <a:rPr kumimoji="1" lang="ar-DZ" altLang="zh-CN" sz="2000" dirty="0" smtClean="0">
                <a:solidFill>
                  <a:schemeClr val="tx2">
                    <a:lumMod val="50000"/>
                  </a:schemeClr>
                </a:solidFill>
                <a:latin typeface="Yuanti SC" charset="-122"/>
                <a:ea typeface="Yuanti SC" charset="-122"/>
                <a:cs typeface="Yuanti SC" charset="-122"/>
              </a:rPr>
              <a:t> بين الخدمة والزبون فيصعب الفصل بينهما مما يستوجب حضور طالب الخدمة الى أماكن تقديمها لأنه مشارك في عملية </a:t>
            </a:r>
            <a:r>
              <a:rPr kumimoji="1" lang="ar-DZ" altLang="zh-CN" sz="2000" dirty="0" err="1" smtClean="0">
                <a:solidFill>
                  <a:schemeClr val="tx2">
                    <a:lumMod val="50000"/>
                  </a:schemeClr>
                </a:solidFill>
                <a:latin typeface="Yuanti SC" charset="-122"/>
                <a:ea typeface="Yuanti SC" charset="-122"/>
                <a:cs typeface="Yuanti SC" charset="-122"/>
              </a:rPr>
              <a:t>انتاجها.</a:t>
            </a:r>
            <a:r>
              <a:rPr kumimoji="1" lang="ar-DZ" altLang="zh-CN" sz="2000" dirty="0" smtClean="0">
                <a:solidFill>
                  <a:schemeClr val="tx2">
                    <a:lumMod val="50000"/>
                  </a:schemeClr>
                </a:solidFill>
                <a:latin typeface="Yuanti SC" charset="-122"/>
                <a:ea typeface="Yuanti SC" charset="-122"/>
                <a:cs typeface="Yuanti SC" charset="-122"/>
              </a:rPr>
              <a:t> لكن مع التطور التكنولوجي وما أحدثته من تغيير في الواقع التعاملي </a:t>
            </a:r>
            <a:r>
              <a:rPr kumimoji="1" lang="ar-DZ" altLang="zh-CN" sz="2000" dirty="0" err="1" smtClean="0">
                <a:solidFill>
                  <a:schemeClr val="tx2">
                    <a:lumMod val="50000"/>
                  </a:schemeClr>
                </a:solidFill>
                <a:latin typeface="Yuanti SC" charset="-122"/>
                <a:ea typeface="Yuanti SC" charset="-122"/>
                <a:cs typeface="Yuanti SC" charset="-122"/>
              </a:rPr>
              <a:t>للافراد</a:t>
            </a:r>
            <a:r>
              <a:rPr kumimoji="1" lang="ar-DZ" altLang="zh-CN" sz="2000" dirty="0" smtClean="0">
                <a:solidFill>
                  <a:schemeClr val="tx2">
                    <a:lumMod val="50000"/>
                  </a:schemeClr>
                </a:solidFill>
                <a:latin typeface="Yuanti SC" charset="-122"/>
                <a:ea typeface="Yuanti SC" charset="-122"/>
                <a:cs typeface="Yuanti SC" charset="-122"/>
              </a:rPr>
              <a:t> أصبحت هذه الخاصية أقلّ </a:t>
            </a:r>
            <a:r>
              <a:rPr kumimoji="1" lang="ar-DZ" altLang="zh-CN" sz="2000" dirty="0" err="1" smtClean="0">
                <a:solidFill>
                  <a:schemeClr val="tx2">
                    <a:lumMod val="50000"/>
                  </a:schemeClr>
                </a:solidFill>
                <a:latin typeface="Yuanti SC" charset="-122"/>
                <a:ea typeface="Yuanti SC" charset="-122"/>
                <a:cs typeface="Yuanti SC" charset="-122"/>
              </a:rPr>
              <a:t>حدّة</a:t>
            </a:r>
            <a:r>
              <a:rPr kumimoji="1" lang="ar-DZ" altLang="zh-CN" sz="2000" dirty="0" smtClean="0">
                <a:solidFill>
                  <a:schemeClr val="tx2">
                    <a:lumMod val="50000"/>
                  </a:schemeClr>
                </a:solidFill>
                <a:latin typeface="Yuanti SC" charset="-122"/>
                <a:ea typeface="Yuanti SC" charset="-122"/>
                <a:cs typeface="Yuanti SC" charset="-122"/>
              </a:rPr>
              <a:t>، حيث اصبحت بعض الخدمات تقدم دون ضرورة حضور </a:t>
            </a:r>
            <a:r>
              <a:rPr kumimoji="1" lang="ar-DZ" altLang="zh-CN" sz="2000" dirty="0" err="1" smtClean="0">
                <a:solidFill>
                  <a:schemeClr val="tx2">
                    <a:lumMod val="50000"/>
                  </a:schemeClr>
                </a:solidFill>
                <a:latin typeface="Yuanti SC" charset="-122"/>
                <a:ea typeface="Yuanti SC" charset="-122"/>
                <a:cs typeface="Yuanti SC" charset="-122"/>
              </a:rPr>
              <a:t>الزبون.</a:t>
            </a:r>
            <a:r>
              <a:rPr kumimoji="1" lang="ar-DZ" altLang="zh-CN" sz="2000" dirty="0" smtClean="0">
                <a:solidFill>
                  <a:schemeClr val="tx2">
                    <a:lumMod val="50000"/>
                  </a:schemeClr>
                </a:solidFill>
                <a:latin typeface="Yuanti SC" charset="-122"/>
                <a:ea typeface="Yuanti SC" charset="-122"/>
                <a:cs typeface="Yuanti SC" charset="-122"/>
              </a:rPr>
              <a:t> وتبرز هذه الخاصية أيضا ضرورة تكوين وتأهيل وتدريب مقدمي الخدمات بما أنهم عنصر هام جدا في تحديد جودة الخدمة المقدمة، وأهميتهم في الخدمات اكبر من أهميتهم في القطاعات السلعية.</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ج.</a:t>
            </a:r>
            <a:r>
              <a:rPr kumimoji="1" lang="ar-DZ" altLang="zh-CN" sz="2400" b="1" dirty="0" smtClean="0">
                <a:solidFill>
                  <a:schemeClr val="tx2">
                    <a:lumMod val="50000"/>
                  </a:schemeClr>
                </a:solidFill>
                <a:latin typeface="Yuanti SC" charset="-122"/>
                <a:ea typeface="Yuanti SC" charset="-122"/>
                <a:cs typeface="Yuanti SC" charset="-122"/>
              </a:rPr>
              <a:t> خدمة النقل غير قابلة للتخزين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حيث تتعرض الخدمات بصفة عامة للزوال عند استعمالها وهي غير قابلة للتخزين مما يقلل من تكاليف التخزين </a:t>
            </a:r>
            <a:r>
              <a:rPr kumimoji="1" lang="ar-DZ" altLang="zh-CN" sz="2000" dirty="0" err="1" smtClean="0">
                <a:solidFill>
                  <a:schemeClr val="tx2">
                    <a:lumMod val="50000"/>
                  </a:schemeClr>
                </a:solidFill>
                <a:latin typeface="Yuanti SC" charset="-122"/>
                <a:ea typeface="Yuanti SC" charset="-122"/>
                <a:cs typeface="Yuanti SC" charset="-122"/>
              </a:rPr>
              <a:t>والايداع</a:t>
            </a:r>
            <a:r>
              <a:rPr kumimoji="1" lang="ar-DZ" altLang="zh-CN" sz="2000" dirty="0" smtClean="0">
                <a:solidFill>
                  <a:schemeClr val="tx2">
                    <a:lumMod val="50000"/>
                  </a:schemeClr>
                </a:solidFill>
                <a:latin typeface="Yuanti SC" charset="-122"/>
                <a:ea typeface="Yuanti SC" charset="-122"/>
                <a:cs typeface="Yuanti SC" charset="-122"/>
              </a:rPr>
              <a:t> بشكل كامل في المؤسسات الخدمية ومن بينها خدمات </a:t>
            </a:r>
            <a:r>
              <a:rPr kumimoji="1" lang="ar-DZ" altLang="zh-CN" sz="2000" dirty="0" err="1" smtClean="0">
                <a:solidFill>
                  <a:schemeClr val="tx2">
                    <a:lumMod val="50000"/>
                  </a:schemeClr>
                </a:solidFill>
                <a:latin typeface="Yuanti SC" charset="-122"/>
                <a:ea typeface="Yuanti SC" charset="-122"/>
                <a:cs typeface="Yuanti SC" charset="-122"/>
              </a:rPr>
              <a:t>النقل.</a:t>
            </a:r>
            <a:r>
              <a:rPr kumimoji="1" lang="ar-DZ" altLang="zh-CN" sz="2000" dirty="0" smtClean="0">
                <a:solidFill>
                  <a:schemeClr val="tx2">
                    <a:lumMod val="50000"/>
                  </a:schemeClr>
                </a:solidFill>
                <a:latin typeface="Yuanti SC" charset="-122"/>
                <a:ea typeface="Yuanti SC" charset="-122"/>
                <a:cs typeface="Yuanti SC" charset="-122"/>
              </a:rPr>
              <a:t> لكن ستكون هناك مشكلة وجود كميات مشغلة عند العرض غير قابلة للاستفادة منها </a:t>
            </a:r>
            <a:r>
              <a:rPr kumimoji="1" lang="ar-DZ" altLang="zh-CN" sz="2000" dirty="0" err="1" smtClean="0">
                <a:solidFill>
                  <a:schemeClr val="tx2">
                    <a:lumMod val="50000"/>
                  </a:schemeClr>
                </a:solidFill>
                <a:latin typeface="Yuanti SC" charset="-122"/>
                <a:ea typeface="Yuanti SC" charset="-122"/>
                <a:cs typeface="Yuanti SC" charset="-122"/>
              </a:rPr>
              <a:t>مجددا </a:t>
            </a:r>
            <a:r>
              <a:rPr kumimoji="1" lang="ar-DZ" altLang="zh-CN" sz="2000" dirty="0" smtClean="0">
                <a:solidFill>
                  <a:schemeClr val="tx2">
                    <a:lumMod val="50000"/>
                  </a:schemeClr>
                </a:solidFill>
                <a:latin typeface="Yuanti SC" charset="-122"/>
                <a:ea typeface="Yuanti SC" charset="-122"/>
                <a:cs typeface="Yuanti SC" charset="-122"/>
              </a:rPr>
              <a:t>(مثل المقاعد الخالية والغير مستعملة) وهذه الخاصية </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مرتبطة بدرجة عدم </a:t>
            </a:r>
            <a:r>
              <a:rPr kumimoji="1" lang="ar-DZ" altLang="zh-CN" sz="2000" dirty="0" err="1" smtClean="0">
                <a:solidFill>
                  <a:schemeClr val="tx2">
                    <a:lumMod val="50000"/>
                  </a:schemeClr>
                </a:solidFill>
                <a:latin typeface="Yuanti SC" charset="-122"/>
                <a:ea typeface="Yuanti SC" charset="-122"/>
                <a:cs typeface="Yuanti SC" charset="-122"/>
              </a:rPr>
              <a:t>ملموسية</a:t>
            </a:r>
            <a:r>
              <a:rPr kumimoji="1" lang="ar-DZ" altLang="zh-CN" sz="2000" dirty="0" smtClean="0">
                <a:solidFill>
                  <a:schemeClr val="tx2">
                    <a:lumMod val="50000"/>
                  </a:schemeClr>
                </a:solidFill>
                <a:latin typeface="Yuanti SC" charset="-122"/>
                <a:ea typeface="Yuanti SC" charset="-122"/>
                <a:cs typeface="Yuanti SC" charset="-122"/>
              </a:rPr>
              <a:t> وتلازمية خدمة النقل حيث أن خدمة النقل تعتبر مستهلكة منذ لحظة انتاجها وتقديمها مما يستوجب على هيئات النقل محاولة تحقيق التوازن بين العرض والطلب واتخاذ جملة من الاجراءات التي من شأنها مواجهة هذه التقلبات في الطلب والقدرة الاستيعابية لشركات النقل أو الوسائط، مثل</a:t>
            </a:r>
            <a:r>
              <a:rPr kumimoji="1" lang="fr-FR" altLang="zh-CN" sz="2000" dirty="0"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استعمال انظمة الحجز المسبق.</a:t>
            </a: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اقتراح اسعار مختلفة بهدف تحويل الطلب المتأرجح بين الذروة والركود.</a:t>
            </a: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استخدام طرق ترويجية جديدة وعروض تنشيط المبيعات.</a:t>
            </a: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 xmlns:p14="http://schemas.microsoft.com/office/powerpoint/2010/main" val="575592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7" name="Freeform 8"/>
          <p:cNvSpPr>
            <a:spLocks/>
          </p:cNvSpPr>
          <p:nvPr/>
        </p:nvSpPr>
        <p:spPr bwMode="auto">
          <a:xfrm>
            <a:off x="4483104" y="5089525"/>
            <a:ext cx="1003296" cy="67627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074400" y="3505200"/>
            <a:ext cx="806451" cy="5778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45240" y="5105403"/>
            <a:ext cx="645296" cy="4635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 name="Freeform 31"/>
          <p:cNvSpPr>
            <a:spLocks/>
          </p:cNvSpPr>
          <p:nvPr/>
        </p:nvSpPr>
        <p:spPr bwMode="auto">
          <a:xfrm>
            <a:off x="3454400" y="6332541"/>
            <a:ext cx="908053" cy="525463"/>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bg2">
              <a:lumMod val="7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4339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د.</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400" b="1" dirty="0" err="1" smtClean="0">
                <a:solidFill>
                  <a:schemeClr val="tx2">
                    <a:lumMod val="50000"/>
                  </a:schemeClr>
                </a:solidFill>
                <a:latin typeface="Yuanti SC" charset="-122"/>
                <a:ea typeface="Yuanti SC" charset="-122"/>
                <a:cs typeface="Yuanti SC" charset="-122"/>
              </a:rPr>
              <a:t>التباين </a:t>
            </a:r>
            <a:r>
              <a:rPr kumimoji="1" lang="ar-DZ" altLang="zh-CN" sz="2400" b="1" dirty="0" smtClean="0">
                <a:solidFill>
                  <a:schemeClr val="tx2">
                    <a:lumMod val="50000"/>
                  </a:schemeClr>
                </a:solidFill>
                <a:latin typeface="Yuanti SC" charset="-122"/>
                <a:ea typeface="Yuanti SC" charset="-122"/>
                <a:cs typeface="Yuanti SC" charset="-122"/>
              </a:rPr>
              <a:t>(عدم التجانس</a:t>
            </a:r>
            <a:r>
              <a:rPr kumimoji="1" lang="ar-DZ" altLang="zh-CN" sz="2400" b="1" dirty="0" err="1" smtClean="0">
                <a:solidFill>
                  <a:schemeClr val="tx2">
                    <a:lumMod val="50000"/>
                  </a:schemeClr>
                </a:solidFill>
                <a:latin typeface="Yuanti SC" charset="-122"/>
                <a:ea typeface="Yuanti SC" charset="-122"/>
                <a:cs typeface="Yuanti SC" charset="-122"/>
              </a:rPr>
              <a:t>)</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حيث ان خاصية التباين والاختلاف في جودة خدمة النقل تبقى ملازمة لها مادامت الخدمات تعتمد مهارة وجهود وكفاءة مقدميها، حيث من الصعب تنميط والتحكم في مستوى جودة الخدمات التي تعتمد على العنصر البشري، وقد تختلف مستوى جودة الخدمة حتى مع نفس الشخص مقدم الخدمة.</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و.</a:t>
            </a:r>
            <a:r>
              <a:rPr kumimoji="1" lang="ar-DZ" altLang="zh-CN" sz="2400" b="1" dirty="0" smtClean="0">
                <a:solidFill>
                  <a:schemeClr val="tx2">
                    <a:lumMod val="50000"/>
                  </a:schemeClr>
                </a:solidFill>
                <a:latin typeface="Yuanti SC" charset="-122"/>
                <a:ea typeface="Yuanti SC" charset="-122"/>
                <a:cs typeface="Yuanti SC" charset="-122"/>
              </a:rPr>
              <a:t> خاصية عدم نقل ملكية الخدمة</a:t>
            </a:r>
            <a:r>
              <a:rPr kumimoji="1" lang="fr-FR" altLang="zh-CN" sz="2000" dirty="0" smtClean="0">
                <a:solidFill>
                  <a:schemeClr val="tx2">
                    <a:lumMod val="50000"/>
                  </a:schemeClr>
                </a:solidFill>
                <a:latin typeface="Yuanti SC" charset="-122"/>
                <a:ea typeface="Yuanti SC" charset="-122"/>
                <a:cs typeface="Yuanti SC" charset="-122"/>
              </a:rPr>
              <a:t>:</a:t>
            </a:r>
            <a:r>
              <a:rPr kumimoji="1" lang="ar-DZ" altLang="zh-CN" sz="2000" dirty="0" smtClean="0">
                <a:solidFill>
                  <a:schemeClr val="tx2">
                    <a:lumMod val="50000"/>
                  </a:schemeClr>
                </a:solidFill>
                <a:latin typeface="Yuanti SC" charset="-122"/>
                <a:ea typeface="Yuanti SC" charset="-122"/>
                <a:cs typeface="Yuanti SC" charset="-122"/>
              </a:rPr>
              <a:t> حيث ان عدم انتقال ملكية النقل يمثل خاصية مميزة لها مقارنة بالسلع، حيث يستطيع المستهلك المستفيد من خدمة النقل فقط من الاستفادة من الخدمة دون امتلاكها، مثل استئجار سيارة، حجز مقعد في طائرة، حيث ما يدفعه المستهلك يكون من اجل الاستفادة من المنفعة المباشرة التي يحصل عليها من الخدمة.</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ه.</a:t>
            </a:r>
            <a:r>
              <a:rPr kumimoji="1" lang="ar-DZ" altLang="zh-CN" sz="2400" b="1" dirty="0" smtClean="0">
                <a:solidFill>
                  <a:schemeClr val="tx2">
                    <a:lumMod val="50000"/>
                  </a:schemeClr>
                </a:solidFill>
                <a:latin typeface="Yuanti SC" charset="-122"/>
                <a:ea typeface="Yuanti SC" charset="-122"/>
                <a:cs typeface="Yuanti SC" charset="-122"/>
              </a:rPr>
              <a:t> تذبذب الطلب في خدمة النقل</a:t>
            </a:r>
            <a:r>
              <a:rPr kumimoji="1" lang="fr-FR" altLang="zh-CN" sz="2000" dirty="0" smtClean="0">
                <a:solidFill>
                  <a:schemeClr val="tx2">
                    <a:lumMod val="50000"/>
                  </a:schemeClr>
                </a:solidFill>
                <a:latin typeface="Yuanti SC" charset="-122"/>
                <a:ea typeface="Yuanti SC" charset="-122"/>
                <a:cs typeface="Yuanti SC" charset="-122"/>
              </a:rPr>
              <a:t>:</a:t>
            </a:r>
            <a:r>
              <a:rPr kumimoji="1" lang="ar-DZ" altLang="zh-CN" sz="2000" dirty="0" smtClean="0">
                <a:solidFill>
                  <a:schemeClr val="tx2">
                    <a:lumMod val="50000"/>
                  </a:schemeClr>
                </a:solidFill>
                <a:latin typeface="Yuanti SC" charset="-122"/>
                <a:ea typeface="Yuanti SC" charset="-122"/>
                <a:cs typeface="Yuanti SC" charset="-122"/>
              </a:rPr>
              <a:t> حيث يتميز الطلب على خدمات النقل بالتذبذب فهو يختلف بين الفصول لظروف معينة وهذا يعني أن استهلاك خدمات النقل يكون مرتفعا جدا في فصول ومنخفض في فصول اخرى.</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ن.</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err="1" smtClean="0">
                <a:solidFill>
                  <a:schemeClr val="tx2">
                    <a:lumMod val="50000"/>
                  </a:schemeClr>
                </a:solidFill>
                <a:latin typeface="Yuanti SC" charset="-122"/>
                <a:ea typeface="Yuanti SC" charset="-122"/>
                <a:cs typeface="Yuanti SC" charset="-122"/>
              </a:rPr>
              <a:t>بالاضافة</a:t>
            </a:r>
            <a:r>
              <a:rPr kumimoji="1" lang="ar-DZ" altLang="zh-CN" sz="2000" dirty="0" smtClean="0">
                <a:solidFill>
                  <a:schemeClr val="tx2">
                    <a:lumMod val="50000"/>
                  </a:schemeClr>
                </a:solidFill>
                <a:latin typeface="Yuanti SC" charset="-122"/>
                <a:ea typeface="Yuanti SC" charset="-122"/>
                <a:cs typeface="Yuanti SC" charset="-122"/>
              </a:rPr>
              <a:t> الى هذه الخصائص هناك خصائص ثانوية اخرى تتميز </a:t>
            </a:r>
            <a:r>
              <a:rPr kumimoji="1" lang="ar-DZ" altLang="zh-CN" sz="2000" dirty="0" err="1" smtClean="0">
                <a:solidFill>
                  <a:schemeClr val="tx2">
                    <a:lumMod val="50000"/>
                  </a:schemeClr>
                </a:solidFill>
                <a:latin typeface="Yuanti SC" charset="-122"/>
                <a:ea typeface="Yuanti SC" charset="-122"/>
                <a:cs typeface="Yuanti SC" charset="-122"/>
              </a:rPr>
              <a:t>بها</a:t>
            </a:r>
            <a:r>
              <a:rPr kumimoji="1" lang="ar-DZ" altLang="zh-CN" sz="2000" dirty="0" smtClean="0">
                <a:solidFill>
                  <a:schemeClr val="tx2">
                    <a:lumMod val="50000"/>
                  </a:schemeClr>
                </a:solidFill>
                <a:latin typeface="Yuanti SC" charset="-122"/>
                <a:ea typeface="Yuanti SC" charset="-122"/>
                <a:cs typeface="Yuanti SC" charset="-122"/>
              </a:rPr>
              <a:t> خدمات النقل أهمها </a:t>
            </a:r>
            <a:r>
              <a:rPr kumimoji="1" lang="fr-FR" altLang="zh-CN" sz="2000" dirty="0"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اختلاف راس المال الواجب توفره بين وسائل النقل المختلفة.</a:t>
            </a:r>
          </a:p>
          <a:p>
            <a:pPr algn="r" rtl="1">
              <a:spcBef>
                <a:spcPct val="0"/>
              </a:spcBef>
              <a:buFontTx/>
              <a:buChar char="-"/>
            </a:pPr>
            <a:r>
              <a:rPr kumimoji="1" lang="ar-DZ" altLang="zh-CN" sz="2000" dirty="0" smtClean="0">
                <a:solidFill>
                  <a:schemeClr val="tx2">
                    <a:lumMod val="50000"/>
                  </a:schemeClr>
                </a:solidFill>
                <a:latin typeface="Yuanti SC" charset="-122"/>
                <a:ea typeface="Yuanti SC" charset="-122"/>
                <a:cs typeface="Yuanti SC" charset="-122"/>
              </a:rPr>
              <a:t>خدمات النقل تسبب تلويثا للبيئة وبالتالي فهي تواجه هاجسا اضافيا مع الجوانب الاقتصادية والتجارية.</a:t>
            </a: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 xmlns:p14="http://schemas.microsoft.com/office/powerpoint/2010/main" val="575592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TotalTime>
  <Words>529</Words>
  <Application>Microsoft Office PowerPoint</Application>
  <PresentationFormat>Personnalisé</PresentationFormat>
  <Paragraphs>15</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Office 主题</vt:lpstr>
      <vt:lpstr>Diapositive 1</vt:lpstr>
      <vt:lpstr>Diapositive 2</vt:lpstr>
      <vt:lpstr>Diapositive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21566820@qq.com</dc:creator>
  <cp:lastModifiedBy>star</cp:lastModifiedBy>
  <cp:revision>30</cp:revision>
  <dcterms:created xsi:type="dcterms:W3CDTF">2017-06-07T09:14:36Z</dcterms:created>
  <dcterms:modified xsi:type="dcterms:W3CDTF">2022-12-16T22:14:12Z</dcterms:modified>
</cp:coreProperties>
</file>