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  <p:sldId id="265" r:id="rId6"/>
    <p:sldId id="266" r:id="rId7"/>
    <p:sldId id="257" r:id="rId8"/>
    <p:sldId id="258" r:id="rId9"/>
    <p:sldId id="259" r:id="rId10"/>
    <p:sldId id="260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0CAB-F7F3-401D-B520-869D3C5A2B93}" type="datetimeFigureOut">
              <a:rPr lang="fr-FR" smtClean="0"/>
              <a:t>08/05/2023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3E79-4D73-4D0F-B8FF-EF629820FF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5207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0CAB-F7F3-401D-B520-869D3C5A2B93}" type="datetimeFigureOut">
              <a:rPr lang="fr-FR" smtClean="0"/>
              <a:t>08/05/2023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3E79-4D73-4D0F-B8FF-EF629820FF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1675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0CAB-F7F3-401D-B520-869D3C5A2B93}" type="datetimeFigureOut">
              <a:rPr lang="fr-FR" smtClean="0"/>
              <a:t>08/05/2023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3E79-4D73-4D0F-B8FF-EF629820FF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9208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0CAB-F7F3-401D-B520-869D3C5A2B93}" type="datetimeFigureOut">
              <a:rPr lang="fr-FR" smtClean="0"/>
              <a:t>08/05/2023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3E79-4D73-4D0F-B8FF-EF629820FF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4659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0CAB-F7F3-401D-B520-869D3C5A2B93}" type="datetimeFigureOut">
              <a:rPr lang="fr-FR" smtClean="0"/>
              <a:t>08/05/2023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3E79-4D73-4D0F-B8FF-EF629820FF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549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0CAB-F7F3-401D-B520-869D3C5A2B93}" type="datetimeFigureOut">
              <a:rPr lang="fr-FR" smtClean="0"/>
              <a:t>08/05/2023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3E79-4D73-4D0F-B8FF-EF629820FF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1603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0CAB-F7F3-401D-B520-869D3C5A2B93}" type="datetimeFigureOut">
              <a:rPr lang="fr-FR" smtClean="0"/>
              <a:t>08/05/2023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3E79-4D73-4D0F-B8FF-EF629820FF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5293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0CAB-F7F3-401D-B520-869D3C5A2B93}" type="datetimeFigureOut">
              <a:rPr lang="fr-FR" smtClean="0"/>
              <a:t>08/05/2023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3E79-4D73-4D0F-B8FF-EF629820FF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5677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0CAB-F7F3-401D-B520-869D3C5A2B93}" type="datetimeFigureOut">
              <a:rPr lang="fr-FR" smtClean="0"/>
              <a:t>08/05/2023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3E79-4D73-4D0F-B8FF-EF629820FF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3014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0CAB-F7F3-401D-B520-869D3C5A2B93}" type="datetimeFigureOut">
              <a:rPr lang="fr-FR" smtClean="0"/>
              <a:t>08/05/2023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3E79-4D73-4D0F-B8FF-EF629820FF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009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0CAB-F7F3-401D-B520-869D3C5A2B93}" type="datetimeFigureOut">
              <a:rPr lang="fr-FR" smtClean="0"/>
              <a:t>08/05/2023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3E79-4D73-4D0F-B8FF-EF629820FF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6188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50CAB-F7F3-401D-B520-869D3C5A2B93}" type="datetimeFigureOut">
              <a:rPr lang="fr-FR" smtClean="0"/>
              <a:t>08/05/2023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03E79-4D73-4D0F-B8FF-EF629820FF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1522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arir.toufik@yahoo.f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Techniques de cryptage modernes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Dr Toufik </a:t>
            </a:r>
            <a:r>
              <a:rPr lang="fr-FR" dirty="0" err="1"/>
              <a:t>Marir</a:t>
            </a:r>
            <a:endParaRPr lang="fr-FR" dirty="0"/>
          </a:p>
          <a:p>
            <a:r>
              <a:rPr lang="fr-FR" dirty="0"/>
              <a:t>Université de Oum El </a:t>
            </a:r>
            <a:r>
              <a:rPr lang="fr-FR" dirty="0" err="1"/>
              <a:t>Bouaghi</a:t>
            </a:r>
            <a:endParaRPr lang="fr-FR" dirty="0"/>
          </a:p>
          <a:p>
            <a:r>
              <a:rPr lang="fr-FR" dirty="0">
                <a:hlinkClick r:id="rId2"/>
              </a:rPr>
              <a:t>marir.toufik@yahoo.fr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30358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 La technique RSA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15875">
              <a:buFont typeface="+mj-lt"/>
              <a:buAutoNum type="arabicPeriod"/>
            </a:pPr>
            <a:r>
              <a:rPr lang="fr-FR" dirty="0"/>
              <a:t> Chiffrement RSA</a:t>
            </a:r>
          </a:p>
          <a:p>
            <a:pPr marL="514350" indent="0">
              <a:buNone/>
            </a:pPr>
            <a:r>
              <a:rPr lang="fr-FR" dirty="0"/>
              <a:t>Exemple</a:t>
            </a:r>
          </a:p>
          <a:p>
            <a:pPr marL="971550" indent="-457200"/>
            <a:r>
              <a:rPr lang="fr-FR" dirty="0"/>
              <a:t>P = 3; q = 11</a:t>
            </a:r>
          </a:p>
          <a:p>
            <a:pPr marL="971550" indent="-457200"/>
            <a:r>
              <a:rPr lang="fr-FR" dirty="0"/>
              <a:t>n = p * q = 33;</a:t>
            </a:r>
          </a:p>
          <a:p>
            <a:pPr marL="971550" indent="-457200"/>
            <a:r>
              <a:rPr lang="fr-FR" dirty="0"/>
              <a:t>φ(n) = (p - 1)(q - 1) = 20</a:t>
            </a:r>
          </a:p>
          <a:p>
            <a:pPr marL="971550" indent="-457200"/>
            <a:r>
              <a:rPr lang="fr-FR" dirty="0"/>
              <a:t>e = 3 (choisi)</a:t>
            </a:r>
          </a:p>
          <a:p>
            <a:pPr marL="971550" indent="-457200"/>
            <a:r>
              <a:rPr lang="fr-FR" dirty="0"/>
              <a:t>d = 7(inverse de 3 </a:t>
            </a:r>
            <a:r>
              <a:rPr lang="fr-FR" dirty="0" err="1"/>
              <a:t>mod</a:t>
            </a:r>
            <a:r>
              <a:rPr lang="fr-FR" dirty="0"/>
              <a:t> 20)</a:t>
            </a:r>
          </a:p>
          <a:p>
            <a:pPr marL="514350" indent="0">
              <a:buNone/>
            </a:pPr>
            <a:r>
              <a:rPr lang="fr-FR" dirty="0"/>
              <a:t>Donc (3, 33) est la clé publique</a:t>
            </a:r>
          </a:p>
          <a:p>
            <a:pPr marL="514350" indent="0">
              <a:buNone/>
            </a:pPr>
            <a:r>
              <a:rPr lang="fr-FR" dirty="0"/>
              <a:t>(7, 33) est la clé privé</a:t>
            </a:r>
          </a:p>
        </p:txBody>
      </p:sp>
    </p:spTree>
    <p:extLst>
      <p:ext uri="{BB962C8B-B14F-4D97-AF65-F5344CB8AC3E}">
        <p14:creationId xmlns:p14="http://schemas.microsoft.com/office/powerpoint/2010/main" val="3888636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Plan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Introduction</a:t>
            </a:r>
          </a:p>
          <a:p>
            <a:r>
              <a:rPr lang="fr-FR" dirty="0"/>
              <a:t>Principes de </a:t>
            </a:r>
            <a:r>
              <a:rPr lang="fr-FR" dirty="0" err="1"/>
              <a:t>Kerckhoffs</a:t>
            </a:r>
            <a:endParaRPr lang="fr-FR" dirty="0"/>
          </a:p>
          <a:p>
            <a:r>
              <a:rPr lang="fr-FR" dirty="0"/>
              <a:t>Typologie de cryptage moderne</a:t>
            </a:r>
          </a:p>
          <a:p>
            <a:r>
              <a:rPr lang="fr-FR" dirty="0"/>
              <a:t>La technique DES</a:t>
            </a:r>
          </a:p>
          <a:p>
            <a:r>
              <a:rPr lang="fr-FR" dirty="0"/>
              <a:t>La technique RSA</a:t>
            </a:r>
          </a:p>
        </p:txBody>
      </p:sp>
    </p:spTree>
    <p:extLst>
      <p:ext uri="{BB962C8B-B14F-4D97-AF65-F5344CB8AC3E}">
        <p14:creationId xmlns:p14="http://schemas.microsoft.com/office/powerpoint/2010/main" val="744352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Introduction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/>
              <a:t>Les techniques de cryptage classiques ne sont plus adaptées à nos besoins actuels,</a:t>
            </a:r>
          </a:p>
          <a:p>
            <a:r>
              <a:rPr lang="fr-FR" dirty="0"/>
              <a:t>L’informatique moderne se caractérise par des capacités de traitement/stockage très importantes,</a:t>
            </a:r>
          </a:p>
          <a:p>
            <a:r>
              <a:rPr lang="fr-FR" dirty="0"/>
              <a:t>Le cryptage est appliqué par des machines (clients/serveurs)</a:t>
            </a:r>
          </a:p>
          <a:p>
            <a:r>
              <a:rPr lang="fr-FR" dirty="0"/>
              <a:t>Le besoin de valider les techniques de cryptage exige la nécessité de montrer les techniques !! </a:t>
            </a:r>
          </a:p>
        </p:txBody>
      </p:sp>
    </p:spTree>
    <p:extLst>
      <p:ext uri="{BB962C8B-B14F-4D97-AF65-F5344CB8AC3E}">
        <p14:creationId xmlns:p14="http://schemas.microsoft.com/office/powerpoint/2010/main" val="608291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Principes de </a:t>
            </a:r>
            <a:r>
              <a:rPr lang="fr-FR" dirty="0" err="1"/>
              <a:t>Kerckhoffs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/>
              <a:t>Les Principes de </a:t>
            </a:r>
            <a:r>
              <a:rPr lang="fr-FR" dirty="0" err="1"/>
              <a:t>Kerckhoffs</a:t>
            </a:r>
            <a:r>
              <a:rPr lang="fr-FR" dirty="0"/>
              <a:t> représentent les principes de cryptage moderne, </a:t>
            </a:r>
          </a:p>
          <a:p>
            <a:r>
              <a:rPr lang="fr-FR" dirty="0"/>
              <a:t>Les principes de </a:t>
            </a:r>
            <a:r>
              <a:rPr lang="fr-FR" dirty="0" err="1"/>
              <a:t>Kerckhoffs</a:t>
            </a:r>
            <a:r>
              <a:rPr lang="fr-FR" dirty="0"/>
              <a:t> ont été énoncé par Auguste </a:t>
            </a:r>
            <a:r>
              <a:rPr lang="fr-FR" dirty="0" err="1"/>
              <a:t>Kerckhoffs</a:t>
            </a:r>
            <a:r>
              <a:rPr lang="fr-FR" dirty="0"/>
              <a:t> à la fin du XIXᵉ siècle,</a:t>
            </a:r>
          </a:p>
          <a:p>
            <a:r>
              <a:rPr lang="fr-FR" dirty="0"/>
              <a:t>Les principes de </a:t>
            </a:r>
            <a:r>
              <a:rPr lang="fr-FR" dirty="0" err="1"/>
              <a:t>Kerckhoffs</a:t>
            </a:r>
            <a:r>
              <a:rPr lang="fr-FR" dirty="0"/>
              <a:t>:</a:t>
            </a:r>
          </a:p>
          <a:p>
            <a:pPr marL="514350" indent="28575">
              <a:buFont typeface="+mj-lt"/>
              <a:buAutoNum type="arabicPeriod"/>
            </a:pPr>
            <a:r>
              <a:rPr lang="fr-FR" dirty="0"/>
              <a:t>Le cryptage est basé sur le secret de la clé, pas sur le secret de l'algorithme</a:t>
            </a:r>
          </a:p>
          <a:p>
            <a:pPr marL="514350" indent="28575">
              <a:buFont typeface="+mj-lt"/>
              <a:buAutoNum type="arabicPeriod"/>
            </a:pPr>
            <a:r>
              <a:rPr lang="fr-FR" dirty="0"/>
              <a:t> Sans clé, </a:t>
            </a:r>
            <a:r>
              <a:rPr lang="fr-FR" b="1" dirty="0"/>
              <a:t>il est impossible </a:t>
            </a:r>
            <a:r>
              <a:rPr lang="fr-FR" dirty="0"/>
              <a:t>de décrypter un message crypté,</a:t>
            </a:r>
          </a:p>
          <a:p>
            <a:pPr marL="514350" indent="28575">
              <a:buFont typeface="+mj-lt"/>
              <a:buAutoNum type="arabicPeriod"/>
            </a:pPr>
            <a:r>
              <a:rPr lang="fr-FR" dirty="0"/>
              <a:t>Il est impossible de trouver la clé à partir un message clair et un message crypté</a:t>
            </a:r>
          </a:p>
        </p:txBody>
      </p:sp>
    </p:spTree>
    <p:extLst>
      <p:ext uri="{BB962C8B-B14F-4D97-AF65-F5344CB8AC3E}">
        <p14:creationId xmlns:p14="http://schemas.microsoft.com/office/powerpoint/2010/main" val="1470894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Typologie de cryptage moderne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/>
              <a:t>On distingue deux types de cryptage moderne:</a:t>
            </a:r>
          </a:p>
          <a:p>
            <a:pPr marL="514350" indent="28575">
              <a:buFont typeface="+mj-lt"/>
              <a:buAutoNum type="arabicPeriod"/>
            </a:pPr>
            <a:r>
              <a:rPr lang="fr-FR" dirty="0"/>
              <a:t> Cryptage symétrique</a:t>
            </a:r>
          </a:p>
          <a:p>
            <a:pPr marL="514350" indent="28575">
              <a:buFont typeface="+mj-lt"/>
              <a:buAutoNum type="arabicPeriod"/>
            </a:pPr>
            <a:r>
              <a:rPr lang="fr-FR" dirty="0"/>
              <a:t> Cryptage asymétrique</a:t>
            </a:r>
          </a:p>
          <a:p>
            <a:r>
              <a:rPr lang="fr-FR" dirty="0"/>
              <a:t>Cryptage symétrique: une seule clé est utilisée pour crypter et décrypter un message</a:t>
            </a:r>
          </a:p>
          <a:p>
            <a:r>
              <a:rPr lang="fr-FR" dirty="0"/>
              <a:t>La clé doit être gardée secrète,</a:t>
            </a:r>
          </a:p>
          <a:p>
            <a:r>
              <a:rPr lang="fr-FR" dirty="0"/>
              <a:t>La cryptage asymétrique: on utilise deux clé, l’une est privée (secrète) l’autre est publique,</a:t>
            </a:r>
          </a:p>
        </p:txBody>
      </p:sp>
    </p:spTree>
    <p:extLst>
      <p:ext uri="{BB962C8B-B14F-4D97-AF65-F5344CB8AC3E}">
        <p14:creationId xmlns:p14="http://schemas.microsoft.com/office/powerpoint/2010/main" val="874641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Cryptage Symétrique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La technique DES (expliquer dans la section suivante)</a:t>
            </a:r>
          </a:p>
          <a:p>
            <a:r>
              <a:rPr lang="fr-FR" dirty="0"/>
              <a:t>La technique AES (expliquer dans le lien suivant)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39927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Cryptage Asymétrique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0">
              <a:buNone/>
            </a:pPr>
            <a:r>
              <a:rPr lang="fr-FR" dirty="0"/>
              <a:t> La technique RSA</a:t>
            </a:r>
          </a:p>
          <a:p>
            <a:pPr marL="514350" indent="0">
              <a:buNone/>
            </a:pPr>
            <a:endParaRPr lang="fr-FR" dirty="0"/>
          </a:p>
          <a:p>
            <a:pPr marL="514350" indent="0">
              <a:buNone/>
            </a:pPr>
            <a:r>
              <a:rPr lang="fr-FR" dirty="0"/>
              <a:t>Principe: on a deux clés: L’une est publique et l’autre est privé.</a:t>
            </a:r>
          </a:p>
          <a:p>
            <a:pPr marL="514350" indent="0">
              <a:buNone/>
            </a:pPr>
            <a:r>
              <a:rPr lang="fr-FR" dirty="0"/>
              <a:t>Clé publique est (n, e)</a:t>
            </a:r>
          </a:p>
          <a:p>
            <a:pPr marL="514350" indent="0">
              <a:buNone/>
            </a:pPr>
            <a:r>
              <a:rPr lang="fr-FR" dirty="0"/>
              <a:t>Clé privé est (n, d)</a:t>
            </a:r>
          </a:p>
        </p:txBody>
      </p:sp>
    </p:spTree>
    <p:extLst>
      <p:ext uri="{BB962C8B-B14F-4D97-AF65-F5344CB8AC3E}">
        <p14:creationId xmlns:p14="http://schemas.microsoft.com/office/powerpoint/2010/main" val="1614197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La technique RSA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dirty="0"/>
              <a:t>Chiffrement RSA</a:t>
            </a:r>
          </a:p>
          <a:p>
            <a:pPr marL="514350" indent="0">
              <a:buNone/>
            </a:pPr>
            <a:r>
              <a:rPr lang="fr-FR" dirty="0"/>
              <a:t>Cryptage : Y = X </a:t>
            </a:r>
            <a:r>
              <a:rPr lang="fr-FR" baseline="30000" dirty="0"/>
              <a:t>e</a:t>
            </a:r>
            <a:r>
              <a:rPr lang="fr-FR" dirty="0"/>
              <a:t> </a:t>
            </a:r>
            <a:r>
              <a:rPr lang="fr-FR" dirty="0" err="1"/>
              <a:t>mod</a:t>
            </a:r>
            <a:r>
              <a:rPr lang="fr-FR" dirty="0"/>
              <a:t> n</a:t>
            </a:r>
          </a:p>
          <a:p>
            <a:pPr marL="514350" indent="0">
              <a:buNone/>
            </a:pPr>
            <a:r>
              <a:rPr lang="fr-FR" dirty="0"/>
              <a:t>Décryptage X = Y </a:t>
            </a:r>
            <a:r>
              <a:rPr lang="fr-FR" baseline="30000" dirty="0"/>
              <a:t>d</a:t>
            </a:r>
            <a:r>
              <a:rPr lang="fr-FR" dirty="0"/>
              <a:t> </a:t>
            </a:r>
            <a:r>
              <a:rPr lang="fr-FR" dirty="0" err="1"/>
              <a:t>mod</a:t>
            </a:r>
            <a:r>
              <a:rPr lang="fr-FR" dirty="0"/>
              <a:t> n</a:t>
            </a:r>
          </a:p>
          <a:p>
            <a:pPr marL="514350" indent="0">
              <a:buNone/>
            </a:pPr>
            <a:endParaRPr lang="fr-FR" dirty="0"/>
          </a:p>
          <a:p>
            <a:pPr marL="971550" indent="-457200">
              <a:buFont typeface="Wingdings" panose="05000000000000000000" pitchFamily="2" charset="2"/>
              <a:buChar char="§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0556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La technique RSA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15875">
              <a:buFont typeface="+mj-lt"/>
              <a:buAutoNum type="arabicPeriod"/>
            </a:pPr>
            <a:r>
              <a:rPr lang="fr-FR" dirty="0"/>
              <a:t> Chiffrement RSA</a:t>
            </a:r>
          </a:p>
          <a:p>
            <a:pPr marL="514350" indent="0">
              <a:buNone/>
            </a:pPr>
            <a:r>
              <a:rPr lang="fr-FR" dirty="0"/>
              <a:t>Algorithme de génération de clés:</a:t>
            </a:r>
          </a:p>
          <a:p>
            <a:pPr marL="971550" indent="-457200"/>
            <a:r>
              <a:rPr lang="fr-FR" dirty="0"/>
              <a:t>Choisir p et q, deux nombres premiers distincts ;</a:t>
            </a:r>
          </a:p>
          <a:p>
            <a:pPr marL="971550" indent="-457200"/>
            <a:r>
              <a:rPr lang="fr-FR" dirty="0"/>
              <a:t>calculer leur produit n = p*q</a:t>
            </a:r>
          </a:p>
          <a:p>
            <a:pPr marL="971550" indent="-457200"/>
            <a:r>
              <a:rPr lang="fr-FR" dirty="0"/>
              <a:t>calculer φ(n) = (p - 1)(q - 1) </a:t>
            </a:r>
          </a:p>
          <a:p>
            <a:pPr marL="971550" indent="-457200"/>
            <a:r>
              <a:rPr lang="fr-FR" dirty="0"/>
              <a:t>choisir un entier naturel e premier avec φ(n) et strictement inférieur à φ(n)</a:t>
            </a:r>
          </a:p>
          <a:p>
            <a:pPr marL="971550" indent="-457200"/>
            <a:r>
              <a:rPr lang="fr-FR" dirty="0"/>
              <a:t>calculer l'entier naturel d, inverse de e modulo φ(n), et strictement inférieur à φ(n)</a:t>
            </a:r>
          </a:p>
        </p:txBody>
      </p:sp>
    </p:spTree>
    <p:extLst>
      <p:ext uri="{BB962C8B-B14F-4D97-AF65-F5344CB8AC3E}">
        <p14:creationId xmlns:p14="http://schemas.microsoft.com/office/powerpoint/2010/main" val="133986230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471</Words>
  <Application>Microsoft Office PowerPoint</Application>
  <PresentationFormat>Affichage à l'écran (4:3)</PresentationFormat>
  <Paragraphs>60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Thème Office</vt:lpstr>
      <vt:lpstr>Techniques de cryptage modernes</vt:lpstr>
      <vt:lpstr>Plan</vt:lpstr>
      <vt:lpstr>Introduction</vt:lpstr>
      <vt:lpstr>Principes de Kerckhoffs</vt:lpstr>
      <vt:lpstr>Typologie de cryptage moderne</vt:lpstr>
      <vt:lpstr>Cryptage Symétrique</vt:lpstr>
      <vt:lpstr>Cryptage Asymétrique</vt:lpstr>
      <vt:lpstr> La technique RSA</vt:lpstr>
      <vt:lpstr> La technique RSA</vt:lpstr>
      <vt:lpstr> La technique RSA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Acer</dc:creator>
  <cp:lastModifiedBy>Toufik MARIR</cp:lastModifiedBy>
  <cp:revision>7</cp:revision>
  <dcterms:created xsi:type="dcterms:W3CDTF">2021-05-03T00:28:46Z</dcterms:created>
  <dcterms:modified xsi:type="dcterms:W3CDTF">2023-05-08T20:42:32Z</dcterms:modified>
</cp:coreProperties>
</file>