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1"/>
  </p:notesMasterIdLst>
  <p:sldIdLst>
    <p:sldId id="256" r:id="rId2"/>
    <p:sldId id="334" r:id="rId3"/>
    <p:sldId id="335" r:id="rId4"/>
    <p:sldId id="336" r:id="rId5"/>
    <p:sldId id="337" r:id="rId6"/>
    <p:sldId id="296" r:id="rId7"/>
    <p:sldId id="338" r:id="rId8"/>
    <p:sldId id="339" r:id="rId9"/>
    <p:sldId id="310" r:id="rId10"/>
  </p:sldIdLst>
  <p:sldSz cx="9144000" cy="5143500" type="screen16x9"/>
  <p:notesSz cx="6858000" cy="9144000"/>
  <p:embeddedFontLst>
    <p:embeddedFont>
      <p:font typeface="Kulim Park"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MS PGothic" panose="020B0600070205080204" pitchFamily="34" charset="-128"/>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C5E8C-8932-4C50-BC92-68B6CE62A92C}">
  <a:tblStyle styleId="{95CC5E8C-8932-4C50-BC92-68B6CE62A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1B0A0-E66D-48AE-B0BC-7214E24B64F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62" autoAdjust="0"/>
  </p:normalViewPr>
  <p:slideViewPr>
    <p:cSldViewPr snapToGrid="0">
      <p:cViewPr varScale="1">
        <p:scale>
          <a:sx n="68" d="100"/>
          <a:sy n="68" d="100"/>
        </p:scale>
        <p:origin x="12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87497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33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79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70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48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134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385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741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1856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511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4416450" y="701175"/>
            <a:ext cx="4099500" cy="20001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12" name="Google Shape;12;p2"/>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7"/>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8" name="Google Shape;48;p7"/>
          <p:cNvGrpSpPr/>
          <p:nvPr/>
        </p:nvGrpSpPr>
        <p:grpSpPr>
          <a:xfrm>
            <a:off x="6327842" y="0"/>
            <a:ext cx="1202103" cy="5143503"/>
            <a:chOff x="3475252" y="0"/>
            <a:chExt cx="1202103" cy="5143503"/>
          </a:xfrm>
        </p:grpSpPr>
        <p:sp>
          <p:nvSpPr>
            <p:cNvPr id="49" name="Google Shape;49;p7"/>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7"/>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7"/>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 name="Google Shape;53;p7"/>
          <p:cNvSpPr txBox="1">
            <a:spLocks noGrp="1"/>
          </p:cNvSpPr>
          <p:nvPr>
            <p:ph type="body" idx="1"/>
          </p:nvPr>
        </p:nvSpPr>
        <p:spPr>
          <a:xfrm>
            <a:off x="626700"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4" name="Google Shape;54;p7"/>
          <p:cNvSpPr txBox="1">
            <a:spLocks noGrp="1"/>
          </p:cNvSpPr>
          <p:nvPr>
            <p:ph type="body" idx="2"/>
          </p:nvPr>
        </p:nvSpPr>
        <p:spPr>
          <a:xfrm>
            <a:off x="3437676"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5" name="Google Shape;55;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grpSp>
        <p:nvGrpSpPr>
          <p:cNvPr id="57" name="Google Shape;57;p8"/>
          <p:cNvGrpSpPr/>
          <p:nvPr/>
        </p:nvGrpSpPr>
        <p:grpSpPr>
          <a:xfrm>
            <a:off x="7637092" y="0"/>
            <a:ext cx="1202103" cy="5143503"/>
            <a:chOff x="3475252" y="0"/>
            <a:chExt cx="1202103" cy="5143503"/>
          </a:xfrm>
        </p:grpSpPr>
        <p:sp>
          <p:nvSpPr>
            <p:cNvPr id="58" name="Google Shape;58;p8"/>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 name="Google Shape;59;p8"/>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8"/>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61" name="Google Shape;61;p8"/>
          <p:cNvSpPr txBox="1">
            <a:spLocks noGrp="1"/>
          </p:cNvSpPr>
          <p:nvPr>
            <p:ph type="title"/>
          </p:nvPr>
        </p:nvSpPr>
        <p:spPr>
          <a:xfrm>
            <a:off x="626700" y="836000"/>
            <a:ext cx="65292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 name="Google Shape;62;p8"/>
          <p:cNvSpPr txBox="1">
            <a:spLocks noGrp="1"/>
          </p:cNvSpPr>
          <p:nvPr>
            <p:ph type="body" idx="1"/>
          </p:nvPr>
        </p:nvSpPr>
        <p:spPr>
          <a:xfrm>
            <a:off x="626600"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3" name="Google Shape;63;p8"/>
          <p:cNvSpPr txBox="1">
            <a:spLocks noGrp="1"/>
          </p:cNvSpPr>
          <p:nvPr>
            <p:ph type="body" idx="2"/>
          </p:nvPr>
        </p:nvSpPr>
        <p:spPr>
          <a:xfrm>
            <a:off x="2874224"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4" name="Google Shape;64;p8"/>
          <p:cNvSpPr txBox="1">
            <a:spLocks noGrp="1"/>
          </p:cNvSpPr>
          <p:nvPr>
            <p:ph type="body" idx="3"/>
          </p:nvPr>
        </p:nvSpPr>
        <p:spPr>
          <a:xfrm>
            <a:off x="5121848"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5" name="Google Shape;65;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2"/>
          <p:cNvSpPr/>
          <p:nvPr/>
        </p:nvSpPr>
        <p:spPr>
          <a:xfrm>
            <a:off x="699132" y="-1"/>
            <a:ext cx="1172563" cy="3572011"/>
          </a:xfrm>
          <a:custGeom>
            <a:avLst/>
            <a:gdLst/>
            <a:ahLst/>
            <a:cxnLst/>
            <a:rect l="l" t="t" r="r" b="b"/>
            <a:pathLst>
              <a:path w="574786" h="1750986" extrusionOk="0">
                <a:moveTo>
                  <a:pt x="308764" y="0"/>
                </a:moveTo>
                <a:lnTo>
                  <a:pt x="0" y="1750986"/>
                </a:lnTo>
                <a:lnTo>
                  <a:pt x="284240" y="1647520"/>
                </a:lnTo>
                <a:lnTo>
                  <a:pt x="57478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2"/>
          <p:cNvSpPr/>
          <p:nvPr/>
        </p:nvSpPr>
        <p:spPr>
          <a:xfrm>
            <a:off x="1763563" y="3445190"/>
            <a:ext cx="841902" cy="1699051"/>
          </a:xfrm>
          <a:custGeom>
            <a:avLst/>
            <a:gdLst/>
            <a:ahLst/>
            <a:cxnLst/>
            <a:rect l="l" t="t" r="r" b="b"/>
            <a:pathLst>
              <a:path w="412697" h="832868" extrusionOk="0">
                <a:moveTo>
                  <a:pt x="266023" y="832869"/>
                </a:moveTo>
                <a:lnTo>
                  <a:pt x="412697" y="0"/>
                </a:lnTo>
                <a:lnTo>
                  <a:pt x="128457" y="103466"/>
                </a:lnTo>
                <a:lnTo>
                  <a:pt x="0" y="8328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2"/>
          <p:cNvSpPr/>
          <p:nvPr/>
        </p:nvSpPr>
        <p:spPr>
          <a:xfrm>
            <a:off x="698180" y="3039902"/>
            <a:ext cx="1907741" cy="936717"/>
          </a:xfrm>
          <a:custGeom>
            <a:avLst/>
            <a:gdLst/>
            <a:ahLst/>
            <a:cxnLst/>
            <a:rect l="l" t="t" r="r" b="b"/>
            <a:pathLst>
              <a:path w="935167" h="459175" extrusionOk="0">
                <a:moveTo>
                  <a:pt x="935167" y="198758"/>
                </a:moveTo>
                <a:lnTo>
                  <a:pt x="220012" y="459176"/>
                </a:lnTo>
                <a:lnTo>
                  <a:pt x="0" y="260417"/>
                </a:lnTo>
                <a:lnTo>
                  <a:pt x="715389"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2"/>
          <p:cNvSpPr/>
          <p:nvPr/>
        </p:nvSpPr>
        <p:spPr>
          <a:xfrm>
            <a:off x="-9" y="-1"/>
            <a:ext cx="2026379" cy="5145755"/>
          </a:xfrm>
          <a:custGeom>
            <a:avLst/>
            <a:gdLst/>
            <a:ahLst/>
            <a:cxnLst/>
            <a:rect l="l" t="t" r="r" b="b"/>
            <a:pathLst>
              <a:path w="993323" h="2522429" extrusionOk="0">
                <a:moveTo>
                  <a:pt x="562408" y="1949978"/>
                </a:moveTo>
                <a:lnTo>
                  <a:pt x="342396" y="1751220"/>
                </a:lnTo>
                <a:lnTo>
                  <a:pt x="342864" y="1750986"/>
                </a:lnTo>
                <a:lnTo>
                  <a:pt x="651627" y="0"/>
                </a:lnTo>
                <a:lnTo>
                  <a:pt x="0" y="0"/>
                </a:lnTo>
                <a:lnTo>
                  <a:pt x="0" y="2522429"/>
                </a:lnTo>
                <a:lnTo>
                  <a:pt x="864866" y="2522429"/>
                </a:lnTo>
                <a:lnTo>
                  <a:pt x="993323"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1pPr>
            <a:lvl2pPr marL="914400" lvl="1"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2pPr>
            <a:lvl3pPr marL="1371600" lvl="2"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3pPr>
            <a:lvl4pPr marL="1828800" lvl="3"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4pPr>
            <a:lvl5pPr marL="2286000" lvl="4"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5pPr>
            <a:lvl6pPr marL="2743200" lvl="5"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6pPr>
            <a:lvl7pPr marL="3200400" lvl="6"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7pPr>
            <a:lvl8pPr marL="3657600" lvl="7"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8pPr>
            <a:lvl9pPr marL="4114800" lvl="8" indent="-381000" rtl="0">
              <a:lnSpc>
                <a:spcPct val="115000"/>
              </a:lnSpc>
              <a:spcBef>
                <a:spcPts val="800"/>
              </a:spcBef>
              <a:spcAft>
                <a:spcPts val="800"/>
              </a:spcAft>
              <a:buClr>
                <a:schemeClr val="dk1"/>
              </a:buClr>
              <a:buSzPts val="2400"/>
              <a:buFont typeface="Kulim Park"/>
              <a:buChar char="■"/>
              <a:defRPr sz="24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ctrTitle"/>
          </p:nvPr>
        </p:nvSpPr>
        <p:spPr>
          <a:xfrm>
            <a:off x="3940404" y="314676"/>
            <a:ext cx="5203596" cy="2000100"/>
          </a:xfrm>
          <a:prstGeom prst="rect">
            <a:avLst/>
          </a:prstGeom>
        </p:spPr>
        <p:txBody>
          <a:bodyPr spcFirstLastPara="1" wrap="square" lIns="0" tIns="0" rIns="0" bIns="0" anchor="t" anchorCtr="0">
            <a:noAutofit/>
          </a:bodyPr>
          <a:lstStyle/>
          <a:p>
            <a:pPr lvl="0"/>
            <a:r>
              <a:rPr lang="en-US" dirty="0" err="1"/>
              <a:t>Partie</a:t>
            </a:r>
            <a:r>
              <a:rPr lang="en-US" dirty="0"/>
              <a:t> </a:t>
            </a:r>
            <a:r>
              <a:rPr lang="en-US" dirty="0" smtClean="0"/>
              <a:t>III </a:t>
            </a:r>
            <a:r>
              <a:rPr lang="en-US" dirty="0"/>
              <a:t>: </a:t>
            </a:r>
            <a:r>
              <a:rPr lang="en-US" dirty="0" smtClean="0"/>
              <a:t/>
            </a:r>
            <a:br>
              <a:rPr lang="en-US" dirty="0" smtClean="0"/>
            </a:br>
            <a:r>
              <a:rPr lang="en-US" dirty="0"/>
              <a:t/>
            </a:r>
            <a:br>
              <a:rPr lang="en-US" dirty="0"/>
            </a:br>
            <a:r>
              <a:rPr lang="en-US" dirty="0" err="1" smtClean="0"/>
              <a:t>Méthodologie</a:t>
            </a:r>
            <a:r>
              <a:rPr lang="en-US" dirty="0" smtClean="0"/>
              <a:t> </a:t>
            </a:r>
            <a:r>
              <a:rPr lang="en-US" dirty="0"/>
              <a:t>MERISE</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1"/>
          <p:cNvSpPr txBox="1">
            <a:spLocks noGrp="1"/>
          </p:cNvSpPr>
          <p:nvPr>
            <p:ph type="title"/>
          </p:nvPr>
        </p:nvSpPr>
        <p:spPr>
          <a:xfrm>
            <a:off x="416242" y="168783"/>
            <a:ext cx="6790100" cy="396300"/>
          </a:xfrm>
          <a:prstGeom prst="rect">
            <a:avLst/>
          </a:prstGeom>
        </p:spPr>
        <p:txBody>
          <a:bodyPr spcFirstLastPara="1" wrap="square" lIns="0" tIns="0" rIns="0" bIns="0" anchor="b" anchorCtr="0">
            <a:noAutofit/>
          </a:bodyPr>
          <a:lstStyle/>
          <a:p>
            <a:pPr lvl="0"/>
            <a:r>
              <a:rPr lang="en-US" sz="2800" dirty="0"/>
              <a:t>Cycle </a:t>
            </a:r>
            <a:r>
              <a:rPr lang="en-US" sz="2800" dirty="0" err="1"/>
              <a:t>d’abstraction</a:t>
            </a:r>
            <a:endParaRPr sz="2800" dirty="0"/>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TextBox 1"/>
          <p:cNvSpPr txBox="1"/>
          <p:nvPr/>
        </p:nvSpPr>
        <p:spPr>
          <a:xfrm>
            <a:off x="120528" y="736006"/>
            <a:ext cx="7010400" cy="523220"/>
          </a:xfrm>
          <a:prstGeom prst="rect">
            <a:avLst/>
          </a:prstGeom>
          <a:noFill/>
        </p:spPr>
        <p:txBody>
          <a:bodyPr wrap="square" rtlCol="0">
            <a:spAutoFit/>
          </a:bodyPr>
          <a:lstStyle/>
          <a:p>
            <a:r>
              <a:rPr lang="fr-FR" dirty="0"/>
              <a:t>Merise découpe le Système d’Information en trois niveaux pour guider l’activité de conception et de réalisation. Ces trois niveaux sont :</a:t>
            </a:r>
            <a:endParaRPr lang="" dirty="0"/>
          </a:p>
        </p:txBody>
      </p:sp>
      <p:graphicFrame>
        <p:nvGraphicFramePr>
          <p:cNvPr id="11" name="Group 48"/>
          <p:cNvGraphicFramePr>
            <a:graphicFrameLocks/>
          </p:cNvGraphicFramePr>
          <p:nvPr>
            <p:extLst>
              <p:ext uri="{D42A27DB-BD31-4B8C-83A1-F6EECF244321}">
                <p14:modId xmlns:p14="http://schemas.microsoft.com/office/powerpoint/2010/main" val="1741330102"/>
              </p:ext>
            </p:extLst>
          </p:nvPr>
        </p:nvGraphicFramePr>
        <p:xfrm>
          <a:off x="369297" y="1578909"/>
          <a:ext cx="6418002" cy="1928696"/>
        </p:xfrm>
        <a:graphic>
          <a:graphicData uri="http://schemas.openxmlformats.org/drawingml/2006/table">
            <a:tbl>
              <a:tblPr/>
              <a:tblGrid>
                <a:gridCol w="1827148"/>
                <a:gridCol w="2234153"/>
                <a:gridCol w="2356701"/>
              </a:tblGrid>
              <a:tr h="47895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dirty="0" smtClean="0">
                          <a:ln>
                            <a:noFill/>
                          </a:ln>
                          <a:solidFill>
                            <a:srgbClr val="0070C0"/>
                          </a:solidFill>
                          <a:effectLst/>
                          <a:latin typeface="Arial" panose="020B0604020202020204" pitchFamily="34" charset="0"/>
                          <a:ea typeface="MS PGothic" panose="020B0600070205080204" pitchFamily="34" charset="-128"/>
                        </a:rPr>
                        <a:t>Préoccupation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dirty="0" smtClean="0">
                          <a:ln>
                            <a:noFill/>
                          </a:ln>
                          <a:solidFill>
                            <a:srgbClr val="0070C0"/>
                          </a:solidFill>
                          <a:effectLst/>
                          <a:latin typeface="Arial" panose="020B0604020202020204" pitchFamily="34" charset="0"/>
                          <a:ea typeface="MS PGothic" panose="020B0600070205080204" pitchFamily="34" charset="-128"/>
                        </a:rPr>
                        <a:t>Abstraction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dirty="0" smtClean="0">
                          <a:ln>
                            <a:noFill/>
                          </a:ln>
                          <a:solidFill>
                            <a:srgbClr val="0070C0"/>
                          </a:solidFill>
                          <a:effectLst/>
                          <a:latin typeface="Arial" panose="020B0604020202020204" pitchFamily="34" charset="0"/>
                          <a:ea typeface="MS PGothic" panose="020B0600070205080204" pitchFamily="34" charset="-128"/>
                        </a:rPr>
                        <a:t>Données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smtClean="0">
                          <a:ln>
                            <a:noFill/>
                          </a:ln>
                          <a:solidFill>
                            <a:srgbClr val="0070C0"/>
                          </a:solidFill>
                          <a:effectLst/>
                          <a:latin typeface="Arial" panose="020B0604020202020204" pitchFamily="34" charset="0"/>
                          <a:ea typeface="MS PGothic" panose="020B0600070205080204" pitchFamily="34" charset="-128"/>
                        </a:rPr>
                        <a:t>Traitements</a:t>
                      </a:r>
                      <a:endParaRPr kumimoji="0" lang="fr-FR" sz="1200" b="1" i="0" u="none" strike="noStrike" cap="none" normalizeH="0" baseline="0" dirty="0" smtClean="0">
                        <a:ln>
                          <a:noFill/>
                        </a:ln>
                        <a:solidFill>
                          <a:srgbClr val="0070C0"/>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981">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1200" b="1" i="1" smtClean="0"/>
                        <a:t>Niveau conceptuel</a:t>
                      </a:r>
                      <a:endParaRPr kumimoji="0" lang="fr-FR" sz="1200" b="1" i="1"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smtClean="0"/>
                        <a:t>Le Modèle Conceptuel des Données (MCD) </a:t>
                      </a:r>
                      <a:endParaRPr kumimoji="0" lang="fr-FR" sz="12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smtClean="0"/>
                        <a:t>Le Modèle Conceptuel des Traitements (MCT)</a:t>
                      </a:r>
                      <a:endParaRPr kumimoji="0" lang="fr-FR" sz="12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981">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1200" b="1" i="1" smtClean="0"/>
                        <a:t>Niveau logique </a:t>
                      </a:r>
                      <a:endParaRPr kumimoji="0" lang="fr-FR" sz="1200" b="1" i="1"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smtClean="0"/>
                        <a:t>Le Modèle Logique des Données (MLD)</a:t>
                      </a:r>
                      <a:endParaRPr kumimoji="0" lang="fr-FR" sz="1200" b="0" i="1"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smtClean="0"/>
                        <a:t>Le Modèle Organisationnel des </a:t>
                      </a:r>
                      <a:r>
                        <a:rPr lang="fr-FR" sz="1200" dirty="0" err="1" smtClean="0"/>
                        <a:t>Traitemnts</a:t>
                      </a:r>
                      <a:r>
                        <a:rPr lang="fr-FR" sz="1200" dirty="0" smtClean="0"/>
                        <a:t> (MOT) </a:t>
                      </a:r>
                      <a:endParaRPr kumimoji="0" lang="fr-FR" sz="1200" b="0" i="1"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95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1200" b="1" i="1" smtClean="0"/>
                        <a:t>Niveau physique</a:t>
                      </a:r>
                      <a:endParaRPr kumimoji="0" lang="fr-FR" sz="1200" b="1" i="1"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smtClean="0"/>
                        <a:t>Le </a:t>
                      </a:r>
                      <a:r>
                        <a:rPr lang="fr-FR" sz="1200" dirty="0" err="1" smtClean="0"/>
                        <a:t>Modèe</a:t>
                      </a:r>
                      <a:r>
                        <a:rPr lang="fr-FR" sz="1200" dirty="0" smtClean="0"/>
                        <a:t> Physique des Données (MPD)</a:t>
                      </a:r>
                      <a:endParaRPr kumimoji="0" lang="fr-FR" sz="12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smtClean="0"/>
                        <a:t>Le Modèle Opérationnel des </a:t>
                      </a:r>
                      <a:r>
                        <a:rPr lang="fr-FR" sz="1200" dirty="0" err="1" smtClean="0"/>
                        <a:t>Traitments</a:t>
                      </a:r>
                      <a:r>
                        <a:rPr lang="fr-FR" sz="1200" dirty="0" smtClean="0"/>
                        <a:t> (</a:t>
                      </a:r>
                      <a:r>
                        <a:rPr lang="fr-FR" sz="1200" dirty="0" err="1" smtClean="0"/>
                        <a:t>MOpT</a:t>
                      </a:r>
                      <a:r>
                        <a:rPr lang="fr-FR" sz="1200" dirty="0" smtClean="0"/>
                        <a:t>) </a:t>
                      </a:r>
                      <a:endParaRPr kumimoji="0" lang="fr-FR" sz="12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 name="Group 5"/>
          <p:cNvGrpSpPr/>
          <p:nvPr/>
        </p:nvGrpSpPr>
        <p:grpSpPr>
          <a:xfrm>
            <a:off x="4418110" y="366933"/>
            <a:ext cx="4411744" cy="4289766"/>
            <a:chOff x="4412200" y="366933"/>
            <a:chExt cx="4411744" cy="4289766"/>
          </a:xfrm>
        </p:grpSpPr>
        <p:sp>
          <p:nvSpPr>
            <p:cNvPr id="4" name="Line Callout 2 3"/>
            <p:cNvSpPr/>
            <p:nvPr/>
          </p:nvSpPr>
          <p:spPr>
            <a:xfrm>
              <a:off x="4412200" y="366933"/>
              <a:ext cx="4411744" cy="4289766"/>
            </a:xfrm>
            <a:prstGeom prst="borderCallout2">
              <a:avLst>
                <a:gd name="adj1" fmla="val 23638"/>
                <a:gd name="adj2" fmla="val -213"/>
                <a:gd name="adj3" fmla="val 23637"/>
                <a:gd name="adj4" fmla="val -28206"/>
                <a:gd name="adj5" fmla="val 53892"/>
                <a:gd name="adj6" fmla="val -27863"/>
              </a:avLst>
            </a:prstGeom>
            <a:gradFill flip="none" rotWithShape="1">
              <a:gsLst>
                <a:gs pos="0">
                  <a:srgbClr val="00B0F0"/>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
          <p:nvSpPr>
            <p:cNvPr id="5" name="TextBox 4"/>
            <p:cNvSpPr txBox="1"/>
            <p:nvPr/>
          </p:nvSpPr>
          <p:spPr>
            <a:xfrm>
              <a:off x="4559452" y="675809"/>
              <a:ext cx="4119282" cy="2616101"/>
            </a:xfrm>
            <a:prstGeom prst="rect">
              <a:avLst/>
            </a:prstGeom>
            <a:noFill/>
          </p:spPr>
          <p:txBody>
            <a:bodyPr wrap="square" rtlCol="0">
              <a:spAutoFit/>
            </a:bodyPr>
            <a:lstStyle/>
            <a:p>
              <a:r>
                <a:rPr lang="fr-FR" sz="1800" b="1" dirty="0" smtClean="0"/>
                <a:t>Modèle </a:t>
              </a:r>
              <a:r>
                <a:rPr lang="fr-FR" sz="1800" b="1" dirty="0"/>
                <a:t>logique de données (MLD) </a:t>
              </a:r>
              <a:endParaRPr lang="fr-FR" sz="1800" b="1" dirty="0" smtClean="0"/>
            </a:p>
            <a:p>
              <a:endParaRPr lang="fr-FR" sz="1800" b="1" dirty="0"/>
            </a:p>
            <a:p>
              <a:r>
                <a:rPr lang="fr-FR" sz="1600" dirty="0" smtClean="0"/>
                <a:t>Le </a:t>
              </a:r>
              <a:r>
                <a:rPr lang="fr-FR" sz="1600" dirty="0"/>
                <a:t>MLD constitue une étape intermédiaire entre le </a:t>
              </a:r>
              <a:r>
                <a:rPr lang="fr-FR" sz="1600" b="1" dirty="0"/>
                <a:t>modèle conceptuel </a:t>
              </a:r>
              <a:r>
                <a:rPr lang="fr-FR" sz="1600" dirty="0"/>
                <a:t>et le modèle </a:t>
              </a:r>
              <a:r>
                <a:rPr lang="fr-FR" sz="1600" b="1" dirty="0"/>
                <a:t>physique de données</a:t>
              </a:r>
              <a:r>
                <a:rPr lang="fr-FR" sz="1600" dirty="0"/>
                <a:t>. </a:t>
              </a:r>
              <a:endParaRPr lang="fr-FR" sz="1600" dirty="0" smtClean="0"/>
            </a:p>
            <a:p>
              <a:endParaRPr lang="fr-FR" sz="1600" dirty="0"/>
            </a:p>
            <a:p>
              <a:r>
                <a:rPr lang="fr-FR" sz="1600" dirty="0" smtClean="0"/>
                <a:t>C'est </a:t>
              </a:r>
              <a:r>
                <a:rPr lang="fr-FR" sz="1600" dirty="0"/>
                <a:t>le MCD auquel on rajoute la définition de l'organisation logique des données et en l'optimisant compte tenu des traitements à appliquer aux données.</a:t>
              </a:r>
              <a:endParaRPr lang="" sz="1600" dirty="0"/>
            </a:p>
          </p:txBody>
        </p:sp>
      </p:grpSp>
    </p:spTree>
    <p:extLst>
      <p:ext uri="{BB962C8B-B14F-4D97-AF65-F5344CB8AC3E}">
        <p14:creationId xmlns:p14="http://schemas.microsoft.com/office/powerpoint/2010/main" val="40757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1"/>
          <p:cNvSpPr txBox="1">
            <a:spLocks noGrp="1"/>
          </p:cNvSpPr>
          <p:nvPr>
            <p:ph type="title"/>
          </p:nvPr>
        </p:nvSpPr>
        <p:spPr>
          <a:xfrm>
            <a:off x="416242" y="168783"/>
            <a:ext cx="6790100" cy="396300"/>
          </a:xfrm>
          <a:prstGeom prst="rect">
            <a:avLst/>
          </a:prstGeom>
        </p:spPr>
        <p:txBody>
          <a:bodyPr spcFirstLastPara="1" wrap="square" lIns="0" tIns="0" rIns="0" bIns="0" anchor="b" anchorCtr="0">
            <a:noAutofit/>
          </a:bodyPr>
          <a:lstStyle/>
          <a:p>
            <a:pPr lvl="0"/>
            <a:r>
              <a:rPr lang="en-US" sz="2800" dirty="0" err="1"/>
              <a:t>Représentation</a:t>
            </a:r>
            <a:r>
              <a:rPr lang="en-US" sz="2800" dirty="0"/>
              <a:t> </a:t>
            </a:r>
            <a:r>
              <a:rPr lang="en-US" sz="2800" dirty="0" err="1"/>
              <a:t>graphique</a:t>
            </a:r>
            <a:r>
              <a:rPr lang="en-US" sz="2800" dirty="0"/>
              <a:t> du </a:t>
            </a:r>
            <a:r>
              <a:rPr lang="en-US" sz="2800" dirty="0" smtClean="0"/>
              <a:t>MLD</a:t>
            </a:r>
            <a:endParaRPr sz="2800" dirty="0"/>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extBox 1"/>
          <p:cNvSpPr txBox="1"/>
          <p:nvPr/>
        </p:nvSpPr>
        <p:spPr>
          <a:xfrm>
            <a:off x="273377" y="675809"/>
            <a:ext cx="6627044" cy="1477328"/>
          </a:xfrm>
          <a:prstGeom prst="rect">
            <a:avLst/>
          </a:prstGeom>
          <a:noFill/>
        </p:spPr>
        <p:txBody>
          <a:bodyPr wrap="square" rtlCol="0">
            <a:spAutoFit/>
          </a:bodyPr>
          <a:lstStyle/>
          <a:p>
            <a:r>
              <a:rPr lang="fr-FR" sz="1800" dirty="0">
                <a:solidFill>
                  <a:schemeClr val="tx1"/>
                </a:solidFill>
              </a:rPr>
              <a:t>Transformation du </a:t>
            </a:r>
            <a:r>
              <a:rPr lang="fr-FR" sz="1800" b="1" dirty="0">
                <a:solidFill>
                  <a:schemeClr val="tx1"/>
                </a:solidFill>
              </a:rPr>
              <a:t>modèle MCD au MLD </a:t>
            </a:r>
            <a:r>
              <a:rPr lang="fr-FR" sz="1800" dirty="0">
                <a:solidFill>
                  <a:schemeClr val="tx1"/>
                </a:solidFill>
              </a:rPr>
              <a:t>(Règles de passage</a:t>
            </a:r>
            <a:r>
              <a:rPr lang="fr-FR" sz="1800" dirty="0" smtClean="0">
                <a:solidFill>
                  <a:schemeClr val="tx1"/>
                </a:solidFill>
              </a:rPr>
              <a:t>)</a:t>
            </a:r>
          </a:p>
          <a:p>
            <a:endParaRPr lang="fr-FR" sz="1800" dirty="0">
              <a:solidFill>
                <a:schemeClr val="tx1"/>
              </a:solidFill>
            </a:endParaRPr>
          </a:p>
          <a:p>
            <a:r>
              <a:rPr lang="fr-FR" sz="1800" dirty="0"/>
              <a:t>Toute entité est transformée en une relation. Les propriétés de l'entité deviennent les attributs de la relation. L'identifiant de l'entité devient la clé primaire de la relation.</a:t>
            </a:r>
            <a:r>
              <a:rPr lang="fr-FR" sz="1800" dirty="0" smtClean="0">
                <a:solidFill>
                  <a:schemeClr val="tx1"/>
                </a:solidFill>
              </a:rPr>
              <a:t> </a:t>
            </a:r>
            <a:endParaRPr lang="" dirty="0">
              <a:solidFill>
                <a:schemeClr val="tx1"/>
              </a:solidFill>
            </a:endParaRPr>
          </a:p>
        </p:txBody>
      </p:sp>
      <p:pic>
        <p:nvPicPr>
          <p:cNvPr id="7" name="Picture 6"/>
          <p:cNvPicPr/>
          <p:nvPr/>
        </p:nvPicPr>
        <p:blipFill rotWithShape="1">
          <a:blip r:embed="rId3"/>
          <a:srcRect l="20718" t="47272" r="23332" b="24759"/>
          <a:stretch/>
        </p:blipFill>
        <p:spPr bwMode="auto">
          <a:xfrm>
            <a:off x="659876" y="2292704"/>
            <a:ext cx="5674936" cy="21944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4677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1"/>
          <p:cNvSpPr txBox="1">
            <a:spLocks noGrp="1"/>
          </p:cNvSpPr>
          <p:nvPr>
            <p:ph type="title"/>
          </p:nvPr>
        </p:nvSpPr>
        <p:spPr>
          <a:xfrm>
            <a:off x="416242" y="168783"/>
            <a:ext cx="6790100" cy="396300"/>
          </a:xfrm>
          <a:prstGeom prst="rect">
            <a:avLst/>
          </a:prstGeom>
        </p:spPr>
        <p:txBody>
          <a:bodyPr spcFirstLastPara="1" wrap="square" lIns="0" tIns="0" rIns="0" bIns="0" anchor="b" anchorCtr="0">
            <a:noAutofit/>
          </a:bodyPr>
          <a:lstStyle/>
          <a:p>
            <a:pPr lvl="0"/>
            <a:r>
              <a:rPr lang="en-US" sz="2800" dirty="0" err="1"/>
              <a:t>Représentation</a:t>
            </a:r>
            <a:r>
              <a:rPr lang="en-US" sz="2800" dirty="0"/>
              <a:t> </a:t>
            </a:r>
            <a:r>
              <a:rPr lang="en-US" sz="2800" dirty="0" err="1"/>
              <a:t>graphique</a:t>
            </a:r>
            <a:r>
              <a:rPr lang="en-US" sz="2800" dirty="0"/>
              <a:t> du </a:t>
            </a:r>
            <a:r>
              <a:rPr lang="en-US" sz="2800" dirty="0" smtClean="0"/>
              <a:t>MLD</a:t>
            </a:r>
            <a:endParaRPr sz="2800" dirty="0"/>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TextBox 1"/>
          <p:cNvSpPr txBox="1"/>
          <p:nvPr/>
        </p:nvSpPr>
        <p:spPr>
          <a:xfrm>
            <a:off x="273377" y="675809"/>
            <a:ext cx="6627044" cy="1477328"/>
          </a:xfrm>
          <a:prstGeom prst="rect">
            <a:avLst/>
          </a:prstGeom>
          <a:noFill/>
        </p:spPr>
        <p:txBody>
          <a:bodyPr wrap="square" rtlCol="0">
            <a:spAutoFit/>
          </a:bodyPr>
          <a:lstStyle/>
          <a:p>
            <a:r>
              <a:rPr lang="fr-FR" sz="1800" dirty="0">
                <a:solidFill>
                  <a:schemeClr val="tx1"/>
                </a:solidFill>
              </a:rPr>
              <a:t>Transformation du </a:t>
            </a:r>
            <a:r>
              <a:rPr lang="fr-FR" sz="1800" b="1" dirty="0">
                <a:solidFill>
                  <a:schemeClr val="tx1"/>
                </a:solidFill>
              </a:rPr>
              <a:t>modèle MCD au MLD </a:t>
            </a:r>
            <a:r>
              <a:rPr lang="fr-FR" sz="1800" dirty="0">
                <a:solidFill>
                  <a:schemeClr val="tx1"/>
                </a:solidFill>
              </a:rPr>
              <a:t>(Règles de passage</a:t>
            </a:r>
            <a:r>
              <a:rPr lang="fr-FR" sz="1800" dirty="0" smtClean="0">
                <a:solidFill>
                  <a:schemeClr val="tx1"/>
                </a:solidFill>
              </a:rPr>
              <a:t>)</a:t>
            </a:r>
          </a:p>
          <a:p>
            <a:endParaRPr lang="fr-FR" sz="1800" dirty="0">
              <a:solidFill>
                <a:schemeClr val="tx1"/>
              </a:solidFill>
            </a:endParaRPr>
          </a:p>
          <a:p>
            <a:r>
              <a:rPr lang="fr-FR" sz="1800" dirty="0"/>
              <a:t>Toute entité est transformée en une relation. Les propriétés de l'entité deviennent les attributs de la relation. L'identifiant de l'entité devient la clé primaire de la relation.</a:t>
            </a:r>
            <a:r>
              <a:rPr lang="fr-FR" sz="1800" dirty="0" smtClean="0">
                <a:solidFill>
                  <a:schemeClr val="tx1"/>
                </a:solidFill>
              </a:rPr>
              <a:t> </a:t>
            </a:r>
            <a:endParaRPr lang="" dirty="0">
              <a:solidFill>
                <a:schemeClr val="tx1"/>
              </a:solidFill>
            </a:endParaRPr>
          </a:p>
        </p:txBody>
      </p:sp>
      <p:pic>
        <p:nvPicPr>
          <p:cNvPr id="8" name="Picture 7"/>
          <p:cNvPicPr/>
          <p:nvPr/>
        </p:nvPicPr>
        <p:blipFill rotWithShape="1">
          <a:blip r:embed="rId3"/>
          <a:srcRect l="19942" t="22651" r="26102" b="28501"/>
          <a:stretch/>
        </p:blipFill>
        <p:spPr bwMode="auto">
          <a:xfrm>
            <a:off x="800365" y="2263863"/>
            <a:ext cx="5439495" cy="23540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2667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extBox 1"/>
          <p:cNvSpPr txBox="1"/>
          <p:nvPr/>
        </p:nvSpPr>
        <p:spPr>
          <a:xfrm>
            <a:off x="273377" y="1297978"/>
            <a:ext cx="6627044" cy="2862322"/>
          </a:xfrm>
          <a:prstGeom prst="rect">
            <a:avLst/>
          </a:prstGeom>
          <a:noFill/>
        </p:spPr>
        <p:txBody>
          <a:bodyPr wrap="square" rtlCol="0">
            <a:spAutoFit/>
          </a:bodyPr>
          <a:lstStyle/>
          <a:p>
            <a:r>
              <a:rPr lang="fr-FR" sz="2000" dirty="0"/>
              <a:t>Plusieurs modèles logiques et physiques ont été proposés pour les données. Dans ce chapitre, nous allons introduire les choix les plus courants des entreprises </a:t>
            </a:r>
            <a:r>
              <a:rPr lang="fr-FR" sz="2000" dirty="0" smtClean="0"/>
              <a:t>:</a:t>
            </a:r>
          </a:p>
          <a:p>
            <a:endParaRPr lang="fr-FR" sz="2000" dirty="0"/>
          </a:p>
          <a:p>
            <a:pPr marL="342900" indent="-342900">
              <a:buClr>
                <a:schemeClr val="accent1">
                  <a:lumMod val="75000"/>
                </a:schemeClr>
              </a:buClr>
              <a:buFont typeface="Wingdings" panose="05000000000000000000" pitchFamily="2" charset="2"/>
              <a:buChar char="Ø"/>
            </a:pPr>
            <a:r>
              <a:rPr lang="fr-FR" sz="2000" dirty="0" smtClean="0"/>
              <a:t> Le </a:t>
            </a:r>
            <a:r>
              <a:rPr lang="fr-FR" sz="2000" dirty="0"/>
              <a:t>modèle relationnel comme modèle logique, </a:t>
            </a:r>
          </a:p>
          <a:p>
            <a:pPr marL="342900" indent="-342900">
              <a:buClr>
                <a:schemeClr val="accent1">
                  <a:lumMod val="75000"/>
                </a:schemeClr>
              </a:buClr>
              <a:buFont typeface="Wingdings" panose="05000000000000000000" pitchFamily="2" charset="2"/>
              <a:buChar char="Ø"/>
            </a:pPr>
            <a:endParaRPr lang="fr-FR" sz="2000" dirty="0" smtClean="0"/>
          </a:p>
          <a:p>
            <a:pPr marL="342900" indent="-342900">
              <a:buClr>
                <a:schemeClr val="accent1">
                  <a:lumMod val="75000"/>
                </a:schemeClr>
              </a:buClr>
              <a:buFont typeface="Wingdings" panose="05000000000000000000" pitchFamily="2" charset="2"/>
              <a:buChar char="Ø"/>
            </a:pPr>
            <a:r>
              <a:rPr lang="fr-FR" sz="2000" dirty="0" smtClean="0"/>
              <a:t>Les </a:t>
            </a:r>
            <a:r>
              <a:rPr lang="fr-FR" sz="2000" dirty="0"/>
              <a:t>bases de données relationnelles comme niveau physique.</a:t>
            </a:r>
            <a:endParaRPr lang="" sz="1600" dirty="0">
              <a:solidFill>
                <a:schemeClr val="tx1"/>
              </a:solidFill>
            </a:endParaRPr>
          </a:p>
        </p:txBody>
      </p:sp>
      <p:sp>
        <p:nvSpPr>
          <p:cNvPr id="4" name="Rectangle 3"/>
          <p:cNvSpPr/>
          <p:nvPr/>
        </p:nvSpPr>
        <p:spPr>
          <a:xfrm>
            <a:off x="367645" y="524129"/>
            <a:ext cx="3023585" cy="461665"/>
          </a:xfrm>
          <a:prstGeom prst="rect">
            <a:avLst/>
          </a:prstGeom>
        </p:spPr>
        <p:txBody>
          <a:bodyPr wrap="none">
            <a:spAutoFit/>
          </a:bodyPr>
          <a:lstStyle/>
          <a:p>
            <a:r>
              <a:rPr lang="en-US" sz="2400" b="1" dirty="0">
                <a:solidFill>
                  <a:srgbClr val="FFC000"/>
                </a:solidFill>
              </a:rPr>
              <a:t>Cycle </a:t>
            </a:r>
            <a:r>
              <a:rPr lang="en-US" sz="2400" b="1" dirty="0" err="1" smtClean="0">
                <a:solidFill>
                  <a:srgbClr val="FFC000"/>
                </a:solidFill>
              </a:rPr>
              <a:t>d’abstraction</a:t>
            </a:r>
            <a:endParaRPr lang="" sz="2400" b="1" dirty="0"/>
          </a:p>
        </p:txBody>
      </p:sp>
    </p:spTree>
    <p:extLst>
      <p:ext uri="{BB962C8B-B14F-4D97-AF65-F5344CB8AC3E}">
        <p14:creationId xmlns:p14="http://schemas.microsoft.com/office/powerpoint/2010/main" val="3150754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65086" y="137886"/>
            <a:ext cx="7278914" cy="378128"/>
          </a:xfrm>
          <a:prstGeom prst="rect">
            <a:avLst/>
          </a:prstGeom>
        </p:spPr>
        <p:txBody>
          <a:bodyPr spcFirstLastPara="1" wrap="square" lIns="0" tIns="0" rIns="0" bIns="0" anchor="b" anchorCtr="0">
            <a:noAutofit/>
          </a:bodyPr>
          <a:lstStyle/>
          <a:p>
            <a:pPr lvl="0"/>
            <a:r>
              <a:rPr lang="en-US" sz="2800" dirty="0" err="1"/>
              <a:t>Exemple</a:t>
            </a:r>
            <a:r>
              <a:rPr lang="en-US" sz="2800" dirty="0"/>
              <a:t> </a:t>
            </a:r>
            <a:r>
              <a:rPr lang="en-US" sz="2800" dirty="0" err="1" smtClean="0"/>
              <a:t>Complet</a:t>
            </a:r>
            <a:r>
              <a:rPr lang="en-US" sz="2800" dirty="0" smtClean="0"/>
              <a:t> – Le MCD -</a:t>
            </a:r>
            <a:endParaRPr sz="2800" dirty="0"/>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8" name="Picture 7"/>
          <p:cNvPicPr/>
          <p:nvPr/>
        </p:nvPicPr>
        <p:blipFill rotWithShape="1">
          <a:blip r:embed="rId3"/>
          <a:srcRect l="20940" t="25803" r="23333" b="25744"/>
          <a:stretch/>
        </p:blipFill>
        <p:spPr bwMode="auto">
          <a:xfrm>
            <a:off x="2634899" y="653900"/>
            <a:ext cx="6235723" cy="42197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907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65086" y="137886"/>
            <a:ext cx="7278914" cy="378128"/>
          </a:xfrm>
          <a:prstGeom prst="rect">
            <a:avLst/>
          </a:prstGeom>
        </p:spPr>
        <p:txBody>
          <a:bodyPr spcFirstLastPara="1" wrap="square" lIns="0" tIns="0" rIns="0" bIns="0" anchor="b" anchorCtr="0">
            <a:noAutofit/>
          </a:bodyPr>
          <a:lstStyle/>
          <a:p>
            <a:pPr lvl="0"/>
            <a:r>
              <a:rPr lang="en-US" sz="2800" dirty="0" err="1"/>
              <a:t>Exemple</a:t>
            </a:r>
            <a:r>
              <a:rPr lang="en-US" sz="2800" dirty="0"/>
              <a:t> </a:t>
            </a:r>
            <a:r>
              <a:rPr lang="en-US" sz="2800" dirty="0" err="1" smtClean="0"/>
              <a:t>Complet</a:t>
            </a:r>
            <a:r>
              <a:rPr lang="en-US" sz="2800" dirty="0" smtClean="0"/>
              <a:t> – Le </a:t>
            </a:r>
            <a:r>
              <a:rPr lang="en-US" sz="2800" dirty="0" err="1"/>
              <a:t>Modèle</a:t>
            </a:r>
            <a:r>
              <a:rPr lang="en-US" sz="2800" dirty="0"/>
              <a:t> </a:t>
            </a:r>
            <a:r>
              <a:rPr lang="en-US" sz="2800" dirty="0" err="1"/>
              <a:t>Relationnel</a:t>
            </a:r>
            <a:r>
              <a:rPr lang="en-US" sz="2800" dirty="0"/>
              <a:t> </a:t>
            </a:r>
            <a:r>
              <a:rPr lang="en-US" sz="2800" dirty="0" smtClean="0"/>
              <a:t>-</a:t>
            </a:r>
            <a:endParaRPr sz="2800" dirty="0"/>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TextBox 1"/>
          <p:cNvSpPr txBox="1"/>
          <p:nvPr/>
        </p:nvSpPr>
        <p:spPr>
          <a:xfrm>
            <a:off x="2695355" y="542936"/>
            <a:ext cx="6257729" cy="4154984"/>
          </a:xfrm>
          <a:prstGeom prst="rect">
            <a:avLst/>
          </a:prstGeom>
          <a:noFill/>
        </p:spPr>
        <p:txBody>
          <a:bodyPr wrap="square" rtlCol="0">
            <a:spAutoFit/>
          </a:bodyPr>
          <a:lstStyle/>
          <a:p>
            <a:pPr>
              <a:lnSpc>
                <a:spcPct val="150000"/>
              </a:lnSpc>
            </a:pPr>
            <a:r>
              <a:rPr lang="fr-FR" sz="1600" dirty="0"/>
              <a:t>En appliquant les quatre règles de transformation, nous obtenons le schéma relationnel suivant : </a:t>
            </a:r>
            <a:endParaRPr lang="fr-FR" sz="1600" dirty="0" smtClean="0"/>
          </a:p>
          <a:p>
            <a:pPr>
              <a:lnSpc>
                <a:spcPct val="150000"/>
              </a:lnSpc>
            </a:pPr>
            <a:r>
              <a:rPr lang="fr-FR" sz="1600" b="1" dirty="0" smtClean="0"/>
              <a:t>Médecin</a:t>
            </a:r>
            <a:r>
              <a:rPr lang="fr-FR" sz="1600" dirty="0" smtClean="0"/>
              <a:t> </a:t>
            </a:r>
            <a:r>
              <a:rPr lang="fr-FR" sz="1600" dirty="0"/>
              <a:t>(ID, Nom, Prénom, Spécialité, N° Téléphone) </a:t>
            </a:r>
            <a:endParaRPr lang="fr-FR" sz="1600" dirty="0" smtClean="0"/>
          </a:p>
          <a:p>
            <a:pPr>
              <a:lnSpc>
                <a:spcPct val="150000"/>
              </a:lnSpc>
            </a:pPr>
            <a:r>
              <a:rPr lang="fr-FR" sz="1600" b="1" dirty="0" smtClean="0"/>
              <a:t>Patient</a:t>
            </a:r>
            <a:r>
              <a:rPr lang="fr-FR" sz="1600" dirty="0" smtClean="0"/>
              <a:t> </a:t>
            </a:r>
            <a:r>
              <a:rPr lang="fr-FR" sz="1600" dirty="0"/>
              <a:t>(NSS, Nom, Prénom, Age, Sexe) </a:t>
            </a:r>
            <a:endParaRPr lang="fr-FR" sz="1600" dirty="0" smtClean="0"/>
          </a:p>
          <a:p>
            <a:pPr>
              <a:lnSpc>
                <a:spcPct val="150000"/>
              </a:lnSpc>
            </a:pPr>
            <a:r>
              <a:rPr lang="fr-FR" sz="1600" b="1" dirty="0" smtClean="0"/>
              <a:t>Médicament</a:t>
            </a:r>
            <a:r>
              <a:rPr lang="fr-FR" sz="1600" dirty="0" smtClean="0"/>
              <a:t> </a:t>
            </a:r>
            <a:r>
              <a:rPr lang="fr-FR" sz="1600" dirty="0"/>
              <a:t>(Réf, Libellé, Composant, Dose, Format) </a:t>
            </a:r>
          </a:p>
          <a:p>
            <a:pPr>
              <a:lnSpc>
                <a:spcPct val="150000"/>
              </a:lnSpc>
            </a:pPr>
            <a:r>
              <a:rPr lang="fr-FR" sz="1600" b="1" dirty="0" smtClean="0"/>
              <a:t>Symptôme </a:t>
            </a:r>
            <a:r>
              <a:rPr lang="fr-FR" sz="1600" dirty="0"/>
              <a:t>(Code, Nom) </a:t>
            </a:r>
            <a:endParaRPr lang="fr-FR" sz="1600" dirty="0" smtClean="0"/>
          </a:p>
          <a:p>
            <a:pPr>
              <a:lnSpc>
                <a:spcPct val="150000"/>
              </a:lnSpc>
            </a:pPr>
            <a:r>
              <a:rPr lang="fr-FR" sz="1600" b="1" dirty="0" smtClean="0"/>
              <a:t>Maladie</a:t>
            </a:r>
            <a:r>
              <a:rPr lang="fr-FR" sz="1600" dirty="0" smtClean="0"/>
              <a:t> </a:t>
            </a:r>
            <a:r>
              <a:rPr lang="fr-FR" sz="1600" dirty="0"/>
              <a:t>(Code, Nom</a:t>
            </a:r>
            <a:r>
              <a:rPr lang="fr-FR" sz="1600" dirty="0" smtClean="0"/>
              <a:t>)</a:t>
            </a:r>
          </a:p>
          <a:p>
            <a:pPr>
              <a:lnSpc>
                <a:spcPct val="150000"/>
              </a:lnSpc>
            </a:pPr>
            <a:r>
              <a:rPr lang="fr-FR" sz="1600" b="1" dirty="0" smtClean="0"/>
              <a:t>Consultation</a:t>
            </a:r>
            <a:r>
              <a:rPr lang="fr-FR" sz="1600" dirty="0" smtClean="0"/>
              <a:t>(N</a:t>
            </a:r>
            <a:r>
              <a:rPr lang="fr-FR" sz="1600" dirty="0"/>
              <a:t>, Date Consultation, #ID Médecin, #NSS Patient) </a:t>
            </a:r>
            <a:r>
              <a:rPr lang="fr-FR" sz="1600" b="1" dirty="0"/>
              <a:t>Préciser </a:t>
            </a:r>
            <a:r>
              <a:rPr lang="fr-FR" sz="1600" dirty="0"/>
              <a:t>(#Code Symptôme, #N Consultation) </a:t>
            </a:r>
            <a:endParaRPr lang="fr-FR" sz="1600" dirty="0" smtClean="0"/>
          </a:p>
          <a:p>
            <a:pPr>
              <a:lnSpc>
                <a:spcPct val="150000"/>
              </a:lnSpc>
            </a:pPr>
            <a:r>
              <a:rPr lang="fr-FR" sz="1600" b="1" dirty="0" smtClean="0"/>
              <a:t>Identifier </a:t>
            </a:r>
            <a:r>
              <a:rPr lang="fr-FR" sz="1600" dirty="0"/>
              <a:t>(#Code Maladie, #N Consultation) </a:t>
            </a:r>
            <a:endParaRPr lang="fr-FR" sz="1600" dirty="0" smtClean="0"/>
          </a:p>
          <a:p>
            <a:pPr>
              <a:lnSpc>
                <a:spcPct val="150000"/>
              </a:lnSpc>
            </a:pPr>
            <a:r>
              <a:rPr lang="fr-FR" sz="1600" b="1" dirty="0" smtClean="0"/>
              <a:t>Prescrire</a:t>
            </a:r>
            <a:r>
              <a:rPr lang="fr-FR" sz="1600" dirty="0" smtClean="0"/>
              <a:t> </a:t>
            </a:r>
            <a:r>
              <a:rPr lang="fr-FR" sz="1600" dirty="0"/>
              <a:t>(#</a:t>
            </a:r>
            <a:r>
              <a:rPr lang="fr-FR" sz="1600" dirty="0" err="1"/>
              <a:t>Ref</a:t>
            </a:r>
            <a:r>
              <a:rPr lang="fr-FR" sz="1600" dirty="0"/>
              <a:t> Médicament, #N Consultation)</a:t>
            </a:r>
            <a:endParaRPr lang="" sz="1600" dirty="0"/>
          </a:p>
        </p:txBody>
      </p:sp>
    </p:spTree>
    <p:extLst>
      <p:ext uri="{BB962C8B-B14F-4D97-AF65-F5344CB8AC3E}">
        <p14:creationId xmlns:p14="http://schemas.microsoft.com/office/powerpoint/2010/main" val="477439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65086" y="137886"/>
            <a:ext cx="7278914" cy="378128"/>
          </a:xfrm>
          <a:prstGeom prst="rect">
            <a:avLst/>
          </a:prstGeom>
        </p:spPr>
        <p:txBody>
          <a:bodyPr spcFirstLastPara="1" wrap="square" lIns="0" tIns="0" rIns="0" bIns="0" anchor="b" anchorCtr="0">
            <a:noAutofit/>
          </a:bodyPr>
          <a:lstStyle/>
          <a:p>
            <a:pPr lvl="0"/>
            <a:r>
              <a:rPr lang="en-US" sz="2800" dirty="0" err="1"/>
              <a:t>Exemple</a:t>
            </a:r>
            <a:r>
              <a:rPr lang="en-US" sz="2800" dirty="0"/>
              <a:t> </a:t>
            </a:r>
            <a:r>
              <a:rPr lang="en-US" sz="2800" dirty="0" err="1" smtClean="0"/>
              <a:t>Complet</a:t>
            </a:r>
            <a:r>
              <a:rPr lang="en-US" sz="2800" dirty="0" smtClean="0"/>
              <a:t> </a:t>
            </a:r>
            <a:r>
              <a:rPr lang="en-US" sz="2800" dirty="0"/>
              <a:t>– </a:t>
            </a:r>
            <a:r>
              <a:rPr lang="en-US" sz="2800" dirty="0" err="1"/>
              <a:t>Requêtes</a:t>
            </a:r>
            <a:r>
              <a:rPr lang="en-US" sz="2800" dirty="0"/>
              <a:t> SQL-</a:t>
            </a:r>
            <a:endParaRPr sz="2800" dirty="0"/>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6" name="Picture 5"/>
          <p:cNvPicPr/>
          <p:nvPr/>
        </p:nvPicPr>
        <p:blipFill rotWithShape="1">
          <a:blip r:embed="rId3"/>
          <a:srcRect l="22268" t="14773" r="40396" b="15698"/>
          <a:stretch/>
        </p:blipFill>
        <p:spPr bwMode="auto">
          <a:xfrm>
            <a:off x="3015966" y="653900"/>
            <a:ext cx="5137608" cy="4134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5870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83" name="Google Shape;183;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5" name="Google Shape;104;p14"/>
          <p:cNvSpPr txBox="1">
            <a:spLocks/>
          </p:cNvSpPr>
          <p:nvPr/>
        </p:nvSpPr>
        <p:spPr>
          <a:xfrm>
            <a:off x="537328" y="390090"/>
            <a:ext cx="7041823" cy="2000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pPr>
              <a:lnSpc>
                <a:spcPct val="150000"/>
              </a:lnSpc>
            </a:pPr>
            <a:r>
              <a:rPr lang="fr-FR" sz="2000" dirty="0" smtClean="0">
                <a:solidFill>
                  <a:schemeClr val="accent1"/>
                </a:solidFill>
              </a:rPr>
              <a:t>Conclusion</a:t>
            </a:r>
            <a:r>
              <a:rPr lang="fr-FR" sz="1400" b="0" dirty="0" smtClean="0"/>
              <a:t/>
            </a:r>
            <a:br>
              <a:rPr lang="fr-FR" sz="1400" b="0" dirty="0" smtClean="0"/>
            </a:br>
            <a:r>
              <a:rPr lang="fr-FR" sz="1400" b="0" dirty="0" smtClean="0"/>
              <a:t/>
            </a:r>
            <a:br>
              <a:rPr lang="fr-FR" sz="1400" b="0" dirty="0" smtClean="0"/>
            </a:br>
            <a:r>
              <a:rPr lang="fr-FR" sz="1400" b="0" dirty="0" smtClean="0"/>
              <a:t>Dans ce chapitre, nous avons présenté la notion de projet informatique et de démarche de réalisation d’un projet informatique. En effet, un projet informatique est un projet d’ingénierie, ainsi, il repose sur un ensemble d’outils, techniques et approches et donne lieu à un livrable. Ce dernier doit résoudre un problème du client par répondre parfaitement à ses besoins. </a:t>
            </a:r>
          </a:p>
          <a:p>
            <a:pPr>
              <a:lnSpc>
                <a:spcPct val="150000"/>
              </a:lnSpc>
            </a:pPr>
            <a:r>
              <a:rPr lang="fr-FR" sz="1400" b="0" dirty="0" smtClean="0"/>
              <a:t>Par la suite, nous avons vu Merise; l’une de ces démarches. Merise repose sur la vision systémique et sépare les données des traitements. Elle guide le processus de conception et de réalisation par définir trois niveaux d’abstraction. Ces derniers permettent d’analyser et de concevoir le système d’une manière progressive et en tenant compte d’une seule facette (dimension) à la fois. Dans la suite de ce cours, nous allons détailler les deux modèles MCD et MCT.</a:t>
            </a:r>
            <a:endParaRPr lang="fr-FR" sz="1400" b="0" dirty="0"/>
          </a:p>
        </p:txBody>
      </p:sp>
    </p:spTree>
    <p:extLst>
      <p:ext uri="{BB962C8B-B14F-4D97-AF65-F5344CB8AC3E}">
        <p14:creationId xmlns:p14="http://schemas.microsoft.com/office/powerpoint/2010/main" val="2425306187"/>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727</TotalTime>
  <Words>311</Words>
  <Application>Microsoft Office PowerPoint</Application>
  <PresentationFormat>On-screen Show (16:9)</PresentationFormat>
  <Paragraphs>57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Kulim Park</vt:lpstr>
      <vt:lpstr>Calibri</vt:lpstr>
      <vt:lpstr>Wingdings</vt:lpstr>
      <vt:lpstr>MS PGothic</vt:lpstr>
      <vt:lpstr>Arial</vt:lpstr>
      <vt:lpstr>Gregory template</vt:lpstr>
      <vt:lpstr>Partie III :   Méthodologie MERISE</vt:lpstr>
      <vt:lpstr>Cycle d’abstraction</vt:lpstr>
      <vt:lpstr>Représentation graphique du MLD</vt:lpstr>
      <vt:lpstr>Représentation graphique du MLD</vt:lpstr>
      <vt:lpstr>PowerPoint Presentation</vt:lpstr>
      <vt:lpstr>Exemple Complet – Le MCD -</vt:lpstr>
      <vt:lpstr>Exemple Complet – Le Modèle Relationnel -</vt:lpstr>
      <vt:lpstr>Exemple Complet – Requêtes SQL-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126</cp:revision>
  <dcterms:modified xsi:type="dcterms:W3CDTF">2023-11-03T17:15:54Z</dcterms:modified>
</cp:coreProperties>
</file>