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3"/>
    <p:sldId id="277" r:id="rId4"/>
    <p:sldId id="278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296" r:id="rId25"/>
    <p:sldId id="304" r:id="rId26"/>
    <p:sldId id="305" r:id="rId27"/>
    <p:sldId id="306" r:id="rId28"/>
    <p:sldId id="30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Module</a:t>
            </a:r>
            <a:r>
              <a:rPr lang="fr-FR" dirty="0"/>
              <a:t> 1 Introduction </a:t>
            </a:r>
            <a:r>
              <a:rPr lang="en-GB" altLang="fr-FR" dirty="0"/>
              <a:t>To HMI</a:t>
            </a:r>
            <a:endParaRPr lang="en-GB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2174" y="1700808"/>
            <a:ext cx="5402561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Plan</a:t>
            </a:r>
            <a:endParaRPr lang="fr-FR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- </a:t>
            </a:r>
            <a:r>
              <a:rPr lang="fr-FR" sz="3200" b="1" dirty="0">
                <a:solidFill>
                  <a:schemeClr val="tx1"/>
                </a:solidFill>
              </a:rPr>
              <a:t>Introduction </a:t>
            </a:r>
            <a:r>
              <a:rPr lang="en-GB" altLang="fr-FR" sz="3200" b="1" dirty="0">
                <a:solidFill>
                  <a:schemeClr val="tx1"/>
                </a:solidFill>
              </a:rPr>
              <a:t>to HMI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Histor</a:t>
            </a:r>
            <a:r>
              <a:rPr lang="en-GB" altLang="fr-FR" sz="3200" dirty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fr-FR" dirty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Output: 2</a:t>
            </a:r>
            <a:r>
              <a:rPr lang="en-GB" altLang="en-US" sz="3200" dirty="0"/>
              <a:t> </a:t>
            </a:r>
            <a:r>
              <a:rPr lang="en-US" altLang="fr-FR" sz="3200" dirty="0"/>
              <a:t>D information visualization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2800" dirty="0">
                <a:solidFill>
                  <a:schemeClr val="tx1"/>
                </a:solidFill>
              </a:rPr>
              <a:t>file representation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05" y="2132856"/>
            <a:ext cx="3681105" cy="2664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132856"/>
            <a:ext cx="2736304" cy="274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Output Devices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2800" dirty="0">
                <a:solidFill>
                  <a:schemeClr val="tx1"/>
                </a:solidFill>
              </a:rPr>
              <a:t>Screens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 3D </a:t>
            </a:r>
            <a:r>
              <a:rPr lang="en-GB" altLang="fr-FR" sz="2800" dirty="0">
                <a:solidFill>
                  <a:schemeClr val="tx1"/>
                </a:solidFill>
              </a:rPr>
              <a:t> printers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>
                <a:solidFill>
                  <a:schemeClr val="tx1"/>
                </a:solidFill>
              </a:rPr>
              <a:t>Force feedback, haptic feedback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S</a:t>
            </a:r>
            <a:r>
              <a:rPr lang="en-GB" altLang="fr-FR" sz="2800" dirty="0">
                <a:solidFill>
                  <a:schemeClr val="tx1"/>
                </a:solidFill>
              </a:rPr>
              <a:t>ound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032" y="574483"/>
            <a:ext cx="3401948" cy="13882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170971"/>
            <a:ext cx="4023095" cy="14351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27" y="3764163"/>
            <a:ext cx="3638860" cy="15761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1" y="5508346"/>
            <a:ext cx="2685427" cy="11130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445" y="5409955"/>
            <a:ext cx="2709174" cy="123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Output: 2.5D information visualization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2800" b="1" dirty="0">
                <a:solidFill>
                  <a:schemeClr val="tx1"/>
                </a:solidFill>
              </a:rPr>
              <a:t>Between</a:t>
            </a:r>
            <a:r>
              <a:rPr lang="fr-FR" sz="2800" b="1" dirty="0">
                <a:solidFill>
                  <a:schemeClr val="tx1"/>
                </a:solidFill>
              </a:rPr>
              <a:t> 2D </a:t>
            </a:r>
            <a:r>
              <a:rPr lang="en-GB" altLang="fr-FR" sz="2800" b="1" dirty="0">
                <a:solidFill>
                  <a:schemeClr val="tx1"/>
                </a:solidFill>
              </a:rPr>
              <a:t>and</a:t>
            </a:r>
            <a:r>
              <a:rPr lang="fr-FR" sz="2800" b="1" dirty="0">
                <a:solidFill>
                  <a:schemeClr val="tx1"/>
                </a:solidFill>
              </a:rPr>
              <a:t> 3D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GB" altLang="fr-FR" sz="2800" dirty="0" smtClean="0">
                <a:solidFill>
                  <a:schemeClr val="tx1"/>
                </a:solidFill>
              </a:rPr>
              <a:t>reacher than</a:t>
            </a:r>
            <a:r>
              <a:rPr lang="fr-FR" sz="2800" dirty="0">
                <a:solidFill>
                  <a:schemeClr val="tx1"/>
                </a:solidFill>
              </a:rPr>
              <a:t> 2D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Less demanding in computing power than 3D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2552328"/>
            <a:ext cx="2622607" cy="23168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383235"/>
            <a:ext cx="3746314" cy="2485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27" y="4528959"/>
            <a:ext cx="2417953" cy="234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Output: </a:t>
            </a:r>
            <a:r>
              <a:rPr lang="en-GB" altLang="en-US" sz="3200" dirty="0"/>
              <a:t>3 </a:t>
            </a:r>
            <a:r>
              <a:rPr lang="en-US" altLang="fr-FR" sz="3200" dirty="0"/>
              <a:t>D information visualization</a:t>
            </a:r>
            <a:r>
              <a:rPr lang="fr-FR" sz="3200" dirty="0"/>
              <a:t>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900938"/>
            <a:ext cx="3024336" cy="2385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00938"/>
            <a:ext cx="4264516" cy="23856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50470"/>
            <a:ext cx="4077878" cy="24148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420" y="3750471"/>
            <a:ext cx="3551525" cy="264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Input Devices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2800" b="1" dirty="0">
                <a:solidFill>
                  <a:schemeClr val="tx1"/>
                </a:solidFill>
              </a:rPr>
              <a:t>Keyboard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point</a:t>
            </a:r>
            <a:r>
              <a:rPr lang="en-GB" altLang="fr-FR" sz="2800" b="1" dirty="0">
                <a:solidFill>
                  <a:schemeClr val="tx1"/>
                </a:solidFill>
              </a:rPr>
              <a:t>ing Devices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GB" altLang="fr-FR" sz="2800" dirty="0">
                <a:solidFill>
                  <a:schemeClr val="tx1"/>
                </a:solidFill>
              </a:rPr>
              <a:t>Mouse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r>
              <a:rPr lang="fr-FR" sz="2800" dirty="0">
                <a:solidFill>
                  <a:schemeClr val="tx1"/>
                </a:solidFill>
              </a:rPr>
              <a:t>joystick, </a:t>
            </a:r>
            <a:r>
              <a:rPr lang="en-GB" altLang="fr-FR" sz="2800" dirty="0">
                <a:solidFill>
                  <a:schemeClr val="tx1"/>
                </a:solidFill>
              </a:rPr>
              <a:t>Touchpad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GB" altLang="fr-FR" sz="2800" dirty="0">
                <a:solidFill>
                  <a:schemeClr val="tx1"/>
                </a:solidFill>
              </a:rPr>
              <a:t>Touch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>
                <a:solidFill>
                  <a:schemeClr val="tx1"/>
                </a:solidFill>
              </a:rPr>
              <a:t>input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So</a:t>
            </a:r>
            <a:r>
              <a:rPr lang="en-GB" altLang="fr-FR" sz="2800" b="1" dirty="0">
                <a:solidFill>
                  <a:schemeClr val="tx1"/>
                </a:solidFill>
              </a:rPr>
              <a:t>unf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Speech recognition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620688"/>
            <a:ext cx="2088232" cy="9943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151" y="1169976"/>
            <a:ext cx="2679234" cy="1111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631" y="2602163"/>
            <a:ext cx="4185370" cy="15425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797152"/>
            <a:ext cx="4436323" cy="173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2D visual input devices</a:t>
            </a:r>
            <a:endParaRPr lang="en-US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2D barcodes: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2800" dirty="0" smtClean="0">
                <a:solidFill>
                  <a:schemeClr val="tx1"/>
                </a:solidFill>
              </a:rPr>
              <a:t>touch input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Fingerprint reader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Light pens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>
                <a:solidFill>
                  <a:schemeClr val="tx1"/>
                </a:solidFill>
              </a:rPr>
              <a:t>Handwriting recognition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0196" y="403513"/>
            <a:ext cx="2277617" cy="13220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42" y="1784709"/>
            <a:ext cx="2145612" cy="1439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20" y="2703295"/>
            <a:ext cx="1579359" cy="13006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966" y="3515637"/>
            <a:ext cx="1572684" cy="14371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248" y="4243700"/>
            <a:ext cx="2496752" cy="2562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Input Devices</a:t>
            </a:r>
            <a:r>
              <a:rPr lang="fr-FR" sz="3200" b="1" dirty="0"/>
              <a:t> </a:t>
            </a:r>
            <a:r>
              <a:rPr lang="fr-FR" sz="3200" b="1" dirty="0" smtClean="0"/>
              <a:t>3D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position</a:t>
            </a:r>
            <a:r>
              <a:rPr lang="en-GB" altLang="fr-FR" sz="2800" dirty="0">
                <a:solidFill>
                  <a:schemeClr val="tx1"/>
                </a:solidFill>
              </a:rPr>
              <a:t> Sensors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en-GB" altLang="fr-FR" sz="2800" dirty="0">
                <a:solidFill>
                  <a:schemeClr val="tx1"/>
                </a:solidFill>
              </a:rPr>
              <a:t>of</a:t>
            </a:r>
            <a:r>
              <a:rPr lang="fr-FR" sz="2800" dirty="0">
                <a:solidFill>
                  <a:schemeClr val="tx1"/>
                </a:solidFill>
              </a:rPr>
              <a:t> direction, </a:t>
            </a:r>
            <a:r>
              <a:rPr lang="en-GB" altLang="fr-FR" sz="2800" dirty="0">
                <a:solidFill>
                  <a:schemeClr val="tx1"/>
                </a:solidFill>
              </a:rPr>
              <a:t>of speed</a:t>
            </a: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en-US" altLang="fr-FR" sz="2800" dirty="0">
                <a:solidFill>
                  <a:schemeClr val="tx1"/>
                </a:solidFill>
              </a:rPr>
              <a:t>Face recognition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44" y="1484783"/>
            <a:ext cx="2503739" cy="17941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484783"/>
            <a:ext cx="1429122" cy="24922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484783"/>
            <a:ext cx="2626807" cy="19908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869160"/>
            <a:ext cx="2206762" cy="155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Other Input Devices</a:t>
            </a:r>
            <a:r>
              <a:rPr lang="fr-FR" sz="3200" b="1" dirty="0"/>
              <a:t> : </a:t>
            </a:r>
            <a:r>
              <a:rPr lang="en-GB" altLang="fr-FR" sz="3200" b="1" dirty="0" smtClean="0"/>
              <a:t>Sensor</a:t>
            </a:r>
            <a:r>
              <a:rPr lang="fr-FR" sz="3200" b="1" dirty="0" smtClean="0"/>
              <a:t>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 Temp</a:t>
            </a:r>
            <a:r>
              <a:rPr lang="en-GB" altLang="fr-FR" sz="2800" dirty="0" smtClean="0">
                <a:solidFill>
                  <a:schemeClr val="tx1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rature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air</a:t>
            </a:r>
            <a:r>
              <a:rPr lang="en-GB" altLang="fr-FR" sz="2800" dirty="0">
                <a:solidFill>
                  <a:schemeClr val="tx1"/>
                </a:solidFill>
              </a:rPr>
              <a:t> composition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l</a:t>
            </a:r>
            <a:r>
              <a:rPr lang="en-GB" altLang="fr-FR" sz="2800" dirty="0" smtClean="0">
                <a:solidFill>
                  <a:schemeClr val="tx1"/>
                </a:solidFill>
              </a:rPr>
              <a:t>ight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Orientation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Mouv</a:t>
            </a:r>
            <a:r>
              <a:rPr lang="en-GB" altLang="fr-FR" sz="2800" dirty="0" smtClean="0">
                <a:solidFill>
                  <a:schemeClr val="tx1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ment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Altitude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Direction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Acc</a:t>
            </a:r>
            <a:r>
              <a:rPr lang="en-GB" altLang="fr-FR" sz="2800" dirty="0" smtClean="0">
                <a:solidFill>
                  <a:schemeClr val="tx1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l</a:t>
            </a:r>
            <a:r>
              <a:rPr lang="en-GB" altLang="fr-FR" sz="2800" dirty="0" smtClean="0">
                <a:solidFill>
                  <a:schemeClr val="tx1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ration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magn</a:t>
            </a:r>
            <a:r>
              <a:rPr lang="en-GB" altLang="fr-FR" sz="2800" dirty="0" smtClean="0">
                <a:solidFill>
                  <a:schemeClr val="tx1"/>
                </a:solidFill>
              </a:rPr>
              <a:t>etic Field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fréquence cardiaque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…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8833" y="561474"/>
            <a:ext cx="2040386" cy="14993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62" y="1730712"/>
            <a:ext cx="2086639" cy="1986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70" y="2553137"/>
            <a:ext cx="2046328" cy="14636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386" y="4303410"/>
            <a:ext cx="1569073" cy="216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 err="1"/>
              <a:t>Multimodalit</a:t>
            </a:r>
            <a:r>
              <a:rPr lang="en-GB" altLang="fr-FR" sz="3200" b="1" dirty="0" err="1"/>
              <a:t>y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b="1" dirty="0">
                <a:solidFill>
                  <a:schemeClr val="tx1"/>
                </a:solidFill>
              </a:rPr>
              <a:t>Combination of input methods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-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en-US" altLang="fr-FR" sz="2800" dirty="0">
                <a:solidFill>
                  <a:schemeClr val="tx1"/>
                </a:solidFill>
              </a:rPr>
              <a:t>two-handed interaction</a:t>
            </a:r>
            <a:endParaRPr lang="en-US" alt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-</a:t>
            </a:r>
            <a:r>
              <a:rPr lang="en-US" altLang="fr-FR" sz="2800" dirty="0">
                <a:solidFill>
                  <a:schemeClr val="tx1"/>
                </a:solidFill>
              </a:rPr>
              <a:t>"put this here": voice + gesture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152" y="980728"/>
            <a:ext cx="1807936" cy="22322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70208"/>
            <a:ext cx="5843502" cy="257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 </a:t>
            </a:r>
            <a:r>
              <a:rPr lang="fr-FR" sz="3200" b="1" dirty="0" smtClean="0"/>
              <a:t>virtu</a:t>
            </a:r>
            <a:r>
              <a:rPr lang="en-GB" altLang="fr-FR" sz="3200" b="1" dirty="0" smtClean="0"/>
              <a:t>al </a:t>
            </a:r>
            <a:r>
              <a:rPr lang="fr-FR" sz="3200" b="1" dirty="0">
                <a:sym typeface="+mn-ea"/>
              </a:rPr>
              <a:t>R</a:t>
            </a:r>
            <a:r>
              <a:rPr lang="en-GB" altLang="fr-FR" sz="3200" b="1" dirty="0">
                <a:sym typeface="+mn-ea"/>
              </a:rPr>
              <a:t>e</a:t>
            </a:r>
            <a:r>
              <a:rPr lang="fr-FR" sz="3200" b="1" dirty="0">
                <a:sym typeface="+mn-ea"/>
              </a:rPr>
              <a:t>alit</a:t>
            </a:r>
            <a:r>
              <a:rPr lang="en-GB" altLang="fr-FR" sz="3200" b="1" dirty="0">
                <a:sym typeface="+mn-ea"/>
              </a:rPr>
              <a:t>y</a:t>
            </a:r>
            <a:endParaRPr lang="en-GB" alt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35" y="857250"/>
            <a:ext cx="5719445" cy="57867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/>
              <a:t>Computer simulation of an environment in which</a:t>
            </a:r>
            <a:r>
              <a:rPr lang="en-GB" altLang="en-US" sz="2800" dirty="0"/>
              <a:t> </a:t>
            </a:r>
            <a:r>
              <a:rPr lang="en-US" altLang="fr-FR" sz="2800" dirty="0"/>
              <a:t>the user feels like they are moving or interacting</a:t>
            </a: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056" y="472077"/>
            <a:ext cx="4067944" cy="2175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47" y="3119746"/>
            <a:ext cx="4208058" cy="23974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0780"/>
            <a:ext cx="4427984" cy="271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Did you say HMI </a:t>
            </a:r>
            <a:r>
              <a:rPr lang="fr-FR" sz="3200" b="1" dirty="0"/>
              <a:t>?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3200" b="1" dirty="0" smtClean="0">
                <a:solidFill>
                  <a:schemeClr val="tx1"/>
                </a:solidFill>
              </a:rPr>
              <a:t>HMI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en-GB" altLang="fr-FR" sz="3200" dirty="0" smtClean="0">
                <a:solidFill>
                  <a:schemeClr val="tx1"/>
                </a:solidFill>
              </a:rPr>
              <a:t>Human </a:t>
            </a:r>
            <a:r>
              <a:rPr lang="fr-FR" sz="3200" dirty="0">
                <a:solidFill>
                  <a:schemeClr val="tx1"/>
                </a:solidFill>
              </a:rPr>
              <a:t> – </a:t>
            </a:r>
            <a:r>
              <a:rPr lang="en-GB" altLang="fr-FR" sz="3200" dirty="0" smtClean="0">
                <a:solidFill>
                  <a:schemeClr val="tx1"/>
                </a:solidFill>
              </a:rPr>
              <a:t>Machine</a:t>
            </a:r>
            <a:r>
              <a:rPr lang="en-GB" altLang="fr-FR" sz="3200" dirty="0" smtClean="0">
                <a:solidFill>
                  <a:schemeClr val="tx1"/>
                </a:solidFill>
              </a:rPr>
              <a:t>  interface</a:t>
            </a:r>
            <a:endParaRPr lang="en-GB" alt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H</a:t>
            </a:r>
            <a:r>
              <a:rPr lang="en-GB" altLang="fr-FR" sz="3200" dirty="0">
                <a:solidFill>
                  <a:schemeClr val="tx1"/>
                </a:solidFill>
              </a:rPr>
              <a:t>uman</a:t>
            </a:r>
            <a:r>
              <a:rPr lang="fr-FR" sz="3200" dirty="0">
                <a:solidFill>
                  <a:schemeClr val="tx1"/>
                </a:solidFill>
              </a:rPr>
              <a:t> – </a:t>
            </a:r>
            <a:r>
              <a:rPr lang="en-GB" altLang="fr-FR" sz="3200" dirty="0" smtClean="0">
                <a:solidFill>
                  <a:schemeClr val="tx1"/>
                </a:solidFill>
              </a:rPr>
              <a:t>Machine </a:t>
            </a:r>
            <a:r>
              <a:rPr lang="fr-FR" sz="3200" dirty="0" smtClean="0">
                <a:solidFill>
                  <a:schemeClr val="tx1"/>
                </a:solidFill>
                <a:sym typeface="+mn-ea"/>
              </a:rPr>
              <a:t>Interactions</a:t>
            </a:r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3200" b="1" dirty="0" smtClean="0">
                <a:solidFill>
                  <a:schemeClr val="tx1"/>
                </a:solidFill>
              </a:rPr>
              <a:t>But Also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H</a:t>
            </a:r>
            <a:r>
              <a:rPr lang="en-GB" altLang="fr-FR" sz="3200" dirty="0">
                <a:solidFill>
                  <a:schemeClr val="tx1"/>
                </a:solidFill>
              </a:rPr>
              <a:t>uman</a:t>
            </a:r>
            <a:r>
              <a:rPr lang="fr-FR" sz="3200" dirty="0">
                <a:solidFill>
                  <a:schemeClr val="tx1"/>
                </a:solidFill>
              </a:rPr>
              <a:t> – </a:t>
            </a:r>
            <a:r>
              <a:rPr lang="en-GB" altLang="fr-FR" sz="3200" dirty="0" smtClean="0">
                <a:solidFill>
                  <a:schemeClr val="tx1"/>
                </a:solidFill>
              </a:rPr>
              <a:t>Computer </a:t>
            </a:r>
            <a:r>
              <a:rPr lang="fr-FR" sz="3200" dirty="0" smtClean="0">
                <a:solidFill>
                  <a:schemeClr val="tx1"/>
                </a:solidFill>
                <a:sym typeface="+mn-ea"/>
              </a:rPr>
              <a:t>Communication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Homme – </a:t>
            </a:r>
            <a:r>
              <a:rPr lang="en-GB" altLang="fr-FR" sz="3200" dirty="0" smtClean="0">
                <a:solidFill>
                  <a:schemeClr val="tx1"/>
                </a:solidFill>
              </a:rPr>
              <a:t>Computer  </a:t>
            </a:r>
            <a:r>
              <a:rPr lang="fr-FR" sz="3200" dirty="0" smtClean="0">
                <a:solidFill>
                  <a:schemeClr val="tx1"/>
                </a:solidFill>
                <a:sym typeface="+mn-ea"/>
              </a:rPr>
              <a:t>Dialogue</a:t>
            </a:r>
            <a:br>
              <a:rPr lang="fr-FR" sz="3200" dirty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Person – </a:t>
            </a:r>
            <a:r>
              <a:rPr lang="en-GB" altLang="fr-FR" sz="3200" dirty="0">
                <a:solidFill>
                  <a:schemeClr val="tx1"/>
                </a:solidFill>
              </a:rPr>
              <a:t>Computer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en-GB" altLang="fr-FR" sz="32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sym typeface="+mn-ea"/>
              </a:rPr>
              <a:t>Interaction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>
                <a:solidFill>
                  <a:schemeClr val="tx1"/>
                </a:solidFill>
              </a:rPr>
              <a:t>Augmented reality, mixed reality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tx1"/>
                </a:solidFill>
                <a:sym typeface="+mn-ea"/>
              </a:rPr>
              <a:t>A</a:t>
            </a:r>
            <a:r>
              <a:rPr lang="en-US" altLang="fr-FR" sz="2800" b="1" dirty="0">
                <a:solidFill>
                  <a:schemeClr val="tx1"/>
                </a:solidFill>
                <a:sym typeface="+mn-ea"/>
              </a:rPr>
              <a:t>ugmented reality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600" dirty="0" smtClean="0">
                <a:solidFill>
                  <a:schemeClr val="tx1"/>
                </a:solidFill>
              </a:rPr>
              <a:t>- </a:t>
            </a:r>
            <a:r>
              <a:rPr lang="en-US" altLang="fr-FR" sz="2600" dirty="0">
                <a:solidFill>
                  <a:schemeClr val="tx1"/>
                </a:solidFill>
              </a:rPr>
              <a:t>Superimposition of a (virtual) image onto the real world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The virtual is projected onto the real, in real time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On a screen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 smtClean="0">
                <a:solidFill>
                  <a:schemeClr val="tx1"/>
                </a:solidFill>
              </a:rPr>
              <a:t>Onto the real world... or almost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2800" b="1" dirty="0">
                <a:solidFill>
                  <a:schemeClr val="tx1"/>
                </a:solidFill>
              </a:rPr>
              <a:t>M</a:t>
            </a:r>
            <a:r>
              <a:rPr lang="fr-FR" sz="2800" b="1" dirty="0">
                <a:solidFill>
                  <a:schemeClr val="tx1"/>
                </a:solidFill>
              </a:rPr>
              <a:t>ix</a:t>
            </a:r>
            <a:r>
              <a:rPr lang="en-GB" altLang="fr-FR" sz="2800" b="1" dirty="0">
                <a:solidFill>
                  <a:schemeClr val="tx1"/>
                </a:solidFill>
              </a:rPr>
              <a:t>ed Reality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with output device &amp; input device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400" dirty="0">
                <a:solidFill>
                  <a:schemeClr val="tx1"/>
                </a:solidFill>
              </a:rPr>
            </a:b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64" y="4509120"/>
            <a:ext cx="3491879" cy="2348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509120"/>
            <a:ext cx="3534723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Diminished reality</a:t>
            </a:r>
            <a:endParaRPr lang="en-US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7669516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en-US" altLang="fr-FR" sz="2800" dirty="0">
                <a:solidFill>
                  <a:schemeClr val="tx1"/>
                </a:solidFill>
              </a:rPr>
              <a:t>Removal of an element from a “real” image in real time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2276872"/>
            <a:ext cx="5205462" cy="355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Tangible interfaces</a:t>
            </a:r>
            <a:endParaRPr lang="en-US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b="1" dirty="0">
                <a:solidFill>
                  <a:schemeClr val="tx1"/>
                </a:solidFill>
              </a:rPr>
              <a:t>Combination of physical and digital objects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direct action on the objects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simpler and more intuitive interaction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040" y="2412825"/>
            <a:ext cx="3714060" cy="28534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36912"/>
            <a:ext cx="3812531" cy="236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 </a:t>
            </a:r>
            <a:r>
              <a:rPr lang="fr-FR" sz="3200" b="1" dirty="0" err="1"/>
              <a:t>wearable</a:t>
            </a:r>
            <a:r>
              <a:rPr lang="fr-FR" sz="3200" b="1" dirty="0"/>
              <a:t> </a:t>
            </a:r>
            <a:r>
              <a:rPr lang="en-GB" altLang="fr-FR" sz="3200" b="1" dirty="0"/>
              <a:t>Computing</a:t>
            </a:r>
            <a:endParaRPr lang="en-GB" alt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b="1" dirty="0">
                <a:solidFill>
                  <a:schemeClr val="tx1"/>
                </a:solidFill>
              </a:rPr>
              <a:t>Embedded computing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in clothing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GB" altLang="fr-FR" sz="2800" dirty="0">
                <a:solidFill>
                  <a:schemeClr val="tx1"/>
                </a:solidFill>
              </a:rPr>
              <a:t>in</a:t>
            </a:r>
            <a:r>
              <a:rPr lang="fr-FR" sz="2800" dirty="0">
                <a:solidFill>
                  <a:schemeClr val="tx1"/>
                </a:solidFill>
              </a:rPr>
              <a:t> accesso</a:t>
            </a:r>
            <a:r>
              <a:rPr lang="en-GB" altLang="fr-FR" sz="2800" dirty="0">
                <a:solidFill>
                  <a:schemeClr val="tx1"/>
                </a:solidFill>
              </a:rPr>
              <a:t>ries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4519" y="857233"/>
            <a:ext cx="4360356" cy="16154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852936"/>
            <a:ext cx="2279501" cy="3622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35" y="4221088"/>
            <a:ext cx="2574532" cy="22540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81" y="4221088"/>
            <a:ext cx="2054088" cy="2254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 </a:t>
            </a:r>
            <a:r>
              <a:rPr lang="fr-FR" sz="3200" b="1" dirty="0" smtClean="0"/>
              <a:t>mobile</a:t>
            </a:r>
            <a:r>
              <a:rPr lang="en-GB" altLang="fr-FR" sz="3200" b="1" dirty="0" smtClean="0"/>
              <a:t> computing</a:t>
            </a:r>
            <a:endParaRPr lang="en-GB" alt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b="1" dirty="0">
                <a:solidFill>
                  <a:schemeClr val="tx1"/>
                </a:solidFill>
              </a:rPr>
              <a:t>Mobile devices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small, powerful, connected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b="1" dirty="0">
                <a:solidFill>
                  <a:schemeClr val="tx1"/>
                </a:solidFill>
              </a:rPr>
              <a:t>Compatibility issues between different devices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en-US" altLang="fr-FR" sz="2800" dirty="0">
                <a:solidFill>
                  <a:schemeClr val="tx1"/>
                </a:solidFill>
              </a:rPr>
              <a:t>platform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    </a:t>
            </a:r>
            <a:r>
              <a:rPr lang="en-US" altLang="fr-FR" sz="2800" dirty="0">
                <a:solidFill>
                  <a:schemeClr val="tx1"/>
                </a:solidFill>
              </a:rPr>
              <a:t>technical constraints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    </a:t>
            </a:r>
            <a:r>
              <a:rPr lang="en-US" altLang="fr-FR" sz="2800" dirty="0">
                <a:solidFill>
                  <a:schemeClr val="tx1"/>
                </a:solidFill>
              </a:rPr>
              <a:t>bandwidth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    </a:t>
            </a:r>
            <a:r>
              <a:rPr lang="en-US" altLang="fr-FR" sz="2800" dirty="0">
                <a:solidFill>
                  <a:schemeClr val="tx1"/>
                </a:solidFill>
              </a:rPr>
              <a:t>memory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en-GB" altLang="fr-FR" sz="2800" dirty="0">
                <a:solidFill>
                  <a:schemeClr val="tx1"/>
                </a:solidFill>
              </a:rPr>
              <a:t>    </a:t>
            </a:r>
            <a:r>
              <a:rPr lang="en-US" altLang="fr-FR" sz="2800" dirty="0">
                <a:solidFill>
                  <a:schemeClr val="tx1"/>
                </a:solidFill>
              </a:rPr>
              <a:t>storage space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    </a:t>
            </a:r>
            <a:r>
              <a:rPr lang="en-US" altLang="fr-FR" sz="2800" dirty="0">
                <a:solidFill>
                  <a:schemeClr val="tx1"/>
                </a:solidFill>
              </a:rPr>
              <a:t>screen size</a:t>
            </a:r>
            <a:br>
              <a:rPr lang="fr-FR" sz="2800" b="1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20" y="504962"/>
            <a:ext cx="2638424" cy="16473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3140968"/>
            <a:ext cx="43256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b="1" dirty="0"/>
              <a:t>Pervasive computing</a:t>
            </a:r>
            <a:r>
              <a:rPr lang="fr-FR" sz="3200" b="1" dirty="0"/>
              <a:t>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>
                <a:solidFill>
                  <a:schemeClr val="tx1"/>
                </a:solidFill>
              </a:rPr>
              <a:t>Connected objects (computers, smartphones, devices)</a:t>
            </a:r>
            <a:endParaRPr lang="en-US" alt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recognize each other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locate each other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interact with each other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fr-FR" sz="2800" dirty="0">
                <a:solidFill>
                  <a:schemeClr val="tx1"/>
                </a:solidFill>
              </a:rPr>
              <a:t>(information transfer, data synchronization)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without user action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at any time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4077335"/>
            <a:ext cx="3874135" cy="246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b="1" dirty="0" smtClean="0"/>
              <a:t>Back to reality</a:t>
            </a:r>
            <a:r>
              <a:rPr lang="fr-FR" sz="3200" b="1" dirty="0" smtClean="0"/>
              <a:t>…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fr-FR" sz="2800" dirty="0"/>
              <a:t>Screen</a:t>
            </a:r>
            <a:r>
              <a:rPr lang="fr-FR" sz="2800" dirty="0"/>
              <a:t>, </a:t>
            </a:r>
            <a:r>
              <a:rPr lang="en-GB" altLang="fr-FR" sz="2800" dirty="0"/>
              <a:t>Keyboard</a:t>
            </a:r>
            <a:r>
              <a:rPr lang="fr-FR" sz="2800" dirty="0"/>
              <a:t>, </a:t>
            </a:r>
            <a:r>
              <a:rPr lang="en-GB" altLang="fr-FR" sz="2800" dirty="0"/>
              <a:t>mouse</a:t>
            </a:r>
            <a:r>
              <a:rPr lang="fr-FR" sz="2800" dirty="0"/>
              <a:t>… </a:t>
            </a:r>
            <a:endParaRPr lang="fr-FR" sz="2800" dirty="0" smtClean="0"/>
          </a:p>
          <a:p>
            <a:pPr marL="0" indent="0">
              <a:buNone/>
            </a:pP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8150"/>
            <a:ext cx="4843140" cy="48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/>
          <p:nvPr/>
        </p:nvSpPr>
        <p:spPr>
          <a:xfrm>
            <a:off x="1410767" y="2612975"/>
            <a:ext cx="6228184" cy="1844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6000" b="1" dirty="0" smtClean="0"/>
              <a:t>Questions…</a:t>
            </a:r>
            <a:r>
              <a:rPr lang="fr-FR" sz="6000" dirty="0" smtClean="0"/>
              <a:t> </a:t>
            </a:r>
            <a:endParaRPr lang="fr-FR" sz="6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720" y="1498600"/>
            <a:ext cx="1123950" cy="742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1" y="2653381"/>
            <a:ext cx="1133475" cy="838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05" y="4098775"/>
            <a:ext cx="11620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HCI</a:t>
            </a:r>
            <a:r>
              <a:rPr lang="fr-FR" sz="3200" b="1" dirty="0"/>
              <a:t> - d</a:t>
            </a:r>
            <a:r>
              <a:rPr lang="en-GB" altLang="fr-FR" sz="3200" b="1" dirty="0"/>
              <a:t>e</a:t>
            </a:r>
            <a:r>
              <a:rPr lang="fr-FR" sz="3200" b="1" dirty="0"/>
              <a:t>finitions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 H</a:t>
            </a:r>
            <a:r>
              <a:rPr lang="en-GB" altLang="fr-FR" sz="2800" b="1" dirty="0">
                <a:solidFill>
                  <a:schemeClr val="tx1"/>
                </a:solidFill>
              </a:rPr>
              <a:t>uman </a:t>
            </a:r>
            <a:r>
              <a:rPr lang="fr-FR" sz="2800" b="1" dirty="0">
                <a:solidFill>
                  <a:schemeClr val="tx1"/>
                </a:solidFill>
              </a:rPr>
              <a:t>- </a:t>
            </a:r>
            <a:r>
              <a:rPr lang="en-GB" altLang="fr-FR" sz="2800" b="1" dirty="0">
                <a:solidFill>
                  <a:schemeClr val="tx1"/>
                </a:solidFill>
              </a:rPr>
              <a:t>Computer </a:t>
            </a:r>
            <a:r>
              <a:rPr lang="fr-FR" sz="2800" b="1" dirty="0">
                <a:solidFill>
                  <a:schemeClr val="tx1"/>
                </a:solidFill>
                <a:sym typeface="+mn-ea"/>
              </a:rPr>
              <a:t>Interface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en-US" altLang="fr-FR" sz="2800" dirty="0" smtClean="0">
                <a:solidFill>
                  <a:schemeClr val="tx1"/>
                </a:solidFill>
              </a:rPr>
              <a:t>All hardware and software components enabling a human user to interact with an interactive system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H</a:t>
            </a:r>
            <a:r>
              <a:rPr lang="en-GB" altLang="fr-FR" sz="2800" b="1" dirty="0">
                <a:solidFill>
                  <a:schemeClr val="tx1"/>
                </a:solidFill>
              </a:rPr>
              <a:t>uman</a:t>
            </a:r>
            <a:r>
              <a:rPr lang="fr-FR" sz="2800" b="1" dirty="0">
                <a:solidFill>
                  <a:schemeClr val="tx1"/>
                </a:solidFill>
              </a:rPr>
              <a:t> - </a:t>
            </a:r>
            <a:r>
              <a:rPr lang="en-GB" altLang="fr-FR" sz="2800" b="1" dirty="0">
                <a:solidFill>
                  <a:schemeClr val="tx1"/>
                </a:solidFill>
              </a:rPr>
              <a:t>Computer </a:t>
            </a:r>
            <a:r>
              <a:rPr lang="fr-FR" sz="2800" b="1" dirty="0">
                <a:solidFill>
                  <a:schemeClr val="tx1"/>
                </a:solidFill>
                <a:sym typeface="+mn-ea"/>
              </a:rPr>
              <a:t>Interaction 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en-US" altLang="fr-FR" sz="2800" dirty="0">
                <a:solidFill>
                  <a:schemeClr val="tx1"/>
                </a:solidFill>
              </a:rPr>
              <a:t>All processes enabling bidirectional communication between an interactive system and its human user</a:t>
            </a:r>
            <a:r>
              <a:rPr lang="en-GB" altLang="en-US" sz="2800" dirty="0">
                <a:solidFill>
                  <a:schemeClr val="tx1"/>
                </a:solidFill>
              </a:rPr>
              <a:t>.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744" y="2636912"/>
            <a:ext cx="396044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Ergonomics</a:t>
            </a:r>
            <a:r>
              <a:rPr lang="fr-FR" sz="3200" dirty="0"/>
              <a:t> 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41208"/>
            <a:ext cx="7597508" cy="1484266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D</a:t>
            </a:r>
            <a:r>
              <a:rPr lang="en-GB" altLang="fr-FR" sz="2800" b="1" dirty="0" smtClean="0">
                <a:solidFill>
                  <a:schemeClr val="tx1"/>
                </a:solidFill>
              </a:rPr>
              <a:t>e</a:t>
            </a:r>
            <a:r>
              <a:rPr lang="fr-FR" sz="2800" b="1" dirty="0" smtClean="0">
                <a:solidFill>
                  <a:schemeClr val="tx1"/>
                </a:solidFill>
              </a:rPr>
              <a:t>finition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en-US" altLang="fr-FR" sz="2800" dirty="0">
                <a:solidFill>
                  <a:schemeClr val="tx1"/>
                </a:solidFill>
              </a:rPr>
              <a:t>The adaptation of a product or work environment to its user</a:t>
            </a:r>
            <a:r>
              <a:rPr lang="fr-FR" sz="2800" dirty="0">
                <a:solidFill>
                  <a:schemeClr val="tx1"/>
                </a:solidFill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  <a:p>
            <a:pPr marL="2157730"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Multidisciplinary field</a:t>
            </a:r>
            <a:endParaRPr lang="en-US" altLang="fr-FR" sz="2800" dirty="0" smtClean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1519" y="2276872"/>
            <a:ext cx="8462173" cy="57600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Informati</a:t>
            </a:r>
            <a:r>
              <a:rPr lang="en-GB" altLang="fr-FR" sz="3200" b="1" dirty="0"/>
              <a:t>cs</a:t>
            </a:r>
            <a:r>
              <a:rPr lang="fr-FR" sz="3200" b="1" dirty="0"/>
              <a:t> </a:t>
            </a:r>
            <a:endParaRPr lang="fr-FR" sz="20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19" y="2924944"/>
            <a:ext cx="8462173" cy="56862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3200" b="1" dirty="0"/>
              <a:t>Cognitive Psychology"</a:t>
            </a:r>
            <a:endParaRPr lang="en-US" altLang="fr-FR" sz="32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1519" y="3573016"/>
            <a:ext cx="8462173" cy="64807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3200" b="1" dirty="0" smtClean="0"/>
              <a:t>Software Ergonomics</a:t>
            </a:r>
            <a:r>
              <a:rPr lang="fr-FR" sz="3200" b="1" dirty="0" smtClean="0"/>
              <a:t> </a:t>
            </a:r>
            <a:endParaRPr lang="fr-FR" sz="32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51519" y="4293096"/>
            <a:ext cx="8462174" cy="66859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3200" b="1" dirty="0"/>
              <a:t>Educational Sciences</a:t>
            </a:r>
            <a:endParaRPr lang="en-US" altLang="fr-FR" sz="3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5013176"/>
            <a:ext cx="8462173" cy="64807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dirty="0" smtClean="0"/>
              <a:t>Anthropolog</a:t>
            </a:r>
            <a:r>
              <a:rPr lang="en-GB" altLang="fr-FR" sz="3000" b="1" dirty="0" smtClean="0"/>
              <a:t>y</a:t>
            </a:r>
            <a:r>
              <a:rPr lang="fr-FR" sz="3000" b="1" dirty="0" smtClean="0"/>
              <a:t>, sociolog</a:t>
            </a:r>
            <a:r>
              <a:rPr lang="en-GB" altLang="fr-FR" sz="3000" b="1" dirty="0" smtClean="0"/>
              <a:t>y</a:t>
            </a:r>
            <a:r>
              <a:rPr lang="fr-FR" sz="3000" b="1" dirty="0" smtClean="0"/>
              <a:t>, philosoph</a:t>
            </a:r>
            <a:r>
              <a:rPr lang="en-GB" altLang="fr-FR" sz="3000" b="1" dirty="0" smtClean="0"/>
              <a:t>y</a:t>
            </a:r>
            <a:r>
              <a:rPr lang="fr-FR" sz="3000" b="1" dirty="0" smtClean="0"/>
              <a:t>, linguisti</a:t>
            </a:r>
            <a:r>
              <a:rPr lang="en-GB" altLang="fr-FR" sz="3000" b="1" dirty="0" smtClean="0"/>
              <a:t>cs</a:t>
            </a:r>
            <a:endParaRPr lang="en-GB" altLang="fr-FR" sz="3000" b="1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5761158"/>
            <a:ext cx="8462174" cy="54816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Communication</a:t>
            </a:r>
            <a:r>
              <a:rPr lang="fr-FR" sz="3200" b="1" dirty="0" smtClean="0"/>
              <a:t>, graphi</a:t>
            </a:r>
            <a:r>
              <a:rPr lang="en-GB" altLang="fr-FR" sz="3200" b="1" dirty="0" smtClean="0"/>
              <a:t>cs</a:t>
            </a:r>
            <a:r>
              <a:rPr lang="fr-FR" sz="3200" b="1" dirty="0" smtClean="0"/>
              <a:t>, audiovisu</a:t>
            </a:r>
            <a:r>
              <a:rPr lang="en-GB" altLang="fr-FR" sz="3200" b="1" dirty="0" smtClean="0"/>
              <a:t>a</a:t>
            </a:r>
            <a:r>
              <a:rPr lang="fr-FR" sz="3200" b="1" dirty="0" smtClean="0"/>
              <a:t>l</a:t>
            </a:r>
            <a:r>
              <a:rPr lang="fr-FR" sz="3200" b="1" dirty="0"/>
              <a:t>, </a:t>
            </a:r>
            <a:r>
              <a:rPr lang="fr-FR" sz="3200" b="1" dirty="0" smtClean="0"/>
              <a:t>design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Common </a:t>
            </a:r>
            <a:r>
              <a:rPr lang="en-GB" altLang="en-US" sz="3200" dirty="0"/>
              <a:t>Ideas</a:t>
            </a:r>
            <a:r>
              <a:rPr lang="en-US" altLang="fr-FR" sz="3200" dirty="0"/>
              <a:t> About Ergonomics</a:t>
            </a:r>
            <a:endParaRPr lang="en-US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432048"/>
            <a:ext cx="7704856" cy="6237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fr-FR" sz="2600" b="1" dirty="0">
                <a:solidFill>
                  <a:schemeClr val="tx1"/>
                </a:solidFill>
              </a:rPr>
              <a:t>Its </a:t>
            </a:r>
            <a:r>
              <a:rPr lang="fr-FR" sz="2600" b="1" dirty="0" smtClean="0">
                <a:solidFill>
                  <a:schemeClr val="tx1"/>
                </a:solidFill>
              </a:rPr>
              <a:t>e</a:t>
            </a:r>
            <a:r>
              <a:rPr lang="en-GB" altLang="fr-FR" sz="2600" b="1" dirty="0" smtClean="0">
                <a:solidFill>
                  <a:schemeClr val="tx1"/>
                </a:solidFill>
              </a:rPr>
              <a:t>asy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 marL="271780" indent="0">
              <a:spcBef>
                <a:spcPts val="600"/>
              </a:spcBef>
              <a:buNone/>
            </a:pPr>
            <a:r>
              <a:rPr lang="fr-FR" sz="2600" dirty="0" smtClean="0">
                <a:solidFill>
                  <a:schemeClr val="tx1"/>
                </a:solidFill>
              </a:rPr>
              <a:t>     diffic</a:t>
            </a:r>
            <a:r>
              <a:rPr lang="en-GB" altLang="fr-FR" sz="2600" dirty="0" smtClean="0">
                <a:solidFill>
                  <a:schemeClr val="tx1"/>
                </a:solidFill>
              </a:rPr>
              <a:t>ult</a:t>
            </a:r>
            <a:r>
              <a:rPr lang="fr-FR" sz="2600" dirty="0">
                <a:solidFill>
                  <a:schemeClr val="tx1"/>
                </a:solidFill>
              </a:rPr>
              <a:t>, </a:t>
            </a:r>
            <a:r>
              <a:rPr lang="en-US" altLang="fr-FR" sz="2600" dirty="0" smtClean="0">
                <a:solidFill>
                  <a:schemeClr val="tx1"/>
                </a:solidFill>
              </a:rPr>
              <a:t>Time-consuming and expensive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 </a:t>
            </a:r>
            <a:r>
              <a:rPr lang="en-US" altLang="fr-FR" sz="2600" b="1" dirty="0" smtClean="0">
                <a:solidFill>
                  <a:schemeClr val="tx1"/>
                </a:solidFill>
              </a:rPr>
              <a:t>This is a screen visual enhancement</a:t>
            </a:r>
            <a:endParaRPr lang="en-US" altLang="fr-FR" sz="2600" b="1" dirty="0" smtClean="0">
              <a:solidFill>
                <a:schemeClr val="tx1"/>
              </a:solidFill>
            </a:endParaRPr>
          </a:p>
          <a:p>
            <a:pPr marL="628650" indent="0">
              <a:spcBef>
                <a:spcPts val="600"/>
              </a:spcBef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Requires an early, systematic, iterative, and experimental approach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- </a:t>
            </a:r>
            <a:r>
              <a:rPr lang="en-US" altLang="fr-FR" sz="2600" b="1" dirty="0" smtClean="0">
                <a:solidFill>
                  <a:schemeClr val="tx1"/>
                </a:solidFill>
              </a:rPr>
              <a:t>It's merely a matter of taste, common sense, and intuition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 marL="628650" indent="0">
              <a:spcBef>
                <a:spcPts val="600"/>
              </a:spcBef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Rules to follow, grounded in scientific evidence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- </a:t>
            </a:r>
            <a:r>
              <a:rPr lang="en-US" altLang="fr-FR" sz="2600" b="1" dirty="0" smtClean="0">
                <a:solidFill>
                  <a:schemeClr val="tx1"/>
                </a:solidFill>
              </a:rPr>
              <a:t>There is a miracle method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 marL="542925" indent="0">
              <a:spcBef>
                <a:spcPts val="600"/>
              </a:spcBef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No ready-made solution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542925" indent="0">
              <a:spcBef>
                <a:spcPts val="600"/>
              </a:spcBef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Theoretical and experimental benchmarks, expertise, ongoing inquiry</a:t>
            </a:r>
            <a:r>
              <a:rPr lang="fr-FR" sz="2600" dirty="0" smtClean="0">
                <a:solidFill>
                  <a:schemeClr val="tx1"/>
                </a:solidFill>
              </a:rPr>
              <a:t> ……</a:t>
            </a:r>
            <a:br>
              <a:rPr lang="fr-FR" sz="2600" dirty="0" smtClean="0">
                <a:solidFill>
                  <a:schemeClr val="tx1"/>
                </a:solidFill>
              </a:rPr>
            </a:br>
            <a:br>
              <a:rPr lang="fr-FR" sz="2600" dirty="0" smtClean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44" y="404664"/>
            <a:ext cx="1144079" cy="580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26" y="1268760"/>
            <a:ext cx="1200949" cy="5444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3382" y="2708920"/>
            <a:ext cx="1301005" cy="5897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20" y="4365104"/>
            <a:ext cx="1323168" cy="59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 du cours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432" y="1229345"/>
            <a:ext cx="8786874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Introduction </a:t>
            </a:r>
            <a:r>
              <a:rPr lang="en-GB" altLang="fr-FR" sz="3200" dirty="0">
                <a:solidFill>
                  <a:schemeClr val="bg1">
                    <a:lumMod val="50000"/>
                  </a:schemeClr>
                </a:solidFill>
              </a:rPr>
              <a:t>to  HCI</a:t>
            </a:r>
            <a:endParaRPr lang="en-GB" altLang="fr-F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tx1"/>
                </a:solidFill>
              </a:rPr>
              <a:t>Histor</a:t>
            </a:r>
            <a:r>
              <a:rPr lang="en-GB" altLang="fr-FR" sz="3200" b="1" dirty="0" smtClean="0">
                <a:solidFill>
                  <a:schemeClr val="tx1"/>
                </a:solidFill>
              </a:rPr>
              <a:t>y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2420888"/>
            <a:ext cx="5184576" cy="390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</a:t>
            </a:r>
            <a:r>
              <a:rPr lang="en-GB" alt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</a:t>
            </a:r>
            <a:r>
              <a:rPr lang="fr-F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1945-1970 </a:t>
            </a: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beginnings</a:t>
            </a:r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5293252" cy="27157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>
                <a:solidFill>
                  <a:schemeClr val="tx1"/>
                </a:solidFill>
              </a:rPr>
              <a:t>Limited input/output devices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Perforateurs/Lecteurs de cartes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</a:t>
            </a:r>
            <a:r>
              <a:rPr lang="en-US" altLang="fr-FR" sz="2800" dirty="0">
                <a:solidFill>
                  <a:schemeClr val="tx1"/>
                </a:solidFill>
              </a:rPr>
              <a:t>Control panels (indicator lights)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GB" altLang="fr-FR" sz="2800" dirty="0" smtClean="0">
                <a:solidFill>
                  <a:schemeClr val="tx1"/>
                </a:solidFill>
              </a:rPr>
              <a:t>printers</a:t>
            </a:r>
            <a:endParaRPr lang="fr-F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 comman</a:t>
            </a:r>
            <a:r>
              <a:rPr lang="en-GB" altLang="fr-FR" sz="2800" dirty="0">
                <a:solidFill>
                  <a:schemeClr val="tx1"/>
                </a:solidFill>
              </a:rPr>
              <a:t>d Language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1040"/>
            <a:ext cx="3736988" cy="2096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16" y="692696"/>
            <a:ext cx="3590783" cy="2800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492970"/>
            <a:ext cx="2016224" cy="33232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761040"/>
            <a:ext cx="3096344" cy="2070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Histor</a:t>
            </a:r>
            <a:r>
              <a:rPr lang="en-GB" altLang="fr-FR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 1970s : </a:t>
            </a:r>
            <a:r>
              <a:rPr lang="en-GB" altLang="fr-FR" sz="3200" b="1" dirty="0">
                <a:solidFill>
                  <a:schemeClr val="accent6">
                    <a:lumMod val="75000"/>
                  </a:schemeClr>
                </a:solidFill>
              </a:rPr>
              <a:t>Modern Computers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>
                <a:solidFill>
                  <a:schemeClr val="tx1"/>
                </a:solidFill>
              </a:rPr>
              <a:t>"New" input-output devices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1963: graphic screen and light pen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en-US" altLang="fr-FR" sz="2800" dirty="0">
                <a:solidFill>
                  <a:schemeClr val="tx1"/>
                </a:solidFill>
              </a:rPr>
              <a:t>1968: first mouse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    - </a:t>
            </a:r>
            <a:r>
              <a:rPr lang="en-US" altLang="fr-FR" sz="2800" dirty="0">
                <a:solidFill>
                  <a:schemeClr val="tx1"/>
                </a:solidFill>
              </a:rPr>
              <a:t>1980: consumer applications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     </a:t>
            </a:r>
            <a:r>
              <a:rPr lang="en-US" altLang="fr-FR" sz="2800" dirty="0">
                <a:solidFill>
                  <a:schemeClr val="tx1"/>
                </a:solidFill>
              </a:rPr>
              <a:t>direct manipulation</a:t>
            </a:r>
            <a:br>
              <a:rPr lang="fr-FR" sz="2800" dirty="0"/>
            </a:br>
            <a:r>
              <a:rPr lang="fr-FR" sz="2800" dirty="0" smtClean="0"/>
              <a:t>        </a:t>
            </a:r>
            <a:br>
              <a:rPr lang="fr-FR" sz="2800" dirty="0"/>
            </a:b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968" y="1807338"/>
            <a:ext cx="1266825" cy="1057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87" y="1807338"/>
            <a:ext cx="2657475" cy="2066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39376"/>
            <a:ext cx="8532651" cy="228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Interfaces evolution</a:t>
            </a:r>
            <a:endParaRPr lang="en-GB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774152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More user-friendly systems, easy to understand and use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Graphical interfaces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   - </a:t>
            </a:r>
            <a:r>
              <a:rPr lang="en-US" altLang="fr-FR" sz="2800" dirty="0">
                <a:solidFill>
                  <a:schemeClr val="tx1"/>
                </a:solidFill>
              </a:rPr>
              <a:t>Direct manipulation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- </a:t>
            </a:r>
            <a:r>
              <a:rPr lang="en-US" altLang="fr-FR" sz="2800" dirty="0">
                <a:solidFill>
                  <a:schemeClr val="tx1"/>
                </a:solidFill>
              </a:rPr>
              <a:t>Direct action on the objects displayed on the screen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- </a:t>
            </a:r>
            <a:r>
              <a:rPr lang="fr-FR" sz="2800" dirty="0">
                <a:solidFill>
                  <a:schemeClr val="tx1"/>
                </a:solidFill>
              </a:rPr>
              <a:t>WYSIWYG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104" y="1340768"/>
            <a:ext cx="3564458" cy="19959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51" y="4004936"/>
            <a:ext cx="6098567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3755</Words>
  <Application>WPS Presentation</Application>
  <PresentationFormat>Affichage à l'écran (4:3)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SimSun</vt:lpstr>
      <vt:lpstr>Wingdings</vt:lpstr>
      <vt:lpstr>Wingdings 3</vt:lpstr>
      <vt:lpstr>Arial</vt:lpstr>
      <vt:lpstr>Franklin Gothic Medium</vt:lpstr>
      <vt:lpstr>Franklin Gothic Book</vt:lpstr>
      <vt:lpstr>Microsoft YaHei</vt:lpstr>
      <vt:lpstr>Arial Unicode MS</vt:lpstr>
      <vt:lpstr>Calibri</vt:lpstr>
      <vt:lpstr>Facette</vt:lpstr>
      <vt:lpstr>Module 1 Introduction To HMI</vt:lpstr>
      <vt:lpstr>Did you say HMI ? </vt:lpstr>
      <vt:lpstr>HCI - definitions </vt:lpstr>
      <vt:lpstr>Ergonomics </vt:lpstr>
      <vt:lpstr>Common Ideas About Ergonomics</vt:lpstr>
      <vt:lpstr>Plan du cours</vt:lpstr>
      <vt:lpstr>History 1945-1970 : The beginnings </vt:lpstr>
      <vt:lpstr>History 1970s : Modern Computers </vt:lpstr>
      <vt:lpstr>Interfaces evolution</vt:lpstr>
      <vt:lpstr>Output: 2 D information visualization </vt:lpstr>
      <vt:lpstr>Output Devices </vt:lpstr>
      <vt:lpstr>Output: 2.5D information visualization </vt:lpstr>
      <vt:lpstr>Output: 3 D information visualization </vt:lpstr>
      <vt:lpstr>Input Devices </vt:lpstr>
      <vt:lpstr>2D visual input devices</vt:lpstr>
      <vt:lpstr>Input Devices 3D</vt:lpstr>
      <vt:lpstr>Other Input Devices : Sensors</vt:lpstr>
      <vt:lpstr>Multimodality </vt:lpstr>
      <vt:lpstr> virtual Reality</vt:lpstr>
      <vt:lpstr>Augmented reality, mixed reality</vt:lpstr>
      <vt:lpstr>Diminished reality</vt:lpstr>
      <vt:lpstr>Tangible interfaces</vt:lpstr>
      <vt:lpstr> wearable Computing</vt:lpstr>
      <vt:lpstr> mobile computing</vt:lpstr>
      <vt:lpstr>Pervasive computing </vt:lpstr>
      <vt:lpstr>Back to reality…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Homme-Machine</dc:title>
  <dc:creator>TBS</dc:creator>
  <cp:lastModifiedBy>hp</cp:lastModifiedBy>
  <cp:revision>214</cp:revision>
  <dcterms:created xsi:type="dcterms:W3CDTF">2025-07-16T18:13:00Z</dcterms:created>
  <dcterms:modified xsi:type="dcterms:W3CDTF">2025-09-29T11:30:59Z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411E258D2FDF4EE7AF35BD73E4A2C006_13</vt:lpwstr>
  </property>
  <property fmtid="{D5CDD505-2E9C-101B-9397-08002B2CF9AE}" pid="3" name="KSOProductBuildVer">
    <vt:lpwstr>1036-12.2.0.22549</vt:lpwstr>
  </property>
</Properties>
</file>