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60" r:id="rId6"/>
    <p:sldId id="261" r:id="rId7"/>
    <p:sldId id="262" r:id="rId8"/>
    <p:sldId id="263" r:id="rId9"/>
    <p:sldId id="265"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D62DE9D-C733-4570-8FF4-8DC82A721BB8}" type="datetimeFigureOut">
              <a:rPr lang="fr-FR" smtClean="0"/>
              <a:pPr/>
              <a:t>19/11/2019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397CDA-8298-46DC-8384-77CDC7A18FB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D62DE9D-C733-4570-8FF4-8DC82A721BB8}" type="datetimeFigureOut">
              <a:rPr lang="fr-FR" smtClean="0"/>
              <a:pPr/>
              <a:t>19/11/2019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397CDA-8298-46DC-8384-77CDC7A18FB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D62DE9D-C733-4570-8FF4-8DC82A721BB8}" type="datetimeFigureOut">
              <a:rPr lang="fr-FR" smtClean="0"/>
              <a:pPr/>
              <a:t>19/11/2019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397CDA-8298-46DC-8384-77CDC7A18FB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D62DE9D-C733-4570-8FF4-8DC82A721BB8}" type="datetimeFigureOut">
              <a:rPr lang="fr-FR" smtClean="0"/>
              <a:pPr/>
              <a:t>19/11/2019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397CDA-8298-46DC-8384-77CDC7A18FB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D62DE9D-C733-4570-8FF4-8DC82A721BB8}" type="datetimeFigureOut">
              <a:rPr lang="fr-FR" smtClean="0"/>
              <a:pPr/>
              <a:t>19/11/2019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397CDA-8298-46DC-8384-77CDC7A18FB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D62DE9D-C733-4570-8FF4-8DC82A721BB8}" type="datetimeFigureOut">
              <a:rPr lang="fr-FR" smtClean="0"/>
              <a:pPr/>
              <a:t>19/11/2019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397CDA-8298-46DC-8384-77CDC7A18FB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D62DE9D-C733-4570-8FF4-8DC82A721BB8}" type="datetimeFigureOut">
              <a:rPr lang="fr-FR" smtClean="0"/>
              <a:pPr/>
              <a:t>19/11/2019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E397CDA-8298-46DC-8384-77CDC7A18FB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D62DE9D-C733-4570-8FF4-8DC82A721BB8}" type="datetimeFigureOut">
              <a:rPr lang="fr-FR" smtClean="0"/>
              <a:pPr/>
              <a:t>19/11/2019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E397CDA-8298-46DC-8384-77CDC7A18FB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D62DE9D-C733-4570-8FF4-8DC82A721BB8}" type="datetimeFigureOut">
              <a:rPr lang="fr-FR" smtClean="0"/>
              <a:pPr/>
              <a:t>19/11/2019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E397CDA-8298-46DC-8384-77CDC7A18FB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D62DE9D-C733-4570-8FF4-8DC82A721BB8}" type="datetimeFigureOut">
              <a:rPr lang="fr-FR" smtClean="0"/>
              <a:pPr/>
              <a:t>19/11/2019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397CDA-8298-46DC-8384-77CDC7A18FB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D62DE9D-C733-4570-8FF4-8DC82A721BB8}" type="datetimeFigureOut">
              <a:rPr lang="fr-FR" smtClean="0"/>
              <a:pPr/>
              <a:t>19/11/2019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397CDA-8298-46DC-8384-77CDC7A18FB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62DE9D-C733-4570-8FF4-8DC82A721BB8}" type="datetimeFigureOut">
              <a:rPr lang="fr-FR" smtClean="0"/>
              <a:pPr/>
              <a:t>19/11/2019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397CDA-8298-46DC-8384-77CDC7A18FB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smtClean="0"/>
              <a:t>علم التباري </a:t>
            </a:r>
            <a:endParaRPr lang="fr-FR" dirty="0"/>
          </a:p>
        </p:txBody>
      </p:sp>
      <p:sp>
        <p:nvSpPr>
          <p:cNvPr id="7" name="Sous-titre 6"/>
          <p:cNvSpPr>
            <a:spLocks noGrp="1"/>
          </p:cNvSpPr>
          <p:nvPr>
            <p:ph type="subTitle" idx="1"/>
          </p:nvPr>
        </p:nvSpPr>
        <p:spPr/>
        <p:txBody>
          <a:bodyPr/>
          <a:lstStyle/>
          <a:p>
            <a:endParaRPr lang="fr-FR"/>
          </a:p>
        </p:txBody>
      </p:sp>
      <p:pic>
        <p:nvPicPr>
          <p:cNvPr id="1026" name="Picture 2" descr="C:\Users\lenovo\Desktop\images (2).jpg"/>
          <p:cNvPicPr>
            <a:picLocks noChangeAspect="1" noChangeArrowheads="1"/>
          </p:cNvPicPr>
          <p:nvPr/>
        </p:nvPicPr>
        <p:blipFill>
          <a:blip r:embed="rId2"/>
          <a:srcRect/>
          <a:stretch>
            <a:fillRect/>
          </a:stretch>
        </p:blipFill>
        <p:spPr bwMode="auto">
          <a:xfrm>
            <a:off x="928662" y="2064531"/>
            <a:ext cx="7286676" cy="3643338"/>
          </a:xfrm>
          <a:prstGeom prst="rect">
            <a:avLst/>
          </a:prstGeom>
          <a:noFill/>
        </p:spPr>
      </p:pic>
      <p:sp>
        <p:nvSpPr>
          <p:cNvPr id="3" name="Rectangle 2"/>
          <p:cNvSpPr/>
          <p:nvPr/>
        </p:nvSpPr>
        <p:spPr>
          <a:xfrm>
            <a:off x="3347864" y="620688"/>
            <a:ext cx="2866490" cy="461665"/>
          </a:xfrm>
          <a:prstGeom prst="rect">
            <a:avLst/>
          </a:prstGeom>
        </p:spPr>
        <p:txBody>
          <a:bodyPr wrap="none">
            <a:spAutoFit/>
          </a:bodyPr>
          <a:lstStyle/>
          <a:p>
            <a:r>
              <a:rPr lang="ar-AE" sz="2400" dirty="0"/>
              <a:t>علم </a:t>
            </a:r>
            <a:r>
              <a:rPr lang="ar-AE" sz="2400" dirty="0" err="1"/>
              <a:t>الاختبا</a:t>
            </a:r>
            <a:r>
              <a:rPr lang="ar-AE" sz="2400" dirty="0"/>
              <a:t> </a:t>
            </a:r>
            <a:r>
              <a:rPr lang="ar-AE" sz="2400" dirty="0" smtClean="0"/>
              <a:t>ات </a:t>
            </a:r>
            <a:r>
              <a:rPr lang="ar-AE" sz="2400" dirty="0"/>
              <a:t>علم التباري </a:t>
            </a:r>
            <a:endParaRPr lang="fr-FR"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714620"/>
            <a:ext cx="8229600" cy="1143000"/>
          </a:xfrm>
        </p:spPr>
        <p:txBody>
          <a:bodyPr>
            <a:normAutofit fontScale="90000"/>
          </a:bodyPr>
          <a:lstStyle/>
          <a:p>
            <a:pPr rtl="1"/>
            <a:r>
              <a:rPr lang="ar-DZ" dirty="0" smtClean="0"/>
              <a:t>علم </a:t>
            </a:r>
            <a:r>
              <a:rPr lang="ar-DZ" dirty="0"/>
              <a:t>القياس و </a:t>
            </a:r>
            <a:r>
              <a:rPr lang="ar-DZ" dirty="0" smtClean="0"/>
              <a:t>التقييم</a:t>
            </a:r>
            <a:r>
              <a:rPr lang="fr-FR" dirty="0" smtClean="0"/>
              <a:t> </a:t>
            </a:r>
            <a:r>
              <a:rPr lang="ar-DZ" dirty="0" smtClean="0"/>
              <a:t> </a:t>
            </a:r>
            <a:r>
              <a:rPr lang="ar-DZ" dirty="0"/>
              <a:t>في التربية، يضم عدة مواضيع منها: إنشاء أدوات القياس و تأويل المعلومات.</a:t>
            </a:r>
            <a:endParaRPr lang="fr-FR" dirty="0"/>
          </a:p>
        </p:txBody>
      </p:sp>
      <p:sp>
        <p:nvSpPr>
          <p:cNvPr id="5" name="Titre 1"/>
          <p:cNvSpPr txBox="1">
            <a:spLocks/>
          </p:cNvSpPr>
          <p:nvPr/>
        </p:nvSpPr>
        <p:spPr>
          <a:xfrm>
            <a:off x="571472" y="714356"/>
            <a:ext cx="8229600" cy="1143000"/>
          </a:xfrm>
          <a:prstGeom prst="rect">
            <a:avLst/>
          </a:prstGeom>
        </p:spPr>
        <p:txBody>
          <a:bodyPr vert="horz" lIns="91440" tIns="45720" rIns="91440" bIns="45720" rtlCol="0"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3600" b="1" i="0" u="none" strike="noStrike" kern="1200" cap="none" spc="0" normalizeH="0" baseline="0" noProof="0" dirty="0" smtClean="0">
                <a:ln>
                  <a:noFill/>
                </a:ln>
                <a:solidFill>
                  <a:schemeClr val="accent6">
                    <a:lumMod val="75000"/>
                  </a:schemeClr>
                </a:solidFill>
                <a:effectLst/>
                <a:uLnTx/>
                <a:uFillTx/>
                <a:latin typeface="+mj-lt"/>
                <a:ea typeface="+mj-ea"/>
                <a:cs typeface="+mj-cs"/>
              </a:rPr>
              <a:t/>
            </a:r>
            <a:br>
              <a:rPr kumimoji="0" lang="ar-DZ" sz="3600" b="1" i="0" u="none" strike="noStrike" kern="1200" cap="none" spc="0" normalizeH="0" baseline="0" noProof="0" dirty="0" smtClean="0">
                <a:ln>
                  <a:noFill/>
                </a:ln>
                <a:solidFill>
                  <a:schemeClr val="accent6">
                    <a:lumMod val="75000"/>
                  </a:schemeClr>
                </a:solidFill>
                <a:effectLst/>
                <a:uLnTx/>
                <a:uFillTx/>
                <a:latin typeface="+mj-lt"/>
                <a:ea typeface="+mj-ea"/>
                <a:cs typeface="+mj-cs"/>
              </a:rPr>
            </a:br>
            <a:r>
              <a:rPr kumimoji="0" lang="ar-DZ" sz="3600" b="1" i="0" u="none" strike="noStrike" kern="1200" cap="none" spc="0" normalizeH="0" baseline="0" noProof="0" dirty="0" smtClean="0">
                <a:ln>
                  <a:noFill/>
                </a:ln>
                <a:solidFill>
                  <a:schemeClr val="accent6">
                    <a:lumMod val="75000"/>
                  </a:schemeClr>
                </a:solidFill>
                <a:effectLst/>
                <a:uLnTx/>
                <a:uFillTx/>
                <a:latin typeface="+mj-lt"/>
                <a:ea typeface="+mj-ea"/>
                <a:cs typeface="+mj-cs"/>
              </a:rPr>
              <a:t>علم </a:t>
            </a:r>
            <a:r>
              <a:rPr kumimoji="0" lang="ar-DZ" sz="3600" b="1" i="0" u="none" strike="noStrike" kern="1200" cap="none" spc="0" normalizeH="0" baseline="0" noProof="0" dirty="0" err="1" smtClean="0">
                <a:ln>
                  <a:noFill/>
                </a:ln>
                <a:solidFill>
                  <a:schemeClr val="accent6">
                    <a:lumMod val="75000"/>
                  </a:schemeClr>
                </a:solidFill>
                <a:effectLst/>
                <a:uLnTx/>
                <a:uFillTx/>
                <a:latin typeface="+mj-lt"/>
                <a:ea typeface="+mj-ea"/>
                <a:cs typeface="+mj-cs"/>
              </a:rPr>
              <a:t>الاختبا</a:t>
            </a:r>
            <a:r>
              <a:rPr kumimoji="0" lang="ar-DZ" sz="3600" b="1" i="0" u="none" strike="noStrike" kern="1200" cap="none" spc="0" normalizeH="0" baseline="0" noProof="0" dirty="0" smtClean="0">
                <a:ln>
                  <a:noFill/>
                </a:ln>
                <a:solidFill>
                  <a:schemeClr val="accent6">
                    <a:lumMod val="75000"/>
                  </a:schemeClr>
                </a:solidFill>
                <a:effectLst/>
                <a:uLnTx/>
                <a:uFillTx/>
                <a:latin typeface="+mj-lt"/>
                <a:ea typeface="+mj-ea"/>
                <a:cs typeface="+mj-cs"/>
              </a:rPr>
              <a:t> </a:t>
            </a:r>
            <a:r>
              <a:rPr kumimoji="0" lang="ar-DZ" sz="3600" b="1" i="0" u="none" strike="noStrike" kern="1200" cap="none" spc="0" normalizeH="0" baseline="0" noProof="0" dirty="0" err="1" smtClean="0">
                <a:ln>
                  <a:noFill/>
                </a:ln>
                <a:solidFill>
                  <a:schemeClr val="accent6">
                    <a:lumMod val="75000"/>
                  </a:schemeClr>
                </a:solidFill>
                <a:effectLst/>
                <a:uLnTx/>
                <a:uFillTx/>
                <a:latin typeface="+mj-lt"/>
                <a:ea typeface="+mj-ea"/>
                <a:cs typeface="+mj-cs"/>
              </a:rPr>
              <a:t>ات</a:t>
            </a:r>
            <a:r>
              <a:rPr kumimoji="0" lang="ar-DZ" sz="3600" b="1" i="0" u="none" strike="noStrike" kern="1200" cap="none" spc="0" normalizeH="0" baseline="0" noProof="0" dirty="0" smtClean="0">
                <a:ln>
                  <a:noFill/>
                </a:ln>
                <a:solidFill>
                  <a:schemeClr val="accent6">
                    <a:lumMod val="75000"/>
                  </a:schemeClr>
                </a:solidFill>
                <a:effectLst/>
                <a:uLnTx/>
                <a:uFillTx/>
                <a:latin typeface="+mj-lt"/>
                <a:ea typeface="+mj-ea"/>
                <a:cs typeface="+mj-cs"/>
              </a:rPr>
              <a:t> علم التباري </a:t>
            </a:r>
            <a:r>
              <a:rPr kumimoji="0" lang="fr-FR" sz="3600" b="1" i="0" u="none" strike="noStrike" kern="1200" cap="none" spc="0" normalizeH="0" baseline="0" noProof="0" dirty="0" smtClean="0">
                <a:ln>
                  <a:noFill/>
                </a:ln>
                <a:solidFill>
                  <a:schemeClr val="accent6">
                    <a:lumMod val="75000"/>
                  </a:schemeClr>
                </a:solidFill>
                <a:effectLst/>
                <a:uLnTx/>
                <a:uFillTx/>
                <a:latin typeface="+mj-lt"/>
                <a:ea typeface="+mj-ea"/>
                <a:cs typeface="+mj-cs"/>
              </a:rPr>
              <a:t>docimologie / </a:t>
            </a:r>
            <a:r>
              <a:rPr kumimoji="0" lang="fr-FR" sz="3600" b="1" i="0" u="none" strike="noStrike" kern="1200" cap="none" spc="0" normalizeH="0" baseline="0" noProof="0" dirty="0" err="1" smtClean="0">
                <a:ln>
                  <a:noFill/>
                </a:ln>
                <a:solidFill>
                  <a:schemeClr val="accent6">
                    <a:lumMod val="75000"/>
                  </a:schemeClr>
                </a:solidFill>
                <a:effectLst/>
                <a:uLnTx/>
                <a:uFillTx/>
                <a:latin typeface="+mj-lt"/>
                <a:ea typeface="+mj-ea"/>
                <a:cs typeface="+mj-cs"/>
              </a:rPr>
              <a:t>Logydocimo</a:t>
            </a:r>
            <a:r>
              <a:rPr kumimoji="0" lang="fr-FR" sz="3600" b="1" i="0" u="none" strike="noStrike" kern="1200" cap="none" spc="0" normalizeH="0" baseline="0" noProof="0" dirty="0" smtClean="0">
                <a:ln>
                  <a:noFill/>
                </a:ln>
                <a:solidFill>
                  <a:schemeClr val="accent6">
                    <a:lumMod val="75000"/>
                  </a:schemeClr>
                </a:solidFill>
                <a:effectLst/>
                <a:uLnTx/>
                <a:uFillTx/>
                <a:latin typeface="+mj-lt"/>
                <a:ea typeface="+mj-ea"/>
                <a:cs typeface="+mj-cs"/>
              </a:rPr>
              <a:t/>
            </a:r>
            <a:br>
              <a:rPr kumimoji="0" lang="fr-FR" sz="3600" b="1" i="0" u="none" strike="noStrike" kern="1200" cap="none" spc="0" normalizeH="0" baseline="0" noProof="0" dirty="0" smtClean="0">
                <a:ln>
                  <a:noFill/>
                </a:ln>
                <a:solidFill>
                  <a:schemeClr val="accent6">
                    <a:lumMod val="75000"/>
                  </a:schemeClr>
                </a:solidFill>
                <a:effectLst/>
                <a:uLnTx/>
                <a:uFillTx/>
                <a:latin typeface="+mj-lt"/>
                <a:ea typeface="+mj-ea"/>
                <a:cs typeface="+mj-cs"/>
              </a:rPr>
            </a:br>
            <a:endParaRPr kumimoji="0" lang="fr-FR" sz="3600" b="0" i="0" u="none" strike="noStrike" kern="1200" cap="none" spc="0" normalizeH="0" baseline="0" noProof="0" dirty="0" smtClean="0">
              <a:ln>
                <a:noFill/>
              </a:ln>
              <a:solidFill>
                <a:schemeClr val="accent6">
                  <a:lumMod val="75000"/>
                </a:schemeClr>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DZ" b="1" dirty="0" smtClean="0">
                <a:solidFill>
                  <a:schemeClr val="accent6">
                    <a:lumMod val="75000"/>
                  </a:schemeClr>
                </a:solidFill>
              </a:rPr>
              <a:t/>
            </a:r>
            <a:br>
              <a:rPr lang="ar-DZ" b="1" dirty="0" smtClean="0">
                <a:solidFill>
                  <a:schemeClr val="accent6">
                    <a:lumMod val="75000"/>
                  </a:schemeClr>
                </a:solidFill>
              </a:rPr>
            </a:br>
            <a:r>
              <a:rPr lang="ar-DZ" b="1" dirty="0" smtClean="0">
                <a:solidFill>
                  <a:schemeClr val="accent6">
                    <a:lumMod val="75000"/>
                  </a:schemeClr>
                </a:solidFill>
              </a:rPr>
              <a:t>علم </a:t>
            </a:r>
            <a:r>
              <a:rPr lang="ar-DZ" b="1" dirty="0" err="1" smtClean="0">
                <a:solidFill>
                  <a:schemeClr val="accent6">
                    <a:lumMod val="75000"/>
                  </a:schemeClr>
                </a:solidFill>
              </a:rPr>
              <a:t>الاختبا</a:t>
            </a:r>
            <a:r>
              <a:rPr lang="ar-DZ" b="1" dirty="0" smtClean="0">
                <a:solidFill>
                  <a:schemeClr val="accent6">
                    <a:lumMod val="75000"/>
                  </a:schemeClr>
                </a:solidFill>
              </a:rPr>
              <a:t> </a:t>
            </a:r>
            <a:r>
              <a:rPr lang="ar-DZ" b="1" dirty="0" err="1" smtClean="0">
                <a:solidFill>
                  <a:schemeClr val="accent6">
                    <a:lumMod val="75000"/>
                  </a:schemeClr>
                </a:solidFill>
              </a:rPr>
              <a:t>ات</a:t>
            </a:r>
            <a:r>
              <a:rPr lang="ar-DZ" b="1" dirty="0" smtClean="0">
                <a:solidFill>
                  <a:schemeClr val="accent6">
                    <a:lumMod val="75000"/>
                  </a:schemeClr>
                </a:solidFill>
              </a:rPr>
              <a:t> علم التباري </a:t>
            </a:r>
            <a:r>
              <a:rPr lang="fr-FR" b="1" dirty="0" smtClean="0">
                <a:solidFill>
                  <a:schemeClr val="accent6">
                    <a:lumMod val="75000"/>
                  </a:schemeClr>
                </a:solidFill>
              </a:rPr>
              <a:t>docimologie / </a:t>
            </a:r>
            <a:r>
              <a:rPr lang="fr-FR" b="1" dirty="0" err="1" smtClean="0">
                <a:solidFill>
                  <a:schemeClr val="accent6">
                    <a:lumMod val="75000"/>
                  </a:schemeClr>
                </a:solidFill>
              </a:rPr>
              <a:t>Logydocimo</a:t>
            </a:r>
            <a:r>
              <a:rPr lang="fr-FR" b="1" dirty="0" smtClean="0">
                <a:solidFill>
                  <a:schemeClr val="accent6">
                    <a:lumMod val="75000"/>
                  </a:schemeClr>
                </a:solidFill>
              </a:rPr>
              <a:t/>
            </a:r>
            <a:br>
              <a:rPr lang="fr-FR" b="1" dirty="0" smtClean="0">
                <a:solidFill>
                  <a:schemeClr val="accent6">
                    <a:lumMod val="75000"/>
                  </a:schemeClr>
                </a:solidFill>
              </a:rPr>
            </a:br>
            <a:endParaRPr lang="fr-FR" dirty="0">
              <a:solidFill>
                <a:schemeClr val="accent6">
                  <a:lumMod val="75000"/>
                </a:schemeClr>
              </a:solidFill>
            </a:endParaRPr>
          </a:p>
        </p:txBody>
      </p:sp>
      <p:sp>
        <p:nvSpPr>
          <p:cNvPr id="3" name="Espace réservé du contenu 2"/>
          <p:cNvSpPr>
            <a:spLocks noGrp="1"/>
          </p:cNvSpPr>
          <p:nvPr>
            <p:ph idx="1"/>
          </p:nvPr>
        </p:nvSpPr>
        <p:spPr>
          <a:xfrm>
            <a:off x="457200" y="2285992"/>
            <a:ext cx="8229600" cy="4214842"/>
          </a:xfrm>
        </p:spPr>
        <p:txBody>
          <a:bodyPr>
            <a:normAutofit/>
          </a:bodyPr>
          <a:lstStyle/>
          <a:p>
            <a:pPr algn="just" rtl="1"/>
            <a:r>
              <a:rPr lang="ar-DZ" b="1" dirty="0" smtClean="0"/>
              <a:t>المعنى </a:t>
            </a:r>
            <a:r>
              <a:rPr lang="ar-DZ" b="1" dirty="0"/>
              <a:t>اللغوي:</a:t>
            </a:r>
          </a:p>
          <a:p>
            <a:pPr algn="just" rtl="1"/>
            <a:r>
              <a:rPr lang="ar-DZ" dirty="0"/>
              <a:t>يشير هنري بيرون </a:t>
            </a:r>
            <a:r>
              <a:rPr lang="fr-FR" dirty="0" err="1" smtClean="0"/>
              <a:t>pierron</a:t>
            </a:r>
            <a:r>
              <a:rPr lang="fr-FR" dirty="0" smtClean="0"/>
              <a:t> </a:t>
            </a:r>
            <a:r>
              <a:rPr lang="fr-FR" dirty="0"/>
              <a:t>H 1969 p6 </a:t>
            </a:r>
            <a:r>
              <a:rPr lang="ar-DZ" dirty="0" smtClean="0"/>
              <a:t>بأنه اقترح </a:t>
            </a:r>
            <a:r>
              <a:rPr lang="ar-DZ" dirty="0"/>
              <a:t>هذه التسمية </a:t>
            </a:r>
            <a:r>
              <a:rPr lang="fr-FR" dirty="0"/>
              <a:t>docimologie </a:t>
            </a:r>
            <a:r>
              <a:rPr lang="ar-DZ" dirty="0"/>
              <a:t>من </a:t>
            </a:r>
            <a:r>
              <a:rPr lang="ar-DZ" dirty="0" smtClean="0"/>
              <a:t>خلال الكلمة اليونانية </a:t>
            </a:r>
            <a:r>
              <a:rPr lang="fr-FR" dirty="0" err="1" smtClean="0"/>
              <a:t>dokime</a:t>
            </a:r>
            <a:r>
              <a:rPr lang="fr-FR" dirty="0" smtClean="0"/>
              <a:t> </a:t>
            </a:r>
            <a:r>
              <a:rPr lang="ar-DZ" dirty="0" smtClean="0"/>
              <a:t>ومعناها اختبار </a:t>
            </a:r>
            <a:r>
              <a:rPr lang="ar-DZ" dirty="0" err="1" smtClean="0"/>
              <a:t>او</a:t>
            </a:r>
            <a:r>
              <a:rPr lang="ar-DZ" dirty="0" smtClean="0"/>
              <a:t> </a:t>
            </a:r>
            <a:r>
              <a:rPr lang="fr-FR" dirty="0" err="1" smtClean="0"/>
              <a:t>dokimostikos</a:t>
            </a:r>
            <a:r>
              <a:rPr lang="fr-FR" dirty="0" smtClean="0"/>
              <a:t> </a:t>
            </a:r>
            <a:r>
              <a:rPr lang="ar-DZ" dirty="0" smtClean="0"/>
              <a:t>التي تشير إلى دراسة تقنيات  الامتحان ومنه </a:t>
            </a:r>
            <a:r>
              <a:rPr lang="ar-DZ" dirty="0" err="1" smtClean="0"/>
              <a:t>فالدوسيمولوجيا</a:t>
            </a:r>
            <a:r>
              <a:rPr lang="ar-DZ" dirty="0" smtClean="0"/>
              <a:t> تعني اصطلاح  علم التباري أو علم  الامتحان وهي دراسة منظمة لطرق </a:t>
            </a:r>
            <a:r>
              <a:rPr lang="ar-DZ" dirty="0" err="1" smtClean="0"/>
              <a:t>و</a:t>
            </a:r>
            <a:r>
              <a:rPr lang="ar-DZ" dirty="0" smtClean="0"/>
              <a:t> تقنيات التقويم </a:t>
            </a:r>
            <a:r>
              <a:rPr lang="ar-DZ" dirty="0" err="1" smtClean="0"/>
              <a:t>و</a:t>
            </a:r>
            <a:r>
              <a:rPr lang="ar-DZ" dirty="0" smtClean="0"/>
              <a:t> التصحيح </a:t>
            </a:r>
            <a:r>
              <a:rPr lang="ar-DZ" dirty="0" err="1" smtClean="0"/>
              <a:t>و</a:t>
            </a:r>
            <a:r>
              <a:rPr lang="ar-DZ" dirty="0" smtClean="0"/>
              <a:t> التنقيط </a:t>
            </a:r>
            <a:r>
              <a:rPr lang="ar-DZ" dirty="0" err="1" smtClean="0"/>
              <a:t>و</a:t>
            </a:r>
            <a:r>
              <a:rPr lang="ar-DZ" dirty="0" smtClean="0"/>
              <a:t> </a:t>
            </a:r>
            <a:r>
              <a:rPr lang="ar-DZ" dirty="0" err="1" smtClean="0"/>
              <a:t>ادوات</a:t>
            </a:r>
            <a:r>
              <a:rPr lang="ar-DZ" dirty="0" smtClean="0"/>
              <a:t> وشبكات القياس </a:t>
            </a:r>
          </a:p>
          <a:p>
            <a:pPr algn="just" rtl="1"/>
            <a:endParaRPr lang="ar-D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5" algn="ctr" rtl="0">
              <a:spcBef>
                <a:spcPct val="0"/>
              </a:spcBef>
            </a:pPr>
            <a:r>
              <a:rPr lang="ar-DZ" sz="3600" b="1" dirty="0" smtClean="0"/>
              <a:t>ا</a:t>
            </a:r>
            <a:r>
              <a:rPr lang="ar-DZ" sz="3600" b="1" dirty="0" smtClean="0">
                <a:solidFill>
                  <a:schemeClr val="accent6">
                    <a:lumMod val="75000"/>
                  </a:schemeClr>
                </a:solidFill>
              </a:rPr>
              <a:t>لمعنى الاصطلاحي</a:t>
            </a:r>
            <a:r>
              <a:rPr lang="ar-DZ" sz="3600" b="1" dirty="0" smtClean="0"/>
              <a:t> :</a:t>
            </a:r>
            <a:r>
              <a:rPr lang="ar-DZ" b="1" dirty="0" smtClean="0"/>
              <a:t/>
            </a:r>
            <a:br>
              <a:rPr lang="ar-DZ" b="1" dirty="0" smtClean="0"/>
            </a:br>
            <a:endParaRPr lang="fr-FR" dirty="0"/>
          </a:p>
        </p:txBody>
      </p:sp>
      <p:sp>
        <p:nvSpPr>
          <p:cNvPr id="3" name="Espace réservé du contenu 2"/>
          <p:cNvSpPr>
            <a:spLocks noGrp="1"/>
          </p:cNvSpPr>
          <p:nvPr>
            <p:ph idx="1"/>
          </p:nvPr>
        </p:nvSpPr>
        <p:spPr>
          <a:xfrm>
            <a:off x="428596" y="1214422"/>
            <a:ext cx="8229600" cy="4525963"/>
          </a:xfrm>
        </p:spPr>
        <p:txBody>
          <a:bodyPr>
            <a:normAutofit/>
          </a:bodyPr>
          <a:lstStyle/>
          <a:p>
            <a:pPr algn="r" rtl="1"/>
            <a:r>
              <a:rPr lang="fr-FR" dirty="0" smtClean="0"/>
              <a:t>(De </a:t>
            </a:r>
            <a:r>
              <a:rPr lang="fr-FR" dirty="0" err="1" smtClean="0"/>
              <a:t>Landsheere</a:t>
            </a:r>
            <a:r>
              <a:rPr lang="fr-FR" dirty="0" smtClean="0"/>
              <a:t> 1971 p 13) </a:t>
            </a:r>
            <a:r>
              <a:rPr lang="ar-DZ" dirty="0" smtClean="0"/>
              <a:t>يعرفه </a:t>
            </a:r>
            <a:r>
              <a:rPr lang="ar-DZ" dirty="0" err="1" smtClean="0"/>
              <a:t>ج</a:t>
            </a:r>
            <a:r>
              <a:rPr lang="ar-DZ" dirty="0" smtClean="0"/>
              <a:t>. </a:t>
            </a:r>
            <a:r>
              <a:rPr lang="ar-DZ" dirty="0" err="1" smtClean="0"/>
              <a:t>دولنشهير</a:t>
            </a:r>
            <a:r>
              <a:rPr lang="ar-DZ" dirty="0" smtClean="0"/>
              <a:t> </a:t>
            </a:r>
            <a:r>
              <a:rPr lang="ar-DZ" dirty="0" err="1" smtClean="0"/>
              <a:t>بانه</a:t>
            </a:r>
            <a:r>
              <a:rPr lang="ar-DZ" dirty="0" smtClean="0"/>
              <a:t>  الدراسة </a:t>
            </a:r>
            <a:r>
              <a:rPr lang="ar-DZ" dirty="0" err="1" smtClean="0"/>
              <a:t>النسقية</a:t>
            </a:r>
            <a:r>
              <a:rPr lang="ar-DZ" dirty="0" smtClean="0"/>
              <a:t> لأدوار التقويم.</a:t>
            </a:r>
          </a:p>
          <a:p>
            <a:pPr algn="r" rtl="1"/>
            <a:endParaRPr lang="ar-DZ" dirty="0" smtClean="0"/>
          </a:p>
          <a:p>
            <a:pPr algn="just" rtl="1"/>
            <a:r>
              <a:rPr lang="ar-DZ" dirty="0" smtClean="0"/>
              <a:t>و يشير نوازي </a:t>
            </a:r>
            <a:r>
              <a:rPr lang="ar-DZ" dirty="0" err="1" smtClean="0"/>
              <a:t>و</a:t>
            </a:r>
            <a:r>
              <a:rPr lang="ar-DZ" dirty="0" smtClean="0"/>
              <a:t> ارني إلى علم التباري كعلم النفس التقويمي بحيث يمثل حسبهما الدارسة التجريبية لسلوك التقويم</a:t>
            </a:r>
            <a:r>
              <a:rPr lang="fr-FR" dirty="0" smtClean="0"/>
              <a:t>;</a:t>
            </a:r>
            <a:r>
              <a:rPr lang="ar-DZ" dirty="0" smtClean="0"/>
              <a:t> عملياته </a:t>
            </a:r>
            <a:r>
              <a:rPr lang="fr-FR" dirty="0" smtClean="0"/>
              <a:t>;</a:t>
            </a:r>
            <a:r>
              <a:rPr lang="ar-DZ" dirty="0" smtClean="0"/>
              <a:t> منتجاته من خلال تحليل العوامل المأثرة  في  الأحكام (</a:t>
            </a:r>
            <a:r>
              <a:rPr lang="fr-FR" dirty="0" err="1" smtClean="0"/>
              <a:t>Noizet</a:t>
            </a:r>
            <a:r>
              <a:rPr lang="fr-FR" dirty="0" smtClean="0"/>
              <a:t> et </a:t>
            </a:r>
            <a:r>
              <a:rPr lang="fr-FR" dirty="0" err="1" smtClean="0"/>
              <a:t>caverni</a:t>
            </a:r>
            <a:r>
              <a:rPr lang="fr-FR" dirty="0" smtClean="0"/>
              <a:t> 1978 p 8) </a:t>
            </a:r>
            <a:r>
              <a:rPr lang="ar-DZ" dirty="0" smtClean="0"/>
              <a:t>وتقديرات المصححين .</a:t>
            </a:r>
            <a:endParaRPr lang="fr-FR" dirty="0" smtClean="0"/>
          </a:p>
          <a:p>
            <a:pPr algn="r" rtl="1"/>
            <a:endParaRPr lang="ar-DZ" dirty="0" smtClean="0"/>
          </a:p>
          <a:p>
            <a:endParaRPr lang="fr-FR" dirty="0"/>
          </a:p>
        </p:txBody>
      </p:sp>
      <p:sp>
        <p:nvSpPr>
          <p:cNvPr id="4" name="Ellipse 3"/>
          <p:cNvSpPr/>
          <p:nvPr/>
        </p:nvSpPr>
        <p:spPr>
          <a:xfrm>
            <a:off x="2214546" y="5072074"/>
            <a:ext cx="4857784"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a:t>
            </a:r>
            <a:r>
              <a:rPr lang="ar-DZ" sz="1400" b="1" dirty="0" smtClean="0">
                <a:solidFill>
                  <a:schemeClr val="tx1"/>
                </a:solidFill>
              </a:rPr>
              <a:t>لدراسة </a:t>
            </a:r>
            <a:r>
              <a:rPr lang="ar-DZ" sz="1400" b="1" dirty="0" err="1" smtClean="0">
                <a:solidFill>
                  <a:schemeClr val="tx1"/>
                </a:solidFill>
              </a:rPr>
              <a:t>النسقية</a:t>
            </a:r>
            <a:r>
              <a:rPr lang="ar-DZ" sz="1400" b="1" dirty="0" smtClean="0">
                <a:solidFill>
                  <a:schemeClr val="tx1"/>
                </a:solidFill>
              </a:rPr>
              <a:t> هي الدراسة المنظمة </a:t>
            </a:r>
            <a:endParaRPr lang="fr-FR" sz="1400" b="1"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285720" y="500042"/>
            <a:ext cx="8229600" cy="1077218"/>
          </a:xfrm>
          <a:prstGeom prst="rect">
            <a:avLst/>
          </a:prstGeom>
        </p:spPr>
        <p:txBody>
          <a:bodyPr wrap="square">
            <a:spAutoFit/>
          </a:bodyPr>
          <a:lstStyle/>
          <a:p>
            <a:pPr algn="r" rtl="1"/>
            <a:r>
              <a:rPr lang="ar-SA" b="1" dirty="0"/>
              <a:t>منذ أن وجد الإنسان على وجه الأرض وهو يقوم بعمليات: العد والقياس والتقدير والتقييم ثم التقويم بشكل مــــــــا</a:t>
            </a:r>
            <a:endParaRPr lang="fr-FR" dirty="0"/>
          </a:p>
        </p:txBody>
      </p:sp>
      <p:sp>
        <p:nvSpPr>
          <p:cNvPr id="8" name="Ellipse 7"/>
          <p:cNvSpPr/>
          <p:nvPr/>
        </p:nvSpPr>
        <p:spPr>
          <a:xfrm>
            <a:off x="1071538" y="2285992"/>
            <a:ext cx="7000924" cy="42148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ما الفرق </a:t>
            </a:r>
            <a:r>
              <a:rPr lang="ar-DZ" sz="2800" b="1" dirty="0">
                <a:solidFill>
                  <a:schemeClr val="tx1"/>
                </a:solidFill>
              </a:rPr>
              <a:t>بين الاختبار والقياس والتقييم والتقويم؟</a:t>
            </a:r>
            <a:endParaRPr lang="fr-FR" sz="2800"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229600" cy="4543443"/>
          </a:xfrm>
        </p:spPr>
        <p:txBody>
          <a:bodyPr>
            <a:noAutofit/>
          </a:bodyPr>
          <a:lstStyle/>
          <a:p>
            <a:pPr marL="342900" lvl="5" indent="-342900" algn="r" rtl="1"/>
            <a:r>
              <a:rPr lang="ar-DZ" sz="2800" dirty="0" smtClean="0">
                <a:solidFill>
                  <a:schemeClr val="accent6">
                    <a:lumMod val="75000"/>
                  </a:schemeClr>
                </a:solidFill>
              </a:rPr>
              <a:t>الاختبار </a:t>
            </a:r>
            <a:r>
              <a:rPr lang="fr-FR" sz="2800" dirty="0">
                <a:solidFill>
                  <a:schemeClr val="accent6">
                    <a:lumMod val="75000"/>
                  </a:schemeClr>
                </a:solidFill>
              </a:rPr>
              <a:t>test: </a:t>
            </a:r>
            <a:r>
              <a:rPr lang="ar-DZ" sz="2800" dirty="0"/>
              <a:t>هو </a:t>
            </a:r>
            <a:r>
              <a:rPr lang="ar-DZ" sz="2800" dirty="0" smtClean="0"/>
              <a:t>أهم </a:t>
            </a:r>
            <a:r>
              <a:rPr lang="ar-DZ" sz="2800" dirty="0" err="1" smtClean="0"/>
              <a:t>اداة</a:t>
            </a:r>
            <a:r>
              <a:rPr lang="ar-DZ" sz="2800" dirty="0" smtClean="0"/>
              <a:t> </a:t>
            </a:r>
            <a:r>
              <a:rPr lang="ar-DZ" sz="2800" dirty="0"/>
              <a:t>قياه تستخدم </a:t>
            </a:r>
            <a:r>
              <a:rPr lang="ar-DZ" sz="2800" dirty="0" smtClean="0"/>
              <a:t>في المجال </a:t>
            </a:r>
            <a:r>
              <a:rPr lang="ar-DZ" sz="2800" dirty="0"/>
              <a:t>التربوي وهو </a:t>
            </a:r>
            <a:r>
              <a:rPr lang="ar-DZ" sz="2800" dirty="0" smtClean="0"/>
              <a:t>في الغالب </a:t>
            </a:r>
            <a:r>
              <a:rPr lang="ar-DZ" sz="2800" dirty="0"/>
              <a:t>مجموعة </a:t>
            </a:r>
            <a:r>
              <a:rPr lang="ar-DZ" sz="2800" dirty="0" err="1" smtClean="0"/>
              <a:t>منالأسئلةا</a:t>
            </a:r>
            <a:r>
              <a:rPr lang="ar-DZ" sz="2800" dirty="0" smtClean="0"/>
              <a:t> والمثيرات التي من خلالها يمكن </a:t>
            </a:r>
            <a:r>
              <a:rPr lang="ar-DZ" sz="2800" dirty="0" err="1" smtClean="0"/>
              <a:t>ان</a:t>
            </a:r>
            <a:r>
              <a:rPr lang="ar-DZ" sz="2800" dirty="0" smtClean="0"/>
              <a:t> تتم عملية القياس</a:t>
            </a:r>
          </a:p>
          <a:p>
            <a:pPr marL="342900" lvl="5" indent="-342900" algn="r" rtl="1"/>
            <a:endParaRPr lang="ar-DZ" sz="2800" dirty="0" smtClean="0"/>
          </a:p>
          <a:p>
            <a:pPr algn="r" rtl="1"/>
            <a:endParaRPr lang="ar-DZ" sz="2800" b="1" dirty="0"/>
          </a:p>
          <a:p>
            <a:pPr algn="r" rtl="1">
              <a:buNone/>
            </a:pPr>
            <a:r>
              <a:rPr lang="ar-DZ" sz="2800" dirty="0" smtClean="0">
                <a:solidFill>
                  <a:schemeClr val="accent6">
                    <a:lumMod val="75000"/>
                  </a:schemeClr>
                </a:solidFill>
              </a:rPr>
              <a:t>والقياس  </a:t>
            </a:r>
            <a:r>
              <a:rPr lang="fr-FR" sz="2800" dirty="0" err="1" smtClean="0">
                <a:solidFill>
                  <a:schemeClr val="accent6">
                    <a:lumMod val="75000"/>
                  </a:schemeClr>
                </a:solidFill>
              </a:rPr>
              <a:t>measurement</a:t>
            </a:r>
            <a:r>
              <a:rPr lang="fr-FR" sz="2800" dirty="0" smtClean="0">
                <a:solidFill>
                  <a:schemeClr val="accent6">
                    <a:lumMod val="75000"/>
                  </a:schemeClr>
                </a:solidFill>
              </a:rPr>
              <a:t> </a:t>
            </a:r>
            <a:r>
              <a:rPr lang="ar-DZ" sz="2800" dirty="0" smtClean="0"/>
              <a:t>سابق </a:t>
            </a:r>
            <a:r>
              <a:rPr lang="ar-DZ" sz="2800" dirty="0"/>
              <a:t>للتقويم </a:t>
            </a:r>
            <a:r>
              <a:rPr lang="ar-DZ" sz="2800" dirty="0" err="1" smtClean="0"/>
              <a:t>واساس</a:t>
            </a:r>
            <a:r>
              <a:rPr lang="ar-DZ" sz="2800" dirty="0" smtClean="0"/>
              <a:t> له </a:t>
            </a:r>
            <a:r>
              <a:rPr lang="ar-DZ" sz="2800" dirty="0"/>
              <a:t>ويشير إلى </a:t>
            </a:r>
            <a:r>
              <a:rPr lang="ar-DZ" sz="2800" dirty="0" smtClean="0"/>
              <a:t>كمية </a:t>
            </a:r>
            <a:r>
              <a:rPr lang="ar-DZ" sz="2800" dirty="0"/>
              <a:t>ما يوجد </a:t>
            </a:r>
            <a:r>
              <a:rPr lang="ar-DZ" sz="2800" dirty="0" err="1" smtClean="0"/>
              <a:t>فى</a:t>
            </a:r>
            <a:r>
              <a:rPr lang="ar-DZ" sz="2800" dirty="0" smtClean="0"/>
              <a:t> </a:t>
            </a:r>
            <a:r>
              <a:rPr lang="ar-DZ" sz="2800" dirty="0" err="1" smtClean="0"/>
              <a:t>الشئ</a:t>
            </a:r>
            <a:r>
              <a:rPr lang="ar-DZ" sz="2800" dirty="0" smtClean="0"/>
              <a:t> من الخاصية </a:t>
            </a:r>
            <a:r>
              <a:rPr lang="ar-DZ" sz="2800" dirty="0" err="1" smtClean="0"/>
              <a:t>المقاسة</a:t>
            </a:r>
            <a:r>
              <a:rPr lang="ar-DZ" sz="2800" dirty="0" smtClean="0"/>
              <a:t> وفق مقاييس مدرجة ذات قيمة رقمية متفق عليها. </a:t>
            </a:r>
            <a:endParaRPr lang="ar-DZ" sz="2800" dirty="0"/>
          </a:p>
          <a:p>
            <a:pPr algn="r" rtl="1">
              <a:buNone/>
            </a:pPr>
            <a:endParaRPr lang="ar-DZ" sz="2800" dirty="0" smtClean="0"/>
          </a:p>
          <a:p>
            <a:pPr algn="r" rtl="1"/>
            <a:endParaRPr lang="ar-DZ" sz="28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fontScale="47500" lnSpcReduction="20000"/>
          </a:bodyPr>
          <a:lstStyle/>
          <a:p>
            <a:endParaRPr lang="ar-DZ" dirty="0" smtClean="0"/>
          </a:p>
          <a:p>
            <a:pPr algn="just" rtl="1"/>
            <a:r>
              <a:rPr lang="ar-DZ" sz="6000" dirty="0" err="1" smtClean="0">
                <a:solidFill>
                  <a:schemeClr val="accent6">
                    <a:lumMod val="75000"/>
                  </a:schemeClr>
                </a:solidFill>
              </a:rPr>
              <a:t>والتقيييم</a:t>
            </a:r>
            <a:r>
              <a:rPr lang="ar-DZ" sz="6000" dirty="0" smtClean="0">
                <a:solidFill>
                  <a:schemeClr val="accent6">
                    <a:lumMod val="75000"/>
                  </a:schemeClr>
                </a:solidFill>
              </a:rPr>
              <a:t> </a:t>
            </a:r>
            <a:r>
              <a:rPr lang="fr-FR" sz="6000" dirty="0" err="1" smtClean="0">
                <a:solidFill>
                  <a:schemeClr val="accent6">
                    <a:lumMod val="75000"/>
                  </a:schemeClr>
                </a:solidFill>
              </a:rPr>
              <a:t>valuation</a:t>
            </a:r>
            <a:r>
              <a:rPr lang="ar-DZ" sz="6000" dirty="0" smtClean="0">
                <a:solidFill>
                  <a:schemeClr val="accent6">
                    <a:lumMod val="75000"/>
                  </a:schemeClr>
                </a:solidFill>
              </a:rPr>
              <a:t> </a:t>
            </a:r>
            <a:r>
              <a:rPr lang="ar-DZ" sz="5800" dirty="0" smtClean="0"/>
              <a:t>مجموعة من العمليات التي تستخدم بواسطة أخصائيين للتوصل إلي انطباعات </a:t>
            </a:r>
            <a:r>
              <a:rPr lang="ar-DZ" sz="5800" dirty="0" err="1" smtClean="0"/>
              <a:t>و</a:t>
            </a:r>
            <a:r>
              <a:rPr lang="ar-DZ" sz="5800" dirty="0" smtClean="0"/>
              <a:t> اتحاد قرارات </a:t>
            </a:r>
            <a:r>
              <a:rPr lang="ar-DZ" sz="5800" dirty="0" err="1" smtClean="0"/>
              <a:t>و</a:t>
            </a:r>
            <a:r>
              <a:rPr lang="ar-DZ" sz="5800" dirty="0" smtClean="0"/>
              <a:t> اختيار فروض وقد يكون القياس  كمي  مثل قياس الذكاء </a:t>
            </a:r>
            <a:r>
              <a:rPr lang="ar-DZ" sz="5800" dirty="0" err="1" smtClean="0"/>
              <a:t>او</a:t>
            </a:r>
            <a:r>
              <a:rPr lang="ar-DZ" sz="5800" dirty="0" smtClean="0"/>
              <a:t> كيفي مثل </a:t>
            </a:r>
            <a:r>
              <a:rPr lang="ar-DZ" sz="5800" dirty="0" err="1" smtClean="0"/>
              <a:t>اسثمارت</a:t>
            </a:r>
            <a:r>
              <a:rPr lang="ar-DZ" sz="5800" dirty="0" smtClean="0"/>
              <a:t> </a:t>
            </a:r>
            <a:r>
              <a:rPr lang="ar-DZ" sz="5800" dirty="0" err="1" smtClean="0"/>
              <a:t>او</a:t>
            </a:r>
            <a:r>
              <a:rPr lang="ar-DZ" sz="5800" smtClean="0"/>
              <a:t> مقابلة </a:t>
            </a:r>
            <a:endParaRPr lang="ar-DZ" sz="5800" dirty="0" smtClean="0"/>
          </a:p>
          <a:p>
            <a:pPr algn="just" rtl="1"/>
            <a:endParaRPr lang="ar-DZ" sz="5800" dirty="0"/>
          </a:p>
          <a:p>
            <a:pPr algn="just" rtl="1"/>
            <a:r>
              <a:rPr lang="ar-DZ" sz="6000" dirty="0" smtClean="0">
                <a:solidFill>
                  <a:schemeClr val="accent6">
                    <a:lumMod val="75000"/>
                  </a:schemeClr>
                </a:solidFill>
              </a:rPr>
              <a:t>التقويم </a:t>
            </a:r>
            <a:r>
              <a:rPr lang="fr-FR" sz="6000" dirty="0">
                <a:solidFill>
                  <a:schemeClr val="accent6">
                    <a:lumMod val="75000"/>
                  </a:schemeClr>
                </a:solidFill>
              </a:rPr>
              <a:t>évaluation</a:t>
            </a:r>
            <a:r>
              <a:rPr lang="fr-FR" sz="6000" dirty="0" smtClean="0">
                <a:solidFill>
                  <a:schemeClr val="accent6">
                    <a:lumMod val="75000"/>
                  </a:schemeClr>
                </a:solidFill>
              </a:rPr>
              <a:t>:</a:t>
            </a:r>
            <a:r>
              <a:rPr lang="ar-DZ" sz="6000" dirty="0" smtClean="0">
                <a:solidFill>
                  <a:schemeClr val="accent6">
                    <a:lumMod val="75000"/>
                  </a:schemeClr>
                </a:solidFill>
              </a:rPr>
              <a:t> عملية منهجية تقوم علي </a:t>
            </a:r>
            <a:r>
              <a:rPr lang="ar-DZ" sz="6000" dirty="0" err="1" smtClean="0">
                <a:solidFill>
                  <a:schemeClr val="accent6">
                    <a:lumMod val="75000"/>
                  </a:schemeClr>
                </a:solidFill>
              </a:rPr>
              <a:t>اسس</a:t>
            </a:r>
            <a:r>
              <a:rPr lang="ar-DZ" sz="6000" dirty="0" smtClean="0">
                <a:solidFill>
                  <a:schemeClr val="accent6">
                    <a:lumMod val="75000"/>
                  </a:schemeClr>
                </a:solidFill>
              </a:rPr>
              <a:t> علمية تستهدف </a:t>
            </a:r>
            <a:r>
              <a:rPr lang="ar-DZ" sz="6000" dirty="0" err="1" smtClean="0">
                <a:solidFill>
                  <a:schemeClr val="accent6">
                    <a:lumMod val="75000"/>
                  </a:schemeClr>
                </a:solidFill>
              </a:rPr>
              <a:t>الي</a:t>
            </a:r>
            <a:r>
              <a:rPr lang="ar-DZ" sz="6000" dirty="0" smtClean="0">
                <a:solidFill>
                  <a:schemeClr val="accent6">
                    <a:lumMod val="75000"/>
                  </a:schemeClr>
                </a:solidFill>
              </a:rPr>
              <a:t> </a:t>
            </a:r>
            <a:r>
              <a:rPr lang="ar-DZ" sz="6000" dirty="0" err="1" smtClean="0">
                <a:solidFill>
                  <a:schemeClr val="accent6">
                    <a:lumMod val="75000"/>
                  </a:schemeClr>
                </a:solidFill>
              </a:rPr>
              <a:t>اصدار</a:t>
            </a:r>
            <a:r>
              <a:rPr lang="ar-DZ" sz="6000" dirty="0" smtClean="0">
                <a:solidFill>
                  <a:schemeClr val="accent6">
                    <a:lumMod val="75000"/>
                  </a:schemeClr>
                </a:solidFill>
              </a:rPr>
              <a:t> حكم بدقة </a:t>
            </a:r>
            <a:r>
              <a:rPr lang="ar-DZ" sz="6000" dirty="0" err="1" smtClean="0">
                <a:solidFill>
                  <a:schemeClr val="accent6">
                    <a:lumMod val="75000"/>
                  </a:schemeClr>
                </a:solidFill>
              </a:rPr>
              <a:t>و</a:t>
            </a:r>
            <a:r>
              <a:rPr lang="ar-DZ" sz="6000" dirty="0" smtClean="0">
                <a:solidFill>
                  <a:schemeClr val="accent6">
                    <a:lumMod val="75000"/>
                  </a:schemeClr>
                </a:solidFill>
              </a:rPr>
              <a:t> موضوعية علي </a:t>
            </a:r>
            <a:r>
              <a:rPr lang="ar-DZ" sz="6000" dirty="0" err="1" smtClean="0">
                <a:solidFill>
                  <a:schemeClr val="accent6">
                    <a:lumMod val="75000"/>
                  </a:schemeClr>
                </a:solidFill>
              </a:rPr>
              <a:t>اي</a:t>
            </a:r>
            <a:r>
              <a:rPr lang="ar-DZ" sz="6000" dirty="0" smtClean="0">
                <a:solidFill>
                  <a:schemeClr val="accent6">
                    <a:lumMod val="75000"/>
                  </a:schemeClr>
                </a:solidFill>
              </a:rPr>
              <a:t> نظام تربوي تعليمي تدريبي يتم تحديد جوانب القوة </a:t>
            </a:r>
            <a:r>
              <a:rPr lang="ar-DZ" sz="6000" dirty="0" err="1" smtClean="0">
                <a:solidFill>
                  <a:schemeClr val="accent6">
                    <a:lumMod val="75000"/>
                  </a:schemeClr>
                </a:solidFill>
              </a:rPr>
              <a:t>و</a:t>
            </a:r>
            <a:r>
              <a:rPr lang="ar-DZ" sz="6000" dirty="0" smtClean="0">
                <a:solidFill>
                  <a:schemeClr val="accent6">
                    <a:lumMod val="75000"/>
                  </a:schemeClr>
                </a:solidFill>
              </a:rPr>
              <a:t> الضعف فيه </a:t>
            </a:r>
            <a:endParaRPr lang="ar-DZ" sz="6000" b="1" dirty="0"/>
          </a:p>
          <a:p>
            <a:pPr algn="r" rtl="1"/>
            <a:r>
              <a:rPr lang="ar-DZ" sz="6000" dirty="0" smtClean="0"/>
              <a:t>مجموعة من الخطوات المنظمة والمتكاملة التي تسعى </a:t>
            </a:r>
            <a:r>
              <a:rPr lang="ar-DZ" sz="6000" dirty="0" err="1" smtClean="0"/>
              <a:t>الى</a:t>
            </a:r>
            <a:r>
              <a:rPr lang="ar-DZ" sz="6000" dirty="0" smtClean="0"/>
              <a:t> تقدير مدى تحقيق النظام التربوي للأهداف المخططة له والعمل على كشف مناطق الضعف واقتراح الوسائل والإجراءات الضرورية لإصلاحها </a:t>
            </a:r>
            <a:endParaRPr lang="ar-DZ" sz="6600" dirty="0" smtClean="0"/>
          </a:p>
          <a:p>
            <a:pPr algn="r" rtl="1"/>
            <a:endParaRPr lang="ar-DZ" sz="6000" dirty="0"/>
          </a:p>
          <a:p>
            <a:pPr algn="r" rtl="1"/>
            <a:endParaRPr lang="fr-FR" sz="6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1142984"/>
            <a:ext cx="8229600" cy="4000528"/>
          </a:xfrm>
        </p:spPr>
        <p:txBody>
          <a:bodyPr>
            <a:normAutofit/>
          </a:bodyPr>
          <a:lstStyle/>
          <a:p>
            <a:pPr algn="just" rtl="1"/>
            <a:r>
              <a:rPr lang="ar-DZ" dirty="0" smtClean="0"/>
              <a:t> </a:t>
            </a:r>
            <a:r>
              <a:rPr lang="ar-DZ" b="1" dirty="0" err="1" smtClean="0">
                <a:solidFill>
                  <a:schemeClr val="accent6">
                    <a:lumMod val="75000"/>
                  </a:schemeClr>
                </a:solidFill>
              </a:rPr>
              <a:t>التغذييية</a:t>
            </a:r>
            <a:r>
              <a:rPr lang="ar-DZ" b="1" dirty="0" smtClean="0">
                <a:solidFill>
                  <a:schemeClr val="accent6">
                    <a:lumMod val="75000"/>
                  </a:schemeClr>
                </a:solidFill>
              </a:rPr>
              <a:t> </a:t>
            </a:r>
            <a:r>
              <a:rPr lang="ar-DZ" b="1" dirty="0" err="1" smtClean="0">
                <a:solidFill>
                  <a:schemeClr val="accent6">
                    <a:lumMod val="75000"/>
                  </a:schemeClr>
                </a:solidFill>
              </a:rPr>
              <a:t>الراجعيية</a:t>
            </a:r>
            <a:r>
              <a:rPr lang="ar-DZ" b="1" dirty="0" smtClean="0"/>
              <a:t>: </a:t>
            </a:r>
            <a:r>
              <a:rPr lang="fr-FR" b="1" dirty="0" err="1" smtClean="0"/>
              <a:t>feed</a:t>
            </a:r>
            <a:r>
              <a:rPr lang="fr-FR" b="1" dirty="0" smtClean="0"/>
              <a:t> back : </a:t>
            </a:r>
            <a:r>
              <a:rPr lang="ar-DZ" b="1" dirty="0" smtClean="0"/>
              <a:t>هي إعلام الطالب عن نتيجة تعلمه من خلال تزويده بمعلومات عن سير لأدائه بشكل مستمرا لمساعدته في </a:t>
            </a:r>
            <a:r>
              <a:rPr lang="ar-DZ" b="1" dirty="0" err="1" smtClean="0"/>
              <a:t>تثبييث</a:t>
            </a:r>
            <a:r>
              <a:rPr lang="ar-DZ" b="1" dirty="0" smtClean="0"/>
              <a:t> ذلك الأداء إذا كان يسير في الاتجاه الصحيح </a:t>
            </a:r>
            <a:r>
              <a:rPr lang="ar-DZ" b="1" dirty="0" err="1" smtClean="0"/>
              <a:t>او</a:t>
            </a:r>
            <a:r>
              <a:rPr lang="ar-DZ" b="1" dirty="0" smtClean="0"/>
              <a:t> تعديل إذا كان بحاجة إلى تعديل وهذا يشير إلى ارتباط التغذية الراجعة بالمفهوم الشامل لعملية التقويم باعتبارها إحدى الوسائل التي تستخدم من اجل ضمان تحقيق أقصى ما يمكن تحقيقه من الغايات والأهداف التي تسعى العملية التعليمية </a:t>
            </a:r>
            <a:r>
              <a:rPr lang="ar-DZ" b="1" dirty="0" err="1" smtClean="0"/>
              <a:t>التعلمية</a:t>
            </a:r>
            <a:r>
              <a:rPr lang="ar-DZ" b="1" dirty="0" smtClean="0"/>
              <a:t> إلى بلوغها.</a:t>
            </a:r>
            <a:endParaRPr lang="fr-FR" b="1" dirty="0" smtClean="0"/>
          </a:p>
          <a:p>
            <a:pPr algn="just" rtl="1"/>
            <a:endParaRPr lang="ar-DZ" b="1" dirty="0" smtClean="0"/>
          </a:p>
          <a:p>
            <a:pPr algn="just" rtl="1"/>
            <a:endParaRPr lang="ar-DZ" b="1" dirty="0" smtClean="0"/>
          </a:p>
          <a:p>
            <a:pPr algn="just" rtl="1"/>
            <a:endParaRPr lang="ar-DZ" b="1" dirty="0" smtClean="0"/>
          </a:p>
          <a:p>
            <a:pPr algn="r" rtl="1"/>
            <a:endParaRPr lang="ar-DZ"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285852" y="2714620"/>
            <a:ext cx="6286544" cy="1107996"/>
          </a:xfrm>
          <a:prstGeom prst="rect">
            <a:avLst/>
          </a:prstGeom>
          <a:noFill/>
        </p:spPr>
        <p:txBody>
          <a:bodyPr wrap="square" rtlCol="0">
            <a:spAutoFit/>
          </a:bodyPr>
          <a:lstStyle/>
          <a:p>
            <a:r>
              <a:rPr lang="ar-DZ" sz="6600" dirty="0" smtClean="0"/>
              <a:t>شكرا علي المتابعة </a:t>
            </a:r>
            <a:endParaRPr lang="fr-FR" sz="6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TotalTime>
  <Words>374</Words>
  <Application>Microsoft Office PowerPoint</Application>
  <PresentationFormat>Affichage à l'écran (4:3)</PresentationFormat>
  <Paragraphs>27</Paragraphs>
  <Slides>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9</vt:i4>
      </vt:variant>
    </vt:vector>
  </HeadingPairs>
  <TitlesOfParts>
    <vt:vector size="13" baseType="lpstr">
      <vt:lpstr>Arial</vt:lpstr>
      <vt:lpstr>Calibri</vt:lpstr>
      <vt:lpstr>Times New Roman</vt:lpstr>
      <vt:lpstr>Thème Office</vt:lpstr>
      <vt:lpstr>علم التباري </vt:lpstr>
      <vt:lpstr>علم القياس و التقييم  في التربية، يضم عدة مواضيع منها: إنشاء أدوات القياس و تأويل المعلومات.</vt:lpstr>
      <vt:lpstr> علم الاختبا ات علم التباري docimologie / Logydocimo </vt:lpstr>
      <vt:lpstr>المعنى الاصطلاحي : </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lenovo</dc:creator>
  <cp:lastModifiedBy>JAVA</cp:lastModifiedBy>
  <cp:revision>25</cp:revision>
  <dcterms:created xsi:type="dcterms:W3CDTF">2018-11-11T18:40:33Z</dcterms:created>
  <dcterms:modified xsi:type="dcterms:W3CDTF">2019-11-19T09:13:38Z</dcterms:modified>
</cp:coreProperties>
</file>