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4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57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B4892-579E-48A8-B8D4-2FAF4CEE10C1}" type="datetimeFigureOut">
              <a:rPr lang="fr-FR" smtClean="0"/>
              <a:pPr/>
              <a:t>24/09/2016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B6016-4625-46B9-83A0-554F9DE0A19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r>
              <a:rPr lang="fr-FR" altLang="fr-FR" smtClean="0"/>
              <a:t>DSDEN 37 - année 2012-2013</a:t>
            </a:r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1C29B22-6227-4DCA-A6DA-590B26503B23}" type="slidenum">
              <a:rPr lang="fr-FR" altLang="fr-FR" smtClean="0"/>
              <a:pPr/>
              <a:t>1</a:t>
            </a:fld>
            <a:endParaRPr lang="fr-FR" altLang="fr-FR" smtClean="0"/>
          </a:p>
        </p:txBody>
      </p:sp>
      <p:sp>
        <p:nvSpPr>
          <p:cNvPr id="2253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253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fr-FR" alt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r>
              <a:rPr lang="fr-FR" altLang="fr-FR" smtClean="0"/>
              <a:t>DSDEN 37 - année 2012-2013</a:t>
            </a:r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1C29B22-6227-4DCA-A6DA-590B26503B23}" type="slidenum">
              <a:rPr lang="fr-FR" altLang="fr-FR" smtClean="0"/>
              <a:pPr/>
              <a:t>2</a:t>
            </a:fld>
            <a:endParaRPr lang="fr-FR" altLang="fr-FR" smtClean="0"/>
          </a:p>
        </p:txBody>
      </p:sp>
      <p:sp>
        <p:nvSpPr>
          <p:cNvPr id="2253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253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fr-FR" alt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r>
              <a:rPr lang="fr-FR" altLang="fr-FR" smtClean="0"/>
              <a:t>DSDEN 37 - année 2012-2013</a:t>
            </a:r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1C29B22-6227-4DCA-A6DA-590B26503B23}" type="slidenum">
              <a:rPr lang="fr-FR" altLang="fr-FR" smtClean="0"/>
              <a:pPr/>
              <a:t>3</a:t>
            </a:fld>
            <a:endParaRPr lang="fr-FR" altLang="fr-FR" smtClean="0"/>
          </a:p>
        </p:txBody>
      </p:sp>
      <p:sp>
        <p:nvSpPr>
          <p:cNvPr id="2253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253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fr-FR" alt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r>
              <a:rPr lang="fr-FR" altLang="fr-FR" smtClean="0"/>
              <a:t>DSDEN 37 - année 2012-2013</a:t>
            </a:r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1C29B22-6227-4DCA-A6DA-590B26503B23}" type="slidenum">
              <a:rPr lang="fr-FR" altLang="fr-FR" smtClean="0"/>
              <a:pPr/>
              <a:t>4</a:t>
            </a:fld>
            <a:endParaRPr lang="fr-FR" altLang="fr-FR" smtClean="0"/>
          </a:p>
        </p:txBody>
      </p:sp>
      <p:sp>
        <p:nvSpPr>
          <p:cNvPr id="2253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253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fr-FR" alt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r>
              <a:rPr lang="fr-FR" altLang="fr-FR" smtClean="0"/>
              <a:t>DSDEN 37 - année 2012-2013</a:t>
            </a:r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1C29B22-6227-4DCA-A6DA-590B26503B23}" type="slidenum">
              <a:rPr lang="fr-FR" altLang="fr-FR" smtClean="0"/>
              <a:pPr/>
              <a:t>5</a:t>
            </a:fld>
            <a:endParaRPr lang="fr-FR" altLang="fr-FR" smtClean="0"/>
          </a:p>
        </p:txBody>
      </p:sp>
      <p:sp>
        <p:nvSpPr>
          <p:cNvPr id="2253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253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fr-FR" alt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r>
              <a:rPr lang="fr-FR" altLang="fr-FR" smtClean="0"/>
              <a:t>DSDEN 37 - année 2012-2013</a:t>
            </a:r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1C29B22-6227-4DCA-A6DA-590B26503B23}" type="slidenum">
              <a:rPr lang="fr-FR" altLang="fr-FR" smtClean="0"/>
              <a:pPr/>
              <a:t>6</a:t>
            </a:fld>
            <a:endParaRPr lang="fr-FR" altLang="fr-FR" smtClean="0"/>
          </a:p>
        </p:txBody>
      </p:sp>
      <p:sp>
        <p:nvSpPr>
          <p:cNvPr id="2253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253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fr-FR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1B23543-A6DA-4AD5-B7B1-CA65C8E7CE10}" type="datetimeFigureOut">
              <a:rPr lang="fr-FR" smtClean="0"/>
              <a:pPr/>
              <a:t>24/09/2016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0CD20C5-CF48-4C07-B5FF-492F10545B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3543-A6DA-4AD5-B7B1-CA65C8E7CE10}" type="datetimeFigureOut">
              <a:rPr lang="fr-FR" smtClean="0"/>
              <a:pPr/>
              <a:t>24/09/2016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20C5-CF48-4C07-B5FF-492F10545B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3543-A6DA-4AD5-B7B1-CA65C8E7CE10}" type="datetimeFigureOut">
              <a:rPr lang="fr-FR" smtClean="0"/>
              <a:pPr/>
              <a:t>24/09/2016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20C5-CF48-4C07-B5FF-492F10545B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B2C69C-AA24-4705-A7DD-5F8FF6453CB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1B23543-A6DA-4AD5-B7B1-CA65C8E7CE10}" type="datetimeFigureOut">
              <a:rPr lang="fr-FR" smtClean="0"/>
              <a:pPr/>
              <a:t>24/09/2016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0CD20C5-CF48-4C07-B5FF-492F10545B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1B23543-A6DA-4AD5-B7B1-CA65C8E7CE10}" type="datetimeFigureOut">
              <a:rPr lang="fr-FR" smtClean="0"/>
              <a:pPr/>
              <a:t>24/09/2016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0CD20C5-CF48-4C07-B5FF-492F10545B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3543-A6DA-4AD5-B7B1-CA65C8E7CE10}" type="datetimeFigureOut">
              <a:rPr lang="fr-FR" smtClean="0"/>
              <a:pPr/>
              <a:t>24/09/2016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20C5-CF48-4C07-B5FF-492F10545B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3543-A6DA-4AD5-B7B1-CA65C8E7CE10}" type="datetimeFigureOut">
              <a:rPr lang="fr-FR" smtClean="0"/>
              <a:pPr/>
              <a:t>24/09/2016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20C5-CF48-4C07-B5FF-492F10545B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1B23543-A6DA-4AD5-B7B1-CA65C8E7CE10}" type="datetimeFigureOut">
              <a:rPr lang="fr-FR" smtClean="0"/>
              <a:pPr/>
              <a:t>24/09/2016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0CD20C5-CF48-4C07-B5FF-492F10545B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3543-A6DA-4AD5-B7B1-CA65C8E7CE10}" type="datetimeFigureOut">
              <a:rPr lang="fr-FR" smtClean="0"/>
              <a:pPr/>
              <a:t>24/09/2016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20C5-CF48-4C07-B5FF-492F10545B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1B23543-A6DA-4AD5-B7B1-CA65C8E7CE10}" type="datetimeFigureOut">
              <a:rPr lang="fr-FR" smtClean="0"/>
              <a:pPr/>
              <a:t>24/09/2016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0CD20C5-CF48-4C07-B5FF-492F10545B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1B23543-A6DA-4AD5-B7B1-CA65C8E7CE10}" type="datetimeFigureOut">
              <a:rPr lang="fr-FR" smtClean="0"/>
              <a:pPr/>
              <a:t>24/09/2016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0CD20C5-CF48-4C07-B5FF-492F10545BD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1B23543-A6DA-4AD5-B7B1-CA65C8E7CE10}" type="datetimeFigureOut">
              <a:rPr lang="fr-FR" smtClean="0"/>
              <a:pPr/>
              <a:t>24/09/2016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0CD20C5-CF48-4C07-B5FF-492F10545B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ransition spd="med">
    <p:wip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21"/>
          <p:cNvSpPr txBox="1">
            <a:spLocks noChangeArrowheads="1"/>
          </p:cNvSpPr>
          <p:nvPr/>
        </p:nvSpPr>
        <p:spPr bwMode="auto">
          <a:xfrm>
            <a:off x="1116013" y="188913"/>
            <a:ext cx="6911975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 altLang="fr-FR"/>
          </a:p>
        </p:txBody>
      </p:sp>
      <p:sp>
        <p:nvSpPr>
          <p:cNvPr id="26" name="Rectangle 10"/>
          <p:cNvSpPr txBox="1">
            <a:spLocks noChangeArrowheads="1"/>
          </p:cNvSpPr>
          <p:nvPr/>
        </p:nvSpPr>
        <p:spPr bwMode="auto">
          <a:xfrm>
            <a:off x="2386036" y="1854198"/>
            <a:ext cx="5543550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defTabSz="914400" eaLnBrk="1" hangingPunct="1">
              <a:buClrTx/>
              <a:buSzTx/>
              <a:buFontTx/>
              <a:buNone/>
              <a:defRPr/>
            </a:pPr>
            <a:r>
              <a:rPr lang="ar-DZ" altLang="fr-FR" b="1" kern="0" smtClean="0">
                <a:solidFill>
                  <a:srgbClr val="C00000"/>
                </a:solidFill>
              </a:rPr>
              <a:t>مدخل عام لاقتصاديات </a:t>
            </a:r>
            <a:r>
              <a:rPr lang="ar-DZ" altLang="fr-FR" b="1" kern="0" dirty="0" smtClean="0">
                <a:solidFill>
                  <a:srgbClr val="C00000"/>
                </a:solidFill>
              </a:rPr>
              <a:t>وسائل </a:t>
            </a:r>
            <a:r>
              <a:rPr lang="ar-DZ" altLang="fr-FR" b="1" kern="0" dirty="0" err="1" smtClean="0">
                <a:solidFill>
                  <a:srgbClr val="C00000"/>
                </a:solidFill>
              </a:rPr>
              <a:t>الاعلام</a:t>
            </a:r>
            <a:endParaRPr lang="fr-CA" altLang="fr-FR" b="1" kern="0" dirty="0" smtClean="0">
              <a:solidFill>
                <a:srgbClr val="C00000"/>
              </a:solidFill>
              <a:latin typeface="Impact" pitchFamily="34" charset="0"/>
            </a:endParaRPr>
          </a:p>
        </p:txBody>
      </p:sp>
      <p:sp>
        <p:nvSpPr>
          <p:cNvPr id="6" name="Espace réservé du pied de page 3"/>
          <p:cNvSpPr txBox="1">
            <a:spLocks/>
          </p:cNvSpPr>
          <p:nvPr/>
        </p:nvSpPr>
        <p:spPr bwMode="auto">
          <a:xfrm>
            <a:off x="755651" y="4929198"/>
            <a:ext cx="3959225" cy="820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ar-DZ" sz="2800" b="1" i="1" dirty="0" smtClean="0">
                <a:solidFill>
                  <a:srgbClr val="C00000"/>
                </a:solidFill>
              </a:rPr>
              <a:t>أ/ الوافي </a:t>
            </a:r>
            <a:r>
              <a:rPr lang="ar-DZ" sz="2800" b="1" i="1" dirty="0" err="1" smtClean="0">
                <a:solidFill>
                  <a:srgbClr val="C00000"/>
                </a:solidFill>
              </a:rPr>
              <a:t>صليحة</a:t>
            </a:r>
            <a:endParaRPr lang="fr-FR" sz="28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22"/>
          <p:cNvSpPr txBox="1">
            <a:spLocks noChangeArrowheads="1"/>
          </p:cNvSpPr>
          <p:nvPr/>
        </p:nvSpPr>
        <p:spPr bwMode="auto">
          <a:xfrm>
            <a:off x="1214414" y="2785852"/>
            <a:ext cx="6191250" cy="157184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 rtl="1"/>
            <a:r>
              <a:rPr lang="ar-DZ" sz="3200" dirty="0" smtClean="0"/>
              <a:t>1ـ الإطار </a:t>
            </a:r>
            <a:r>
              <a:rPr lang="ar-DZ" sz="3200" dirty="0" err="1" smtClean="0"/>
              <a:t>المفاهيمي</a:t>
            </a:r>
            <a:endParaRPr lang="fr-FR" sz="3200" dirty="0"/>
          </a:p>
          <a:p>
            <a:pPr algn="r" rtl="1"/>
            <a:r>
              <a:rPr lang="ar-DZ" sz="3200" dirty="0" smtClean="0"/>
              <a:t>2ـأهم المداخل النظرية في اقتصاديات وسائل الإعلام</a:t>
            </a:r>
            <a:endParaRPr lang="fr-FR" altLang="fr-FR" sz="3200" b="1" dirty="0">
              <a:solidFill>
                <a:srgbClr val="000000"/>
              </a:solidFill>
              <a:latin typeface="Arial Black" pitchFamily="32" charset="0"/>
            </a:endParaRPr>
          </a:p>
        </p:txBody>
      </p:sp>
      <p:sp>
        <p:nvSpPr>
          <p:cNvPr id="26" name="Rectangle 10"/>
          <p:cNvSpPr txBox="1">
            <a:spLocks noChangeArrowheads="1"/>
          </p:cNvSpPr>
          <p:nvPr/>
        </p:nvSpPr>
        <p:spPr bwMode="auto">
          <a:xfrm>
            <a:off x="714348" y="711190"/>
            <a:ext cx="7643866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rtl="1" eaLnBrk="1" hangingPunct="1">
              <a:defRPr/>
            </a:pPr>
            <a:r>
              <a:rPr lang="ar-DZ" sz="4000" b="1" dirty="0" err="1" smtClean="0">
                <a:solidFill>
                  <a:schemeClr val="accent1"/>
                </a:solidFill>
              </a:rPr>
              <a:t>الاطار</a:t>
            </a:r>
            <a:r>
              <a:rPr lang="ar-DZ" sz="4000" b="1" dirty="0" smtClean="0">
                <a:solidFill>
                  <a:schemeClr val="accent1"/>
                </a:solidFill>
              </a:rPr>
              <a:t> </a:t>
            </a:r>
            <a:r>
              <a:rPr lang="ar-DZ" sz="4000" b="1" dirty="0" err="1" smtClean="0">
                <a:solidFill>
                  <a:schemeClr val="accent1"/>
                </a:solidFill>
              </a:rPr>
              <a:t>المفاهيمي</a:t>
            </a:r>
            <a:r>
              <a:rPr lang="ar-DZ" sz="4000" b="1" dirty="0" smtClean="0">
                <a:solidFill>
                  <a:schemeClr val="accent1"/>
                </a:solidFill>
              </a:rPr>
              <a:t> و أهم المداخل النظرية في اقتصاديات وسائل </a:t>
            </a:r>
            <a:r>
              <a:rPr lang="ar-DZ" sz="4000" b="1" dirty="0" err="1" smtClean="0">
                <a:solidFill>
                  <a:schemeClr val="accent1"/>
                </a:solidFill>
              </a:rPr>
              <a:t>الاعلام</a:t>
            </a:r>
            <a:r>
              <a:rPr lang="ar-DZ" sz="4000" b="1" dirty="0" smtClean="0">
                <a:solidFill>
                  <a:schemeClr val="accent1"/>
                </a:solidFill>
              </a:rPr>
              <a:t> </a:t>
            </a:r>
            <a:endParaRPr lang="fr-FR" sz="4000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21"/>
          <p:cNvSpPr txBox="1">
            <a:spLocks noChangeArrowheads="1"/>
          </p:cNvSpPr>
          <p:nvPr/>
        </p:nvSpPr>
        <p:spPr bwMode="auto">
          <a:xfrm>
            <a:off x="1116013" y="188913"/>
            <a:ext cx="6911975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 altLang="fr-FR"/>
          </a:p>
        </p:txBody>
      </p:sp>
      <p:sp>
        <p:nvSpPr>
          <p:cNvPr id="2053" name="Text Box 22"/>
          <p:cNvSpPr txBox="1">
            <a:spLocks noChangeArrowheads="1"/>
          </p:cNvSpPr>
          <p:nvPr/>
        </p:nvSpPr>
        <p:spPr bwMode="auto">
          <a:xfrm>
            <a:off x="357158" y="1571612"/>
            <a:ext cx="8358246" cy="440338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r"/>
            <a:r>
              <a:rPr lang="ar-DZ" sz="2800" dirty="0" smtClean="0"/>
              <a:t>	</a:t>
            </a:r>
            <a:r>
              <a:rPr lang="ar-SA" sz="2800" dirty="0" smtClean="0"/>
              <a:t>عرفت وسائل الإعلام نشاطا متزايدا مما </a:t>
            </a:r>
            <a:r>
              <a:rPr lang="ar-SA" sz="2800" dirty="0" err="1" smtClean="0"/>
              <a:t>إستدعى</a:t>
            </a:r>
            <a:r>
              <a:rPr lang="ar-SA" sz="2800" dirty="0" smtClean="0"/>
              <a:t> </a:t>
            </a:r>
            <a:r>
              <a:rPr lang="ar-SA" sz="2800" dirty="0" err="1" smtClean="0"/>
              <a:t>إهتمام</a:t>
            </a:r>
            <a:r>
              <a:rPr lang="ar-SA" sz="2800" dirty="0" smtClean="0"/>
              <a:t> الباحثين في كل التخصصات العلمية ، كما أن تنامي الجانب الاقتصادي لوسائل الإعلام خاصة مع ظهور شبكات إعلامية كبرى ما أدى إلى تعقد نشاط وسائل الإعلام </a:t>
            </a:r>
            <a:endParaRPr lang="fr-FR" sz="2800" dirty="0" smtClean="0"/>
          </a:p>
          <a:p>
            <a:pPr algn="r"/>
            <a:r>
              <a:rPr lang="ar-SA" sz="2800" dirty="0" smtClean="0"/>
              <a:t>في هذه المحا</a:t>
            </a:r>
            <a:r>
              <a:rPr lang="ar-DZ" sz="2800" dirty="0" smtClean="0"/>
              <a:t>ضر</a:t>
            </a:r>
            <a:r>
              <a:rPr lang="ar-SA" sz="2800" dirty="0" smtClean="0"/>
              <a:t>ة والتي تعتبر كمدخل أساسي لموضوع اقتصاديات وسائل الإعلام سنحاول تحديد المصطلحات بدقة من خلال تحديد مفهوم الاقتصاد من جهة </a:t>
            </a:r>
            <a:r>
              <a:rPr lang="ar-SA" sz="2800" dirty="0" err="1" smtClean="0"/>
              <a:t>و</a:t>
            </a:r>
            <a:r>
              <a:rPr lang="ar-SA" sz="2800" dirty="0" smtClean="0"/>
              <a:t> وسائل الإعلام من جهة أخرى ، كما سنحاول تحديد المقصود من اقتصاديات وسائل الإعلام </a:t>
            </a:r>
            <a:r>
              <a:rPr lang="ar-DZ" sz="2800" dirty="0" smtClean="0"/>
              <a:t>: </a:t>
            </a:r>
          </a:p>
          <a:p>
            <a:pPr algn="just" rtl="1"/>
            <a:endParaRPr lang="fr-FR" sz="2800" dirty="0"/>
          </a:p>
          <a:p>
            <a:pPr algn="just" rtl="1"/>
            <a:endParaRPr lang="fr-FR" altLang="fr-FR" sz="2800" b="1" dirty="0">
              <a:solidFill>
                <a:srgbClr val="000000"/>
              </a:solidFill>
              <a:latin typeface="Arial Black" pitchFamily="32" charset="0"/>
            </a:endParaRPr>
          </a:p>
        </p:txBody>
      </p:sp>
      <p:sp>
        <p:nvSpPr>
          <p:cNvPr id="26" name="Rectangle 10"/>
          <p:cNvSpPr txBox="1">
            <a:spLocks noChangeArrowheads="1"/>
          </p:cNvSpPr>
          <p:nvPr/>
        </p:nvSpPr>
        <p:spPr bwMode="auto">
          <a:xfrm>
            <a:off x="1214414" y="411163"/>
            <a:ext cx="7143800" cy="803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 rtl="1"/>
            <a:r>
              <a:rPr lang="ar-DZ" sz="3600" b="1" dirty="0" smtClean="0">
                <a:solidFill>
                  <a:schemeClr val="accent1"/>
                </a:solidFill>
              </a:rPr>
              <a:t>المدخل </a:t>
            </a:r>
            <a:r>
              <a:rPr lang="ar-DZ" sz="3600" b="1" dirty="0" err="1" smtClean="0">
                <a:solidFill>
                  <a:schemeClr val="accent1"/>
                </a:solidFill>
              </a:rPr>
              <a:t>المفاهيمي</a:t>
            </a:r>
            <a:r>
              <a:rPr lang="ar-DZ" sz="3600" b="1" dirty="0" smtClean="0">
                <a:solidFill>
                  <a:schemeClr val="accent1"/>
                </a:solidFill>
              </a:rPr>
              <a:t>:</a:t>
            </a:r>
            <a:endParaRPr lang="fr-FR" sz="36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21"/>
          <p:cNvSpPr txBox="1">
            <a:spLocks noChangeArrowheads="1"/>
          </p:cNvSpPr>
          <p:nvPr/>
        </p:nvSpPr>
        <p:spPr bwMode="auto">
          <a:xfrm>
            <a:off x="1116013" y="188913"/>
            <a:ext cx="6911975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 altLang="fr-FR"/>
          </a:p>
        </p:txBody>
      </p:sp>
      <p:sp>
        <p:nvSpPr>
          <p:cNvPr id="2053" name="Text Box 22"/>
          <p:cNvSpPr txBox="1">
            <a:spLocks noChangeArrowheads="1"/>
          </p:cNvSpPr>
          <p:nvPr/>
        </p:nvSpPr>
        <p:spPr bwMode="auto">
          <a:xfrm>
            <a:off x="357158" y="302460"/>
            <a:ext cx="8358246" cy="6557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r" rtl="1"/>
            <a:r>
              <a:rPr lang="fr-FR" sz="2800" b="1" dirty="0" smtClean="0"/>
              <a:t>1</a:t>
            </a:r>
            <a:r>
              <a:rPr lang="ar-SA" sz="2800" b="1" dirty="0" smtClean="0"/>
              <a:t>- الاقتصاد :</a:t>
            </a:r>
            <a:endParaRPr lang="fr-FR" sz="2800" dirty="0" smtClean="0"/>
          </a:p>
          <a:p>
            <a:pPr algn="r"/>
            <a:r>
              <a:rPr lang="ar-SA" sz="2800" dirty="0" smtClean="0"/>
              <a:t>الاقتصاد علم من العلوم الاجتماعية التي تدرس سلوك الإنسان سواء كان فردا أو </a:t>
            </a:r>
            <a:r>
              <a:rPr lang="ar-SA" sz="2800" dirty="0" err="1" smtClean="0"/>
              <a:t>مجتم</a:t>
            </a:r>
            <a:r>
              <a:rPr lang="ar-DZ" sz="2800" dirty="0" smtClean="0"/>
              <a:t>ع</a:t>
            </a:r>
            <a:r>
              <a:rPr lang="ar-SA" sz="2800" dirty="0" smtClean="0"/>
              <a:t>ا، والبحث في كيفية إشباعه لحاجاته المادية من خلال استخدام الموارد الاقتصادية .</a:t>
            </a:r>
            <a:endParaRPr lang="fr-FR" sz="2800" dirty="0" smtClean="0"/>
          </a:p>
          <a:p>
            <a:pPr algn="r"/>
            <a:r>
              <a:rPr lang="ar-SA" sz="2800" dirty="0" smtClean="0"/>
              <a:t> - ويواجه هذا الإنسان مشكلة دائمة في هذا السلوك نظرا لكون حاجاته تكون دائما أكبر بكثير من الموارد الاقتصادية المتاحة له ، وعلم الاقتصاد يسعى لحل هذه المشكلة من خلال إيجاد الحلول المثلى ، في كيفية توزيع تلك المواد المحدودة بين الاستخدامات البديلة والمتعددة وتحقيق أهداف معينة يسعى إليها الإنسان .</a:t>
            </a:r>
            <a:endParaRPr lang="fr-FR" sz="2800" dirty="0" smtClean="0"/>
          </a:p>
          <a:p>
            <a:pPr algn="r"/>
            <a:r>
              <a:rPr lang="ar-SA" sz="2800" dirty="0" smtClean="0"/>
              <a:t>- مما سبق يمكن علم الاقتصاد : في أنه فرع من فروع العلوم الاجتماعية يبحث في كيفية استخدام و تخصيص الموارد الاقتصادية النادرة والمحدودة </a:t>
            </a:r>
            <a:r>
              <a:rPr lang="ar-SA" sz="2800" dirty="0" err="1" smtClean="0"/>
              <a:t>و</a:t>
            </a:r>
            <a:r>
              <a:rPr lang="ar-SA" sz="2800" dirty="0" smtClean="0"/>
              <a:t> إشباع حاجات الإنسان المتعددة الغير محدودة بأقل تكلفة .</a:t>
            </a:r>
            <a:endParaRPr lang="fr-FR" sz="2800" dirty="0" smtClean="0"/>
          </a:p>
          <a:p>
            <a:pPr algn="r"/>
            <a:r>
              <a:rPr lang="ar-SA" sz="2800" dirty="0" smtClean="0"/>
              <a:t>- كما يعرف علم الاقتصاد : بأنه العلم الذي يبحث في كيفية التوفيق بين احتياجات الإنسان </a:t>
            </a:r>
            <a:r>
              <a:rPr lang="ar-SA" sz="2800" dirty="0" err="1" smtClean="0"/>
              <a:t>اللامحدودة</a:t>
            </a:r>
            <a:r>
              <a:rPr lang="ar-SA" sz="2800" dirty="0" smtClean="0"/>
              <a:t> ، وموارده النادرة .</a:t>
            </a:r>
            <a:endParaRPr lang="fr-FR" sz="2800" dirty="0" smtClean="0"/>
          </a:p>
          <a:p>
            <a:pPr algn="just" rtl="1"/>
            <a:endParaRPr lang="fr-FR" altLang="fr-FR" sz="2800" b="1" dirty="0">
              <a:solidFill>
                <a:srgbClr val="000000"/>
              </a:solidFill>
              <a:latin typeface="Arial Black" pitchFamily="32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21"/>
          <p:cNvSpPr txBox="1">
            <a:spLocks noChangeArrowheads="1"/>
          </p:cNvSpPr>
          <p:nvPr/>
        </p:nvSpPr>
        <p:spPr bwMode="auto">
          <a:xfrm>
            <a:off x="1116013" y="188913"/>
            <a:ext cx="6911975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 altLang="fr-FR"/>
          </a:p>
        </p:txBody>
      </p:sp>
      <p:sp>
        <p:nvSpPr>
          <p:cNvPr id="2053" name="Text Box 22"/>
          <p:cNvSpPr txBox="1">
            <a:spLocks noChangeArrowheads="1"/>
          </p:cNvSpPr>
          <p:nvPr/>
        </p:nvSpPr>
        <p:spPr bwMode="auto">
          <a:xfrm>
            <a:off x="357158" y="285728"/>
            <a:ext cx="8358246" cy="2679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r>
              <a:rPr lang="ar-SA" sz="2800" dirty="0" smtClean="0"/>
              <a:t> </a:t>
            </a:r>
            <a:endParaRPr lang="fr-FR" sz="2800" dirty="0" smtClean="0"/>
          </a:p>
          <a:p>
            <a:pPr algn="r"/>
            <a:r>
              <a:rPr lang="ar-SA" sz="2800" b="1" dirty="0" smtClean="0"/>
              <a:t>2- وسائل الإعلام : </a:t>
            </a:r>
            <a:endParaRPr lang="fr-FR" sz="2800" dirty="0" smtClean="0"/>
          </a:p>
          <a:p>
            <a:pPr algn="r"/>
            <a:r>
              <a:rPr lang="ar-SA" sz="2800" dirty="0" smtClean="0"/>
              <a:t>*- الإعلام : يعرف على أنه " التعبير الموضوعي لعقلية الجماهير </a:t>
            </a:r>
            <a:r>
              <a:rPr lang="ar-SA" sz="2800" dirty="0" err="1" smtClean="0"/>
              <a:t>و</a:t>
            </a:r>
            <a:r>
              <a:rPr lang="ar-SA" sz="2800" dirty="0" smtClean="0"/>
              <a:t> لروحها </a:t>
            </a:r>
            <a:r>
              <a:rPr lang="ar-SA" sz="2800" dirty="0" err="1" smtClean="0"/>
              <a:t>و</a:t>
            </a:r>
            <a:r>
              <a:rPr lang="ar-SA" sz="2800" dirty="0" smtClean="0"/>
              <a:t> ميولها واتجاهاتها ".</a:t>
            </a:r>
            <a:endParaRPr lang="fr-FR" sz="2800" dirty="0" smtClean="0"/>
          </a:p>
          <a:p>
            <a:pPr algn="r"/>
            <a:r>
              <a:rPr lang="ar-SA" sz="2800" dirty="0" smtClean="0"/>
              <a:t> - ويعرفه عبد اللطيف حمزة بأنه " تزويد الجمهور بالمعلومات الصحيحة أو الحقائق الواضحة ".</a:t>
            </a:r>
            <a:r>
              <a:rPr lang="ar-DZ" sz="2800" dirty="0" smtClean="0"/>
              <a:t>.</a:t>
            </a: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571472" y="2928934"/>
            <a:ext cx="80010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SA" sz="2800" dirty="0" smtClean="0"/>
              <a:t>- كما يعرفه سمير حسين بأنه " كافة أوجه النشاط الاتصالية التي تستهدف تزويد الجماهير بكافة الحقائق والأخبار الصحيحة والمعلومات السليمة عن القضايا </a:t>
            </a:r>
            <a:r>
              <a:rPr lang="ar-SA" sz="2800" dirty="0" err="1" smtClean="0"/>
              <a:t>و</a:t>
            </a:r>
            <a:r>
              <a:rPr lang="ar-SA" sz="2800" dirty="0" smtClean="0"/>
              <a:t> الموضوعات والمشكلات </a:t>
            </a:r>
            <a:r>
              <a:rPr lang="ar-SA" sz="2800" dirty="0" err="1" smtClean="0"/>
              <a:t>و</a:t>
            </a:r>
            <a:r>
              <a:rPr lang="ar-SA" sz="2800" dirty="0" smtClean="0"/>
              <a:t> مجريات الأمور بطريقة موضوعية ".</a:t>
            </a:r>
            <a:endParaRPr lang="fr-FR" sz="2800" dirty="0" smtClean="0"/>
          </a:p>
          <a:p>
            <a:pPr algn="just" rtl="1"/>
            <a:endParaRPr lang="fr-FR" sz="2800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21"/>
          <p:cNvSpPr txBox="1">
            <a:spLocks noChangeArrowheads="1"/>
          </p:cNvSpPr>
          <p:nvPr/>
        </p:nvSpPr>
        <p:spPr bwMode="auto">
          <a:xfrm>
            <a:off x="1116013" y="188913"/>
            <a:ext cx="6911975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 altLang="fr-FR"/>
          </a:p>
        </p:txBody>
      </p:sp>
      <p:sp>
        <p:nvSpPr>
          <p:cNvPr id="2053" name="Text Box 22"/>
          <p:cNvSpPr txBox="1">
            <a:spLocks noChangeArrowheads="1"/>
          </p:cNvSpPr>
          <p:nvPr/>
        </p:nvSpPr>
        <p:spPr bwMode="auto">
          <a:xfrm>
            <a:off x="500034" y="2387718"/>
            <a:ext cx="8072494" cy="3541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r" rtl="1"/>
            <a:r>
              <a:rPr lang="ar-DZ" sz="2800" b="1" dirty="0" smtClean="0"/>
              <a:t>	</a:t>
            </a:r>
            <a:r>
              <a:rPr lang="ar-SA" sz="2800" b="1" dirty="0" smtClean="0"/>
              <a:t>-</a:t>
            </a:r>
            <a:r>
              <a:rPr lang="fr-FR" sz="2800" b="1" dirty="0" smtClean="0"/>
              <a:t>2</a:t>
            </a:r>
            <a:r>
              <a:rPr lang="ar-SA" sz="2800" b="1" dirty="0" smtClean="0"/>
              <a:t>- وسائل الإعلام المطبوعة :</a:t>
            </a:r>
            <a:endParaRPr lang="fr-FR" sz="2800" b="1" dirty="0" smtClean="0"/>
          </a:p>
          <a:p>
            <a:pPr algn="r"/>
            <a:r>
              <a:rPr lang="ar-SA" sz="2800" dirty="0" smtClean="0"/>
              <a:t>*- صحف وجرائد </a:t>
            </a:r>
            <a:endParaRPr lang="fr-FR" sz="2800" dirty="0" smtClean="0"/>
          </a:p>
          <a:p>
            <a:pPr algn="r"/>
            <a:r>
              <a:rPr lang="ar-SA" sz="2800" dirty="0" smtClean="0"/>
              <a:t>*- مجلات </a:t>
            </a:r>
            <a:endParaRPr lang="ar-DZ" sz="2800" dirty="0" smtClean="0"/>
          </a:p>
          <a:p>
            <a:pPr algn="r"/>
            <a:endParaRPr lang="ar-DZ" sz="2800" dirty="0" smtClean="0"/>
          </a:p>
          <a:p>
            <a:pPr algn="r"/>
            <a:endParaRPr lang="ar-DZ" sz="2800" dirty="0" smtClean="0"/>
          </a:p>
          <a:p>
            <a:pPr algn="r"/>
            <a:endParaRPr lang="ar-DZ" sz="2800" dirty="0" smtClean="0"/>
          </a:p>
          <a:p>
            <a:pPr algn="r"/>
            <a:endParaRPr lang="ar-DZ" sz="2800" dirty="0" smtClean="0"/>
          </a:p>
          <a:p>
            <a:pPr algn="r"/>
            <a:endParaRPr lang="ar-DZ" sz="2800" dirty="0" smtClean="0"/>
          </a:p>
        </p:txBody>
      </p:sp>
      <p:sp>
        <p:nvSpPr>
          <p:cNvPr id="26" name="Rectangle 10"/>
          <p:cNvSpPr txBox="1">
            <a:spLocks noChangeArrowheads="1"/>
          </p:cNvSpPr>
          <p:nvPr/>
        </p:nvSpPr>
        <p:spPr bwMode="auto">
          <a:xfrm>
            <a:off x="1214414" y="911229"/>
            <a:ext cx="7143800" cy="803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rtl="1"/>
            <a:r>
              <a:rPr lang="ar-SA" sz="3200" dirty="0" smtClean="0"/>
              <a:t>- إن وسائل الإعلام كثيرة ومتنوعة،  كما أنها في تطور مستمر ، إلا أننا يمكننا تحديدها في الوسائل التالية :</a:t>
            </a:r>
            <a:endParaRPr lang="fr-FR" sz="3200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28596" y="1264681"/>
            <a:ext cx="821537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2800" b="1" dirty="0" smtClean="0"/>
              <a:t>1ـ -2- وسائل الإعلام المرئية والمسموعة :</a:t>
            </a:r>
            <a:endParaRPr lang="fr-FR" sz="2800" b="1" dirty="0" smtClean="0"/>
          </a:p>
          <a:p>
            <a:pPr algn="r"/>
            <a:r>
              <a:rPr lang="fr-FR" sz="2800" dirty="0" smtClean="0"/>
              <a:t>    </a:t>
            </a:r>
            <a:r>
              <a:rPr lang="ar-SA" sz="2800" dirty="0" smtClean="0"/>
              <a:t>*- إذاعات </a:t>
            </a:r>
            <a:endParaRPr lang="fr-FR" sz="2800" dirty="0" smtClean="0"/>
          </a:p>
          <a:p>
            <a:pPr algn="r"/>
            <a:r>
              <a:rPr lang="fr-FR" sz="2800" dirty="0" smtClean="0"/>
              <a:t>  </a:t>
            </a:r>
            <a:r>
              <a:rPr lang="ar-SA" sz="2800" dirty="0" smtClean="0"/>
              <a:t>*- قنوات فضائية </a:t>
            </a:r>
            <a:endParaRPr lang="fr-FR" sz="2800" dirty="0" smtClean="0"/>
          </a:p>
          <a:p>
            <a:pPr algn="r"/>
            <a:r>
              <a:rPr lang="fr-FR" sz="2800" dirty="0" smtClean="0"/>
              <a:t> </a:t>
            </a:r>
            <a:r>
              <a:rPr lang="ar-SA" sz="2800" dirty="0" smtClean="0"/>
              <a:t>*- سينما </a:t>
            </a:r>
            <a:endParaRPr lang="fr-FR" sz="2800" dirty="0" smtClean="0"/>
          </a:p>
          <a:p>
            <a:endParaRPr lang="fr-FR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28596" y="2714620"/>
            <a:ext cx="82153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800" b="1" dirty="0" smtClean="0"/>
              <a:t>	</a:t>
            </a:r>
            <a:r>
              <a:rPr lang="ar-SA" sz="2800" b="1" dirty="0" smtClean="0"/>
              <a:t>2-3- </a:t>
            </a:r>
            <a:r>
              <a:rPr lang="ar-SA" sz="2800" b="1" dirty="0" err="1" smtClean="0"/>
              <a:t>الأنترنت</a:t>
            </a:r>
            <a:r>
              <a:rPr lang="ar-SA" sz="2800" b="1" dirty="0" smtClean="0"/>
              <a:t> : </a:t>
            </a:r>
            <a:endParaRPr lang="ar-DZ" sz="2800" b="1" dirty="0" smtClean="0"/>
          </a:p>
          <a:p>
            <a:pPr algn="r" rtl="1"/>
            <a:r>
              <a:rPr lang="ar-SA" sz="2800" dirty="0" smtClean="0"/>
              <a:t>و هي التي قد تحوي وسائل إعلام مطبوعة مثل (جريدة إلكترونية) كما يمكن أن تتوفر فيها وسائل إعلام أخرى مثل ( الإذاعة المسموعة ).</a:t>
            </a:r>
            <a:endParaRPr lang="ar-DZ" sz="2800" dirty="0" smtClean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1643042" y="3286124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</p:txBody>
      </p:sp>
      <p:pic>
        <p:nvPicPr>
          <p:cNvPr id="5" name="Image 4" descr="صورة حول النفقات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92462" y="1071546"/>
            <a:ext cx="5580000" cy="4089176"/>
          </a:xfrm>
          <a:prstGeom prst="rect">
            <a:avLst/>
          </a:prstGeom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162</TotalTime>
  <Words>279</Words>
  <Application>Microsoft Office PowerPoint</Application>
  <PresentationFormat>Affichage à l'écran (4:3)</PresentationFormat>
  <Paragraphs>43</Paragraphs>
  <Slides>9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Oriel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shift</dc:creator>
  <cp:lastModifiedBy>Microsoft</cp:lastModifiedBy>
  <cp:revision>61</cp:revision>
  <dcterms:created xsi:type="dcterms:W3CDTF">2016-09-08T12:53:07Z</dcterms:created>
  <dcterms:modified xsi:type="dcterms:W3CDTF">2016-09-24T10:36:44Z</dcterms:modified>
</cp:coreProperties>
</file>