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6" r:id="rId2"/>
    <p:sldId id="257" r:id="rId3"/>
    <p:sldId id="258" r:id="rId4"/>
    <p:sldId id="261" r:id="rId5"/>
    <p:sldId id="265" r:id="rId6"/>
    <p:sldId id="266" r:id="rId7"/>
    <p:sldId id="267" r:id="rId8"/>
    <p:sldId id="264" r:id="rId9"/>
    <p:sldId id="268" r:id="rId10"/>
    <p:sldId id="262" r:id="rId11"/>
    <p:sldId id="263" r:id="rId12"/>
    <p:sldId id="259" r:id="rId13"/>
    <p:sldId id="260"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242" autoAdjust="0"/>
    <p:restoredTop sz="89427" autoAdjust="0"/>
  </p:normalViewPr>
  <p:slideViewPr>
    <p:cSldViewPr>
      <p:cViewPr varScale="1">
        <p:scale>
          <a:sx n="65" d="100"/>
          <a:sy n="65" d="100"/>
        </p:scale>
        <p:origin x="-5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D82FD6-75C2-41AB-9BA7-0EF581D65D47}" type="datetimeFigureOut">
              <a:rPr lang="fr-FR" smtClean="0"/>
              <a:pPr/>
              <a:t>03/03/2020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F18CA-1222-42E2-BD91-07ED166A4514}"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A6F18CA-1222-42E2-BD91-07ED166A4514}" type="slidenum">
              <a:rPr lang="fr-FR" smtClean="0"/>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A6F18CA-1222-42E2-BD91-07ED166A4514}" type="slidenum">
              <a:rPr lang="fr-FR" smtClean="0"/>
              <a:pPr/>
              <a:t>11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orme libre 7"/>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1CF1133-3259-4C45-BABA-5B62D9C6F78D}" type="datetimeFigureOut">
              <a:rPr lang="en-US" smtClean="0"/>
              <a:pPr/>
              <a:t>3/3/2020</a:t>
            </a:fld>
            <a:endParaRPr lang="en-US" dirty="0"/>
          </a:p>
        </p:txBody>
      </p:sp>
      <p:sp>
        <p:nvSpPr>
          <p:cNvPr id="19" name="Espace réservé du pied de page 18"/>
          <p:cNvSpPr>
            <a:spLocks noGrp="1"/>
          </p:cNvSpPr>
          <p:nvPr>
            <p:ph type="ftr" sz="quarter" idx="11"/>
          </p:nvPr>
        </p:nvSpPr>
        <p:spPr/>
        <p:txBody>
          <a:bodyPr/>
          <a:lstStyle/>
          <a:p>
            <a:endParaRPr lang="en-US" dirty="0"/>
          </a:p>
        </p:txBody>
      </p:sp>
      <p:sp>
        <p:nvSpPr>
          <p:cNvPr id="27" name="Espace réservé du numéro de diapositive 26"/>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EF8F7C-12A6-4AC9-90DA-A125D419BF65}" type="slidenum">
              <a:rPr lang="fr-FR" smtClean="0"/>
              <a:pPr/>
              <a:t>‹N°›</a:t>
            </a:fld>
            <a:endParaRPr lang="fr-FR" dirty="0"/>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EF8F7C-12A6-4AC9-90DA-A125D419BF65}" type="slidenum">
              <a:rPr lang="fr-FR" smtClean="0"/>
              <a:pPr/>
              <a:t>‹N°›</a:t>
            </a:fld>
            <a:endParaRPr lang="fr-FR"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EF8F7C-12A6-4AC9-90DA-A125D419BF65}" type="slidenum">
              <a:rPr lang="fr-FR" smtClean="0"/>
              <a:pPr/>
              <a:t>‹N°›</a:t>
            </a:fld>
            <a:endParaRPr lang="fr-FR" dirty="0"/>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orme libre 8"/>
          <p:cNvSpPr>
            <a:spLocks/>
          </p:cNvSpPr>
          <p:nvPr/>
        </p:nvSpPr>
        <p:spPr bwMode="auto">
          <a:xfrm>
            <a:off x="6105526"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a:off x="685800" y="3583839"/>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7EF8F7C-12A6-4AC9-90DA-A125D419BF65}"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2"/>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2"/>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7EF8F7C-12A6-4AC9-90DA-A125D419BF65}" type="slidenum">
              <a:rPr lang="fr-FR" smtClean="0"/>
              <a:pPr/>
              <a:t>‹N°›</a:t>
            </a:fld>
            <a:endParaRPr lang="fr-FR" dirty="0"/>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6"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7EF8F7C-12A6-4AC9-90DA-A125D419BF65}" type="slidenum">
              <a:rPr lang="fr-FR" smtClean="0"/>
              <a:pPr/>
              <a:t>‹N°›</a:t>
            </a:fld>
            <a:endParaRPr lang="fr-FR"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8" name="Espace réservé du numéro de diapositive 7"/>
          <p:cNvSpPr>
            <a:spLocks noGrp="1"/>
          </p:cNvSpPr>
          <p:nvPr>
            <p:ph type="sldNum" sz="quarter" idx="11"/>
          </p:nvPr>
        </p:nvSpPr>
        <p:spPr/>
        <p:txBody>
          <a:bodyPr/>
          <a:lstStyle/>
          <a:p>
            <a:fld id="{17EF8F7C-12A6-4AC9-90DA-A125D419BF65}" type="slidenum">
              <a:rPr lang="fr-FR" smtClean="0"/>
              <a:pPr/>
              <a:t>‹N°›</a:t>
            </a:fld>
            <a:endParaRPr lang="fr-FR" dirty="0"/>
          </a:p>
        </p:txBody>
      </p:sp>
      <p:sp>
        <p:nvSpPr>
          <p:cNvPr id="9" name="Espace réservé du pied de page 8"/>
          <p:cNvSpPr>
            <a:spLocks noGrp="1"/>
          </p:cNvSpPr>
          <p:nvPr>
            <p:ph type="ftr" sz="quarter" idx="12"/>
          </p:nvPr>
        </p:nvSpPr>
        <p:spPr/>
        <p:txBody>
          <a:bodyPr/>
          <a:lstStyle/>
          <a:p>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7EF8F7C-12A6-4AC9-90DA-A125D419BF65}" type="slidenum">
              <a:rPr lang="fr-FR" smtClean="0"/>
              <a:pPr/>
              <a:t>‹N°›</a:t>
            </a:fld>
            <a:endParaRPr lang="fr-FR" dirty="0"/>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C05176D-4549-4954-9AB1-B2E08A4EA34E}" type="datetimeFigureOut">
              <a:rPr lang="fr-FR" smtClean="0"/>
              <a:pPr/>
              <a:t>03/03/2020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156448" y="6422066"/>
            <a:ext cx="762000" cy="365125"/>
          </a:xfrm>
        </p:spPr>
        <p:txBody>
          <a:bodyPr/>
          <a:lstStyle/>
          <a:p>
            <a:fld id="{17EF8F7C-12A6-4AC9-90DA-A125D419BF65}" type="slidenum">
              <a:rPr lang="fr-FR" smtClean="0"/>
              <a:pPr/>
              <a:t>‹N°›</a:t>
            </a:fld>
            <a:endParaRPr lang="fr-FR"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dirty="0" smtClean="0"/>
              <a:t>Cliquez sur l'icône pour ajouter une image</a:t>
            </a:r>
            <a:endParaRPr kumimoji="0" lang="en-US" dirty="0"/>
          </a:p>
        </p:txBody>
      </p:sp>
      <p:sp>
        <p:nvSpPr>
          <p:cNvPr id="4" name="Espace réservé du texte 3"/>
          <p:cNvSpPr>
            <a:spLocks noGrp="1"/>
          </p:cNvSpPr>
          <p:nvPr>
            <p:ph type="body" sz="half" idx="2"/>
          </p:nvPr>
        </p:nvSpPr>
        <p:spPr>
          <a:xfrm>
            <a:off x="5556735"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6"/>
            <a:ext cx="2133600" cy="365125"/>
          </a:xfrm>
        </p:spPr>
        <p:txBody>
          <a:bodyPr/>
          <a:lstStyle/>
          <a:p>
            <a:fld id="{51CF1133-3259-4C45-BABA-5B62D9C6F78D}" type="datetimeFigureOut">
              <a:rPr lang="en-US" smtClean="0"/>
              <a:pPr/>
              <a:t>3/3/2020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pPr/>
              <a:t>‹N°›</a:t>
            </a:fld>
            <a:endParaRPr lang="en-US"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2"/>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6"/>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C05176D-4549-4954-9AB1-B2E08A4EA34E}" type="datetimeFigureOut">
              <a:rPr lang="fr-FR" smtClean="0"/>
              <a:pPr/>
              <a:t>03/03/2020</a:t>
            </a:fld>
            <a:endParaRPr lang="fr-FR" dirty="0"/>
          </a:p>
        </p:txBody>
      </p:sp>
      <p:sp>
        <p:nvSpPr>
          <p:cNvPr id="22" name="Espace réservé du pied de page 21"/>
          <p:cNvSpPr>
            <a:spLocks noGrp="1"/>
          </p:cNvSpPr>
          <p:nvPr>
            <p:ph type="ftr" sz="quarter" idx="3"/>
          </p:nvPr>
        </p:nvSpPr>
        <p:spPr>
          <a:xfrm>
            <a:off x="3124200" y="6422066"/>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dirty="0"/>
          </a:p>
        </p:txBody>
      </p:sp>
      <p:sp>
        <p:nvSpPr>
          <p:cNvPr id="18" name="Espace réservé du numéro de diapositive 17"/>
          <p:cNvSpPr>
            <a:spLocks noGrp="1"/>
          </p:cNvSpPr>
          <p:nvPr>
            <p:ph type="sldNum" sz="quarter" idx="4"/>
          </p:nvPr>
        </p:nvSpPr>
        <p:spPr>
          <a:xfrm>
            <a:off x="8153400" y="6422066"/>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7EF8F7C-12A6-4AC9-90DA-A125D419BF65}"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med">
    <p:fade/>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857232"/>
            <a:ext cx="7772400" cy="2714644"/>
          </a:xfrm>
        </p:spPr>
        <p:txBody>
          <a:bodyPr>
            <a:noAutofit/>
          </a:bodyPr>
          <a:lstStyle/>
          <a:p>
            <a:pPr algn="ctr"/>
            <a:r>
              <a:rPr lang="fr-FR" sz="5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Comic Sans MS" pitchFamily="66" charset="0"/>
              </a:rPr>
              <a:t>Ecologie des populations et des communautés </a:t>
            </a:r>
            <a:endParaRPr lang="fr-FR" sz="5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atin typeface="Comic Sans MS" pitchFamily="66" charset="0"/>
            </a:endParaRPr>
          </a:p>
        </p:txBody>
      </p:sp>
      <p:sp>
        <p:nvSpPr>
          <p:cNvPr id="3" name="Sous-titre 2"/>
          <p:cNvSpPr>
            <a:spLocks noGrp="1"/>
          </p:cNvSpPr>
          <p:nvPr>
            <p:ph type="subTitle" idx="1"/>
          </p:nvPr>
        </p:nvSpPr>
        <p:spPr>
          <a:xfrm>
            <a:off x="928662" y="4357694"/>
            <a:ext cx="6400800" cy="1752600"/>
          </a:xfrm>
        </p:spPr>
        <p:txBody>
          <a:bodyPr/>
          <a:lstStyle/>
          <a:p>
            <a:pPr algn="l"/>
            <a:r>
              <a:rPr lang="fr-FR" dirty="0" smtClean="0">
                <a:solidFill>
                  <a:schemeClr val="accent2">
                    <a:lumMod val="20000"/>
                    <a:lumOff val="80000"/>
                  </a:schemeClr>
                </a:solidFill>
              </a:rPr>
              <a:t>U.E.F.</a:t>
            </a:r>
          </a:p>
          <a:p>
            <a:pPr algn="l"/>
            <a:r>
              <a:rPr lang="fr-FR" dirty="0" smtClean="0">
                <a:solidFill>
                  <a:schemeClr val="accent2">
                    <a:lumMod val="20000"/>
                    <a:lumOff val="80000"/>
                  </a:schemeClr>
                </a:solidFill>
              </a:rPr>
              <a:t>Coefficient: </a:t>
            </a:r>
            <a:r>
              <a:rPr lang="fr-FR" dirty="0" smtClean="0">
                <a:solidFill>
                  <a:schemeClr val="accent2">
                    <a:lumMod val="20000"/>
                    <a:lumOff val="80000"/>
                  </a:schemeClr>
                </a:solidFill>
              </a:rPr>
              <a:t>3 </a:t>
            </a:r>
            <a:r>
              <a:rPr lang="fr-FR" dirty="0" smtClean="0">
                <a:solidFill>
                  <a:schemeClr val="accent2">
                    <a:lumMod val="20000"/>
                    <a:lumOff val="80000"/>
                  </a:schemeClr>
                </a:solidFill>
              </a:rPr>
              <a:t/>
            </a:r>
            <a:br>
              <a:rPr lang="fr-FR" dirty="0" smtClean="0">
                <a:solidFill>
                  <a:schemeClr val="accent2">
                    <a:lumMod val="20000"/>
                    <a:lumOff val="80000"/>
                  </a:schemeClr>
                </a:solidFill>
              </a:rPr>
            </a:br>
            <a:r>
              <a:rPr lang="fr-FR" dirty="0" smtClean="0">
                <a:solidFill>
                  <a:schemeClr val="accent2">
                    <a:lumMod val="20000"/>
                    <a:lumOff val="80000"/>
                  </a:schemeClr>
                </a:solidFill>
              </a:rPr>
              <a:t>Crédit : 7</a:t>
            </a:r>
            <a:endParaRPr lang="fr-FR" dirty="0">
              <a:solidFill>
                <a:schemeClr val="accent2">
                  <a:lumMod val="20000"/>
                  <a:lumOff val="8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5720" y="214290"/>
            <a:ext cx="1965410" cy="461665"/>
          </a:xfrm>
          <a:prstGeom prst="rect">
            <a:avLst/>
          </a:prstGeom>
          <a:noFill/>
        </p:spPr>
        <p:txBody>
          <a:bodyPr wrap="none" rtlCol="0">
            <a:spAutoFit/>
          </a:bodyPr>
          <a:lstStyle/>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AUTÉCOLOGIE</a:t>
            </a:r>
            <a:endPar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4" name="Rectangle 3"/>
          <p:cNvSpPr/>
          <p:nvPr/>
        </p:nvSpPr>
        <p:spPr>
          <a:xfrm>
            <a:off x="214282" y="857232"/>
            <a:ext cx="8715436" cy="1200329"/>
          </a:xfrm>
          <a:prstGeom prst="rect">
            <a:avLst/>
          </a:prstGeom>
        </p:spPr>
        <p:txBody>
          <a:bodyPr wrap="square">
            <a:spAutoFit/>
          </a:bodyPr>
          <a:lstStyle/>
          <a:p>
            <a:r>
              <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Une </a:t>
            </a:r>
            <a:r>
              <a:rPr lang="fr-FR" sz="2400" b="1" i="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autécologie</a:t>
            </a:r>
            <a:r>
              <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 (parfois nommée autoécologie) est une étude de </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l'écologie d'une </a:t>
            </a:r>
            <a:r>
              <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espèce </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précise, en d’autres termes  elle concerne </a:t>
            </a:r>
            <a:r>
              <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l'étude des individus pris séparément dans leurs </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milieux.</a:t>
            </a:r>
            <a:endPar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endParaRPr>
          </a:p>
        </p:txBody>
      </p:sp>
      <p:sp>
        <p:nvSpPr>
          <p:cNvPr id="5" name="ZoneTexte 4"/>
          <p:cNvSpPr txBox="1"/>
          <p:nvPr/>
        </p:nvSpPr>
        <p:spPr>
          <a:xfrm>
            <a:off x="214282" y="2500306"/>
            <a:ext cx="2424062" cy="461665"/>
          </a:xfrm>
          <a:prstGeom prst="rect">
            <a:avLst/>
          </a:prstGeom>
          <a:noFill/>
        </p:spPr>
        <p:txBody>
          <a:bodyPr wrap="none" rtlCol="0">
            <a:spAutoFit/>
          </a:bodyPr>
          <a:lstStyle/>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SYNÉCOLOGIE</a:t>
            </a:r>
            <a:endPar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6" name="Rectangle 5"/>
          <p:cNvSpPr/>
          <p:nvPr/>
        </p:nvSpPr>
        <p:spPr>
          <a:xfrm>
            <a:off x="214282" y="3071810"/>
            <a:ext cx="8572560" cy="1938992"/>
          </a:xfrm>
          <a:prstGeom prst="rect">
            <a:avLst/>
          </a:prstGeom>
        </p:spPr>
        <p:txBody>
          <a:bodyPr wrap="square">
            <a:spAutoFit/>
          </a:bodyPr>
          <a:lstStyle/>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La synécologie ou écologie des communautés est une sous-discipline de l’écologie qui concerne l’analyse des rapports entres individus d’</a:t>
            </a:r>
            <a:r>
              <a:rPr lang="fr-FR" sz="2400" dirty="0" err="1"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éspeces</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différentes dans une biocénose.</a:t>
            </a:r>
          </a:p>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Cette branche étudie la structure, le fonctionnement et l’évolution des écosystèmes . </a:t>
            </a:r>
          </a:p>
        </p:txBody>
      </p:sp>
      <p:sp>
        <p:nvSpPr>
          <p:cNvPr id="7" name="Rectangle 6"/>
          <p:cNvSpPr/>
          <p:nvPr/>
        </p:nvSpPr>
        <p:spPr>
          <a:xfrm>
            <a:off x="214282" y="5500702"/>
            <a:ext cx="8286808" cy="461665"/>
          </a:xfrm>
          <a:prstGeom prst="rect">
            <a:avLst/>
          </a:prstGeom>
        </p:spPr>
        <p:txBody>
          <a:bodyPr wrap="square">
            <a:spAutoFit/>
          </a:bodyPr>
          <a:lstStyle/>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Deux aspects peuvent être étudié en synécologie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1480"/>
            <a:ext cx="8572559" cy="1569660"/>
          </a:xfrm>
          <a:prstGeom prst="rect">
            <a:avLst/>
          </a:prstGeom>
        </p:spPr>
        <p:txBody>
          <a:bodyPr wrap="square">
            <a:spAutoFit/>
          </a:bodyPr>
          <a:lstStyle/>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Synécologie descriptive: qui consiste a décrire les biocénose d’un biotope défini . Elle s’</a:t>
            </a:r>
            <a:r>
              <a:rPr lang="fr-FR" sz="2400" dirty="0" err="1"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interesse</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aussi a la composition spécifique des groupements, a l’abondance, a la fréquence et a la répartition spatiale des espèces</a:t>
            </a:r>
            <a:r>
              <a:rPr lang="fr-FR" sz="2400" dirty="0" smtClean="0">
                <a:solidFill>
                  <a:srgbClr val="FFFF00"/>
                </a:solidFill>
              </a:rPr>
              <a:t>.   </a:t>
            </a:r>
            <a:endParaRPr lang="fr-FR" sz="2400" dirty="0">
              <a:solidFill>
                <a:srgbClr val="FFFF00"/>
              </a:solidFill>
            </a:endParaRPr>
          </a:p>
        </p:txBody>
      </p:sp>
      <p:sp>
        <p:nvSpPr>
          <p:cNvPr id="7" name="ZoneTexte 6"/>
          <p:cNvSpPr txBox="1"/>
          <p:nvPr/>
        </p:nvSpPr>
        <p:spPr>
          <a:xfrm>
            <a:off x="0" y="3786190"/>
            <a:ext cx="8715436" cy="1200329"/>
          </a:xfrm>
          <a:prstGeom prst="rect">
            <a:avLst/>
          </a:prstGeom>
          <a:noFill/>
        </p:spPr>
        <p:txBody>
          <a:bodyPr wrap="square" rtlCol="0">
            <a:spAutoFit/>
          </a:bodyPr>
          <a:lstStyle/>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Synécologie fonctionnelle :  qui décrit l’évolution des groupements , ainsi que les transferts de matière et d’énergie dans les écosystèmes. </a:t>
            </a:r>
            <a:endPar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8" name="Flèche droite 7"/>
          <p:cNvSpPr/>
          <p:nvPr/>
        </p:nvSpPr>
        <p:spPr>
          <a:xfrm>
            <a:off x="0" y="642918"/>
            <a:ext cx="857224" cy="28575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0" y="3857628"/>
            <a:ext cx="857224" cy="28575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900" decel="100000" fill="hold"/>
                                        <p:tgtEl>
                                          <p:spTgt spid="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K4xv.gif"/>
          <p:cNvPicPr>
            <a:picLocks noChangeAspect="1"/>
          </p:cNvPicPr>
          <p:nvPr/>
        </p:nvPicPr>
        <p:blipFill>
          <a:blip r:embed="rId2"/>
          <a:stretch>
            <a:fillRect/>
          </a:stretch>
        </p:blipFill>
        <p:spPr>
          <a:xfrm>
            <a:off x="0" y="-428652"/>
            <a:ext cx="3268947" cy="2272023"/>
          </a:xfrm>
          <a:prstGeom prst="rect">
            <a:avLst/>
          </a:prstGeom>
        </p:spPr>
      </p:pic>
      <p:sp>
        <p:nvSpPr>
          <p:cNvPr id="5" name="Rectangle 4"/>
          <p:cNvSpPr/>
          <p:nvPr/>
        </p:nvSpPr>
        <p:spPr>
          <a:xfrm>
            <a:off x="4071934" y="214290"/>
            <a:ext cx="4108817"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écologie politique</a:t>
            </a:r>
          </a:p>
        </p:txBody>
      </p:sp>
      <p:sp>
        <p:nvSpPr>
          <p:cNvPr id="6" name="Rectangle 5"/>
          <p:cNvSpPr/>
          <p:nvPr/>
        </p:nvSpPr>
        <p:spPr>
          <a:xfrm>
            <a:off x="214282" y="2071678"/>
            <a:ext cx="8501122" cy="3785652"/>
          </a:xfrm>
          <a:prstGeom prst="rect">
            <a:avLst/>
          </a:prstGeom>
        </p:spPr>
        <p:txBody>
          <a:bodyPr wrap="square">
            <a:spAutoFit/>
          </a:bodyPr>
          <a:lstStyle/>
          <a:p>
            <a:r>
              <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L'écologie politique, </a:t>
            </a:r>
            <a:r>
              <a:rPr lang="fr-FR" sz="2400" dirty="0" smtClean="0"/>
              <a:t>est un </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ensemble de courants, largement diffusé depuis les années 1970, qui insiste sur la prise en compte des enjeux écologiques dans l'action politique et dans l'organisation sociale. En d’autres termes, </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l'écologie politique est une </a:t>
            </a:r>
            <a:r>
              <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pensée qui articule une révolution de la société autour d'un certain nombre d'axes : la protection de l'environnement et la sauvegarde de la nature ; la solidarité sociale ; la citoyenneté et la </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démocratie </a:t>
            </a:r>
            <a:r>
              <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Un combat pour l'environnement est toujours un combat social et citoyen, et inversement</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rPr>
              <a:t>. </a:t>
            </a:r>
            <a:endPar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71472" y="357166"/>
            <a:ext cx="2598788" cy="1077218"/>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Ecologisme </a:t>
            </a:r>
          </a:p>
          <a:p>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ZoneTexte 3"/>
          <p:cNvSpPr txBox="1"/>
          <p:nvPr/>
        </p:nvSpPr>
        <p:spPr>
          <a:xfrm>
            <a:off x="285720" y="1071546"/>
            <a:ext cx="8501122" cy="2246769"/>
          </a:xfrm>
          <a:prstGeom prst="rect">
            <a:avLst/>
          </a:prstGeom>
          <a:noFill/>
        </p:spPr>
        <p:txBody>
          <a:bodyPr wrap="square" rtlCol="0">
            <a:spAutoFit/>
          </a:bodyPr>
          <a:lstStyle/>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Un courant de pensée philosophique et politique qui prône une organisation des systèmes économiques de production et de consommation, ce courant vise essentiellement a un meilleur équilibre entre l’homme et son milieu naturel ainsi qu’à la protection de celui-ci.</a:t>
            </a:r>
          </a:p>
          <a:p>
            <a:endParaRPr lang="fr-FR" sz="2000" dirty="0">
              <a:solidFill>
                <a:srgbClr val="FFFF00"/>
              </a:solidFill>
            </a:endParaRPr>
          </a:p>
        </p:txBody>
      </p:sp>
      <p:sp>
        <p:nvSpPr>
          <p:cNvPr id="5" name="ZoneTexte 4"/>
          <p:cNvSpPr txBox="1"/>
          <p:nvPr/>
        </p:nvSpPr>
        <p:spPr>
          <a:xfrm>
            <a:off x="642910" y="3500438"/>
            <a:ext cx="803425" cy="523220"/>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N.B</a:t>
            </a:r>
            <a:endParaRPr lang="fr-F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ZoneTexte 5"/>
          <p:cNvSpPr txBox="1"/>
          <p:nvPr/>
        </p:nvSpPr>
        <p:spPr>
          <a:xfrm>
            <a:off x="214282" y="4000504"/>
            <a:ext cx="8715436" cy="1938992"/>
          </a:xfrm>
          <a:prstGeom prst="rect">
            <a:avLst/>
          </a:prstGeom>
          <a:noFill/>
        </p:spPr>
        <p:txBody>
          <a:bodyPr wrap="square" rtlCol="0">
            <a:spAutoFit/>
          </a:bodyPr>
          <a:lstStyle/>
          <a:p>
            <a:r>
              <a:rPr lang="fr-FR" sz="24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Ecologiste: </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militant pour la protection de</a:t>
            </a:r>
          </a:p>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l’environnement qui dénonce les effets de l’homme sur les équilibres naturels.</a:t>
            </a:r>
          </a:p>
          <a:p>
            <a:r>
              <a:rPr lang="fr-FR" sz="24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Ecologue: </a:t>
            </a:r>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chercheur qui travail dans la discipline scientifique de l écologie </a:t>
            </a:r>
            <a:endPar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pic>
        <p:nvPicPr>
          <p:cNvPr id="7" name="Image 6" descr="30669807intro-gif.gif"/>
          <p:cNvPicPr>
            <a:picLocks noChangeAspect="1"/>
          </p:cNvPicPr>
          <p:nvPr/>
        </p:nvPicPr>
        <p:blipFill>
          <a:blip r:embed="rId2"/>
          <a:stretch>
            <a:fillRect/>
          </a:stretch>
        </p:blipFill>
        <p:spPr>
          <a:xfrm>
            <a:off x="6143636" y="2643182"/>
            <a:ext cx="2400300" cy="171448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86050" y="285728"/>
            <a:ext cx="3139001"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Le programme </a:t>
            </a:r>
            <a:endPar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5" name="ZoneTexte 4"/>
          <p:cNvSpPr txBox="1"/>
          <p:nvPr/>
        </p:nvSpPr>
        <p:spPr>
          <a:xfrm>
            <a:off x="214282" y="1785926"/>
            <a:ext cx="9618339" cy="4524315"/>
          </a:xfrm>
          <a:prstGeom prst="rect">
            <a:avLst/>
          </a:prstGeom>
          <a:noFill/>
        </p:spPr>
        <p:txBody>
          <a:bodyPr wrap="none" rtlCol="0">
            <a:spAutoFit/>
          </a:bodyPr>
          <a:lstStyle/>
          <a:p>
            <a:r>
              <a:rPr lang="fr-FR" sz="2400" dirty="0" smtClean="0">
                <a:solidFill>
                  <a:schemeClr val="accent2">
                    <a:lumMod val="20000"/>
                    <a:lumOff val="80000"/>
                  </a:schemeClr>
                </a:solidFill>
              </a:rPr>
              <a:t>TD.1/ Les concepts en écologie</a:t>
            </a:r>
          </a:p>
          <a:p>
            <a:endParaRPr lang="fr-FR" sz="2400" dirty="0" smtClean="0">
              <a:solidFill>
                <a:schemeClr val="accent2">
                  <a:lumMod val="20000"/>
                  <a:lumOff val="80000"/>
                </a:schemeClr>
              </a:solidFill>
            </a:endParaRPr>
          </a:p>
          <a:p>
            <a:r>
              <a:rPr lang="fr-FR" sz="2400" dirty="0" smtClean="0">
                <a:solidFill>
                  <a:schemeClr val="accent2">
                    <a:lumMod val="20000"/>
                    <a:lumOff val="80000"/>
                  </a:schemeClr>
                </a:solidFill>
              </a:rPr>
              <a:t>TD.2/ La dynamique des populations</a:t>
            </a:r>
          </a:p>
          <a:p>
            <a:r>
              <a:rPr lang="fr-FR" sz="2400" dirty="0" smtClean="0">
                <a:solidFill>
                  <a:schemeClr val="accent2">
                    <a:lumMod val="20000"/>
                    <a:lumOff val="80000"/>
                  </a:schemeClr>
                </a:solidFill>
              </a:rPr>
              <a:t/>
            </a:r>
            <a:br>
              <a:rPr lang="fr-FR" sz="2400" dirty="0" smtClean="0">
                <a:solidFill>
                  <a:schemeClr val="accent2">
                    <a:lumMod val="20000"/>
                    <a:lumOff val="80000"/>
                  </a:schemeClr>
                </a:solidFill>
              </a:rPr>
            </a:br>
            <a:r>
              <a:rPr lang="fr-FR" sz="2400" dirty="0" smtClean="0">
                <a:solidFill>
                  <a:schemeClr val="accent2">
                    <a:lumMod val="20000"/>
                    <a:lumOff val="80000"/>
                  </a:schemeClr>
                </a:solidFill>
              </a:rPr>
              <a:t>TD.3/ Structure et organisation de la biocénose</a:t>
            </a:r>
          </a:p>
          <a:p>
            <a:r>
              <a:rPr lang="fr-FR" sz="2400" dirty="0" smtClean="0">
                <a:solidFill>
                  <a:schemeClr val="accent2">
                    <a:lumMod val="20000"/>
                    <a:lumOff val="80000"/>
                  </a:schemeClr>
                </a:solidFill>
              </a:rPr>
              <a:t/>
            </a:r>
            <a:br>
              <a:rPr lang="fr-FR" sz="2400" dirty="0" smtClean="0">
                <a:solidFill>
                  <a:schemeClr val="accent2">
                    <a:lumMod val="20000"/>
                    <a:lumOff val="80000"/>
                  </a:schemeClr>
                </a:solidFill>
              </a:rPr>
            </a:br>
            <a:r>
              <a:rPr lang="fr-FR" sz="2400" dirty="0" smtClean="0">
                <a:solidFill>
                  <a:schemeClr val="accent2">
                    <a:lumMod val="20000"/>
                    <a:lumOff val="80000"/>
                  </a:schemeClr>
                </a:solidFill>
              </a:rPr>
              <a:t>TD.4/  Interactions au sein de la composante biotique de la biocénose</a:t>
            </a:r>
          </a:p>
          <a:p>
            <a:r>
              <a:rPr lang="fr-FR" sz="2400" dirty="0" smtClean="0">
                <a:solidFill>
                  <a:schemeClr val="accent2">
                    <a:lumMod val="20000"/>
                    <a:lumOff val="80000"/>
                  </a:schemeClr>
                </a:solidFill>
              </a:rPr>
              <a:t> </a:t>
            </a:r>
          </a:p>
          <a:p>
            <a:r>
              <a:rPr lang="fr-FR" sz="2400" dirty="0" smtClean="0">
                <a:solidFill>
                  <a:schemeClr val="accent2">
                    <a:lumMod val="20000"/>
                    <a:lumOff val="80000"/>
                  </a:schemeClr>
                </a:solidFill>
              </a:rPr>
              <a:t>TD.5/ Evolution de la biocénose</a:t>
            </a:r>
          </a:p>
          <a:p>
            <a:endParaRPr lang="fr-FR" sz="2400" dirty="0" smtClean="0">
              <a:solidFill>
                <a:schemeClr val="accent2">
                  <a:lumMod val="20000"/>
                  <a:lumOff val="80000"/>
                </a:schemeClr>
              </a:solidFill>
            </a:endParaRPr>
          </a:p>
          <a:p>
            <a:r>
              <a:rPr lang="fr-FR" sz="2400" dirty="0" smtClean="0">
                <a:solidFill>
                  <a:schemeClr val="accent2">
                    <a:lumMod val="20000"/>
                    <a:lumOff val="80000"/>
                  </a:schemeClr>
                </a:solidFill>
              </a:rPr>
              <a:t>TD.6/ Les principales biocénoses continentales  de la biosphère. </a:t>
            </a:r>
          </a:p>
          <a:p>
            <a:endParaRPr lang="fr-FR" sz="2400" dirty="0">
              <a:solidFill>
                <a:schemeClr val="accent2">
                  <a:lumMod val="20000"/>
                  <a:lumOff val="80000"/>
                </a:schemeClr>
              </a:solidFill>
            </a:endParaRPr>
          </a:p>
        </p:txBody>
      </p:sp>
      <p:pic>
        <p:nvPicPr>
          <p:cNvPr id="6" name="Image 5" descr="fw8-ZY7KJedhXPHWIiX1XdhaGuE.gif"/>
          <p:cNvPicPr>
            <a:picLocks noChangeAspect="1"/>
          </p:cNvPicPr>
          <p:nvPr/>
        </p:nvPicPr>
        <p:blipFill>
          <a:blip r:embed="rId2"/>
          <a:stretch>
            <a:fillRect/>
          </a:stretch>
        </p:blipFill>
        <p:spPr>
          <a:xfrm>
            <a:off x="6215074" y="1142984"/>
            <a:ext cx="3238500" cy="2971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1000"/>
                                        <p:tgtEl>
                                          <p:spTgt spid="5">
                                            <p:txEl>
                                              <p:pRg st="8" end="8"/>
                                            </p:txEl>
                                          </p:spTgt>
                                        </p:tgtEl>
                                      </p:cBhvr>
                                    </p:animEffect>
                                    <p:anim calcmode="lin" valueType="num">
                                      <p:cBhvr>
                                        <p:cTn id="5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14290"/>
            <a:ext cx="4688912"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é</a:t>
            </a:r>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cologie  scientifique</a:t>
            </a:r>
            <a:endPar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214282" y="1142984"/>
            <a:ext cx="8643998" cy="3416320"/>
          </a:xfrm>
          <a:prstGeom prst="rect">
            <a:avLst/>
          </a:prstGeom>
        </p:spPr>
        <p:txBody>
          <a:bodyPr wrap="square">
            <a:spAutoFit/>
          </a:bodyPr>
          <a:lstStyle/>
          <a:p>
            <a:r>
              <a:rPr lang="fr-FR" sz="24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Le terme « écologie » vient des mots grecs « </a:t>
            </a:r>
            <a:r>
              <a:rPr lang="fr-FR" sz="2400" b="1" dirty="0" err="1">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oikos</a:t>
            </a:r>
            <a:r>
              <a:rPr lang="fr-FR" sz="24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 (la maison) et « logos » (discours, science, connaissance). Il désigne la science qui étudie les conditions d’existence et les relations entre les organismes et leur milieu. </a:t>
            </a:r>
            <a:endParaRPr lang="fr-FR" sz="24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a:p>
            <a:r>
              <a:rPr lang="fr-FR" sz="24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L’écologie </a:t>
            </a:r>
            <a:r>
              <a:rPr lang="fr-FR" sz="24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pose comme principe que chaque être vivant est en relation continuelle avec tout ce qui constitue son environnement. Dans ce cadre, elle étudie les flux d’énergie et de matières qui circulent dans un écosystème</a:t>
            </a:r>
            <a:r>
              <a:rPr lang="fr-FR" sz="24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a:t>
            </a:r>
            <a:r>
              <a:rPr lang="fr-FR" sz="24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Ernst </a:t>
            </a:r>
            <a:r>
              <a:rPr lang="fr-FR" sz="24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Haeckel en  1866</a:t>
            </a:r>
            <a:endParaRPr lang="fr-FR" sz="24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8" name="Rectangle 7"/>
          <p:cNvSpPr/>
          <p:nvPr/>
        </p:nvSpPr>
        <p:spPr>
          <a:xfrm>
            <a:off x="5929322" y="4429132"/>
            <a:ext cx="4572000" cy="523220"/>
          </a:xfrm>
          <a:prstGeom prst="rect">
            <a:avLst/>
          </a:prstGeom>
        </p:spPr>
        <p:txBody>
          <a:bodyPr>
            <a:spAutoFit/>
          </a:bodyPr>
          <a:lstStyle/>
          <a:p>
            <a:r>
              <a:rPr lang="fr-FR" sz="2800" b="1" dirty="0" smtClean="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rPr>
              <a:t>Ecologie </a:t>
            </a:r>
            <a:endParaRPr lang="fr-FR" sz="2800" dirty="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endParaRPr>
          </a:p>
        </p:txBody>
      </p:sp>
      <p:sp>
        <p:nvSpPr>
          <p:cNvPr id="9" name="Rectangle 8"/>
          <p:cNvSpPr/>
          <p:nvPr/>
        </p:nvSpPr>
        <p:spPr>
          <a:xfrm>
            <a:off x="6000760" y="5000636"/>
            <a:ext cx="2222083" cy="523220"/>
          </a:xfrm>
          <a:prstGeom prst="rect">
            <a:avLst/>
          </a:prstGeom>
        </p:spPr>
        <p:txBody>
          <a:bodyPr wrap="none">
            <a:spAutoFit/>
          </a:bodyPr>
          <a:lstStyle/>
          <a:p>
            <a:r>
              <a:rPr lang="fr-FR" sz="2800" b="1" dirty="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rPr>
              <a:t>B</a:t>
            </a:r>
            <a:r>
              <a:rPr lang="fr-FR" sz="2800" b="1" dirty="0" smtClean="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rPr>
              <a:t>ioécologie</a:t>
            </a:r>
            <a:endParaRPr lang="fr-FR" dirty="0">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endParaRPr>
          </a:p>
        </p:txBody>
      </p:sp>
      <p:sp>
        <p:nvSpPr>
          <p:cNvPr id="10" name="Flèche droite 9"/>
          <p:cNvSpPr/>
          <p:nvPr/>
        </p:nvSpPr>
        <p:spPr>
          <a:xfrm>
            <a:off x="5143504" y="4643446"/>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5143504" y="5143512"/>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900" decel="100000" fill="hold"/>
                                        <p:tgtEl>
                                          <p:spTgt spid="1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900" decel="100000" fill="hold"/>
                                        <p:tgtEl>
                                          <p:spTgt spid="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214290"/>
            <a:ext cx="2690160"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Ecosystème </a:t>
            </a:r>
            <a:endPar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ZoneTexte 2"/>
          <p:cNvSpPr txBox="1"/>
          <p:nvPr/>
        </p:nvSpPr>
        <p:spPr>
          <a:xfrm>
            <a:off x="214282" y="928670"/>
            <a:ext cx="8643998" cy="1323439"/>
          </a:xfrm>
          <a:prstGeom prst="rect">
            <a:avLst/>
          </a:prstGeom>
          <a:noFill/>
        </p:spPr>
        <p:txBody>
          <a:bodyPr wrap="square" rtlCol="0">
            <a:spAutoFit/>
          </a:bodyPr>
          <a:lstStyle/>
          <a:p>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Un</a:t>
            </a:r>
            <a:r>
              <a:rPr lang="fr-FR" sz="2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écosystème </a:t>
            </a:r>
            <a:r>
              <a:rPr lang="fr-FR" sz="20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a:t>
            </a: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est l’unité écologique de base. Elle consiste a </a:t>
            </a:r>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un ensemble </a:t>
            </a:r>
            <a:r>
              <a:rPr lang="fr-FR" sz="20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dynamique</a:t>
            </a: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composé de plusieurs éléments en </a:t>
            </a:r>
            <a:r>
              <a:rPr lang="fr-FR" sz="20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interaction</a:t>
            </a: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les uns avec les autres. </a:t>
            </a:r>
            <a:r>
              <a:rPr lang="fr-FR" sz="2000" i="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A.G. </a:t>
            </a:r>
            <a:r>
              <a:rPr lang="fr-FR" sz="2000" i="1" dirty="0" err="1"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Tansley</a:t>
            </a:r>
            <a:r>
              <a:rPr lang="fr-FR" sz="2000" i="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a:t>
            </a: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1935</a:t>
            </a:r>
          </a:p>
          <a:p>
            <a:endPar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4" name="ZoneTexte 3"/>
          <p:cNvSpPr txBox="1"/>
          <p:nvPr/>
        </p:nvSpPr>
        <p:spPr>
          <a:xfrm>
            <a:off x="214282" y="2214554"/>
            <a:ext cx="8501121" cy="1015663"/>
          </a:xfrm>
          <a:prstGeom prst="rect">
            <a:avLst/>
          </a:prstGeom>
          <a:noFill/>
        </p:spPr>
        <p:txBody>
          <a:bodyPr wrap="square" rtlCol="0">
            <a:spAutoFit/>
          </a:bodyPr>
          <a:lstStyle/>
          <a:p>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Ce système est composé de deux éléments indissociables, la biocénose et le biotope. </a:t>
            </a:r>
          </a:p>
          <a:p>
            <a:endPar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6" name="ZoneTexte 5"/>
          <p:cNvSpPr txBox="1"/>
          <p:nvPr/>
        </p:nvSpPr>
        <p:spPr>
          <a:xfrm>
            <a:off x="2714612" y="3000372"/>
            <a:ext cx="3557449" cy="369332"/>
          </a:xfrm>
          <a:prstGeom prst="rect">
            <a:avLst/>
          </a:prstGeom>
          <a:noFill/>
        </p:spPr>
        <p:txBody>
          <a:bodyPr wrap="none" rtlCol="0">
            <a:spAutoFit/>
          </a:bodyPr>
          <a:lstStyle/>
          <a:p>
            <a:r>
              <a:rPr lang="fr-FR" i="1" dirty="0" smtClean="0">
                <a:solidFill>
                  <a:srgbClr val="FFFF00"/>
                </a:solidFill>
              </a:rPr>
              <a:t>ECOSYSTEME = Biotope+ Biocénose </a:t>
            </a:r>
            <a:endParaRPr lang="fr-FR" i="1" dirty="0">
              <a:solidFill>
                <a:srgbClr val="FFFF00"/>
              </a:solidFill>
            </a:endParaRPr>
          </a:p>
        </p:txBody>
      </p:sp>
      <p:sp>
        <p:nvSpPr>
          <p:cNvPr id="7" name="Rectangle 6"/>
          <p:cNvSpPr/>
          <p:nvPr/>
        </p:nvSpPr>
        <p:spPr>
          <a:xfrm>
            <a:off x="357158" y="3357562"/>
            <a:ext cx="6506909" cy="369332"/>
          </a:xfrm>
          <a:prstGeom prst="rect">
            <a:avLst/>
          </a:prstGeom>
        </p:spPr>
        <p:txBody>
          <a:bodyPr wrap="none">
            <a:spAutoFit/>
          </a:bodyPr>
          <a:lstStyle/>
          <a:p>
            <a:r>
              <a:rPr lang="fr-FR" b="1" dirty="0" smtClean="0">
                <a:solidFill>
                  <a:srgbClr val="FFFF00"/>
                </a:solidFill>
              </a:rPr>
              <a:t>Biocénose </a:t>
            </a:r>
            <a:r>
              <a:rPr lang="fr-FR" dirty="0" smtClean="0">
                <a:solidFill>
                  <a:srgbClr val="FFFF00"/>
                </a:solidFill>
              </a:rPr>
              <a:t>: l’ensemble des organismes qui vivent ensemble.</a:t>
            </a:r>
            <a:endParaRPr lang="fr-FR" dirty="0"/>
          </a:p>
        </p:txBody>
      </p:sp>
      <p:sp>
        <p:nvSpPr>
          <p:cNvPr id="8" name="Rectangle 7"/>
          <p:cNvSpPr/>
          <p:nvPr/>
        </p:nvSpPr>
        <p:spPr>
          <a:xfrm>
            <a:off x="357158" y="3929066"/>
            <a:ext cx="8215370" cy="1200329"/>
          </a:xfrm>
          <a:prstGeom prst="rect">
            <a:avLst/>
          </a:prstGeom>
        </p:spPr>
        <p:txBody>
          <a:bodyPr wrap="square">
            <a:spAutoFit/>
          </a:bodyPr>
          <a:lstStyle/>
          <a:p>
            <a:r>
              <a:rPr lang="fr-FR" b="1" dirty="0" smtClean="0">
                <a:solidFill>
                  <a:srgbClr val="FFFF00"/>
                </a:solidFill>
              </a:rPr>
              <a:t>Biotope </a:t>
            </a:r>
            <a:r>
              <a:rPr lang="fr-FR" dirty="0" smtClean="0">
                <a:solidFill>
                  <a:srgbClr val="FFFF00"/>
                </a:solidFill>
              </a:rPr>
              <a:t>le fragment de la biosphère qui fournit a la biocénose le milieu abiotique indispensable. ( les facteurs écologique abiotiques –édaphiques et climatiques- )</a:t>
            </a:r>
          </a:p>
          <a:p>
            <a:endParaRPr lang="fr-FR" dirty="0"/>
          </a:p>
        </p:txBody>
      </p:sp>
      <p:sp>
        <p:nvSpPr>
          <p:cNvPr id="9" name="ZoneTexte 8"/>
          <p:cNvSpPr txBox="1"/>
          <p:nvPr/>
        </p:nvSpPr>
        <p:spPr>
          <a:xfrm>
            <a:off x="428596" y="5214950"/>
            <a:ext cx="8501122" cy="646331"/>
          </a:xfrm>
          <a:prstGeom prst="rect">
            <a:avLst/>
          </a:prstGeom>
          <a:noFill/>
        </p:spPr>
        <p:txBody>
          <a:bodyPr wrap="square" rtlCol="0">
            <a:spAutoFit/>
          </a:bodyPr>
          <a:lstStyle/>
          <a:p>
            <a:r>
              <a:rPr lang="fr-FR"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Le biotope est définie par les c</a:t>
            </a:r>
            <a:r>
              <a:rPr lang="fr-FR"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aractéristiques </a:t>
            </a:r>
            <a:r>
              <a:rPr lang="fr-FR"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ainsi que la </a:t>
            </a:r>
            <a:r>
              <a:rPr lang="fr-FR"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qualité </a:t>
            </a:r>
            <a:r>
              <a:rPr lang="fr-FR"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de 5 éléments indispensable a la vie </a:t>
            </a:r>
            <a:endParaRPr lang="fr-FR"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10" name="ZoneTexte 9"/>
          <p:cNvSpPr txBox="1"/>
          <p:nvPr/>
        </p:nvSpPr>
        <p:spPr>
          <a:xfrm>
            <a:off x="500034" y="6215082"/>
            <a:ext cx="3647217" cy="369332"/>
          </a:xfrm>
          <a:prstGeom prst="rect">
            <a:avLst/>
          </a:prstGeom>
          <a:noFill/>
        </p:spPr>
        <p:txBody>
          <a:bodyPr wrap="none" rtlCol="0">
            <a:spAutoFit/>
          </a:bodyPr>
          <a:lstStyle/>
          <a:p>
            <a:r>
              <a:rPr lang="fr-FR"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Eau, sol, air, lumière, température</a:t>
            </a:r>
            <a:endParaRPr lang="fr-FR"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p:cTn id="5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0298" y="214290"/>
            <a:ext cx="4063998" cy="52322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Types d’écosystèmes </a:t>
            </a:r>
            <a:endParaRPr lang="fr-F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57158" y="928670"/>
            <a:ext cx="8429684" cy="1631216"/>
          </a:xfrm>
          <a:prstGeom prst="rect">
            <a:avLst/>
          </a:prstGeom>
        </p:spPr>
        <p:txBody>
          <a:bodyPr wrap="square">
            <a:spAutoFit/>
          </a:bodyPr>
          <a:lstStyle/>
          <a:p>
            <a:pPr fontAlgn="base"/>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Les systèmes écologiques </a:t>
            </a:r>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peuvent être classés de de différentes façons. Il existe deux sortes de classements des </a:t>
            </a:r>
            <a:r>
              <a:rPr lang="fr-FR" sz="2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écosystèmes</a:t>
            </a:r>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 selon le </a:t>
            </a:r>
            <a:r>
              <a:rPr lang="fr-FR" sz="2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biotope</a:t>
            </a:r>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(milieu de vie) ou selon la biocénose (les êtres vivants).</a:t>
            </a:r>
          </a:p>
          <a:p>
            <a:pPr fontAlgn="base"/>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Le mode de </a:t>
            </a:r>
            <a:r>
              <a:rPr lang="fr-FR" sz="2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classement</a:t>
            </a:r>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le plus largement utilisé est celui qui est réalisé à partir du </a:t>
            </a:r>
            <a:r>
              <a:rPr lang="fr-FR" sz="20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biotope,</a:t>
            </a:r>
            <a:r>
              <a:rPr lang="fr-FR" sz="2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a:t>
            </a:r>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autrement dit le </a:t>
            </a:r>
            <a:r>
              <a:rPr lang="fr-FR" sz="20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milieu.</a:t>
            </a:r>
            <a:endPar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16" name="Rectangle 15"/>
          <p:cNvSpPr/>
          <p:nvPr/>
        </p:nvSpPr>
        <p:spPr>
          <a:xfrm>
            <a:off x="571472" y="2786058"/>
            <a:ext cx="4397358" cy="1631216"/>
          </a:xfrm>
          <a:prstGeom prst="rect">
            <a:avLst/>
          </a:prstGeom>
        </p:spPr>
        <p:txBody>
          <a:bodyPr wrap="none">
            <a:spAutoFit/>
          </a:bodyPr>
          <a:lstStyle/>
          <a:p>
            <a:pPr>
              <a:buFont typeface="Arial" pitchFamily="34" charset="0"/>
              <a:buChar char="•"/>
            </a:pPr>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Ecosystèmes </a:t>
            </a: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continentaux :</a:t>
            </a:r>
          </a:p>
          <a:p>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a:t>
            </a: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-terrestres</a:t>
            </a:r>
          </a:p>
          <a:p>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a:t>
            </a: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aquatiques</a:t>
            </a:r>
          </a:p>
          <a:p>
            <a:r>
              <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a:t>
            </a: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-lentiques</a:t>
            </a:r>
          </a:p>
          <a:p>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-lotiques  (limniques)</a:t>
            </a:r>
            <a:endPar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17" name="ZoneTexte 16"/>
          <p:cNvSpPr txBox="1"/>
          <p:nvPr/>
        </p:nvSpPr>
        <p:spPr>
          <a:xfrm>
            <a:off x="500034" y="4643446"/>
            <a:ext cx="3323346" cy="400110"/>
          </a:xfrm>
          <a:prstGeom prst="rect">
            <a:avLst/>
          </a:prstGeom>
          <a:noFill/>
        </p:spPr>
        <p:txBody>
          <a:bodyPr wrap="none" rtlCol="0">
            <a:spAutoFit/>
          </a:bodyPr>
          <a:lstStyle/>
          <a:p>
            <a:pPr>
              <a:buFont typeface="Arial" pitchFamily="34" charset="0"/>
              <a:buChar char="•"/>
            </a:pP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Ecosystèmes océaniques  </a:t>
            </a:r>
            <a:endPar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19" name="ZoneTexte 18"/>
          <p:cNvSpPr txBox="1"/>
          <p:nvPr/>
        </p:nvSpPr>
        <p:spPr>
          <a:xfrm>
            <a:off x="500034" y="5286388"/>
            <a:ext cx="3209533" cy="400110"/>
          </a:xfrm>
          <a:prstGeom prst="rect">
            <a:avLst/>
          </a:prstGeom>
          <a:noFill/>
        </p:spPr>
        <p:txBody>
          <a:bodyPr wrap="none" rtlCol="0">
            <a:spAutoFit/>
          </a:bodyPr>
          <a:lstStyle/>
          <a:p>
            <a:pPr>
              <a:buFont typeface="Arial" pitchFamily="34" charset="0"/>
              <a:buChar char="•"/>
            </a:pPr>
            <a:r>
              <a:rPr lang="fr-FR" sz="20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Ecosystèmes artificielles  </a:t>
            </a:r>
            <a:endParaRPr lang="fr-FR" sz="20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fade">
                                      <p:cBhvr>
                                        <p:cTn id="21" dur="1000"/>
                                        <p:tgtEl>
                                          <p:spTgt spid="16">
                                            <p:txEl>
                                              <p:pRg st="0" end="0"/>
                                            </p:txEl>
                                          </p:spTgt>
                                        </p:tgtEl>
                                      </p:cBhvr>
                                    </p:animEffect>
                                    <p:anim calcmode="lin" valueType="num">
                                      <p:cBhvr>
                                        <p:cTn id="2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1000"/>
                                        <p:tgtEl>
                                          <p:spTgt spid="16">
                                            <p:txEl>
                                              <p:pRg st="1" end="1"/>
                                            </p:txEl>
                                          </p:spTgt>
                                        </p:tgtEl>
                                      </p:cBhvr>
                                    </p:animEffect>
                                    <p:anim calcmode="lin" valueType="num">
                                      <p:cBhvr>
                                        <p:cTn id="29"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1000"/>
                                        <p:tgtEl>
                                          <p:spTgt spid="16">
                                            <p:txEl>
                                              <p:pRg st="2" end="2"/>
                                            </p:txEl>
                                          </p:spTgt>
                                        </p:tgtEl>
                                      </p:cBhvr>
                                    </p:animEffect>
                                    <p:anim calcmode="lin" valueType="num">
                                      <p:cBhvr>
                                        <p:cTn id="3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6">
                                            <p:txEl>
                                              <p:pRg st="3" end="3"/>
                                            </p:txEl>
                                          </p:spTgt>
                                        </p:tgtEl>
                                        <p:attrNameLst>
                                          <p:attrName>style.visibility</p:attrName>
                                        </p:attrNameLst>
                                      </p:cBhvr>
                                      <p:to>
                                        <p:strVal val="visible"/>
                                      </p:to>
                                    </p:set>
                                    <p:animEffect transition="in" filter="fade">
                                      <p:cBhvr>
                                        <p:cTn id="42" dur="1000"/>
                                        <p:tgtEl>
                                          <p:spTgt spid="16">
                                            <p:txEl>
                                              <p:pRg st="3" end="3"/>
                                            </p:txEl>
                                          </p:spTgt>
                                        </p:tgtEl>
                                      </p:cBhvr>
                                    </p:animEffect>
                                    <p:anim calcmode="lin" valueType="num">
                                      <p:cBhvr>
                                        <p:cTn id="4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6">
                                            <p:txEl>
                                              <p:pRg st="4" end="4"/>
                                            </p:txEl>
                                          </p:spTgt>
                                        </p:tgtEl>
                                        <p:attrNameLst>
                                          <p:attrName>style.visibility</p:attrName>
                                        </p:attrNameLst>
                                      </p:cBhvr>
                                      <p:to>
                                        <p:strVal val="visible"/>
                                      </p:to>
                                    </p:set>
                                    <p:animEffect transition="in" filter="fade">
                                      <p:cBhvr>
                                        <p:cTn id="47" dur="1000"/>
                                        <p:tgtEl>
                                          <p:spTgt spid="16">
                                            <p:txEl>
                                              <p:pRg st="4" end="4"/>
                                            </p:txEl>
                                          </p:spTgt>
                                        </p:tgtEl>
                                      </p:cBhvr>
                                    </p:animEffect>
                                    <p:anim calcmode="lin" valueType="num">
                                      <p:cBhvr>
                                        <p:cTn id="4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900" decel="100000" fill="hold"/>
                                        <p:tgtEl>
                                          <p:spTgt spid="1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440px-Gentau_Pic_du_Midi_Ossau.jpg"/>
          <p:cNvPicPr>
            <a:picLocks noChangeAspect="1"/>
          </p:cNvPicPr>
          <p:nvPr/>
        </p:nvPicPr>
        <p:blipFill>
          <a:blip r:embed="rId2" cstate="print"/>
          <a:stretch>
            <a:fillRect/>
          </a:stretch>
        </p:blipFill>
        <p:spPr>
          <a:xfrm>
            <a:off x="0" y="3714752"/>
            <a:ext cx="4714876" cy="3143248"/>
          </a:xfrm>
          <a:prstGeom prst="rect">
            <a:avLst/>
          </a:prstGeom>
        </p:spPr>
      </p:pic>
      <p:pic>
        <p:nvPicPr>
          <p:cNvPr id="3" name="Image 2" descr="800px-Lagoons_and_Reefs_of_New_Caledonia_May_10,_2001.jpg"/>
          <p:cNvPicPr>
            <a:picLocks noChangeAspect="1"/>
          </p:cNvPicPr>
          <p:nvPr/>
        </p:nvPicPr>
        <p:blipFill>
          <a:blip r:embed="rId3"/>
          <a:stretch>
            <a:fillRect/>
          </a:stretch>
        </p:blipFill>
        <p:spPr>
          <a:xfrm>
            <a:off x="4714876" y="0"/>
            <a:ext cx="4429124" cy="3636190"/>
          </a:xfrm>
          <a:prstGeom prst="rect">
            <a:avLst/>
          </a:prstGeom>
        </p:spPr>
      </p:pic>
      <p:pic>
        <p:nvPicPr>
          <p:cNvPr id="4" name="Image 3" descr="cover-r4x3w1000-5a673e433ce7a-coral-outcrop-flynn-reef.jpg"/>
          <p:cNvPicPr>
            <a:picLocks noChangeAspect="1"/>
          </p:cNvPicPr>
          <p:nvPr/>
        </p:nvPicPr>
        <p:blipFill>
          <a:blip r:embed="rId4"/>
          <a:stretch>
            <a:fillRect/>
          </a:stretch>
        </p:blipFill>
        <p:spPr>
          <a:xfrm>
            <a:off x="0" y="0"/>
            <a:ext cx="4657686" cy="3714752"/>
          </a:xfrm>
          <a:prstGeom prst="rect">
            <a:avLst/>
          </a:prstGeom>
        </p:spPr>
      </p:pic>
      <p:pic>
        <p:nvPicPr>
          <p:cNvPr id="6" name="Image 5" descr="fleuve.jpg"/>
          <p:cNvPicPr>
            <a:picLocks noChangeAspect="1"/>
          </p:cNvPicPr>
          <p:nvPr/>
        </p:nvPicPr>
        <p:blipFill>
          <a:blip r:embed="rId5"/>
          <a:stretch>
            <a:fillRect/>
          </a:stretch>
        </p:blipFill>
        <p:spPr>
          <a:xfrm>
            <a:off x="4786314" y="3714752"/>
            <a:ext cx="4357686" cy="3143248"/>
          </a:xfrm>
          <a:prstGeom prst="rect">
            <a:avLst/>
          </a:prstGeom>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1).jpg"/>
          <p:cNvPicPr>
            <a:picLocks noChangeAspect="1"/>
          </p:cNvPicPr>
          <p:nvPr/>
        </p:nvPicPr>
        <p:blipFill>
          <a:blip r:embed="rId2"/>
          <a:stretch>
            <a:fillRect/>
          </a:stretch>
        </p:blipFill>
        <p:spPr>
          <a:xfrm>
            <a:off x="0" y="3643314"/>
            <a:ext cx="4714876" cy="3214686"/>
          </a:xfrm>
          <a:prstGeom prst="rect">
            <a:avLst/>
          </a:prstGeom>
        </p:spPr>
      </p:pic>
      <p:pic>
        <p:nvPicPr>
          <p:cNvPr id="3" name="Image 2" descr="téléchargement (2).jpg"/>
          <p:cNvPicPr>
            <a:picLocks noChangeAspect="1"/>
          </p:cNvPicPr>
          <p:nvPr/>
        </p:nvPicPr>
        <p:blipFill>
          <a:blip r:embed="rId3"/>
          <a:stretch>
            <a:fillRect/>
          </a:stretch>
        </p:blipFill>
        <p:spPr>
          <a:xfrm>
            <a:off x="4714876" y="0"/>
            <a:ext cx="4429124" cy="3571876"/>
          </a:xfrm>
          <a:prstGeom prst="rect">
            <a:avLst/>
          </a:prstGeom>
        </p:spPr>
      </p:pic>
      <p:pic>
        <p:nvPicPr>
          <p:cNvPr id="4" name="Image 3" descr="téléchargement.jpg"/>
          <p:cNvPicPr>
            <a:picLocks noChangeAspect="1"/>
          </p:cNvPicPr>
          <p:nvPr/>
        </p:nvPicPr>
        <p:blipFill>
          <a:blip r:embed="rId4"/>
          <a:stretch>
            <a:fillRect/>
          </a:stretch>
        </p:blipFill>
        <p:spPr>
          <a:xfrm>
            <a:off x="0" y="0"/>
            <a:ext cx="4643438" cy="3571876"/>
          </a:xfrm>
          <a:prstGeom prst="rect">
            <a:avLst/>
          </a:prstGeom>
        </p:spPr>
      </p:pic>
      <p:pic>
        <p:nvPicPr>
          <p:cNvPr id="5" name="Image 4" descr="50293446_2188791008099773_4820776463894577152_n.png"/>
          <p:cNvPicPr>
            <a:picLocks noChangeAspect="1"/>
          </p:cNvPicPr>
          <p:nvPr/>
        </p:nvPicPr>
        <p:blipFill>
          <a:blip r:embed="rId5"/>
          <a:stretch>
            <a:fillRect/>
          </a:stretch>
        </p:blipFill>
        <p:spPr>
          <a:xfrm>
            <a:off x="4786314" y="3643315"/>
            <a:ext cx="4357686" cy="3214686"/>
          </a:xfrm>
          <a:prstGeom prst="rect">
            <a:avLst/>
          </a:prstGeom>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285728"/>
            <a:ext cx="403027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Domaines d interventions </a:t>
            </a:r>
            <a:endParaRPr lang="fr-F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ZoneTexte 2"/>
          <p:cNvSpPr txBox="1"/>
          <p:nvPr/>
        </p:nvSpPr>
        <p:spPr>
          <a:xfrm>
            <a:off x="214282" y="928670"/>
            <a:ext cx="8358246" cy="1200329"/>
          </a:xfrm>
          <a:prstGeom prst="rect">
            <a:avLst/>
          </a:prstGeom>
          <a:noFill/>
        </p:spPr>
        <p:txBody>
          <a:bodyPr wrap="square" rtlCol="0">
            <a:spAutoFit/>
          </a:bodyPr>
          <a:lstStyle/>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Les études écologiques portent  essentiellement sur trois niveaux  :</a:t>
            </a:r>
          </a:p>
          <a:p>
            <a:r>
              <a:rPr lang="fr-FR" sz="2400"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L’individu, la population, la communauté. </a:t>
            </a:r>
            <a:endParaRPr lang="fr-FR" sz="2400"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4" name="ZoneTexte 3"/>
          <p:cNvSpPr txBox="1"/>
          <p:nvPr/>
        </p:nvSpPr>
        <p:spPr>
          <a:xfrm>
            <a:off x="0" y="2928934"/>
            <a:ext cx="7063408" cy="707886"/>
          </a:xfrm>
          <a:prstGeom prst="rect">
            <a:avLst/>
          </a:prstGeom>
          <a:noFill/>
        </p:spPr>
        <p:txBody>
          <a:bodyPr wrap="none" rtlCol="0">
            <a:spAutoFit/>
          </a:bodyPr>
          <a:lstStyle/>
          <a:p>
            <a:r>
              <a:rPr lang="fr-FR" sz="20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L’individu est un spécimen d’une espèce donnée</a:t>
            </a:r>
          </a:p>
          <a:p>
            <a:endParaRPr lang="fr-FR" sz="2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5" name="ZoneTexte 4"/>
          <p:cNvSpPr txBox="1"/>
          <p:nvPr/>
        </p:nvSpPr>
        <p:spPr>
          <a:xfrm>
            <a:off x="0" y="3857628"/>
            <a:ext cx="9144000" cy="707886"/>
          </a:xfrm>
          <a:prstGeom prst="rect">
            <a:avLst/>
          </a:prstGeom>
          <a:noFill/>
        </p:spPr>
        <p:txBody>
          <a:bodyPr wrap="square" rtlCol="0">
            <a:spAutoFit/>
          </a:bodyPr>
          <a:lstStyle/>
          <a:p>
            <a:r>
              <a:rPr lang="fr-FR" sz="20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Une population est un groupe d’individus de la même espèce occupant particulier a une période donnée  </a:t>
            </a:r>
            <a:endParaRPr lang="fr-FR" sz="2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6" name="ZoneTexte 5"/>
          <p:cNvSpPr txBox="1"/>
          <p:nvPr/>
        </p:nvSpPr>
        <p:spPr>
          <a:xfrm>
            <a:off x="0" y="5143512"/>
            <a:ext cx="8786842" cy="1015663"/>
          </a:xfrm>
          <a:prstGeom prst="rect">
            <a:avLst/>
          </a:prstGeom>
          <a:noFill/>
        </p:spPr>
        <p:txBody>
          <a:bodyPr wrap="square" rtlCol="0">
            <a:spAutoFit/>
          </a:bodyPr>
          <a:lstStyle/>
          <a:p>
            <a:r>
              <a:rPr lang="fr-FR" sz="2000" b="1" dirty="0" smtClean="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rPr>
              <a:t>	Une communauté (biocénose)  est un ensemble de population d’un même milieu  et qui vivent dans des conditions de voisinages les uns les autres</a:t>
            </a:r>
            <a:endParaRPr lang="fr-FR" sz="2000" b="1" dirty="0">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ndParaRPr>
          </a:p>
        </p:txBody>
      </p:sp>
      <p:sp>
        <p:nvSpPr>
          <p:cNvPr id="7" name="Flèche droite 6"/>
          <p:cNvSpPr/>
          <p:nvPr/>
        </p:nvSpPr>
        <p:spPr>
          <a:xfrm>
            <a:off x="285720" y="3000372"/>
            <a:ext cx="642942" cy="2857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285720" y="3857628"/>
            <a:ext cx="642942" cy="2857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214282" y="5143512"/>
            <a:ext cx="642942" cy="28575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9333570.jpg"/>
          <p:cNvPicPr>
            <a:picLocks noChangeAspect="1"/>
          </p:cNvPicPr>
          <p:nvPr/>
        </p:nvPicPr>
        <p:blipFill>
          <a:blip r:embed="rId2"/>
          <a:stretch>
            <a:fillRect/>
          </a:stretch>
        </p:blipFill>
        <p:spPr>
          <a:xfrm>
            <a:off x="4929190" y="0"/>
            <a:ext cx="4214810" cy="3429000"/>
          </a:xfrm>
          <a:prstGeom prst="rect">
            <a:avLst/>
          </a:prstGeom>
        </p:spPr>
      </p:pic>
      <p:pic>
        <p:nvPicPr>
          <p:cNvPr id="3" name="Image 2" descr="3270976488_1_2_OgaFrm7L.jpg"/>
          <p:cNvPicPr>
            <a:picLocks noChangeAspect="1"/>
          </p:cNvPicPr>
          <p:nvPr/>
        </p:nvPicPr>
        <p:blipFill>
          <a:blip r:embed="rId3"/>
          <a:stretch>
            <a:fillRect/>
          </a:stretch>
        </p:blipFill>
        <p:spPr>
          <a:xfrm>
            <a:off x="0" y="3429000"/>
            <a:ext cx="4929190" cy="3429000"/>
          </a:xfrm>
          <a:prstGeom prst="rect">
            <a:avLst/>
          </a:prstGeom>
        </p:spPr>
      </p:pic>
      <p:pic>
        <p:nvPicPr>
          <p:cNvPr id="4" name="Image 3" descr="africa-tanzania-golden-jackal-canis-aureus-13915363.jpg"/>
          <p:cNvPicPr>
            <a:picLocks noChangeAspect="1"/>
          </p:cNvPicPr>
          <p:nvPr/>
        </p:nvPicPr>
        <p:blipFill>
          <a:blip r:embed="rId4"/>
          <a:stretch>
            <a:fillRect/>
          </a:stretch>
        </p:blipFill>
        <p:spPr>
          <a:xfrm>
            <a:off x="4929190" y="3429000"/>
            <a:ext cx="4214810" cy="3429000"/>
          </a:xfrm>
          <a:prstGeom prst="rect">
            <a:avLst/>
          </a:prstGeom>
        </p:spPr>
      </p:pic>
      <p:pic>
        <p:nvPicPr>
          <p:cNvPr id="5" name="Image 4" descr="maxresdefault.jpg"/>
          <p:cNvPicPr>
            <a:picLocks noChangeAspect="1"/>
          </p:cNvPicPr>
          <p:nvPr/>
        </p:nvPicPr>
        <p:blipFill>
          <a:blip r:embed="rId5"/>
          <a:stretch>
            <a:fillRect/>
          </a:stretch>
        </p:blipFill>
        <p:spPr>
          <a:xfrm>
            <a:off x="0" y="0"/>
            <a:ext cx="4929190" cy="3429000"/>
          </a:xfrm>
          <a:prstGeom prst="rect">
            <a:avLst/>
          </a:prstGeom>
        </p:spPr>
      </p:pic>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Thème2">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Thème2</Template>
  <TotalTime>367</TotalTime>
  <Words>403</Words>
  <Application>Microsoft Office PowerPoint</Application>
  <PresentationFormat>Affichage à l'écran (4:3)</PresentationFormat>
  <Paragraphs>61</Paragraphs>
  <Slides>14</Slides>
  <Notes>2</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Thème2</vt:lpstr>
      <vt:lpstr>Ecologie des populations et des communautés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Ecologie des populations et des communautés </dc:title>
  <dc:creator>user user</dc:creator>
  <cp:lastModifiedBy>pc</cp:lastModifiedBy>
  <cp:revision>28</cp:revision>
  <dcterms:created xsi:type="dcterms:W3CDTF">2019-02-12T20:57:31Z</dcterms:created>
  <dcterms:modified xsi:type="dcterms:W3CDTF">2020-03-03T07:47:26Z</dcterms:modified>
</cp:coreProperties>
</file>