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7" r:id="rId3"/>
    <p:sldId id="277" r:id="rId4"/>
    <p:sldId id="278" r:id="rId5"/>
    <p:sldId id="283" r:id="rId6"/>
    <p:sldId id="284" r:id="rId7"/>
    <p:sldId id="285" r:id="rId8"/>
    <p:sldId id="286" r:id="rId9"/>
    <p:sldId id="287" r:id="rId10"/>
    <p:sldId id="288" r:id="rId11"/>
    <p:sldId id="290" r:id="rId12"/>
    <p:sldId id="289" r:id="rId13"/>
    <p:sldId id="291" r:id="rId14"/>
    <p:sldId id="292" r:id="rId15"/>
    <p:sldId id="293" r:id="rId16"/>
    <p:sldId id="294" r:id="rId17"/>
    <p:sldId id="295" r:id="rId18"/>
    <p:sldId id="298" r:id="rId19"/>
    <p:sldId id="299" r:id="rId20"/>
    <p:sldId id="300" r:id="rId21"/>
    <p:sldId id="301" r:id="rId22"/>
    <p:sldId id="302" r:id="rId23"/>
    <p:sldId id="303" r:id="rId24"/>
    <p:sldId id="296" r:id="rId25"/>
    <p:sldId id="304" r:id="rId26"/>
    <p:sldId id="305" r:id="rId27"/>
    <p:sldId id="306" r:id="rId28"/>
    <p:sldId id="308" r:id="rId2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1" d="100"/>
          <a:sy n="81" d="100"/>
        </p:scale>
        <p:origin x="1086" y="96"/>
      </p:cViewPr>
      <p:guideLst>
        <p:guide orient="horz" pos="2160"/>
        <p:guide pos="285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9.png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3.png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7.png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1.jpe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fr-FR" dirty="0"/>
              <a:t>Module</a:t>
            </a:r>
            <a:r>
              <a:rPr lang="fr-FR" dirty="0"/>
              <a:t> 1 Introduction </a:t>
            </a:r>
            <a:r>
              <a:rPr lang="en-GB" altLang="fr-FR" dirty="0"/>
              <a:t>To HMI</a:t>
            </a:r>
            <a:endParaRPr lang="en-GB" alt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82174" y="1700808"/>
            <a:ext cx="5402561" cy="3096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Plan</a:t>
            </a:r>
            <a:endParaRPr lang="fr-FR" sz="3200" b="1" dirty="0" smtClean="0"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  <a:p>
            <a:pPr marL="0" indent="0">
              <a:buNone/>
            </a:pPr>
            <a:r>
              <a:rPr lang="fr-FR" sz="3200" dirty="0" smtClean="0">
                <a:solidFill>
                  <a:schemeClr val="tx1"/>
                </a:solidFill>
              </a:rPr>
              <a:t>- </a:t>
            </a:r>
            <a:r>
              <a:rPr lang="fr-FR" sz="3200" b="1" dirty="0">
                <a:solidFill>
                  <a:schemeClr val="tx1"/>
                </a:solidFill>
              </a:rPr>
              <a:t>Introduction </a:t>
            </a:r>
            <a:r>
              <a:rPr lang="en-GB" altLang="fr-FR" sz="3200" b="1" dirty="0">
                <a:solidFill>
                  <a:schemeClr val="tx1"/>
                </a:solidFill>
              </a:rPr>
              <a:t>to HMI</a:t>
            </a:r>
            <a:endParaRPr lang="fr-FR" sz="32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3200" dirty="0" smtClean="0">
                <a:solidFill>
                  <a:schemeClr val="tx2">
                    <a:lumMod val="50000"/>
                  </a:schemeClr>
                </a:solidFill>
              </a:rPr>
              <a:t>-  </a:t>
            </a:r>
            <a:r>
              <a:rPr lang="fr-FR" sz="3200" dirty="0">
                <a:solidFill>
                  <a:schemeClr val="tx2">
                    <a:lumMod val="50000"/>
                  </a:schemeClr>
                </a:solidFill>
              </a:rPr>
              <a:t>Histor</a:t>
            </a:r>
            <a:r>
              <a:rPr lang="en-GB" altLang="fr-FR" sz="3200" dirty="0">
                <a:solidFill>
                  <a:schemeClr val="tx2">
                    <a:lumMod val="50000"/>
                  </a:schemeClr>
                </a:solidFill>
              </a:rPr>
              <a:t>y</a:t>
            </a:r>
            <a:r>
              <a:rPr lang="fr-FR" sz="3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br>
              <a:rPr lang="fr-FR" dirty="0">
                <a:solidFill>
                  <a:schemeClr val="tx2">
                    <a:lumMod val="50000"/>
                  </a:schemeClr>
                </a:solidFill>
              </a:rPr>
            </a:br>
            <a:endParaRPr lang="fr-FR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US" altLang="fr-FR" sz="3200" dirty="0"/>
              <a:t>Output: 2</a:t>
            </a:r>
            <a:r>
              <a:rPr lang="en-GB" altLang="en-US" sz="3200" dirty="0"/>
              <a:t> </a:t>
            </a:r>
            <a:r>
              <a:rPr lang="en-US" altLang="fr-FR" sz="3200" dirty="0"/>
              <a:t>D information visualization</a:t>
            </a:r>
            <a:r>
              <a:rPr lang="fr-FR" sz="3200" dirty="0"/>
              <a:t> 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altLang="fr-FR" sz="2800" dirty="0">
                <a:solidFill>
                  <a:schemeClr val="tx1"/>
                </a:solidFill>
              </a:rPr>
              <a:t>file representation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0905" y="2132856"/>
            <a:ext cx="3681105" cy="266429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2132856"/>
            <a:ext cx="2736304" cy="27495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GB" altLang="fr-FR" sz="3200" b="1" dirty="0"/>
              <a:t>Output Devices</a:t>
            </a:r>
            <a:r>
              <a:rPr lang="fr-FR" sz="3200" dirty="0"/>
              <a:t> 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altLang="fr-FR" sz="2800" dirty="0">
                <a:solidFill>
                  <a:schemeClr val="tx1"/>
                </a:solidFill>
              </a:rPr>
              <a:t>Screens</a:t>
            </a:r>
            <a:br>
              <a:rPr lang="fr-FR" sz="2800" dirty="0">
                <a:solidFill>
                  <a:schemeClr val="tx1"/>
                </a:solidFill>
              </a:rPr>
            </a:b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chemeClr val="tx1"/>
                </a:solidFill>
              </a:rPr>
              <a:t> 3D </a:t>
            </a:r>
            <a:r>
              <a:rPr lang="en-GB" altLang="fr-FR" sz="2800" dirty="0">
                <a:solidFill>
                  <a:schemeClr val="tx1"/>
                </a:solidFill>
              </a:rPr>
              <a:t> printers</a:t>
            </a:r>
            <a:br>
              <a:rPr lang="fr-FR" sz="2800" dirty="0">
                <a:solidFill>
                  <a:schemeClr val="tx1"/>
                </a:solidFill>
              </a:rPr>
            </a:b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fr-FR" sz="2800" dirty="0">
                <a:solidFill>
                  <a:schemeClr val="tx1"/>
                </a:solidFill>
              </a:rPr>
              <a:t>Force feedback, haptic feedback</a:t>
            </a:r>
            <a:br>
              <a:rPr lang="fr-FR" sz="2800" dirty="0">
                <a:solidFill>
                  <a:schemeClr val="tx1"/>
                </a:solidFill>
              </a:rPr>
            </a:b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chemeClr val="tx1"/>
                </a:solidFill>
              </a:rPr>
              <a:t>S</a:t>
            </a:r>
            <a:r>
              <a:rPr lang="en-GB" altLang="fr-FR" sz="2800" dirty="0">
                <a:solidFill>
                  <a:schemeClr val="tx1"/>
                </a:solidFill>
              </a:rPr>
              <a:t>ound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br>
              <a:rPr lang="fr-FR" sz="2800" dirty="0">
                <a:solidFill>
                  <a:schemeClr val="tx1"/>
                </a:solidFill>
              </a:rPr>
            </a:br>
            <a:br>
              <a:rPr lang="fr-FR" sz="2800" dirty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0032" y="574483"/>
            <a:ext cx="3401948" cy="138829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984" y="2170971"/>
            <a:ext cx="4023095" cy="143513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3027" y="3764163"/>
            <a:ext cx="3638860" cy="157613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431" y="5508346"/>
            <a:ext cx="2685427" cy="111303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5445" y="5409955"/>
            <a:ext cx="2709174" cy="12337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US" altLang="fr-FR" sz="3200" dirty="0"/>
              <a:t>Output: 2.5D information visualization</a:t>
            </a:r>
            <a:r>
              <a:rPr lang="fr-FR" sz="3200" dirty="0"/>
              <a:t> 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altLang="fr-FR" sz="2800" b="1" dirty="0">
                <a:solidFill>
                  <a:schemeClr val="tx1"/>
                </a:solidFill>
              </a:rPr>
              <a:t>Between</a:t>
            </a:r>
            <a:r>
              <a:rPr lang="fr-FR" sz="2800" b="1" dirty="0">
                <a:solidFill>
                  <a:schemeClr val="tx1"/>
                </a:solidFill>
              </a:rPr>
              <a:t> 2D </a:t>
            </a:r>
            <a:r>
              <a:rPr lang="en-GB" altLang="fr-FR" sz="2800" b="1" dirty="0">
                <a:solidFill>
                  <a:schemeClr val="tx1"/>
                </a:solidFill>
              </a:rPr>
              <a:t>and</a:t>
            </a:r>
            <a:r>
              <a:rPr lang="fr-FR" sz="2800" b="1" dirty="0">
                <a:solidFill>
                  <a:schemeClr val="tx1"/>
                </a:solidFill>
              </a:rPr>
              <a:t> 3D</a:t>
            </a:r>
            <a:br>
              <a:rPr lang="fr-FR" sz="2800" b="1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en-GB" altLang="fr-FR" sz="2800" dirty="0" smtClean="0">
                <a:solidFill>
                  <a:schemeClr val="tx1"/>
                </a:solidFill>
              </a:rPr>
              <a:t>reacher than</a:t>
            </a:r>
            <a:r>
              <a:rPr lang="fr-FR" sz="2800" dirty="0">
                <a:solidFill>
                  <a:schemeClr val="tx1"/>
                </a:solidFill>
              </a:rPr>
              <a:t> 2D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en-US" altLang="fr-FR" sz="2800" dirty="0">
                <a:solidFill>
                  <a:schemeClr val="tx1"/>
                </a:solidFill>
              </a:rPr>
              <a:t>Less demanding in computing power than 3D</a:t>
            </a:r>
            <a:br>
              <a:rPr lang="fr-FR" sz="2800" dirty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520" y="2552328"/>
            <a:ext cx="2622607" cy="231683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2383235"/>
            <a:ext cx="3746314" cy="248592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4127" y="4528959"/>
            <a:ext cx="2417953" cy="23478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US" altLang="fr-FR" sz="3200" dirty="0"/>
              <a:t>Output: </a:t>
            </a:r>
            <a:r>
              <a:rPr lang="en-GB" altLang="en-US" sz="3200" dirty="0"/>
              <a:t>3 </a:t>
            </a:r>
            <a:r>
              <a:rPr lang="en-US" altLang="fr-FR" sz="3200" dirty="0"/>
              <a:t>D information visualization</a:t>
            </a:r>
            <a:r>
              <a:rPr lang="fr-FR" sz="3200" dirty="0"/>
              <a:t> </a:t>
            </a:r>
            <a:endParaRPr lang="fr-FR" sz="32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536" y="900938"/>
            <a:ext cx="3024336" cy="238565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984" y="900938"/>
            <a:ext cx="4264516" cy="238565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750470"/>
            <a:ext cx="4077878" cy="241483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5420" y="3750471"/>
            <a:ext cx="3551525" cy="26479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GB" altLang="fr-FR" sz="3200" b="1" dirty="0"/>
              <a:t>Input Devices</a:t>
            </a:r>
            <a:r>
              <a:rPr lang="fr-FR" sz="3200" dirty="0"/>
              <a:t> 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altLang="fr-FR" sz="2800" b="1" dirty="0">
                <a:solidFill>
                  <a:schemeClr val="tx1"/>
                </a:solidFill>
              </a:rPr>
              <a:t>Keyboard</a:t>
            </a:r>
            <a:br>
              <a:rPr lang="fr-FR" sz="2800" dirty="0">
                <a:solidFill>
                  <a:schemeClr val="tx1"/>
                </a:solidFill>
              </a:rPr>
            </a:br>
            <a:endParaRPr lang="fr-FR" sz="2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b="1" dirty="0">
                <a:solidFill>
                  <a:schemeClr val="tx1"/>
                </a:solidFill>
              </a:rPr>
              <a:t>point</a:t>
            </a:r>
            <a:r>
              <a:rPr lang="en-GB" altLang="fr-FR" sz="2800" b="1" dirty="0">
                <a:solidFill>
                  <a:schemeClr val="tx1"/>
                </a:solidFill>
              </a:rPr>
              <a:t>ing Devices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en-GB" altLang="fr-FR" sz="2800" dirty="0">
                <a:solidFill>
                  <a:schemeClr val="tx1"/>
                </a:solidFill>
              </a:rPr>
              <a:t>Mouse</a:t>
            </a:r>
            <a:r>
              <a:rPr lang="fr-FR" sz="2800" dirty="0" smtClean="0">
                <a:solidFill>
                  <a:schemeClr val="tx1"/>
                </a:solidFill>
              </a:rPr>
              <a:t>, </a:t>
            </a:r>
            <a:r>
              <a:rPr lang="fr-FR" sz="2800" dirty="0">
                <a:solidFill>
                  <a:schemeClr val="tx1"/>
                </a:solidFill>
              </a:rPr>
              <a:t>joystick, </a:t>
            </a:r>
            <a:r>
              <a:rPr lang="en-GB" altLang="fr-FR" sz="2800" dirty="0">
                <a:solidFill>
                  <a:schemeClr val="tx1"/>
                </a:solidFill>
              </a:rPr>
              <a:t>Touchpad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en-GB" altLang="fr-FR" sz="2800" dirty="0">
                <a:solidFill>
                  <a:schemeClr val="tx1"/>
                </a:solidFill>
              </a:rPr>
              <a:t>Touch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r>
              <a:rPr lang="en-GB" altLang="fr-FR" sz="2800" dirty="0">
                <a:solidFill>
                  <a:schemeClr val="tx1"/>
                </a:solidFill>
              </a:rPr>
              <a:t>input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br>
              <a:rPr lang="fr-FR" sz="2800" dirty="0">
                <a:solidFill>
                  <a:schemeClr val="tx1"/>
                </a:solidFill>
              </a:rPr>
            </a:b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b="1" dirty="0">
                <a:solidFill>
                  <a:schemeClr val="tx1"/>
                </a:solidFill>
              </a:rPr>
              <a:t>So</a:t>
            </a:r>
            <a:r>
              <a:rPr lang="en-GB" altLang="fr-FR" sz="2800" b="1" dirty="0">
                <a:solidFill>
                  <a:schemeClr val="tx1"/>
                </a:solidFill>
              </a:rPr>
              <a:t>unf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en-US" altLang="fr-FR" sz="2800" dirty="0">
                <a:solidFill>
                  <a:schemeClr val="tx1"/>
                </a:solidFill>
              </a:rPr>
              <a:t>Speech recognition</a:t>
            </a:r>
            <a:br>
              <a:rPr lang="fr-FR" sz="2800" dirty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83768" y="620688"/>
            <a:ext cx="2088232" cy="99439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151" y="1169976"/>
            <a:ext cx="2679234" cy="111120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2631" y="2602163"/>
            <a:ext cx="4185370" cy="154254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728" y="4797152"/>
            <a:ext cx="4436323" cy="17307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US" altLang="fr-FR" sz="3200" dirty="0"/>
              <a:t>2D visual input devices</a:t>
            </a:r>
            <a:endParaRPr lang="en-US" alt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fr-FR" sz="2800" dirty="0" smtClean="0">
                <a:solidFill>
                  <a:schemeClr val="tx1"/>
                </a:solidFill>
              </a:rPr>
              <a:t>2D barcodes:</a:t>
            </a:r>
            <a:endParaRPr lang="en-US" alt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altLang="fr-FR" sz="2800" dirty="0" smtClean="0">
                <a:solidFill>
                  <a:schemeClr val="tx1"/>
                </a:solidFill>
              </a:rPr>
              <a:t>touch input</a:t>
            </a: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fr-FR" sz="2800" dirty="0" smtClean="0">
                <a:solidFill>
                  <a:schemeClr val="tx1"/>
                </a:solidFill>
              </a:rPr>
              <a:t>Fingerprint reader</a:t>
            </a:r>
            <a:endParaRPr lang="en-US" alt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fr-FR" sz="2800" dirty="0" smtClean="0">
                <a:solidFill>
                  <a:schemeClr val="tx1"/>
                </a:solidFill>
              </a:rPr>
              <a:t>Light pens</a:t>
            </a:r>
            <a:r>
              <a:rPr lang="fr-FR" sz="2800" dirty="0" smtClean="0">
                <a:solidFill>
                  <a:schemeClr val="tx1"/>
                </a:solidFill>
              </a:rPr>
              <a:t> </a:t>
            </a: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fr-FR" sz="2800" dirty="0">
                <a:solidFill>
                  <a:schemeClr val="tx1"/>
                </a:solidFill>
              </a:rPr>
              <a:t>Handwriting recognition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br>
              <a:rPr lang="fr-FR" sz="2800" dirty="0">
                <a:solidFill>
                  <a:schemeClr val="tx1"/>
                </a:solidFill>
              </a:rPr>
            </a:br>
            <a:br>
              <a:rPr lang="fr-FR" sz="2800" dirty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50196" y="403513"/>
            <a:ext cx="2277617" cy="132206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842" y="1784709"/>
            <a:ext cx="2145612" cy="143963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2320" y="2703295"/>
            <a:ext cx="1579359" cy="130064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0966" y="3515637"/>
            <a:ext cx="1572684" cy="143710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7248" y="4243700"/>
            <a:ext cx="2496752" cy="25620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GB" altLang="fr-FR" sz="3200" b="1" dirty="0"/>
              <a:t>Input Devices</a:t>
            </a:r>
            <a:r>
              <a:rPr lang="fr-FR" sz="3200" b="1" dirty="0"/>
              <a:t> </a:t>
            </a:r>
            <a:r>
              <a:rPr lang="fr-FR" sz="3200" b="1" dirty="0" smtClean="0"/>
              <a:t>3D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chemeClr val="tx1"/>
                </a:solidFill>
              </a:rPr>
              <a:t> </a:t>
            </a:r>
            <a:r>
              <a:rPr lang="fr-FR" sz="2800" dirty="0">
                <a:solidFill>
                  <a:schemeClr val="tx1"/>
                </a:solidFill>
              </a:rPr>
              <a:t>position</a:t>
            </a:r>
            <a:r>
              <a:rPr lang="en-GB" altLang="fr-FR" sz="2800" dirty="0">
                <a:solidFill>
                  <a:schemeClr val="tx1"/>
                </a:solidFill>
              </a:rPr>
              <a:t> Sensors</a:t>
            </a:r>
            <a:r>
              <a:rPr lang="fr-FR" sz="2800" dirty="0">
                <a:solidFill>
                  <a:schemeClr val="tx1"/>
                </a:solidFill>
              </a:rPr>
              <a:t>, </a:t>
            </a:r>
            <a:r>
              <a:rPr lang="en-GB" altLang="fr-FR" sz="2800" dirty="0">
                <a:solidFill>
                  <a:schemeClr val="tx1"/>
                </a:solidFill>
              </a:rPr>
              <a:t>of</a:t>
            </a:r>
            <a:r>
              <a:rPr lang="fr-FR" sz="2800" dirty="0">
                <a:solidFill>
                  <a:schemeClr val="tx1"/>
                </a:solidFill>
              </a:rPr>
              <a:t> direction, </a:t>
            </a:r>
            <a:r>
              <a:rPr lang="en-GB" altLang="fr-FR" sz="2800" dirty="0">
                <a:solidFill>
                  <a:schemeClr val="tx1"/>
                </a:solidFill>
              </a:rPr>
              <a:t>of speed</a:t>
            </a:r>
            <a:endParaRPr lang="fr-FR" sz="2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sz="2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sz="2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chemeClr val="tx1"/>
                </a:solidFill>
              </a:rPr>
              <a:t> </a:t>
            </a:r>
            <a:r>
              <a:rPr lang="en-US" altLang="fr-FR" sz="2800" dirty="0">
                <a:solidFill>
                  <a:schemeClr val="tx1"/>
                </a:solidFill>
              </a:rPr>
              <a:t>Face recognition</a:t>
            </a:r>
            <a:br>
              <a:rPr lang="fr-FR" sz="2800" dirty="0">
                <a:solidFill>
                  <a:schemeClr val="tx1"/>
                </a:solidFill>
              </a:rPr>
            </a:br>
            <a:br>
              <a:rPr lang="fr-FR" sz="2800" dirty="0">
                <a:solidFill>
                  <a:schemeClr val="tx1"/>
                </a:solidFill>
              </a:rPr>
            </a:br>
            <a:br>
              <a:rPr lang="fr-FR" sz="2800" dirty="0">
                <a:solidFill>
                  <a:schemeClr val="tx1"/>
                </a:solidFill>
              </a:rPr>
            </a:br>
            <a:br>
              <a:rPr lang="fr-FR" sz="2800" dirty="0">
                <a:solidFill>
                  <a:schemeClr val="tx1"/>
                </a:solidFill>
              </a:rPr>
            </a:br>
            <a:br>
              <a:rPr lang="fr-FR" sz="2800" dirty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844" y="1484783"/>
            <a:ext cx="2503739" cy="179412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264" y="1484783"/>
            <a:ext cx="1429122" cy="249224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2" y="1484783"/>
            <a:ext cx="2626807" cy="199084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832" y="4869160"/>
            <a:ext cx="2206762" cy="15585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GB" altLang="fr-FR" sz="3200" b="1" dirty="0"/>
              <a:t>Other Input Devices</a:t>
            </a:r>
            <a:r>
              <a:rPr lang="fr-FR" sz="3200" b="1" dirty="0"/>
              <a:t> : </a:t>
            </a:r>
            <a:r>
              <a:rPr lang="en-GB" altLang="fr-FR" sz="3200" b="1" dirty="0" smtClean="0"/>
              <a:t>Sensor</a:t>
            </a:r>
            <a:r>
              <a:rPr lang="fr-FR" sz="3200" b="1" dirty="0" smtClean="0"/>
              <a:t>s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chemeClr val="tx1"/>
                </a:solidFill>
              </a:rPr>
              <a:t> Temp</a:t>
            </a:r>
            <a:r>
              <a:rPr lang="en-GB" altLang="fr-FR" sz="2800" dirty="0" smtClean="0">
                <a:solidFill>
                  <a:schemeClr val="tx1"/>
                </a:solidFill>
              </a:rPr>
              <a:t>e</a:t>
            </a:r>
            <a:r>
              <a:rPr lang="fr-FR" sz="2800" dirty="0" smtClean="0">
                <a:solidFill>
                  <a:schemeClr val="tx1"/>
                </a:solidFill>
              </a:rPr>
              <a:t>rature</a:t>
            </a: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chemeClr val="tx1"/>
                </a:solidFill>
              </a:rPr>
              <a:t>air</a:t>
            </a:r>
            <a:r>
              <a:rPr lang="en-GB" altLang="fr-FR" sz="2800" dirty="0">
                <a:solidFill>
                  <a:schemeClr val="tx1"/>
                </a:solidFill>
              </a:rPr>
              <a:t> composition</a:t>
            </a:r>
            <a:r>
              <a:rPr lang="fr-FR" sz="2800" dirty="0">
                <a:solidFill>
                  <a:schemeClr val="tx1"/>
                </a:solidFill>
              </a:rPr>
              <a:t>, </a:t>
            </a: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chemeClr val="tx1"/>
                </a:solidFill>
              </a:rPr>
              <a:t>l</a:t>
            </a:r>
            <a:r>
              <a:rPr lang="en-GB" altLang="fr-FR" sz="2800" dirty="0" smtClean="0">
                <a:solidFill>
                  <a:schemeClr val="tx1"/>
                </a:solidFill>
              </a:rPr>
              <a:t>ight</a:t>
            </a: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chemeClr val="tx1"/>
                </a:solidFill>
              </a:rPr>
              <a:t>Orientation</a:t>
            </a: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chemeClr val="tx1"/>
                </a:solidFill>
              </a:rPr>
              <a:t>Mouv</a:t>
            </a:r>
            <a:r>
              <a:rPr lang="en-GB" altLang="fr-FR" sz="2800" dirty="0" smtClean="0">
                <a:solidFill>
                  <a:schemeClr val="tx1"/>
                </a:solidFill>
              </a:rPr>
              <a:t>e</a:t>
            </a:r>
            <a:r>
              <a:rPr lang="fr-FR" sz="2800" dirty="0" smtClean="0">
                <a:solidFill>
                  <a:schemeClr val="tx1"/>
                </a:solidFill>
              </a:rPr>
              <a:t>ment</a:t>
            </a: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chemeClr val="tx1"/>
                </a:solidFill>
              </a:rPr>
              <a:t>Altitude</a:t>
            </a: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chemeClr val="tx1"/>
                </a:solidFill>
              </a:rPr>
              <a:t>Direction</a:t>
            </a: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chemeClr val="tx1"/>
                </a:solidFill>
              </a:rPr>
              <a:t>Acc</a:t>
            </a:r>
            <a:r>
              <a:rPr lang="en-GB" altLang="fr-FR" sz="2800" dirty="0" smtClean="0">
                <a:solidFill>
                  <a:schemeClr val="tx1"/>
                </a:solidFill>
              </a:rPr>
              <a:t>e</a:t>
            </a:r>
            <a:r>
              <a:rPr lang="fr-FR" sz="2800" dirty="0" smtClean="0">
                <a:solidFill>
                  <a:schemeClr val="tx1"/>
                </a:solidFill>
              </a:rPr>
              <a:t>l</a:t>
            </a:r>
            <a:r>
              <a:rPr lang="en-GB" altLang="fr-FR" sz="2800" dirty="0" smtClean="0">
                <a:solidFill>
                  <a:schemeClr val="tx1"/>
                </a:solidFill>
              </a:rPr>
              <a:t>e</a:t>
            </a:r>
            <a:r>
              <a:rPr lang="fr-FR" sz="2800" dirty="0" smtClean="0">
                <a:solidFill>
                  <a:schemeClr val="tx1"/>
                </a:solidFill>
              </a:rPr>
              <a:t>ration</a:t>
            </a: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chemeClr val="tx1"/>
                </a:solidFill>
              </a:rPr>
              <a:t>magn</a:t>
            </a:r>
            <a:r>
              <a:rPr lang="en-GB" altLang="fr-FR" sz="2800" dirty="0" smtClean="0">
                <a:solidFill>
                  <a:schemeClr val="tx1"/>
                </a:solidFill>
              </a:rPr>
              <a:t>etic Field</a:t>
            </a: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chemeClr val="tx1"/>
                </a:solidFill>
              </a:rPr>
              <a:t>fréquence cardiaque</a:t>
            </a: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chemeClr val="tx1"/>
                </a:solidFill>
              </a:rPr>
              <a:t>… </a:t>
            </a:r>
            <a:br>
              <a:rPr lang="fr-FR" sz="2800" dirty="0">
                <a:solidFill>
                  <a:schemeClr val="tx1"/>
                </a:solidFill>
              </a:rPr>
            </a:br>
            <a:br>
              <a:rPr lang="fr-FR" sz="2800" dirty="0">
                <a:solidFill>
                  <a:schemeClr val="tx1"/>
                </a:solidFill>
              </a:rPr>
            </a:br>
            <a:br>
              <a:rPr lang="fr-FR" sz="2800" dirty="0">
                <a:solidFill>
                  <a:schemeClr val="tx1"/>
                </a:solidFill>
              </a:rPr>
            </a:br>
            <a:br>
              <a:rPr lang="fr-FR" sz="2800" dirty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58833" y="561474"/>
            <a:ext cx="2040386" cy="149937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2562" y="1730712"/>
            <a:ext cx="2086639" cy="198632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6870" y="2553137"/>
            <a:ext cx="2046328" cy="146369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9386" y="4303410"/>
            <a:ext cx="1569073" cy="2166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 err="1"/>
              <a:t>Multimodalit</a:t>
            </a:r>
            <a:r>
              <a:rPr lang="en-GB" altLang="fr-FR" sz="3200" b="1" dirty="0" err="1"/>
              <a:t>y</a:t>
            </a:r>
            <a:r>
              <a:rPr lang="fr-FR" sz="3200" dirty="0"/>
              <a:t> 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fr-FR" sz="2800" b="1" dirty="0">
                <a:solidFill>
                  <a:schemeClr val="tx1"/>
                </a:solidFill>
              </a:rPr>
              <a:t>Combination of input methods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>
                <a:solidFill>
                  <a:schemeClr val="tx1"/>
                </a:solidFill>
              </a:rPr>
              <a:t>-</a:t>
            </a:r>
            <a:r>
              <a:rPr lang="fr-FR" sz="2800" dirty="0" smtClean="0">
                <a:solidFill>
                  <a:schemeClr val="tx1"/>
                </a:solidFill>
              </a:rPr>
              <a:t> </a:t>
            </a:r>
            <a:r>
              <a:rPr lang="en-US" altLang="fr-FR" sz="2800" dirty="0">
                <a:solidFill>
                  <a:schemeClr val="tx1"/>
                </a:solidFill>
              </a:rPr>
              <a:t>two-handed interaction</a:t>
            </a:r>
            <a:endParaRPr lang="en-US" altLang="fr-FR" sz="2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   -</a:t>
            </a:r>
            <a:r>
              <a:rPr lang="en-US" altLang="fr-FR" sz="2800" dirty="0">
                <a:solidFill>
                  <a:schemeClr val="tx1"/>
                </a:solidFill>
              </a:rPr>
              <a:t>"put this here": voice + gesture</a:t>
            </a:r>
            <a:br>
              <a:rPr lang="fr-FR" sz="2800" dirty="0">
                <a:solidFill>
                  <a:schemeClr val="tx1"/>
                </a:solidFill>
              </a:rPr>
            </a:br>
            <a:br>
              <a:rPr lang="fr-FR" sz="2800" dirty="0">
                <a:solidFill>
                  <a:schemeClr val="tx1"/>
                </a:solidFill>
              </a:rPr>
            </a:br>
            <a:br>
              <a:rPr lang="fr-FR" sz="2800" dirty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0152" y="980728"/>
            <a:ext cx="1807936" cy="223224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4070208"/>
            <a:ext cx="5843502" cy="25735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 </a:t>
            </a:r>
            <a:r>
              <a:rPr lang="fr-FR" sz="3200" b="1" dirty="0" smtClean="0"/>
              <a:t>virtu</a:t>
            </a:r>
            <a:r>
              <a:rPr lang="en-GB" altLang="fr-FR" sz="3200" b="1" dirty="0" smtClean="0"/>
              <a:t>al </a:t>
            </a:r>
            <a:r>
              <a:rPr lang="fr-FR" sz="3200" b="1" dirty="0">
                <a:sym typeface="+mn-ea"/>
              </a:rPr>
              <a:t>R</a:t>
            </a:r>
            <a:r>
              <a:rPr lang="en-GB" altLang="fr-FR" sz="3200" b="1" dirty="0">
                <a:sym typeface="+mn-ea"/>
              </a:rPr>
              <a:t>e</a:t>
            </a:r>
            <a:r>
              <a:rPr lang="fr-FR" sz="3200" b="1" dirty="0">
                <a:sym typeface="+mn-ea"/>
              </a:rPr>
              <a:t>alit</a:t>
            </a:r>
            <a:r>
              <a:rPr lang="en-GB" altLang="fr-FR" sz="3200" b="1" dirty="0">
                <a:sym typeface="+mn-ea"/>
              </a:rPr>
              <a:t>y</a:t>
            </a:r>
            <a:endParaRPr lang="en-GB" altLang="fr-FR" sz="3200" b="1" dirty="0" smtClean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6835" y="857250"/>
            <a:ext cx="5719445" cy="578675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fr-FR" sz="2800" dirty="0"/>
              <a:t>Computer simulation of an environment in which</a:t>
            </a:r>
            <a:r>
              <a:rPr lang="en-GB" altLang="en-US" sz="2800" dirty="0"/>
              <a:t> </a:t>
            </a:r>
            <a:r>
              <a:rPr lang="en-US" altLang="fr-FR" sz="2800" dirty="0"/>
              <a:t>the user feels like they are moving or interacting</a:t>
            </a:r>
            <a:br>
              <a:rPr lang="fr-FR" sz="2800" dirty="0"/>
            </a:br>
            <a:endParaRPr lang="fr-FR" sz="2600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76056" y="472077"/>
            <a:ext cx="4067944" cy="217559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2747" y="3119746"/>
            <a:ext cx="4208058" cy="239748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40780"/>
            <a:ext cx="4427984" cy="2718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GB" altLang="fr-FR" sz="3200" b="1" dirty="0"/>
              <a:t>Did you say HMI </a:t>
            </a:r>
            <a:r>
              <a:rPr lang="fr-FR" sz="3200" b="1" dirty="0"/>
              <a:t>?</a:t>
            </a:r>
            <a:r>
              <a:rPr lang="fr-FR" sz="3200" dirty="0"/>
              <a:t> 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altLang="fr-FR" sz="3200" b="1" dirty="0" smtClean="0">
                <a:solidFill>
                  <a:schemeClr val="tx1"/>
                </a:solidFill>
              </a:rPr>
              <a:t>HMI</a:t>
            </a:r>
            <a:br>
              <a:rPr lang="fr-FR" sz="3200" dirty="0">
                <a:solidFill>
                  <a:schemeClr val="tx1"/>
                </a:solidFill>
              </a:rPr>
            </a:br>
            <a:r>
              <a:rPr lang="en-GB" altLang="fr-FR" sz="3200" dirty="0" smtClean="0">
                <a:solidFill>
                  <a:schemeClr val="tx1"/>
                </a:solidFill>
              </a:rPr>
              <a:t>Human </a:t>
            </a:r>
            <a:r>
              <a:rPr lang="fr-FR" sz="3200" dirty="0">
                <a:solidFill>
                  <a:schemeClr val="tx1"/>
                </a:solidFill>
              </a:rPr>
              <a:t> – </a:t>
            </a:r>
            <a:r>
              <a:rPr lang="en-GB" altLang="fr-FR" sz="3200" dirty="0" smtClean="0">
                <a:solidFill>
                  <a:schemeClr val="tx1"/>
                </a:solidFill>
              </a:rPr>
              <a:t>Machine</a:t>
            </a:r>
            <a:r>
              <a:rPr lang="en-GB" altLang="fr-FR" sz="3200" dirty="0" smtClean="0">
                <a:solidFill>
                  <a:schemeClr val="tx1"/>
                </a:solidFill>
              </a:rPr>
              <a:t>  interface</a:t>
            </a:r>
            <a:endParaRPr lang="en-GB" altLang="fr-FR" sz="32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3200" dirty="0" smtClean="0">
                <a:solidFill>
                  <a:schemeClr val="tx1"/>
                </a:solidFill>
              </a:rPr>
              <a:t> </a:t>
            </a:r>
            <a:r>
              <a:rPr lang="fr-FR" sz="3200" dirty="0">
                <a:solidFill>
                  <a:schemeClr val="tx1"/>
                </a:solidFill>
              </a:rPr>
              <a:t>H</a:t>
            </a:r>
            <a:r>
              <a:rPr lang="en-GB" altLang="fr-FR" sz="3200" dirty="0">
                <a:solidFill>
                  <a:schemeClr val="tx1"/>
                </a:solidFill>
              </a:rPr>
              <a:t>uman</a:t>
            </a:r>
            <a:r>
              <a:rPr lang="fr-FR" sz="3200" dirty="0">
                <a:solidFill>
                  <a:schemeClr val="tx1"/>
                </a:solidFill>
              </a:rPr>
              <a:t> – </a:t>
            </a:r>
            <a:r>
              <a:rPr lang="en-GB" altLang="fr-FR" sz="3200" dirty="0" smtClean="0">
                <a:solidFill>
                  <a:schemeClr val="tx1"/>
                </a:solidFill>
              </a:rPr>
              <a:t>Machine </a:t>
            </a:r>
            <a:r>
              <a:rPr lang="fr-FR" sz="3200" dirty="0" smtClean="0">
                <a:solidFill>
                  <a:schemeClr val="tx1"/>
                </a:solidFill>
                <a:sym typeface="+mn-ea"/>
              </a:rPr>
              <a:t>Interactions</a:t>
            </a:r>
            <a:endParaRPr lang="fr-FR" sz="32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altLang="fr-FR" sz="3200" b="1" dirty="0" smtClean="0">
                <a:solidFill>
                  <a:schemeClr val="tx1"/>
                </a:solidFill>
              </a:rPr>
              <a:t>But Also</a:t>
            </a:r>
            <a:br>
              <a:rPr lang="fr-FR" sz="3200" dirty="0">
                <a:solidFill>
                  <a:schemeClr val="tx1"/>
                </a:solidFill>
              </a:rPr>
            </a:br>
            <a:r>
              <a:rPr lang="fr-FR" sz="3200" dirty="0" smtClean="0">
                <a:solidFill>
                  <a:schemeClr val="tx1"/>
                </a:solidFill>
              </a:rPr>
              <a:t> </a:t>
            </a:r>
            <a:r>
              <a:rPr lang="fr-FR" sz="3200" dirty="0">
                <a:solidFill>
                  <a:schemeClr val="tx1"/>
                </a:solidFill>
              </a:rPr>
              <a:t>H</a:t>
            </a:r>
            <a:r>
              <a:rPr lang="en-GB" altLang="fr-FR" sz="3200" dirty="0">
                <a:solidFill>
                  <a:schemeClr val="tx1"/>
                </a:solidFill>
              </a:rPr>
              <a:t>uman</a:t>
            </a:r>
            <a:r>
              <a:rPr lang="fr-FR" sz="3200" dirty="0">
                <a:solidFill>
                  <a:schemeClr val="tx1"/>
                </a:solidFill>
              </a:rPr>
              <a:t> – </a:t>
            </a:r>
            <a:r>
              <a:rPr lang="en-GB" altLang="fr-FR" sz="3200" dirty="0" smtClean="0">
                <a:solidFill>
                  <a:schemeClr val="tx1"/>
                </a:solidFill>
              </a:rPr>
              <a:t>Computer </a:t>
            </a:r>
            <a:r>
              <a:rPr lang="fr-FR" sz="3200" dirty="0" smtClean="0">
                <a:solidFill>
                  <a:schemeClr val="tx1"/>
                </a:solidFill>
                <a:sym typeface="+mn-ea"/>
              </a:rPr>
              <a:t>Communication</a:t>
            </a:r>
            <a:br>
              <a:rPr lang="fr-FR" sz="3200" dirty="0">
                <a:solidFill>
                  <a:schemeClr val="tx1"/>
                </a:solidFill>
              </a:rPr>
            </a:br>
            <a:r>
              <a:rPr lang="fr-FR" sz="3200" dirty="0" smtClean="0">
                <a:solidFill>
                  <a:schemeClr val="tx1"/>
                </a:solidFill>
              </a:rPr>
              <a:t> </a:t>
            </a:r>
            <a:r>
              <a:rPr lang="fr-FR" sz="3200" dirty="0">
                <a:solidFill>
                  <a:schemeClr val="tx1"/>
                </a:solidFill>
              </a:rPr>
              <a:t>Homme – </a:t>
            </a:r>
            <a:r>
              <a:rPr lang="en-GB" altLang="fr-FR" sz="3200" dirty="0" smtClean="0">
                <a:solidFill>
                  <a:schemeClr val="tx1"/>
                </a:solidFill>
              </a:rPr>
              <a:t>Computer  </a:t>
            </a:r>
            <a:r>
              <a:rPr lang="fr-FR" sz="3200" dirty="0" smtClean="0">
                <a:solidFill>
                  <a:schemeClr val="tx1"/>
                </a:solidFill>
                <a:sym typeface="+mn-ea"/>
              </a:rPr>
              <a:t>Dialogue</a:t>
            </a:r>
            <a:br>
              <a:rPr lang="fr-FR" sz="3200" dirty="0">
                <a:solidFill>
                  <a:schemeClr val="tx1"/>
                </a:solidFill>
              </a:rPr>
            </a:br>
            <a:r>
              <a:rPr lang="fr-FR" sz="3200" dirty="0" smtClean="0">
                <a:solidFill>
                  <a:schemeClr val="tx1"/>
                </a:solidFill>
              </a:rPr>
              <a:t> </a:t>
            </a:r>
            <a:r>
              <a:rPr lang="fr-FR" sz="3200" dirty="0">
                <a:solidFill>
                  <a:schemeClr val="tx1"/>
                </a:solidFill>
              </a:rPr>
              <a:t>Person – </a:t>
            </a:r>
            <a:r>
              <a:rPr lang="en-GB" altLang="fr-FR" sz="3200" dirty="0">
                <a:solidFill>
                  <a:schemeClr val="tx1"/>
                </a:solidFill>
              </a:rPr>
              <a:t>Computer</a:t>
            </a:r>
            <a:r>
              <a:rPr lang="fr-FR" sz="3200" dirty="0">
                <a:solidFill>
                  <a:schemeClr val="tx1"/>
                </a:solidFill>
              </a:rPr>
              <a:t> </a:t>
            </a:r>
            <a:r>
              <a:rPr lang="en-GB" altLang="fr-FR" sz="3200" dirty="0">
                <a:solidFill>
                  <a:schemeClr val="tx1"/>
                </a:solidFill>
              </a:rPr>
              <a:t> </a:t>
            </a:r>
            <a:r>
              <a:rPr lang="fr-FR" sz="2800" dirty="0" smtClean="0">
                <a:solidFill>
                  <a:schemeClr val="tx1"/>
                </a:solidFill>
                <a:sym typeface="+mn-ea"/>
              </a:rPr>
              <a:t>Interaction</a:t>
            </a:r>
            <a:br>
              <a:rPr lang="fr-FR" sz="2800" dirty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US" altLang="fr-FR" sz="3200" dirty="0">
                <a:solidFill>
                  <a:schemeClr val="tx1"/>
                </a:solidFill>
              </a:rPr>
              <a:t>Augmented reality, mixed reality</a:t>
            </a:r>
            <a:endParaRPr lang="en-US" altLang="fr-FR" sz="32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altLang="en-US" sz="2800" b="1" dirty="0">
                <a:solidFill>
                  <a:schemeClr val="tx1"/>
                </a:solidFill>
                <a:sym typeface="+mn-ea"/>
              </a:rPr>
              <a:t>A</a:t>
            </a:r>
            <a:r>
              <a:rPr lang="en-US" altLang="fr-FR" sz="2800" b="1" dirty="0">
                <a:solidFill>
                  <a:schemeClr val="tx1"/>
                </a:solidFill>
                <a:sym typeface="+mn-ea"/>
              </a:rPr>
              <a:t>ugmented reality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600" dirty="0" smtClean="0">
                <a:solidFill>
                  <a:schemeClr val="tx1"/>
                </a:solidFill>
              </a:rPr>
              <a:t>- </a:t>
            </a:r>
            <a:r>
              <a:rPr lang="en-US" altLang="fr-FR" sz="2600" dirty="0">
                <a:solidFill>
                  <a:schemeClr val="tx1"/>
                </a:solidFill>
              </a:rPr>
              <a:t>Superimposition of a (virtual) image onto the real world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en-US" altLang="fr-FR" sz="2800" dirty="0">
                <a:solidFill>
                  <a:schemeClr val="tx1"/>
                </a:solidFill>
              </a:rPr>
              <a:t>The virtual is projected onto the real, in real time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en-US" altLang="fr-FR" sz="2800" dirty="0">
                <a:solidFill>
                  <a:schemeClr val="tx1"/>
                </a:solidFill>
              </a:rPr>
              <a:t>On a screen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en-US" altLang="fr-FR" sz="2800" dirty="0" smtClean="0">
                <a:solidFill>
                  <a:schemeClr val="tx1"/>
                </a:solidFill>
              </a:rPr>
              <a:t>Onto the real world... or almost</a:t>
            </a:r>
            <a:endParaRPr lang="en-US" alt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altLang="fr-FR" sz="2800" b="1" dirty="0">
                <a:solidFill>
                  <a:schemeClr val="tx1"/>
                </a:solidFill>
              </a:rPr>
              <a:t>M</a:t>
            </a:r>
            <a:r>
              <a:rPr lang="fr-FR" sz="2800" b="1" dirty="0">
                <a:solidFill>
                  <a:schemeClr val="tx1"/>
                </a:solidFill>
              </a:rPr>
              <a:t>ix</a:t>
            </a:r>
            <a:r>
              <a:rPr lang="en-GB" altLang="fr-FR" sz="2800" b="1" dirty="0">
                <a:solidFill>
                  <a:schemeClr val="tx1"/>
                </a:solidFill>
              </a:rPr>
              <a:t>ed Reality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en-US" altLang="fr-FR" sz="2800" dirty="0">
                <a:solidFill>
                  <a:schemeClr val="tx1"/>
                </a:solidFill>
              </a:rPr>
              <a:t>with output device &amp; input device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br>
              <a:rPr lang="fr-FR" sz="2400" dirty="0">
                <a:solidFill>
                  <a:schemeClr val="tx1"/>
                </a:solidFill>
              </a:rPr>
            </a:br>
            <a:br>
              <a:rPr lang="fr-FR" sz="2400" dirty="0">
                <a:solidFill>
                  <a:schemeClr val="tx1"/>
                </a:solidFill>
              </a:rPr>
            </a:br>
            <a:endParaRPr lang="fr-FR" sz="24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48064" y="4509120"/>
            <a:ext cx="3491879" cy="234888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5" y="4509120"/>
            <a:ext cx="3534723" cy="2348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US" altLang="fr-FR" sz="3200" dirty="0"/>
              <a:t>Diminished reality</a:t>
            </a:r>
            <a:endParaRPr lang="en-US" alt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7669516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br>
              <a:rPr lang="fr-FR" sz="2800" dirty="0">
                <a:solidFill>
                  <a:schemeClr val="tx1"/>
                </a:solidFill>
              </a:rPr>
            </a:br>
            <a:r>
              <a:rPr lang="en-US" altLang="fr-FR" sz="2800" dirty="0">
                <a:solidFill>
                  <a:schemeClr val="tx1"/>
                </a:solidFill>
              </a:rPr>
              <a:t>Removal of an element from a “real” image in real time</a:t>
            </a:r>
            <a:br>
              <a:rPr lang="fr-FR" sz="2800" dirty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7704" y="2276872"/>
            <a:ext cx="5205462" cy="3550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US" altLang="fr-FR" sz="3200" dirty="0"/>
              <a:t>Tangible interfaces</a:t>
            </a:r>
            <a:endParaRPr lang="en-US" alt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fr-FR" sz="2800" b="1" dirty="0">
                <a:solidFill>
                  <a:schemeClr val="tx1"/>
                </a:solidFill>
              </a:rPr>
              <a:t>Combination of physical and digital objects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en-US" altLang="fr-FR" sz="2800" dirty="0">
                <a:solidFill>
                  <a:schemeClr val="tx1"/>
                </a:solidFill>
              </a:rPr>
              <a:t>direct action on the objects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en-US" altLang="fr-FR" sz="2800" dirty="0">
                <a:solidFill>
                  <a:schemeClr val="tx1"/>
                </a:solidFill>
              </a:rPr>
              <a:t>simpler and more intuitive interaction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br>
              <a:rPr lang="fr-FR" sz="2800" dirty="0">
                <a:solidFill>
                  <a:schemeClr val="tx1"/>
                </a:solidFill>
              </a:rPr>
            </a:br>
            <a:br>
              <a:rPr lang="fr-FR" sz="2800" dirty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32040" y="2412825"/>
            <a:ext cx="3714060" cy="285348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636912"/>
            <a:ext cx="3812531" cy="23601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 </a:t>
            </a:r>
            <a:r>
              <a:rPr lang="fr-FR" sz="3200" b="1" dirty="0" err="1"/>
              <a:t>wearable</a:t>
            </a:r>
            <a:r>
              <a:rPr lang="fr-FR" sz="3200" b="1" dirty="0"/>
              <a:t> </a:t>
            </a:r>
            <a:r>
              <a:rPr lang="en-GB" altLang="fr-FR" sz="3200" b="1" dirty="0"/>
              <a:t>Computing</a:t>
            </a:r>
            <a:endParaRPr lang="en-GB" alt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fr-FR" sz="2800" b="1" dirty="0">
                <a:solidFill>
                  <a:schemeClr val="tx1"/>
                </a:solidFill>
              </a:rPr>
              <a:t>Embedded computing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en-US" altLang="fr-FR" sz="2800" dirty="0">
                <a:solidFill>
                  <a:schemeClr val="tx1"/>
                </a:solidFill>
              </a:rPr>
              <a:t>in clothing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en-GB" altLang="fr-FR" sz="2800" dirty="0">
                <a:solidFill>
                  <a:schemeClr val="tx1"/>
                </a:solidFill>
              </a:rPr>
              <a:t>in</a:t>
            </a:r>
            <a:r>
              <a:rPr lang="fr-FR" sz="2800" dirty="0">
                <a:solidFill>
                  <a:schemeClr val="tx1"/>
                </a:solidFill>
              </a:rPr>
              <a:t> accesso</a:t>
            </a:r>
            <a:r>
              <a:rPr lang="en-GB" altLang="fr-FR" sz="2800" dirty="0">
                <a:solidFill>
                  <a:schemeClr val="tx1"/>
                </a:solidFill>
              </a:rPr>
              <a:t>ries</a:t>
            </a:r>
            <a:br>
              <a:rPr lang="fr-FR" sz="2800" dirty="0">
                <a:solidFill>
                  <a:schemeClr val="tx1"/>
                </a:solidFill>
              </a:rPr>
            </a:br>
            <a:br>
              <a:rPr lang="fr-FR" sz="2800" dirty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34519" y="857233"/>
            <a:ext cx="4360356" cy="161547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192" y="2852936"/>
            <a:ext cx="2279501" cy="362222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5635" y="4221088"/>
            <a:ext cx="2574532" cy="225406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081" y="4221088"/>
            <a:ext cx="2054088" cy="22540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 </a:t>
            </a:r>
            <a:r>
              <a:rPr lang="fr-FR" sz="3200" b="1" dirty="0" smtClean="0"/>
              <a:t>mobile</a:t>
            </a:r>
            <a:r>
              <a:rPr lang="en-GB" altLang="fr-FR" sz="3200" b="1" dirty="0" smtClean="0"/>
              <a:t> computing</a:t>
            </a:r>
            <a:endParaRPr lang="en-GB" altLang="fr-FR" sz="3200" b="1" dirty="0" smtClean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fr-FR" sz="2800" b="1" dirty="0">
                <a:solidFill>
                  <a:schemeClr val="tx1"/>
                </a:solidFill>
              </a:rPr>
              <a:t>Mobile devices</a:t>
            </a:r>
            <a:br>
              <a:rPr lang="fr-FR" sz="2800" b="1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en-US" altLang="fr-FR" sz="2800" dirty="0">
                <a:solidFill>
                  <a:schemeClr val="tx1"/>
                </a:solidFill>
              </a:rPr>
              <a:t>small, powerful, connected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br>
              <a:rPr lang="fr-FR" sz="2800" dirty="0">
                <a:solidFill>
                  <a:schemeClr val="tx1"/>
                </a:solidFill>
              </a:rPr>
            </a:b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fr-FR" sz="2800" b="1" dirty="0">
                <a:solidFill>
                  <a:schemeClr val="tx1"/>
                </a:solidFill>
              </a:rPr>
              <a:t>Compatibility issues between different devices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en-US" altLang="fr-FR" sz="2800" dirty="0">
                <a:solidFill>
                  <a:schemeClr val="tx1"/>
                </a:solidFill>
              </a:rPr>
              <a:t>platform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en-US" sz="2800" dirty="0">
                <a:solidFill>
                  <a:schemeClr val="tx1"/>
                </a:solidFill>
              </a:rPr>
              <a:t>    </a:t>
            </a:r>
            <a:r>
              <a:rPr lang="en-US" altLang="fr-FR" sz="2800" dirty="0">
                <a:solidFill>
                  <a:schemeClr val="tx1"/>
                </a:solidFill>
              </a:rPr>
              <a:t>technical constraints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en-US" sz="2800" dirty="0">
                <a:solidFill>
                  <a:schemeClr val="tx1"/>
                </a:solidFill>
              </a:rPr>
              <a:t>    </a:t>
            </a:r>
            <a:r>
              <a:rPr lang="en-US" altLang="fr-FR" sz="2800" dirty="0">
                <a:solidFill>
                  <a:schemeClr val="tx1"/>
                </a:solidFill>
              </a:rPr>
              <a:t>bandwidth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en-US" sz="2800" dirty="0">
                <a:solidFill>
                  <a:schemeClr val="tx1"/>
                </a:solidFill>
              </a:rPr>
              <a:t>    </a:t>
            </a:r>
            <a:r>
              <a:rPr lang="en-US" altLang="fr-FR" sz="2800" dirty="0">
                <a:solidFill>
                  <a:schemeClr val="tx1"/>
                </a:solidFill>
              </a:rPr>
              <a:t>memory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en-GB" altLang="fr-FR" sz="2800" dirty="0">
                <a:solidFill>
                  <a:schemeClr val="tx1"/>
                </a:solidFill>
              </a:rPr>
              <a:t>    </a:t>
            </a:r>
            <a:r>
              <a:rPr lang="en-US" altLang="fr-FR" sz="2800" dirty="0">
                <a:solidFill>
                  <a:schemeClr val="tx1"/>
                </a:solidFill>
              </a:rPr>
              <a:t>storage space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en-US" sz="2800" dirty="0">
                <a:solidFill>
                  <a:schemeClr val="tx1"/>
                </a:solidFill>
              </a:rPr>
              <a:t>    </a:t>
            </a:r>
            <a:r>
              <a:rPr lang="en-US" altLang="fr-FR" sz="2800" dirty="0">
                <a:solidFill>
                  <a:schemeClr val="tx1"/>
                </a:solidFill>
              </a:rPr>
              <a:t>screen size</a:t>
            </a:r>
            <a:br>
              <a:rPr lang="fr-FR" sz="2800" b="1" dirty="0">
                <a:solidFill>
                  <a:schemeClr val="tx1"/>
                </a:solidFill>
              </a:rPr>
            </a:br>
            <a:br>
              <a:rPr lang="fr-FR" sz="2800" dirty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52120" y="504962"/>
            <a:ext cx="2638424" cy="164734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991" y="3140968"/>
            <a:ext cx="4325673" cy="2520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US" altLang="fr-FR" sz="3200" b="1" dirty="0"/>
              <a:t>Pervasive computing</a:t>
            </a:r>
            <a:r>
              <a:rPr lang="fr-FR" sz="3200" b="1" dirty="0"/>
              <a:t> 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fr-FR" sz="2800" dirty="0">
                <a:solidFill>
                  <a:schemeClr val="tx1"/>
                </a:solidFill>
              </a:rPr>
              <a:t>Connected objects (computers, smartphones, devices)</a:t>
            </a:r>
            <a:endParaRPr lang="en-US" altLang="fr-FR" sz="2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en-US" sz="2800" dirty="0">
                <a:solidFill>
                  <a:schemeClr val="tx1"/>
                </a:solidFill>
              </a:rPr>
              <a:t>-</a:t>
            </a:r>
            <a:r>
              <a:rPr lang="en-US" altLang="fr-FR" sz="2800" dirty="0">
                <a:solidFill>
                  <a:schemeClr val="tx1"/>
                </a:solidFill>
              </a:rPr>
              <a:t>recognize each other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en-US" sz="2800" dirty="0">
                <a:solidFill>
                  <a:schemeClr val="tx1"/>
                </a:solidFill>
              </a:rPr>
              <a:t>-</a:t>
            </a:r>
            <a:r>
              <a:rPr lang="en-US" altLang="fr-FR" sz="2800" dirty="0">
                <a:solidFill>
                  <a:schemeClr val="tx1"/>
                </a:solidFill>
              </a:rPr>
              <a:t>locate each other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en-US" sz="2800" dirty="0">
                <a:solidFill>
                  <a:schemeClr val="tx1"/>
                </a:solidFill>
              </a:rPr>
              <a:t>-</a:t>
            </a:r>
            <a:r>
              <a:rPr lang="en-US" altLang="fr-FR" sz="2800" dirty="0">
                <a:solidFill>
                  <a:schemeClr val="tx1"/>
                </a:solidFill>
              </a:rPr>
              <a:t>interact with each other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fr-FR" sz="2800" dirty="0">
                <a:solidFill>
                  <a:schemeClr val="tx1"/>
                </a:solidFill>
              </a:rPr>
              <a:t>(information transfer, data synchronization)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en-US" sz="2800" dirty="0">
                <a:solidFill>
                  <a:schemeClr val="tx1"/>
                </a:solidFill>
              </a:rPr>
              <a:t>-</a:t>
            </a:r>
            <a:r>
              <a:rPr lang="en-US" altLang="fr-FR" sz="2800" dirty="0">
                <a:solidFill>
                  <a:schemeClr val="tx1"/>
                </a:solidFill>
              </a:rPr>
              <a:t>without user action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en-US" sz="2800" dirty="0">
                <a:solidFill>
                  <a:schemeClr val="tx1"/>
                </a:solidFill>
              </a:rPr>
              <a:t>-</a:t>
            </a:r>
            <a:r>
              <a:rPr lang="en-US" altLang="fr-FR" sz="2800" dirty="0">
                <a:solidFill>
                  <a:schemeClr val="tx1"/>
                </a:solidFill>
              </a:rPr>
              <a:t>at any time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br>
              <a:rPr lang="fr-FR" sz="2800" dirty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03800" y="4077335"/>
            <a:ext cx="3874135" cy="2461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US" altLang="fr-FR" sz="3200" b="1" dirty="0" smtClean="0"/>
              <a:t>Back to reality</a:t>
            </a:r>
            <a:r>
              <a:rPr lang="fr-FR" sz="3200" b="1" dirty="0" smtClean="0"/>
              <a:t>…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altLang="fr-FR" sz="2800" dirty="0"/>
              <a:t>Screen</a:t>
            </a:r>
            <a:r>
              <a:rPr lang="fr-FR" sz="2800" dirty="0"/>
              <a:t>, </a:t>
            </a:r>
            <a:r>
              <a:rPr lang="en-GB" altLang="fr-FR" sz="2800" dirty="0"/>
              <a:t>Keyboard</a:t>
            </a:r>
            <a:r>
              <a:rPr lang="fr-FR" sz="2800" dirty="0"/>
              <a:t>, </a:t>
            </a:r>
            <a:r>
              <a:rPr lang="en-GB" altLang="fr-FR" sz="2800" dirty="0"/>
              <a:t>mouse</a:t>
            </a:r>
            <a:r>
              <a:rPr lang="fr-FR" sz="2800" dirty="0"/>
              <a:t>… </a:t>
            </a:r>
            <a:endParaRPr lang="fr-FR" sz="2800" dirty="0" smtClean="0"/>
          </a:p>
          <a:p>
            <a:pPr marL="0" indent="0">
              <a:buNone/>
            </a:pPr>
            <a:br>
              <a:rPr lang="fr-FR" sz="2800" dirty="0"/>
            </a:br>
            <a:endParaRPr lang="fr-FR" sz="2600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348150"/>
            <a:ext cx="4843140" cy="484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/>
          <p:nvPr/>
        </p:nvSpPr>
        <p:spPr>
          <a:xfrm>
            <a:off x="1410767" y="2612975"/>
            <a:ext cx="6228184" cy="18448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sz="6000" b="1" dirty="0" smtClean="0"/>
              <a:t>Questions…</a:t>
            </a:r>
            <a:r>
              <a:rPr lang="fr-FR" sz="6000" dirty="0" smtClean="0"/>
              <a:t> </a:t>
            </a:r>
            <a:endParaRPr lang="fr-FR" sz="6000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1720" y="1498600"/>
            <a:ext cx="1123950" cy="74295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191" y="2653381"/>
            <a:ext cx="1133475" cy="8382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4605" y="4098775"/>
            <a:ext cx="1162050" cy="971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GB" altLang="fr-FR" sz="3200" b="1" dirty="0"/>
              <a:t>HCI</a:t>
            </a:r>
            <a:r>
              <a:rPr lang="fr-FR" sz="3200" b="1" dirty="0"/>
              <a:t> - d</a:t>
            </a:r>
            <a:r>
              <a:rPr lang="en-GB" altLang="fr-FR" sz="3200" b="1" dirty="0"/>
              <a:t>e</a:t>
            </a:r>
            <a:r>
              <a:rPr lang="fr-FR" sz="3200" b="1" dirty="0"/>
              <a:t>finitions</a:t>
            </a:r>
            <a:r>
              <a:rPr lang="fr-FR" sz="3200" dirty="0"/>
              <a:t> 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sz="2800" b="1" dirty="0">
                <a:solidFill>
                  <a:schemeClr val="tx1"/>
                </a:solidFill>
              </a:rPr>
              <a:t> H</a:t>
            </a:r>
            <a:r>
              <a:rPr lang="en-GB" altLang="fr-FR" sz="2800" b="1" dirty="0">
                <a:solidFill>
                  <a:schemeClr val="tx1"/>
                </a:solidFill>
              </a:rPr>
              <a:t>uman </a:t>
            </a:r>
            <a:r>
              <a:rPr lang="fr-FR" sz="2800" b="1" dirty="0">
                <a:solidFill>
                  <a:schemeClr val="tx1"/>
                </a:solidFill>
              </a:rPr>
              <a:t>- </a:t>
            </a:r>
            <a:r>
              <a:rPr lang="en-GB" altLang="fr-FR" sz="2800" b="1" dirty="0">
                <a:solidFill>
                  <a:schemeClr val="tx1"/>
                </a:solidFill>
              </a:rPr>
              <a:t>Computer </a:t>
            </a:r>
            <a:r>
              <a:rPr lang="fr-FR" sz="2800" b="1" dirty="0">
                <a:solidFill>
                  <a:schemeClr val="tx1"/>
                </a:solidFill>
                <a:sym typeface="+mn-ea"/>
              </a:rPr>
              <a:t>Interface</a:t>
            </a:r>
            <a:br>
              <a:rPr lang="fr-FR" sz="2800" b="1" dirty="0">
                <a:solidFill>
                  <a:schemeClr val="tx1"/>
                </a:solidFill>
              </a:rPr>
            </a:br>
            <a:r>
              <a:rPr lang="en-US" altLang="fr-FR" sz="2800" dirty="0" smtClean="0">
                <a:solidFill>
                  <a:schemeClr val="tx1"/>
                </a:solidFill>
              </a:rPr>
              <a:t>All hardware and software components enabling a human user to interact with an interactive system</a:t>
            </a:r>
            <a:endParaRPr lang="en-US" alt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sz="2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sz="2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b="1" dirty="0">
                <a:solidFill>
                  <a:schemeClr val="tx1"/>
                </a:solidFill>
              </a:rPr>
              <a:t>H</a:t>
            </a:r>
            <a:r>
              <a:rPr lang="en-GB" altLang="fr-FR" sz="2800" b="1" dirty="0">
                <a:solidFill>
                  <a:schemeClr val="tx1"/>
                </a:solidFill>
              </a:rPr>
              <a:t>uman</a:t>
            </a:r>
            <a:r>
              <a:rPr lang="fr-FR" sz="2800" b="1" dirty="0">
                <a:solidFill>
                  <a:schemeClr val="tx1"/>
                </a:solidFill>
              </a:rPr>
              <a:t> - </a:t>
            </a:r>
            <a:r>
              <a:rPr lang="en-GB" altLang="fr-FR" sz="2800" b="1" dirty="0">
                <a:solidFill>
                  <a:schemeClr val="tx1"/>
                </a:solidFill>
              </a:rPr>
              <a:t>Computer </a:t>
            </a:r>
            <a:r>
              <a:rPr lang="fr-FR" sz="2800" b="1" dirty="0">
                <a:solidFill>
                  <a:schemeClr val="tx1"/>
                </a:solidFill>
                <a:sym typeface="+mn-ea"/>
              </a:rPr>
              <a:t>Interaction </a:t>
            </a:r>
            <a:br>
              <a:rPr lang="fr-FR" sz="2800" b="1" dirty="0">
                <a:solidFill>
                  <a:schemeClr val="tx1"/>
                </a:solidFill>
              </a:rPr>
            </a:br>
            <a:r>
              <a:rPr lang="en-US" altLang="fr-FR" sz="2800" dirty="0">
                <a:solidFill>
                  <a:schemeClr val="tx1"/>
                </a:solidFill>
              </a:rPr>
              <a:t>All processes enabling bidirectional communication between an interactive system and its human user</a:t>
            </a:r>
            <a:r>
              <a:rPr lang="en-GB" altLang="en-US" sz="2800" dirty="0">
                <a:solidFill>
                  <a:schemeClr val="tx1"/>
                </a:solidFill>
              </a:rPr>
              <a:t>.</a:t>
            </a:r>
            <a:br>
              <a:rPr lang="fr-FR" sz="2800" dirty="0">
                <a:solidFill>
                  <a:schemeClr val="tx1"/>
                </a:solidFill>
              </a:rPr>
            </a:br>
            <a:br>
              <a:rPr lang="fr-FR" sz="2800" dirty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7744" y="2636912"/>
            <a:ext cx="3960440" cy="18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US" altLang="fr-FR" sz="3200" dirty="0"/>
              <a:t>Ergonomics</a:t>
            </a:r>
            <a:r>
              <a:rPr lang="fr-FR" sz="3200" dirty="0"/>
              <a:t> 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641208"/>
            <a:ext cx="7597508" cy="1484266"/>
          </a:xfrm>
        </p:spPr>
        <p:txBody>
          <a:bodyPr>
            <a:noAutofit/>
          </a:bodyPr>
          <a:lstStyle/>
          <a:p>
            <a:r>
              <a:rPr lang="fr-FR" sz="2800" b="1" dirty="0" smtClean="0">
                <a:solidFill>
                  <a:schemeClr val="tx1"/>
                </a:solidFill>
              </a:rPr>
              <a:t>D</a:t>
            </a:r>
            <a:r>
              <a:rPr lang="en-GB" altLang="fr-FR" sz="2800" b="1" dirty="0" smtClean="0">
                <a:solidFill>
                  <a:schemeClr val="tx1"/>
                </a:solidFill>
              </a:rPr>
              <a:t>e</a:t>
            </a:r>
            <a:r>
              <a:rPr lang="fr-FR" sz="2800" b="1" dirty="0" smtClean="0">
                <a:solidFill>
                  <a:schemeClr val="tx1"/>
                </a:solidFill>
              </a:rPr>
              <a:t>finition</a:t>
            </a:r>
            <a:r>
              <a:rPr lang="fr-FR" sz="2800" dirty="0" smtClean="0">
                <a:solidFill>
                  <a:schemeClr val="tx1"/>
                </a:solidFill>
              </a:rPr>
              <a:t>: </a:t>
            </a:r>
            <a:r>
              <a:rPr lang="en-US" altLang="fr-FR" sz="2800" dirty="0">
                <a:solidFill>
                  <a:schemeClr val="tx1"/>
                </a:solidFill>
              </a:rPr>
              <a:t>The adaptation of a product or work environment to its user</a:t>
            </a:r>
            <a:r>
              <a:rPr lang="fr-FR" sz="2800" dirty="0">
                <a:solidFill>
                  <a:schemeClr val="tx1"/>
                </a:solidFill>
              </a:rPr>
              <a:t>.</a:t>
            </a:r>
            <a:endParaRPr lang="fr-FR" sz="2800" dirty="0">
              <a:solidFill>
                <a:schemeClr val="tx1"/>
              </a:solidFill>
            </a:endParaRPr>
          </a:p>
          <a:p>
            <a:pPr marL="2157730">
              <a:buFont typeface="Wingdings" panose="05000000000000000000" pitchFamily="2" charset="2"/>
              <a:buChar char="Ø"/>
            </a:pPr>
            <a:r>
              <a:rPr lang="en-US" altLang="fr-FR" sz="2800" dirty="0" smtClean="0">
                <a:solidFill>
                  <a:schemeClr val="tx1"/>
                </a:solidFill>
              </a:rPr>
              <a:t>Multidisciplinary field</a:t>
            </a:r>
            <a:endParaRPr lang="en-US" altLang="fr-FR" sz="2800" dirty="0" smtClean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251519" y="2276872"/>
            <a:ext cx="8462173" cy="57600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Informati</a:t>
            </a:r>
            <a:r>
              <a:rPr lang="en-GB" altLang="fr-FR" sz="3200" b="1" dirty="0"/>
              <a:t>cs</a:t>
            </a:r>
            <a:r>
              <a:rPr lang="fr-FR" sz="3200" b="1" dirty="0"/>
              <a:t> </a:t>
            </a:r>
            <a:endParaRPr lang="fr-FR" sz="2000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51519" y="2924944"/>
            <a:ext cx="8462173" cy="568623"/>
          </a:xfrm>
          <a:prstGeom prst="roundRect">
            <a:avLst/>
          </a:prstGeom>
          <a:solidFill>
            <a:srgbClr val="00B0F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fr-FR" sz="3200" b="1" dirty="0"/>
              <a:t>Cognitive Psychology"</a:t>
            </a:r>
            <a:endParaRPr lang="en-US" altLang="fr-FR" sz="3200" b="1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51519" y="3573016"/>
            <a:ext cx="8462173" cy="648072"/>
          </a:xfrm>
          <a:prstGeom prst="roundRect">
            <a:avLst/>
          </a:prstGeom>
          <a:solidFill>
            <a:srgbClr val="00B0F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fr-FR" sz="3200" b="1" dirty="0" smtClean="0"/>
              <a:t>Software Ergonomics</a:t>
            </a:r>
            <a:r>
              <a:rPr lang="fr-FR" sz="3200" b="1" dirty="0" smtClean="0"/>
              <a:t> </a:t>
            </a:r>
            <a:endParaRPr lang="fr-FR" sz="3200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251519" y="4293096"/>
            <a:ext cx="8462174" cy="668592"/>
          </a:xfrm>
          <a:prstGeom prst="roundRect">
            <a:avLst/>
          </a:prstGeom>
          <a:solidFill>
            <a:srgbClr val="00B0F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fr-FR" sz="3200" b="1" dirty="0"/>
              <a:t>Educational Sciences</a:t>
            </a:r>
            <a:endParaRPr lang="en-US" altLang="fr-FR" sz="3200" b="1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51520" y="5013176"/>
            <a:ext cx="8462173" cy="648072"/>
          </a:xfrm>
          <a:prstGeom prst="roundRect">
            <a:avLst/>
          </a:prstGeom>
          <a:solidFill>
            <a:srgbClr val="00B0F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000" b="1" dirty="0" smtClean="0"/>
              <a:t>Anthropolog</a:t>
            </a:r>
            <a:r>
              <a:rPr lang="en-GB" altLang="fr-FR" sz="3000" b="1" dirty="0" smtClean="0"/>
              <a:t>y</a:t>
            </a:r>
            <a:r>
              <a:rPr lang="fr-FR" sz="3000" b="1" dirty="0" smtClean="0"/>
              <a:t>, sociolog</a:t>
            </a:r>
            <a:r>
              <a:rPr lang="en-GB" altLang="fr-FR" sz="3000" b="1" dirty="0" smtClean="0"/>
              <a:t>y</a:t>
            </a:r>
            <a:r>
              <a:rPr lang="fr-FR" sz="3000" b="1" dirty="0" smtClean="0"/>
              <a:t>, philosoph</a:t>
            </a:r>
            <a:r>
              <a:rPr lang="en-GB" altLang="fr-FR" sz="3000" b="1" dirty="0" smtClean="0"/>
              <a:t>y</a:t>
            </a:r>
            <a:r>
              <a:rPr lang="fr-FR" sz="3000" b="1" dirty="0" smtClean="0"/>
              <a:t>, linguisti</a:t>
            </a:r>
            <a:r>
              <a:rPr lang="en-GB" altLang="fr-FR" sz="3000" b="1" dirty="0" smtClean="0"/>
              <a:t>cs</a:t>
            </a:r>
            <a:endParaRPr lang="en-GB" altLang="fr-FR" sz="3000" b="1" dirty="0" smtClean="0"/>
          </a:p>
        </p:txBody>
      </p:sp>
      <p:sp>
        <p:nvSpPr>
          <p:cNvPr id="10" name="Rectangle à coins arrondis 9"/>
          <p:cNvSpPr/>
          <p:nvPr/>
        </p:nvSpPr>
        <p:spPr>
          <a:xfrm>
            <a:off x="251520" y="5761158"/>
            <a:ext cx="8462174" cy="548162"/>
          </a:xfrm>
          <a:prstGeom prst="roundRect">
            <a:avLst/>
          </a:prstGeom>
          <a:solidFill>
            <a:srgbClr val="00B0F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Communication</a:t>
            </a:r>
            <a:r>
              <a:rPr lang="fr-FR" sz="3200" b="1" dirty="0" smtClean="0"/>
              <a:t>, graphi</a:t>
            </a:r>
            <a:r>
              <a:rPr lang="en-GB" altLang="fr-FR" sz="3200" b="1" dirty="0" smtClean="0"/>
              <a:t>cs</a:t>
            </a:r>
            <a:r>
              <a:rPr lang="fr-FR" sz="3200" b="1" dirty="0" smtClean="0"/>
              <a:t>, audiovisu</a:t>
            </a:r>
            <a:r>
              <a:rPr lang="en-GB" altLang="fr-FR" sz="3200" b="1" dirty="0" smtClean="0"/>
              <a:t>a</a:t>
            </a:r>
            <a:r>
              <a:rPr lang="fr-FR" sz="3200" b="1" dirty="0" smtClean="0"/>
              <a:t>l</a:t>
            </a:r>
            <a:r>
              <a:rPr lang="fr-FR" sz="3200" b="1" dirty="0"/>
              <a:t>, </a:t>
            </a:r>
            <a:r>
              <a:rPr lang="fr-FR" sz="3200" b="1" dirty="0" smtClean="0"/>
              <a:t>design</a:t>
            </a:r>
            <a:endParaRPr lang="fr-F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868346"/>
          </a:xfrm>
        </p:spPr>
        <p:txBody>
          <a:bodyPr>
            <a:normAutofit/>
          </a:bodyPr>
          <a:lstStyle/>
          <a:p>
            <a:r>
              <a:rPr lang="en-US" altLang="fr-FR" sz="3200" dirty="0"/>
              <a:t>Common </a:t>
            </a:r>
            <a:r>
              <a:rPr lang="en-GB" altLang="en-US" sz="3200" dirty="0"/>
              <a:t>Ideas</a:t>
            </a:r>
            <a:r>
              <a:rPr lang="en-US" altLang="fr-FR" sz="3200" dirty="0"/>
              <a:t> About Ergonomics</a:t>
            </a:r>
            <a:endParaRPr lang="en-US" alt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7624" y="432048"/>
            <a:ext cx="7704856" cy="623731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GB" altLang="fr-FR" sz="2600" b="1" dirty="0">
                <a:solidFill>
                  <a:schemeClr val="tx1"/>
                </a:solidFill>
              </a:rPr>
              <a:t>Its </a:t>
            </a:r>
            <a:r>
              <a:rPr lang="fr-FR" sz="2600" b="1" dirty="0" smtClean="0">
                <a:solidFill>
                  <a:schemeClr val="tx1"/>
                </a:solidFill>
              </a:rPr>
              <a:t>e</a:t>
            </a:r>
            <a:r>
              <a:rPr lang="en-GB" altLang="fr-FR" sz="2600" b="1" dirty="0" smtClean="0">
                <a:solidFill>
                  <a:schemeClr val="tx1"/>
                </a:solidFill>
              </a:rPr>
              <a:t>asy</a:t>
            </a:r>
            <a:endParaRPr lang="fr-FR" sz="2600" b="1" dirty="0" smtClean="0">
              <a:solidFill>
                <a:schemeClr val="tx1"/>
              </a:solidFill>
            </a:endParaRPr>
          </a:p>
          <a:p>
            <a:pPr marL="271780" indent="0">
              <a:spcBef>
                <a:spcPts val="600"/>
              </a:spcBef>
              <a:buNone/>
            </a:pPr>
            <a:r>
              <a:rPr lang="fr-FR" sz="2600" dirty="0" smtClean="0">
                <a:solidFill>
                  <a:schemeClr val="tx1"/>
                </a:solidFill>
              </a:rPr>
              <a:t>     diffic</a:t>
            </a:r>
            <a:r>
              <a:rPr lang="en-GB" altLang="fr-FR" sz="2600" dirty="0" smtClean="0">
                <a:solidFill>
                  <a:schemeClr val="tx1"/>
                </a:solidFill>
              </a:rPr>
              <a:t>ult</a:t>
            </a:r>
            <a:r>
              <a:rPr lang="fr-FR" sz="2600" dirty="0">
                <a:solidFill>
                  <a:schemeClr val="tx1"/>
                </a:solidFill>
              </a:rPr>
              <a:t>, </a:t>
            </a:r>
            <a:r>
              <a:rPr lang="en-US" altLang="fr-FR" sz="2600" dirty="0" smtClean="0">
                <a:solidFill>
                  <a:schemeClr val="tx1"/>
                </a:solidFill>
              </a:rPr>
              <a:t>Time-consuming and expensive</a:t>
            </a:r>
            <a:endParaRPr lang="fr-FR" sz="26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fr-FR" sz="2600" b="1" dirty="0" smtClean="0">
                <a:solidFill>
                  <a:schemeClr val="tx1"/>
                </a:solidFill>
              </a:rPr>
              <a:t> </a:t>
            </a:r>
            <a:r>
              <a:rPr lang="en-US" altLang="fr-FR" sz="2600" b="1" dirty="0" smtClean="0">
                <a:solidFill>
                  <a:schemeClr val="tx1"/>
                </a:solidFill>
              </a:rPr>
              <a:t>This is a screen visual enhancement</a:t>
            </a:r>
            <a:endParaRPr lang="en-US" altLang="fr-FR" sz="2600" b="1" dirty="0" smtClean="0">
              <a:solidFill>
                <a:schemeClr val="tx1"/>
              </a:solidFill>
            </a:endParaRPr>
          </a:p>
          <a:p>
            <a:pPr marL="628650" indent="0">
              <a:spcBef>
                <a:spcPts val="600"/>
              </a:spcBef>
              <a:buNone/>
            </a:pPr>
            <a:r>
              <a:rPr lang="en-US" altLang="fr-FR" sz="2600" dirty="0" smtClean="0">
                <a:solidFill>
                  <a:schemeClr val="tx1"/>
                </a:solidFill>
              </a:rPr>
              <a:t>Requires an early, systematic, iterative, and experimental approach</a:t>
            </a:r>
            <a:endParaRPr lang="fr-FR" sz="26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fr-FR" sz="2600" b="1" dirty="0" smtClean="0">
                <a:solidFill>
                  <a:schemeClr val="tx1"/>
                </a:solidFill>
              </a:rPr>
              <a:t>- </a:t>
            </a:r>
            <a:r>
              <a:rPr lang="en-US" altLang="fr-FR" sz="2600" b="1" dirty="0" smtClean="0">
                <a:solidFill>
                  <a:schemeClr val="tx1"/>
                </a:solidFill>
              </a:rPr>
              <a:t>It's merely a matter of taste, common sense, and intuition</a:t>
            </a:r>
            <a:endParaRPr lang="fr-FR" sz="2600" b="1" dirty="0" smtClean="0">
              <a:solidFill>
                <a:schemeClr val="tx1"/>
              </a:solidFill>
            </a:endParaRPr>
          </a:p>
          <a:p>
            <a:pPr marL="628650" indent="0">
              <a:spcBef>
                <a:spcPts val="600"/>
              </a:spcBef>
              <a:buNone/>
            </a:pPr>
            <a:r>
              <a:rPr lang="en-US" altLang="fr-FR" sz="2600" dirty="0" smtClean="0">
                <a:solidFill>
                  <a:schemeClr val="tx1"/>
                </a:solidFill>
              </a:rPr>
              <a:t>Rules to follow, grounded in scientific evidence</a:t>
            </a:r>
            <a:endParaRPr lang="fr-FR" sz="26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fr-FR" sz="2600" b="1" dirty="0" smtClean="0">
                <a:solidFill>
                  <a:schemeClr val="tx1"/>
                </a:solidFill>
              </a:rPr>
              <a:t>- </a:t>
            </a:r>
            <a:r>
              <a:rPr lang="en-US" altLang="fr-FR" sz="2600" b="1" dirty="0" smtClean="0">
                <a:solidFill>
                  <a:schemeClr val="tx1"/>
                </a:solidFill>
              </a:rPr>
              <a:t>There is a miracle method</a:t>
            </a:r>
            <a:endParaRPr lang="fr-FR" sz="2600" b="1" dirty="0" smtClean="0">
              <a:solidFill>
                <a:schemeClr val="tx1"/>
              </a:solidFill>
            </a:endParaRPr>
          </a:p>
          <a:p>
            <a:pPr marL="542925" indent="0">
              <a:spcBef>
                <a:spcPts val="600"/>
              </a:spcBef>
              <a:buNone/>
            </a:pPr>
            <a:r>
              <a:rPr lang="en-US" altLang="fr-FR" sz="2600" dirty="0" smtClean="0">
                <a:solidFill>
                  <a:schemeClr val="tx1"/>
                </a:solidFill>
              </a:rPr>
              <a:t>No ready-made solution</a:t>
            </a:r>
            <a:endParaRPr lang="en-US" altLang="fr-FR" sz="2600" dirty="0" smtClean="0">
              <a:solidFill>
                <a:schemeClr val="tx1"/>
              </a:solidFill>
            </a:endParaRPr>
          </a:p>
          <a:p>
            <a:pPr marL="542925" indent="0">
              <a:spcBef>
                <a:spcPts val="600"/>
              </a:spcBef>
              <a:buNone/>
            </a:pPr>
            <a:r>
              <a:rPr lang="en-US" altLang="fr-FR" sz="2600" dirty="0" smtClean="0">
                <a:solidFill>
                  <a:schemeClr val="tx1"/>
                </a:solidFill>
              </a:rPr>
              <a:t>Theoretical and experimental benchmarks, expertise, ongoing inquiry</a:t>
            </a:r>
            <a:r>
              <a:rPr lang="fr-FR" sz="2600" dirty="0" smtClean="0">
                <a:solidFill>
                  <a:schemeClr val="tx1"/>
                </a:solidFill>
              </a:rPr>
              <a:t> ……</a:t>
            </a:r>
            <a:br>
              <a:rPr lang="fr-FR" sz="2600" dirty="0" smtClean="0">
                <a:solidFill>
                  <a:schemeClr val="tx1"/>
                </a:solidFill>
              </a:rPr>
            </a:br>
            <a:br>
              <a:rPr lang="fr-FR" sz="2600" dirty="0" smtClean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544" y="404664"/>
            <a:ext cx="1144079" cy="58095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3326" y="1268760"/>
            <a:ext cx="1200949" cy="54443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13382" y="2708920"/>
            <a:ext cx="1301005" cy="58978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08520" y="4365104"/>
            <a:ext cx="1323168" cy="5998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Plan du cours</a:t>
            </a:r>
            <a:endParaRPr lang="fr-FR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75432" y="1229345"/>
            <a:ext cx="8786874" cy="12241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200" dirty="0" smtClean="0">
                <a:solidFill>
                  <a:schemeClr val="bg1">
                    <a:lumMod val="50000"/>
                  </a:schemeClr>
                </a:solidFill>
              </a:rPr>
              <a:t>Introduction </a:t>
            </a:r>
            <a:r>
              <a:rPr lang="en-GB" altLang="fr-FR" sz="3200" dirty="0">
                <a:solidFill>
                  <a:schemeClr val="bg1">
                    <a:lumMod val="50000"/>
                  </a:schemeClr>
                </a:solidFill>
              </a:rPr>
              <a:t>to  HCI</a:t>
            </a:r>
            <a:endParaRPr lang="en-GB" altLang="fr-FR" sz="32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fr-FR" sz="3200" b="1" dirty="0" smtClean="0">
                <a:solidFill>
                  <a:schemeClr val="tx1"/>
                </a:solidFill>
              </a:rPr>
              <a:t>Histor</a:t>
            </a:r>
            <a:r>
              <a:rPr lang="en-GB" altLang="fr-FR" sz="3200" b="1" dirty="0" smtClean="0">
                <a:solidFill>
                  <a:schemeClr val="tx1"/>
                </a:solidFill>
              </a:rPr>
              <a:t>y</a:t>
            </a:r>
            <a:r>
              <a:rPr lang="fr-FR" sz="3200" dirty="0" smtClean="0">
                <a:solidFill>
                  <a:schemeClr val="tx1"/>
                </a:solidFill>
              </a:rPr>
              <a:t> </a:t>
            </a:r>
            <a:br>
              <a:rPr lang="fr-FR" sz="2800" dirty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7704" y="2420888"/>
            <a:ext cx="5184576" cy="39056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Histor</a:t>
            </a:r>
            <a:r>
              <a:rPr lang="en-GB" altLang="fr-FR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y</a:t>
            </a:r>
            <a:r>
              <a:rPr lang="fr-FR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1945-1970 </a:t>
            </a:r>
            <a:r>
              <a:rPr lang="fr-FR" sz="32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: </a:t>
            </a:r>
            <a:r>
              <a:rPr lang="en-US" altLang="fr-FR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The beginnings</a:t>
            </a:r>
            <a:r>
              <a:rPr lang="fr-FR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endParaRPr lang="fr-FR" sz="32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5293252" cy="271578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fr-FR" sz="2800" dirty="0">
                <a:solidFill>
                  <a:schemeClr val="tx1"/>
                </a:solidFill>
              </a:rPr>
              <a:t>Limited input/output devices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</a:t>
            </a:r>
            <a:r>
              <a:rPr lang="en-US" altLang="fr-FR" sz="2800" dirty="0">
                <a:solidFill>
                  <a:schemeClr val="tx1"/>
                </a:solidFill>
              </a:rPr>
              <a:t>Perforateurs/Lecteurs de cartes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</a:t>
            </a:r>
            <a:r>
              <a:rPr lang="en-US" altLang="fr-FR" sz="2800" dirty="0">
                <a:solidFill>
                  <a:schemeClr val="tx1"/>
                </a:solidFill>
              </a:rPr>
              <a:t>Control panels (indicator lights)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en-GB" altLang="fr-FR" sz="2800" dirty="0" smtClean="0">
                <a:solidFill>
                  <a:schemeClr val="tx1"/>
                </a:solidFill>
              </a:rPr>
              <a:t>printers</a:t>
            </a:r>
            <a:endParaRPr lang="fr-FR" sz="2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chemeClr val="tx1"/>
                </a:solidFill>
              </a:rPr>
              <a:t> </a:t>
            </a:r>
            <a:r>
              <a:rPr lang="fr-FR" sz="2800" dirty="0">
                <a:solidFill>
                  <a:schemeClr val="tx1"/>
                </a:solidFill>
              </a:rPr>
              <a:t> comman</a:t>
            </a:r>
            <a:r>
              <a:rPr lang="en-GB" altLang="fr-FR" sz="2800" dirty="0">
                <a:solidFill>
                  <a:schemeClr val="tx1"/>
                </a:solidFill>
              </a:rPr>
              <a:t>d Language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br>
              <a:rPr lang="fr-FR" sz="2800" dirty="0">
                <a:solidFill>
                  <a:schemeClr val="tx1"/>
                </a:solidFill>
              </a:rPr>
            </a:br>
            <a:endParaRPr lang="fr-F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761040"/>
            <a:ext cx="3736988" cy="209696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3216" y="692696"/>
            <a:ext cx="3590783" cy="280027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3492970"/>
            <a:ext cx="2016224" cy="332322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9912" y="4761040"/>
            <a:ext cx="3096344" cy="20706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accent6">
                    <a:lumMod val="75000"/>
                  </a:schemeClr>
                </a:solidFill>
              </a:rPr>
              <a:t>Histor</a:t>
            </a:r>
            <a:r>
              <a:rPr lang="en-GB" altLang="fr-FR" sz="3200" b="1" dirty="0">
                <a:solidFill>
                  <a:schemeClr val="accent6">
                    <a:lumMod val="75000"/>
                  </a:schemeClr>
                </a:solidFill>
              </a:rPr>
              <a:t>y</a:t>
            </a: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</a:rPr>
              <a:t> 1970s : </a:t>
            </a:r>
            <a:r>
              <a:rPr lang="en-GB" altLang="fr-FR" sz="3200" b="1" dirty="0">
                <a:solidFill>
                  <a:schemeClr val="accent6">
                    <a:lumMod val="75000"/>
                  </a:schemeClr>
                </a:solidFill>
              </a:rPr>
              <a:t>Modern Computers</a:t>
            </a:r>
            <a:r>
              <a:rPr lang="fr-FR" sz="3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fr-FR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fr-FR" sz="2800" dirty="0">
                <a:solidFill>
                  <a:schemeClr val="tx1"/>
                </a:solidFill>
              </a:rPr>
              <a:t>"New" input-output devices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en-US" altLang="fr-FR" sz="2800" dirty="0">
                <a:solidFill>
                  <a:schemeClr val="tx1"/>
                </a:solidFill>
              </a:rPr>
              <a:t>1963: graphic screen and light pen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- </a:t>
            </a:r>
            <a:r>
              <a:rPr lang="en-US" altLang="fr-FR" sz="2800" dirty="0">
                <a:solidFill>
                  <a:schemeClr val="tx1"/>
                </a:solidFill>
              </a:rPr>
              <a:t>1968: first mouse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endParaRPr 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dirty="0" smtClean="0">
                <a:solidFill>
                  <a:schemeClr val="tx1"/>
                </a:solidFill>
              </a:rPr>
              <a:t>    - </a:t>
            </a:r>
            <a:r>
              <a:rPr lang="en-US" altLang="fr-FR" sz="2800" dirty="0">
                <a:solidFill>
                  <a:schemeClr val="tx1"/>
                </a:solidFill>
              </a:rPr>
              <a:t>1980: consumer applications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        </a:t>
            </a:r>
            <a:r>
              <a:rPr lang="en-US" altLang="fr-FR" sz="2800" dirty="0">
                <a:solidFill>
                  <a:schemeClr val="tx1"/>
                </a:solidFill>
              </a:rPr>
              <a:t>direct manipulation</a:t>
            </a:r>
            <a:br>
              <a:rPr lang="fr-FR" sz="2800" dirty="0"/>
            </a:br>
            <a:r>
              <a:rPr lang="fr-FR" sz="2800" dirty="0" smtClean="0"/>
              <a:t>        </a:t>
            </a:r>
            <a:br>
              <a:rPr lang="fr-FR" sz="2800" dirty="0"/>
            </a:br>
            <a:br>
              <a:rPr lang="fr-FR" sz="2800" dirty="0"/>
            </a:br>
            <a:endParaRPr lang="fr-FR" sz="2600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83968" y="1807338"/>
            <a:ext cx="1266825" cy="105727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5087" y="1807338"/>
            <a:ext cx="2657475" cy="206692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4239376"/>
            <a:ext cx="8532651" cy="2285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GB" altLang="fr-FR" sz="3200" b="1" dirty="0"/>
              <a:t>Interfaces evolution</a:t>
            </a:r>
            <a:endParaRPr lang="en-GB" alt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7741524" cy="578647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fr-FR" sz="2800" dirty="0" smtClean="0">
                <a:solidFill>
                  <a:schemeClr val="tx1"/>
                </a:solidFill>
              </a:rPr>
              <a:t>More user-friendly systems, easy to understand and use</a:t>
            </a:r>
            <a:endParaRPr lang="en-US" altLang="fr-FR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fr-FR" sz="2800" dirty="0" smtClean="0">
                <a:solidFill>
                  <a:schemeClr val="tx1"/>
                </a:solidFill>
              </a:rPr>
              <a:t>Graphical interfaces</a:t>
            </a:r>
            <a:endParaRPr lang="en-US" altLang="fr-FR" sz="2800" dirty="0" smtClean="0">
              <a:solidFill>
                <a:schemeClr val="tx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fr-FR" sz="2800" dirty="0" smtClean="0">
                <a:solidFill>
                  <a:schemeClr val="tx1"/>
                </a:solidFill>
              </a:rPr>
              <a:t>   - </a:t>
            </a:r>
            <a:r>
              <a:rPr lang="en-US" altLang="fr-FR" sz="2800" dirty="0">
                <a:solidFill>
                  <a:schemeClr val="tx1"/>
                </a:solidFill>
              </a:rPr>
              <a:t>Direct manipulation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   - </a:t>
            </a:r>
            <a:r>
              <a:rPr lang="en-US" altLang="fr-FR" sz="2800" dirty="0">
                <a:solidFill>
                  <a:schemeClr val="tx1"/>
                </a:solidFill>
              </a:rPr>
              <a:t>Direct action on the objects displayed on the screen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   - </a:t>
            </a:r>
            <a:r>
              <a:rPr lang="fr-FR" sz="2800" dirty="0">
                <a:solidFill>
                  <a:schemeClr val="tx1"/>
                </a:solidFill>
              </a:rPr>
              <a:t>WYSIWYG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 smtClean="0">
                <a:solidFill>
                  <a:schemeClr val="tx1"/>
                </a:solidFill>
              </a:rPr>
              <a:t>   </a:t>
            </a:r>
            <a:br>
              <a:rPr lang="fr-FR" sz="2400" dirty="0">
                <a:solidFill>
                  <a:schemeClr val="tx1"/>
                </a:solidFill>
              </a:rPr>
            </a:br>
            <a:endParaRPr lang="fr-FR" sz="24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08104" y="1340768"/>
            <a:ext cx="3564458" cy="199594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3851" y="4004936"/>
            <a:ext cx="6098567" cy="2708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Rouge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Franklin Gothic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3755</Words>
  <Application>WPS Presentation</Application>
  <PresentationFormat>Affichage à l'écran (4:3)</PresentationFormat>
  <Paragraphs>185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8" baseType="lpstr">
      <vt:lpstr>Arial</vt:lpstr>
      <vt:lpstr>SimSun</vt:lpstr>
      <vt:lpstr>Wingdings</vt:lpstr>
      <vt:lpstr>Wingdings 3</vt:lpstr>
      <vt:lpstr>Arial</vt:lpstr>
      <vt:lpstr>Franklin Gothic Medium</vt:lpstr>
      <vt:lpstr>Franklin Gothic Book</vt:lpstr>
      <vt:lpstr>Microsoft YaHei</vt:lpstr>
      <vt:lpstr>Arial Unicode MS</vt:lpstr>
      <vt:lpstr>Calibri</vt:lpstr>
      <vt:lpstr>Facette</vt:lpstr>
      <vt:lpstr>Module 1 Introduction To HMI</vt:lpstr>
      <vt:lpstr>Did you say HMI ? </vt:lpstr>
      <vt:lpstr>HCI - definitions </vt:lpstr>
      <vt:lpstr>Ergonomics </vt:lpstr>
      <vt:lpstr>Common Ideas About Ergonomics</vt:lpstr>
      <vt:lpstr>Plan du cours</vt:lpstr>
      <vt:lpstr>History 1945-1970 : The beginnings </vt:lpstr>
      <vt:lpstr>History 1970s : Modern Computers </vt:lpstr>
      <vt:lpstr>Interfaces evolution</vt:lpstr>
      <vt:lpstr>Output: 2 D information visualization </vt:lpstr>
      <vt:lpstr>Output Devices </vt:lpstr>
      <vt:lpstr>Output: 2.5D information visualization </vt:lpstr>
      <vt:lpstr>Output: 3 D information visualization </vt:lpstr>
      <vt:lpstr>Input Devices </vt:lpstr>
      <vt:lpstr>2D visual input devices</vt:lpstr>
      <vt:lpstr>Input Devices 3D</vt:lpstr>
      <vt:lpstr>Other Input Devices : Sensors</vt:lpstr>
      <vt:lpstr>Multimodality </vt:lpstr>
      <vt:lpstr> virtual Reality</vt:lpstr>
      <vt:lpstr>Augmented reality, mixed reality</vt:lpstr>
      <vt:lpstr>Diminished reality</vt:lpstr>
      <vt:lpstr>Tangible interfaces</vt:lpstr>
      <vt:lpstr> wearable Computing</vt:lpstr>
      <vt:lpstr> mobile computing</vt:lpstr>
      <vt:lpstr>Pervasive computing </vt:lpstr>
      <vt:lpstr>Back to reality…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Interface Homme-Machine</dc:title>
  <dc:creator>TBS</dc:creator>
  <cp:lastModifiedBy>hp</cp:lastModifiedBy>
  <cp:revision>214</cp:revision>
  <dcterms:created xsi:type="dcterms:W3CDTF">2025-07-16T18:13:00Z</dcterms:created>
  <dcterms:modified xsi:type="dcterms:W3CDTF">2025-09-29T11:30:59Z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411E258D2FDF4EE7AF35BD73E4A2C006_13</vt:lpwstr>
  </property>
  <property fmtid="{D5CDD505-2E9C-101B-9397-08002B2CF9AE}" pid="3" name="KSOProductBuildVer">
    <vt:lpwstr>1036-12.2.0.22549</vt:lpwstr>
  </property>
</Properties>
</file>