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64" r:id="rId6"/>
    <p:sldId id="265" r:id="rId7"/>
    <p:sldId id="268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416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986F8-6C16-48E0-86D7-5AF7153EF11C}" type="datetimeFigureOut">
              <a:rPr lang="fr-FR" smtClean="0"/>
              <a:t>13/12/2017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CAD3-5B60-428C-9404-C5954AA77D4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4CAD3-5B60-428C-9404-C5954AA77D4B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C5AD-0D04-40D1-9CF7-06D8BCBF92DC}" type="datetimeFigureOut">
              <a:rPr lang="fr-FR" smtClean="0"/>
              <a:pPr/>
              <a:t>13/12/2017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7B10-6163-4DC7-BB7C-ECE1270DFC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98641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TP-02</a:t>
            </a:r>
            <a:br>
              <a:rPr lang="fr-FR" b="1" dirty="0" smtClean="0"/>
            </a:br>
            <a:r>
              <a:rPr lang="fr-FR" b="1" dirty="0" smtClean="0"/>
              <a:t>Configuration Matérielle</a:t>
            </a:r>
            <a:br>
              <a:rPr lang="fr-FR" b="1" dirty="0" smtClean="0"/>
            </a:br>
            <a:r>
              <a:rPr lang="fr-FR" b="1" dirty="0" smtClean="0"/>
              <a:t>des A.P.I.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439718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/>
              <a:t>Le point de départ de la configuration est toujours SIMATIC Manager avec le projet "TP-02"  ouvert.</a:t>
            </a:r>
            <a:br>
              <a:rPr lang="fr-FR" sz="1600" dirty="0" smtClean="0"/>
            </a:br>
            <a:endParaRPr lang="fr-F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65922" b="70508"/>
          <a:stretch>
            <a:fillRect/>
          </a:stretch>
        </p:blipFill>
        <p:spPr bwMode="auto">
          <a:xfrm>
            <a:off x="500035" y="642918"/>
            <a:ext cx="3714776" cy="18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357686" y="642918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Ouvrez le dossier </a:t>
            </a:r>
            <a:r>
              <a:rPr lang="fr-FR" sz="1600" b="1" dirty="0" smtClean="0"/>
              <a:t>Station SIMATIC 300, et double cliquez </a:t>
            </a:r>
            <a:r>
              <a:rPr lang="fr-FR" sz="1600" dirty="0" smtClean="0"/>
              <a:t>sur l‘icône </a:t>
            </a:r>
            <a:r>
              <a:rPr lang="fr-FR" sz="1600" b="1" dirty="0" smtClean="0"/>
              <a:t>Matériel</a:t>
            </a:r>
            <a:r>
              <a:rPr lang="fr-FR" sz="1600" b="1" dirty="0" smtClean="0"/>
              <a:t>.</a:t>
            </a:r>
            <a:r>
              <a:rPr lang="fr-FR" sz="1600" dirty="0" smtClean="0"/>
              <a:t> La fenêtre "</a:t>
            </a:r>
            <a:r>
              <a:rPr lang="fr-FR" sz="1600" b="1" i="1" dirty="0" smtClean="0"/>
              <a:t>HW Config</a:t>
            </a:r>
            <a:r>
              <a:rPr lang="fr-FR" sz="1600" dirty="0" smtClean="0"/>
              <a:t>" s‘ouvre. La CPU qui a été sélectionnée à la création du </a:t>
            </a:r>
            <a:r>
              <a:rPr lang="fr-FR" sz="1600" dirty="0" smtClean="0"/>
              <a:t>projet </a:t>
            </a:r>
            <a:r>
              <a:rPr lang="fr-FR" sz="1600" dirty="0" smtClean="0"/>
              <a:t>est </a:t>
            </a:r>
            <a:r>
              <a:rPr lang="fr-FR" sz="1600" dirty="0" smtClean="0"/>
              <a:t>affichée, il </a:t>
            </a:r>
            <a:r>
              <a:rPr lang="fr-FR" sz="1600" dirty="0" smtClean="0"/>
              <a:t>s‘agit pour notre </a:t>
            </a:r>
            <a:r>
              <a:rPr lang="fr-FR" sz="1600" dirty="0" smtClean="0"/>
              <a:t>"</a:t>
            </a:r>
            <a:r>
              <a:rPr lang="fr-FR" sz="1600" b="1" i="1" dirty="0" smtClean="0"/>
              <a:t>TP-01</a:t>
            </a:r>
            <a:r>
              <a:rPr lang="fr-FR" sz="1600" dirty="0" smtClean="0"/>
              <a:t>" </a:t>
            </a:r>
            <a:r>
              <a:rPr lang="fr-FR" sz="1600" dirty="0" smtClean="0"/>
              <a:t>de la CPU314.</a:t>
            </a:r>
            <a:endParaRPr lang="fr-FR" sz="1600" b="1" dirty="0" smtClean="0"/>
          </a:p>
          <a:p>
            <a:endParaRPr lang="fr-FR" sz="1600" dirty="0"/>
          </a:p>
        </p:txBody>
      </p:sp>
      <p:sp>
        <p:nvSpPr>
          <p:cNvPr id="6" name="Ellipse 5"/>
          <p:cNvSpPr/>
          <p:nvPr/>
        </p:nvSpPr>
        <p:spPr>
          <a:xfrm>
            <a:off x="2214546" y="1363694"/>
            <a:ext cx="57150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66971"/>
            <a:ext cx="5857916" cy="44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263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28597" y="5286388"/>
            <a:ext cx="85725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Pour modifier les paramètres (par exemple l’adresse) d’un module à l’intérieur d’un projet, il </a:t>
            </a:r>
            <a:r>
              <a:rPr lang="fr-FR" sz="1700" dirty="0" smtClean="0"/>
              <a:t>vous suffit </a:t>
            </a:r>
            <a:r>
              <a:rPr lang="fr-FR" sz="1700" dirty="0" smtClean="0"/>
              <a:t>d’ouvrir celui-ci par </a:t>
            </a:r>
            <a:r>
              <a:rPr lang="fr-FR" sz="1700" dirty="0" smtClean="0"/>
              <a:t>double-clique. </a:t>
            </a:r>
            <a:r>
              <a:rPr lang="fr-FR" sz="1700" dirty="0" smtClean="0"/>
              <a:t>Mais ne modifiez les paramètres que lorsque vous</a:t>
            </a:r>
          </a:p>
          <a:p>
            <a:r>
              <a:rPr lang="fr-FR" sz="1700" dirty="0" smtClean="0"/>
              <a:t>connaissez les répercussions que celles-ci peuvent avoir sur votre automate.</a:t>
            </a:r>
            <a:endParaRPr lang="fr-F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50" y="928670"/>
            <a:ext cx="6043626" cy="939784"/>
          </a:xfrm>
        </p:spPr>
        <p:txBody>
          <a:bodyPr>
            <a:normAutofit/>
          </a:bodyPr>
          <a:lstStyle/>
          <a:p>
            <a:pPr algn="just"/>
            <a:r>
              <a:rPr lang="fr-FR" sz="1600" dirty="0" smtClean="0"/>
              <a:t>Les données sont aussitôt préparées pour le </a:t>
            </a:r>
            <a:r>
              <a:rPr lang="fr-FR" sz="1600" dirty="0" smtClean="0"/>
              <a:t>transfert dans </a:t>
            </a:r>
            <a:r>
              <a:rPr lang="fr-FR" sz="1600" dirty="0" smtClean="0"/>
              <a:t>la CPU avec la commande </a:t>
            </a:r>
            <a:r>
              <a:rPr lang="fr-FR" sz="1600" b="1" dirty="0" smtClean="0"/>
              <a:t>Enregistrer </a:t>
            </a:r>
            <a:r>
              <a:rPr lang="fr-FR" sz="1600" b="1" dirty="0" smtClean="0"/>
              <a:t>et compiler</a:t>
            </a:r>
            <a:r>
              <a:rPr lang="fr-FR" sz="1600" b="1" dirty="0" smtClean="0"/>
              <a:t>.</a:t>
            </a:r>
            <a:endParaRPr lang="fr-F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10175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57884" y="4714884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smtClean="0"/>
              <a:t>Après avoir fermé ”HW Config”, vous pouvez voir </a:t>
            </a:r>
            <a:r>
              <a:rPr lang="fr-FR" sz="1500" dirty="0" smtClean="0"/>
              <a:t>une nouvelle </a:t>
            </a:r>
            <a:r>
              <a:rPr lang="fr-FR" sz="1500" dirty="0" smtClean="0"/>
              <a:t>icône dans le dossier Blocs. Il s’agit </a:t>
            </a:r>
            <a:r>
              <a:rPr lang="fr-FR" sz="1500" dirty="0" smtClean="0"/>
              <a:t>des </a:t>
            </a:r>
            <a:r>
              <a:rPr lang="fr-FR" sz="1500" b="1" i="1" dirty="0" smtClean="0"/>
              <a:t>Données </a:t>
            </a:r>
            <a:r>
              <a:rPr lang="fr-FR" sz="1500" b="1" i="1" dirty="0" smtClean="0"/>
              <a:t>système</a:t>
            </a:r>
            <a:r>
              <a:rPr lang="fr-FR" sz="1500" dirty="0" smtClean="0"/>
              <a:t>.</a:t>
            </a:r>
            <a:endParaRPr lang="fr-FR" sz="15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r="68668" b="70508"/>
          <a:stretch>
            <a:fillRect/>
          </a:stretch>
        </p:blipFill>
        <p:spPr bwMode="auto">
          <a:xfrm>
            <a:off x="357157" y="2828805"/>
            <a:ext cx="5318867" cy="281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37"/>
            <a:ext cx="8640232" cy="48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27452"/>
            <a:ext cx="6715173" cy="143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357554" y="6488668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FIN DU TP-02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85794"/>
            <a:ext cx="8515352" cy="500066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Dans le </a:t>
            </a:r>
            <a:r>
              <a:rPr lang="fr-FR" sz="2000" b="1" dirty="0" smtClean="0"/>
              <a:t>TP_01</a:t>
            </a:r>
            <a:r>
              <a:rPr lang="fr-FR" sz="2000" dirty="0" smtClean="0"/>
              <a:t>, </a:t>
            </a:r>
            <a:r>
              <a:rPr lang="fr-FR" sz="2000" dirty="0"/>
              <a:t>vous </a:t>
            </a:r>
            <a:r>
              <a:rPr lang="fr-FR" sz="2000" dirty="0" smtClean="0"/>
              <a:t>avez crée </a:t>
            </a:r>
            <a:r>
              <a:rPr lang="fr-FR" sz="2000" dirty="0"/>
              <a:t>un programme </a:t>
            </a:r>
            <a:r>
              <a:rPr lang="fr-FR" sz="2000" dirty="0" smtClean="0"/>
              <a:t>en </a:t>
            </a:r>
            <a:r>
              <a:rPr lang="fr-FR" sz="2000" b="1" dirty="0" smtClean="0">
                <a:solidFill>
                  <a:srgbClr val="FF0000"/>
                </a:solidFill>
              </a:rPr>
              <a:t>langage CONT </a:t>
            </a:r>
            <a:r>
              <a:rPr lang="fr-FR" sz="2000" dirty="0" smtClean="0"/>
              <a:t>à </a:t>
            </a:r>
            <a:r>
              <a:rPr lang="fr-FR" sz="2000" dirty="0"/>
              <a:t>l‘aide de fonctions </a:t>
            </a:r>
            <a:r>
              <a:rPr lang="fr-FR" sz="2000" dirty="0" smtClean="0"/>
              <a:t>binaires: ET, OU et la bascule RS.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2428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593" y="4319603"/>
            <a:ext cx="5635241" cy="146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000240"/>
            <a:ext cx="5467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500" b="1" dirty="0" smtClean="0">
                <a:solidFill>
                  <a:srgbClr val="0070C0"/>
                </a:solidFill>
              </a:rPr>
              <a:t>1. Programmation Symbolique</a:t>
            </a:r>
            <a:endParaRPr lang="fr-FR" sz="35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Vous allez affecter dans la table des mnémoniques des noms symboliques à toutes les adresses absolues que vous voulez appeler dans le programme ainsi que le type de données,</a:t>
            </a:r>
          </a:p>
          <a:p>
            <a:r>
              <a:rPr lang="fr-FR" sz="2800" dirty="0" smtClean="0"/>
              <a:t>Par exemple pour l‘entrée E0.1 le mnémonique </a:t>
            </a:r>
            <a:r>
              <a:rPr lang="fr-FR" sz="2800" i="1" dirty="0" smtClean="0">
                <a:solidFill>
                  <a:srgbClr val="FF0000"/>
                </a:solidFill>
              </a:rPr>
              <a:t>Commutateur 1</a:t>
            </a:r>
            <a:r>
              <a:rPr lang="fr-FR" sz="2800" dirty="0" smtClean="0"/>
              <a:t>. Ces noms valent pour toutes les sections du programme.</a:t>
            </a:r>
          </a:p>
          <a:p>
            <a:r>
              <a:rPr lang="fr-FR" sz="2800" dirty="0" smtClean="0"/>
              <a:t>C‘est pourquoi on les appelle des variables globales.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fr-FR" sz="3000" dirty="0" smtClean="0"/>
              <a:t>Travailler avec l’éditeur de mnémonique</a:t>
            </a:r>
            <a:endParaRPr lang="fr-FR" sz="3000" dirty="0"/>
          </a:p>
        </p:txBody>
      </p:sp>
      <p:sp>
        <p:nvSpPr>
          <p:cNvPr id="6" name="ZoneTexte 5"/>
          <p:cNvSpPr txBox="1"/>
          <p:nvPr/>
        </p:nvSpPr>
        <p:spPr>
          <a:xfrm>
            <a:off x="428596" y="928670"/>
            <a:ext cx="669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insérer une table de mnémonique, naviguez</a:t>
            </a:r>
          </a:p>
          <a:p>
            <a:r>
              <a:rPr lang="fr-FR" dirty="0" smtClean="0"/>
              <a:t>dans la fenêtre de projet « TP-01" jusqu‘au</a:t>
            </a:r>
          </a:p>
          <a:p>
            <a:r>
              <a:rPr lang="fr-FR" b="1" dirty="0" smtClean="0"/>
              <a:t>Programme S7 (1) et cliquez sur Insertion&gt;Table des mnémoniques.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65410" b="62891"/>
          <a:stretch>
            <a:fillRect/>
          </a:stretch>
        </p:blipFill>
        <p:spPr bwMode="auto">
          <a:xfrm>
            <a:off x="500034" y="1928802"/>
            <a:ext cx="3714776" cy="224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428597" y="4429132"/>
            <a:ext cx="2714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Ouvrez l'objet "Mnémoniques",  en cliquant deux fois dessus.</a:t>
            </a:r>
          </a:p>
          <a:p>
            <a:r>
              <a:rPr lang="fr-FR" dirty="0" smtClean="0"/>
              <a:t>Dans la fenêtre qui s'ouvre, vous pouvez éditer la table des mnémoniques.</a:t>
            </a:r>
          </a:p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43411" b="32422"/>
          <a:stretch>
            <a:fillRect/>
          </a:stretch>
        </p:blipFill>
        <p:spPr bwMode="auto">
          <a:xfrm>
            <a:off x="3209929" y="2643182"/>
            <a:ext cx="5934071" cy="39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928694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/>
              <a:t>Cliquez sur la ligne 1 et écrivez "</a:t>
            </a:r>
            <a:r>
              <a:rPr lang="fr-FR" sz="1500" b="1" i="1" dirty="0" smtClean="0"/>
              <a:t>Programme principal"</a:t>
            </a:r>
            <a:r>
              <a:rPr lang="fr-FR" sz="1600" b="1" i="1" dirty="0" smtClean="0"/>
              <a:t>,</a:t>
            </a:r>
            <a:r>
              <a:rPr lang="fr-FR" sz="1600" dirty="0" smtClean="0"/>
              <a:t> Entrez dans la ligne 2 "</a:t>
            </a:r>
            <a:r>
              <a:rPr lang="fr-FR" sz="1500" b="1" i="1" dirty="0" smtClean="0"/>
              <a:t>Commutateur 1</a:t>
            </a:r>
            <a:r>
              <a:rPr lang="fr-FR" sz="1600" dirty="0" smtClean="0"/>
              <a:t>" et "</a:t>
            </a:r>
            <a:r>
              <a:rPr lang="fr-FR" sz="1500" b="1" i="1" dirty="0" smtClean="0"/>
              <a:t>E 0.1</a:t>
            </a:r>
            <a:r>
              <a:rPr lang="fr-FR" sz="1600" dirty="0" smtClean="0"/>
              <a:t>"  et toutes les autres variables définies au TP-01.</a:t>
            </a:r>
            <a:br>
              <a:rPr lang="fr-FR" sz="1600" dirty="0" smtClean="0"/>
            </a:br>
            <a:r>
              <a:rPr lang="fr-FR" sz="1600" dirty="0" smtClean="0"/>
              <a:t>Le type de données s‘inscrit automatiquement dans la colonne du type.</a:t>
            </a:r>
            <a:endParaRPr lang="fr-FR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43960" b="43164"/>
          <a:stretch>
            <a:fillRect/>
          </a:stretch>
        </p:blipFill>
        <p:spPr bwMode="auto">
          <a:xfrm>
            <a:off x="458002" y="1500174"/>
            <a:ext cx="7328708" cy="41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715016"/>
            <a:ext cx="5104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r>
              <a:rPr lang="fr-FR" sz="2500" dirty="0" smtClean="0"/>
              <a:t> </a:t>
            </a:r>
            <a:r>
              <a:rPr lang="fr-FR" sz="1600" dirty="0" smtClean="0"/>
              <a:t>Le projet Exemple «</a:t>
            </a:r>
            <a:r>
              <a:rPr lang="fr-FR" sz="1600" b="1" dirty="0" smtClean="0"/>
              <a:t>ZFr01_05_STEP7__CONT_1-9 </a:t>
            </a:r>
            <a:r>
              <a:rPr lang="fr-FR" sz="1600" dirty="0" smtClean="0"/>
              <a:t>» contient beaucoup de noms, vous pouvez copier la table des mnémoniques dans votre TP.</a:t>
            </a:r>
            <a:endParaRPr lang="fr-F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35761" b="16015"/>
          <a:stretch>
            <a:fillRect/>
          </a:stretch>
        </p:blipFill>
        <p:spPr bwMode="auto">
          <a:xfrm>
            <a:off x="928662" y="1000108"/>
            <a:ext cx="7215206" cy="530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599" y="1747836"/>
            <a:ext cx="8492805" cy="32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Une fois terminé, votre programme source CONT aura l’allure suivante.</a:t>
            </a:r>
            <a:endParaRPr lang="fr-F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31918" b="20898"/>
          <a:stretch>
            <a:fillRect/>
          </a:stretch>
        </p:blipFill>
        <p:spPr bwMode="auto">
          <a:xfrm>
            <a:off x="357189" y="785794"/>
            <a:ext cx="863959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>
            <a:normAutofit/>
          </a:bodyPr>
          <a:lstStyle/>
          <a:p>
            <a:r>
              <a:rPr lang="fr-FR" sz="3500" b="1" dirty="0" smtClean="0">
                <a:solidFill>
                  <a:srgbClr val="0070C0"/>
                </a:solidFill>
              </a:rPr>
              <a:t>2. Configuration matérielle</a:t>
            </a:r>
            <a:endParaRPr lang="fr-FR" sz="35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714356"/>
            <a:ext cx="87154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Pour pouvoir configurer le matériel, vous devez avoir au préalable créé un projet avec une </a:t>
            </a:r>
            <a:r>
              <a:rPr lang="fr-FR" sz="1500" dirty="0" smtClean="0"/>
              <a:t>station  </a:t>
            </a:r>
            <a:r>
              <a:rPr lang="fr-FR" sz="1500" b="1" i="1" dirty="0" smtClean="0"/>
              <a:t>SIMATIC</a:t>
            </a:r>
            <a:r>
              <a:rPr lang="fr-FR" sz="1500" dirty="0" smtClean="0"/>
              <a:t> </a:t>
            </a:r>
            <a:r>
              <a:rPr lang="fr-FR" sz="1500" dirty="0" smtClean="0"/>
              <a:t>ou un </a:t>
            </a:r>
            <a:r>
              <a:rPr lang="fr-FR" sz="1500" b="1" i="1" dirty="0" smtClean="0"/>
              <a:t>PC</a:t>
            </a:r>
            <a:r>
              <a:rPr lang="fr-FR" sz="1500" dirty="0" smtClean="0"/>
              <a:t>. La structure du projet créé à l‘aide de l‘Assistant de </a:t>
            </a:r>
            <a:r>
              <a:rPr lang="fr-FR" sz="1500" b="1" i="1" dirty="0" smtClean="0"/>
              <a:t>STEP 7</a:t>
            </a:r>
            <a:r>
              <a:rPr lang="fr-FR" sz="1500" dirty="0" smtClean="0"/>
              <a:t> vu précédemment (</a:t>
            </a:r>
            <a:r>
              <a:rPr lang="fr-FR" sz="1500" b="1" i="1" dirty="0" smtClean="0"/>
              <a:t>TP-01</a:t>
            </a:r>
            <a:r>
              <a:rPr lang="fr-FR" sz="1500" dirty="0" smtClean="0"/>
              <a:t>) remplit toutes ces conditions.</a:t>
            </a:r>
          </a:p>
          <a:p>
            <a:r>
              <a:rPr lang="fr-FR" sz="1500" dirty="0" smtClean="0"/>
              <a:t>Vous configurez le matériel avec STEP 7. Ces données de configuration sont ensuite chargées dans le système d‘automatisation.</a:t>
            </a:r>
            <a:endParaRPr lang="fr-FR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5929354" cy="482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443</Words>
  <Application>Microsoft Office PowerPoint</Application>
  <PresentationFormat>Affichage à l'écran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TP-02 Configuration Matérielle des A.P.I.</vt:lpstr>
      <vt:lpstr>Diapositive 2</vt:lpstr>
      <vt:lpstr>1. Programmation Symbolique</vt:lpstr>
      <vt:lpstr>Travailler avec l’éditeur de mnémonique</vt:lpstr>
      <vt:lpstr>Cliquez sur la ligne 1 et écrivez "Programme principal", Entrez dans la ligne 2 "Commutateur 1" et "E 0.1"  et toutes les autres variables définies au TP-01. Le type de données s‘inscrit automatiquement dans la colonne du type.</vt:lpstr>
      <vt:lpstr> Le projet Exemple «ZFr01_05_STEP7__CONT_1-9 » contient beaucoup de noms, vous pouvez copier la table des mnémoniques dans votre TP.</vt:lpstr>
      <vt:lpstr>Diapositive 7</vt:lpstr>
      <vt:lpstr>Une fois terminé, votre programme source CONT aura l’allure suivante.</vt:lpstr>
      <vt:lpstr>2. Configuration matérielle</vt:lpstr>
      <vt:lpstr>Le point de départ de la configuration est toujours SIMATIC Manager avec le projet "TP-02"  ouvert. </vt:lpstr>
      <vt:lpstr>Diapositive 11</vt:lpstr>
      <vt:lpstr>Les données sont aussitôt préparées pour le transfert dans la CPU avec la commande Enregistrer et compiler.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A la découverte de STEP 7</dc:title>
  <dc:creator>samir</dc:creator>
  <cp:lastModifiedBy>samir</cp:lastModifiedBy>
  <cp:revision>99</cp:revision>
  <dcterms:created xsi:type="dcterms:W3CDTF">2017-12-03T20:56:02Z</dcterms:created>
  <dcterms:modified xsi:type="dcterms:W3CDTF">2017-12-13T08:35:29Z</dcterms:modified>
</cp:coreProperties>
</file>