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3" r:id="rId7"/>
    <p:sldId id="264" r:id="rId8"/>
    <p:sldId id="265"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5F4496-CA4E-42EA-91F8-CC42ADC496EF}" v="32" dt="2023-10-12T09:39:23.4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7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ffice User" userId="1d7004cb-c6ed-4528-9288-4b7c1efb7dc4" providerId="ADAL" clId="{C65F4496-CA4E-42EA-91F8-CC42ADC496EF}"/>
    <pc:docChg chg="custSel modSld">
      <pc:chgData name="Office User" userId="1d7004cb-c6ed-4528-9288-4b7c1efb7dc4" providerId="ADAL" clId="{C65F4496-CA4E-42EA-91F8-CC42ADC496EF}" dt="2023-10-12T09:39:23.477" v="42"/>
      <pc:docMkLst>
        <pc:docMk/>
      </pc:docMkLst>
      <pc:sldChg chg="modSp mod modAnim">
        <pc:chgData name="Office User" userId="1d7004cb-c6ed-4528-9288-4b7c1efb7dc4" providerId="ADAL" clId="{C65F4496-CA4E-42EA-91F8-CC42ADC496EF}" dt="2023-10-12T09:34:35.065" v="3"/>
        <pc:sldMkLst>
          <pc:docMk/>
          <pc:sldMk cId="0" sldId="256"/>
        </pc:sldMkLst>
        <pc:spChg chg="mod">
          <ac:chgData name="Office User" userId="1d7004cb-c6ed-4528-9288-4b7c1efb7dc4" providerId="ADAL" clId="{C65F4496-CA4E-42EA-91F8-CC42ADC496EF}" dt="2023-10-12T09:34:21.697" v="0" actId="1076"/>
          <ac:spMkLst>
            <pc:docMk/>
            <pc:sldMk cId="0" sldId="256"/>
            <ac:spMk id="2" creationId="{00000000-0000-0000-0000-000000000000}"/>
          </ac:spMkLst>
        </pc:spChg>
      </pc:sldChg>
      <pc:sldChg chg="modSp mod modAnim">
        <pc:chgData name="Office User" userId="1d7004cb-c6ed-4528-9288-4b7c1efb7dc4" providerId="ADAL" clId="{C65F4496-CA4E-42EA-91F8-CC42ADC496EF}" dt="2023-10-12T09:35:06.050" v="10"/>
        <pc:sldMkLst>
          <pc:docMk/>
          <pc:sldMk cId="0" sldId="257"/>
        </pc:sldMkLst>
        <pc:spChg chg="mod">
          <ac:chgData name="Office User" userId="1d7004cb-c6ed-4528-9288-4b7c1efb7dc4" providerId="ADAL" clId="{C65F4496-CA4E-42EA-91F8-CC42ADC496EF}" dt="2023-10-12T09:34:53.307" v="9" actId="14100"/>
          <ac:spMkLst>
            <pc:docMk/>
            <pc:sldMk cId="0" sldId="257"/>
            <ac:spMk id="3" creationId="{00000000-0000-0000-0000-000000000000}"/>
          </ac:spMkLst>
        </pc:spChg>
      </pc:sldChg>
      <pc:sldChg chg="modAnim">
        <pc:chgData name="Office User" userId="1d7004cb-c6ed-4528-9288-4b7c1efb7dc4" providerId="ADAL" clId="{C65F4496-CA4E-42EA-91F8-CC42ADC496EF}" dt="2023-10-12T09:35:16.981" v="11"/>
        <pc:sldMkLst>
          <pc:docMk/>
          <pc:sldMk cId="0" sldId="258"/>
        </pc:sldMkLst>
      </pc:sldChg>
      <pc:sldChg chg="modSp mod modAnim">
        <pc:chgData name="Office User" userId="1d7004cb-c6ed-4528-9288-4b7c1efb7dc4" providerId="ADAL" clId="{C65F4496-CA4E-42EA-91F8-CC42ADC496EF}" dt="2023-10-12T09:36:01.637" v="15" actId="27636"/>
        <pc:sldMkLst>
          <pc:docMk/>
          <pc:sldMk cId="0" sldId="259"/>
        </pc:sldMkLst>
        <pc:spChg chg="mod">
          <ac:chgData name="Office User" userId="1d7004cb-c6ed-4528-9288-4b7c1efb7dc4" providerId="ADAL" clId="{C65F4496-CA4E-42EA-91F8-CC42ADC496EF}" dt="2023-10-12T09:36:01.637" v="15" actId="27636"/>
          <ac:spMkLst>
            <pc:docMk/>
            <pc:sldMk cId="0" sldId="259"/>
            <ac:spMk id="3" creationId="{00000000-0000-0000-0000-000000000000}"/>
          </ac:spMkLst>
        </pc:spChg>
      </pc:sldChg>
      <pc:sldChg chg="modAnim">
        <pc:chgData name="Office User" userId="1d7004cb-c6ed-4528-9288-4b7c1efb7dc4" providerId="ADAL" clId="{C65F4496-CA4E-42EA-91F8-CC42ADC496EF}" dt="2023-10-12T09:36:13.849" v="16"/>
        <pc:sldMkLst>
          <pc:docMk/>
          <pc:sldMk cId="0" sldId="260"/>
        </pc:sldMkLst>
      </pc:sldChg>
      <pc:sldChg chg="modAnim">
        <pc:chgData name="Office User" userId="1d7004cb-c6ed-4528-9288-4b7c1efb7dc4" providerId="ADAL" clId="{C65F4496-CA4E-42EA-91F8-CC42ADC496EF}" dt="2023-10-12T09:36:33.767" v="18"/>
        <pc:sldMkLst>
          <pc:docMk/>
          <pc:sldMk cId="0" sldId="261"/>
        </pc:sldMkLst>
      </pc:sldChg>
      <pc:sldChg chg="modAnim">
        <pc:chgData name="Office User" userId="1d7004cb-c6ed-4528-9288-4b7c1efb7dc4" providerId="ADAL" clId="{C65F4496-CA4E-42EA-91F8-CC42ADC496EF}" dt="2023-10-12T09:36:41.175" v="19"/>
        <pc:sldMkLst>
          <pc:docMk/>
          <pc:sldMk cId="0" sldId="262"/>
        </pc:sldMkLst>
      </pc:sldChg>
      <pc:sldChg chg="modSp mod modAnim">
        <pc:chgData name="Office User" userId="1d7004cb-c6ed-4528-9288-4b7c1efb7dc4" providerId="ADAL" clId="{C65F4496-CA4E-42EA-91F8-CC42ADC496EF}" dt="2023-10-12T09:38:06.999" v="29"/>
        <pc:sldMkLst>
          <pc:docMk/>
          <pc:sldMk cId="0" sldId="263"/>
        </pc:sldMkLst>
        <pc:spChg chg="mod">
          <ac:chgData name="Office User" userId="1d7004cb-c6ed-4528-9288-4b7c1efb7dc4" providerId="ADAL" clId="{C65F4496-CA4E-42EA-91F8-CC42ADC496EF}" dt="2023-10-12T09:37:43.097" v="27" actId="27636"/>
          <ac:spMkLst>
            <pc:docMk/>
            <pc:sldMk cId="0" sldId="263"/>
            <ac:spMk id="3" creationId="{00000000-0000-0000-0000-000000000000}"/>
          </ac:spMkLst>
        </pc:spChg>
      </pc:sldChg>
      <pc:sldChg chg="modAnim">
        <pc:chgData name="Office User" userId="1d7004cb-c6ed-4528-9288-4b7c1efb7dc4" providerId="ADAL" clId="{C65F4496-CA4E-42EA-91F8-CC42ADC496EF}" dt="2023-10-12T09:38:15.946" v="31"/>
        <pc:sldMkLst>
          <pc:docMk/>
          <pc:sldMk cId="0" sldId="264"/>
        </pc:sldMkLst>
      </pc:sldChg>
      <pc:sldChg chg="modSp mod modAnim">
        <pc:chgData name="Office User" userId="1d7004cb-c6ed-4528-9288-4b7c1efb7dc4" providerId="ADAL" clId="{C65F4496-CA4E-42EA-91F8-CC42ADC496EF}" dt="2023-10-12T09:38:58.569" v="38"/>
        <pc:sldMkLst>
          <pc:docMk/>
          <pc:sldMk cId="0" sldId="265"/>
        </pc:sldMkLst>
        <pc:spChg chg="mod">
          <ac:chgData name="Office User" userId="1d7004cb-c6ed-4528-9288-4b7c1efb7dc4" providerId="ADAL" clId="{C65F4496-CA4E-42EA-91F8-CC42ADC496EF}" dt="2023-10-12T09:38:39.673" v="37" actId="113"/>
          <ac:spMkLst>
            <pc:docMk/>
            <pc:sldMk cId="0" sldId="265"/>
            <ac:spMk id="3" creationId="{00000000-0000-0000-0000-000000000000}"/>
          </ac:spMkLst>
        </pc:spChg>
      </pc:sldChg>
      <pc:sldChg chg="modAnim">
        <pc:chgData name="Office User" userId="1d7004cb-c6ed-4528-9288-4b7c1efb7dc4" providerId="ADAL" clId="{C65F4496-CA4E-42EA-91F8-CC42ADC496EF}" dt="2023-10-12T09:39:14.062" v="40"/>
        <pc:sldMkLst>
          <pc:docMk/>
          <pc:sldMk cId="0" sldId="266"/>
        </pc:sldMkLst>
      </pc:sldChg>
      <pc:sldChg chg="modAnim">
        <pc:chgData name="Office User" userId="1d7004cb-c6ed-4528-9288-4b7c1efb7dc4" providerId="ADAL" clId="{C65F4496-CA4E-42EA-91F8-CC42ADC496EF}" dt="2023-10-12T09:39:23.477" v="42"/>
        <pc:sldMkLst>
          <pc:docMk/>
          <pc:sldMk cId="0"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3BF1B4F-EF63-41AD-A30F-B4357166776E}" type="datetimeFigureOut">
              <a:rPr lang="fr-FR" smtClean="0"/>
              <a:t>27/01/2024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A147A2-6366-4678-A3CC-07AEB4A6BB2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C9A147A2-6366-4678-A3CC-07AEB4A6BB23}"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C9A147A2-6366-4678-A3CC-07AEB4A6BB23}"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A147A2-6366-4678-A3CC-07AEB4A6BB23}"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C9A147A2-6366-4678-A3CC-07AEB4A6BB23}" type="slidenum">
              <a:rPr lang="fr-FR" smtClean="0"/>
              <a:t>‹N°›</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3BF1B4F-EF63-41AD-A30F-B4357166776E}" type="datetimeFigureOut">
              <a:rPr lang="fr-FR" smtClean="0"/>
              <a:t>27/01/2024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C9A147A2-6366-4678-A3CC-07AEB4A6BB2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9A147A2-6366-4678-A3CC-07AEB4A6BB2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C9A147A2-6366-4678-A3CC-07AEB4A6BB23}"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9A147A2-6366-4678-A3CC-07AEB4A6BB23}"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95263" y="3934122"/>
            <a:ext cx="3643338" cy="1255564"/>
          </a:xfrm>
        </p:spPr>
        <p:txBody>
          <a:bodyPr/>
          <a:lstStyle/>
          <a:p>
            <a:endParaRPr lang="ar-DZ" b="1" dirty="0">
              <a:latin typeface="Lotus Linotype" pitchFamily="2" charset="-78"/>
              <a:cs typeface="Lotus Linotype" pitchFamily="2" charset="-78"/>
            </a:endParaRPr>
          </a:p>
          <a:p>
            <a:r>
              <a:rPr lang="ar-DZ" b="1" dirty="0">
                <a:latin typeface="Lotus Linotype" pitchFamily="2" charset="-78"/>
                <a:cs typeface="Lotus Linotype" pitchFamily="2" charset="-78"/>
              </a:rPr>
              <a:t>جامعة أم البواقي </a:t>
            </a:r>
          </a:p>
          <a:p>
            <a:r>
              <a:rPr lang="ar-DZ" b="1" dirty="0">
                <a:latin typeface="Lotus Linotype" pitchFamily="2" charset="-78"/>
                <a:cs typeface="Lotus Linotype" pitchFamily="2" charset="-78"/>
              </a:rPr>
              <a:t>د. </a:t>
            </a:r>
            <a:r>
              <a:rPr lang="ar-DZ" b="1" dirty="0" err="1">
                <a:latin typeface="Lotus Linotype" pitchFamily="2" charset="-78"/>
                <a:cs typeface="Lotus Linotype" pitchFamily="2" charset="-78"/>
              </a:rPr>
              <a:t>قرباش</a:t>
            </a:r>
            <a:r>
              <a:rPr lang="ar-DZ" b="1" dirty="0">
                <a:latin typeface="Lotus Linotype" pitchFamily="2" charset="-78"/>
                <a:cs typeface="Lotus Linotype" pitchFamily="2" charset="-78"/>
              </a:rPr>
              <a:t> </a:t>
            </a:r>
            <a:r>
              <a:rPr lang="ar-DZ" b="1" dirty="0" err="1">
                <a:latin typeface="Lotus Linotype" pitchFamily="2" charset="-78"/>
                <a:cs typeface="Lotus Linotype" pitchFamily="2" charset="-78"/>
              </a:rPr>
              <a:t>بلقاسم</a:t>
            </a:r>
            <a:endParaRPr lang="fr-FR" b="1" dirty="0">
              <a:latin typeface="Lotus Linotype" pitchFamily="2" charset="-78"/>
              <a:cs typeface="Lotus Linotype" pitchFamily="2" charset="-78"/>
            </a:endParaRPr>
          </a:p>
        </p:txBody>
      </p:sp>
      <p:sp>
        <p:nvSpPr>
          <p:cNvPr id="2" name="Titre 1"/>
          <p:cNvSpPr>
            <a:spLocks noGrp="1"/>
          </p:cNvSpPr>
          <p:nvPr>
            <p:ph type="ctrTitle"/>
          </p:nvPr>
        </p:nvSpPr>
        <p:spPr>
          <a:xfrm>
            <a:off x="685800" y="337107"/>
            <a:ext cx="7772400" cy="2600342"/>
          </a:xfrm>
        </p:spPr>
        <p:txBody>
          <a:bodyPr>
            <a:normAutofit fontScale="90000"/>
          </a:bodyPr>
          <a:lstStyle/>
          <a:p>
            <a:r>
              <a:rPr lang="ar-SA" b="1" dirty="0">
                <a:latin typeface="Lotus Linotype" pitchFamily="2" charset="-78"/>
                <a:cs typeface="Lotus Linotype" pitchFamily="2" charset="-78"/>
              </a:rPr>
              <a:t>المحاضرة الثالثة</a:t>
            </a:r>
            <a:br>
              <a:rPr lang="ar-SA" b="1" dirty="0">
                <a:latin typeface="Lotus Linotype" pitchFamily="2" charset="-78"/>
                <a:cs typeface="Lotus Linotype" pitchFamily="2" charset="-78"/>
              </a:rPr>
            </a:br>
            <a:r>
              <a:rPr lang="ar-SA" b="1" dirty="0">
                <a:latin typeface="Lotus Linotype" pitchFamily="2" charset="-78"/>
                <a:cs typeface="Lotus Linotype" pitchFamily="2" charset="-78"/>
              </a:rPr>
              <a:t> وثيقة معاهدة الاستسلام الفرنسية الجزائرية 1830م</a:t>
            </a:r>
            <a:br>
              <a:rPr lang="ar-SA" b="1" dirty="0">
                <a:latin typeface="Lotus Linotype" pitchFamily="2" charset="-78"/>
                <a:cs typeface="Lotus Linotype" pitchFamily="2" charset="-78"/>
              </a:rPr>
            </a:br>
            <a:r>
              <a:rPr lang="fr-FR" b="1" dirty="0">
                <a:latin typeface="Lotus Linotype" pitchFamily="2" charset="-78"/>
                <a:cs typeface="Lotus Linotype" pitchFamily="2" charset="-78"/>
              </a:rPr>
              <a:t/>
            </a:r>
            <a:br>
              <a:rPr lang="fr-FR" b="1" dirty="0">
                <a:latin typeface="Lotus Linotype" pitchFamily="2" charset="-78"/>
                <a:cs typeface="Lotus Linotype" pitchFamily="2" charset="-78"/>
              </a:rPr>
            </a:br>
            <a:endParaRPr lang="fr-FR" b="1" dirty="0">
              <a:latin typeface="Lotus Linotype" pitchFamily="2" charset="-78"/>
              <a:cs typeface="Lotus Linotype" pitchFamily="2"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2636912"/>
            <a:ext cx="2327523" cy="337187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272" y="476672"/>
            <a:ext cx="8534400" cy="758952"/>
          </a:xfrm>
        </p:spPr>
        <p:txBody>
          <a:bodyPr>
            <a:normAutofit fontScale="90000"/>
          </a:bodyPr>
          <a:lstStyle/>
          <a:p>
            <a:r>
              <a:rPr lang="ar-DZ" b="1" dirty="0">
                <a:solidFill>
                  <a:srgbClr val="FF0000"/>
                </a:solidFill>
                <a:latin typeface="Lotus Linotype" pitchFamily="2" charset="-78"/>
                <a:cs typeface="Lotus Linotype" pitchFamily="2" charset="-78"/>
              </a:rPr>
              <a:t/>
            </a:r>
            <a:br>
              <a:rPr lang="ar-DZ" b="1" dirty="0">
                <a:solidFill>
                  <a:srgbClr val="FF0000"/>
                </a:solidFill>
                <a:latin typeface="Lotus Linotype" pitchFamily="2" charset="-78"/>
                <a:cs typeface="Lotus Linotype" pitchFamily="2" charset="-78"/>
              </a:rPr>
            </a:br>
            <a:r>
              <a:rPr lang="ar-DZ" b="1" dirty="0">
                <a:solidFill>
                  <a:srgbClr val="FF0000"/>
                </a:solidFill>
                <a:latin typeface="Lotus Linotype" pitchFamily="2" charset="-78"/>
                <a:cs typeface="Lotus Linotype" pitchFamily="2" charset="-78"/>
              </a:rPr>
              <a:t/>
            </a:r>
            <a:br>
              <a:rPr lang="ar-DZ" b="1" dirty="0">
                <a:solidFill>
                  <a:srgbClr val="FF0000"/>
                </a:solidFill>
                <a:latin typeface="Lotus Linotype" pitchFamily="2" charset="-78"/>
                <a:cs typeface="Lotus Linotype" pitchFamily="2" charset="-78"/>
              </a:rPr>
            </a:br>
            <a:r>
              <a:rPr lang="ar-SA" b="1" dirty="0">
                <a:solidFill>
                  <a:srgbClr val="FF0000"/>
                </a:solidFill>
                <a:latin typeface="Lotus Linotype" pitchFamily="2" charset="-78"/>
                <a:cs typeface="Lotus Linotype" pitchFamily="2" charset="-78"/>
              </a:rPr>
              <a:t>النص: </a:t>
            </a:r>
            <a:r>
              <a:rPr lang="ar-SA" b="1" dirty="0">
                <a:solidFill>
                  <a:srgbClr val="FF0000"/>
                </a:solidFill>
                <a:latin typeface="Lotus Linotype" pitchFamily="2" charset="-78"/>
                <a:cs typeface="Lotus Linotype" pitchFamily="2" charset="-78"/>
              </a:rPr>
              <a:t>وثيقة معاهدة الاستسلام الفرنسية الجزائرية 1830م.</a:t>
            </a:r>
            <a:r>
              <a:rPr lang="fr-FR" b="1" dirty="0">
                <a:solidFill>
                  <a:srgbClr val="FF0000"/>
                </a:solidFill>
                <a:latin typeface="Lotus Linotype" pitchFamily="2" charset="-78"/>
                <a:cs typeface="Lotus Linotype" pitchFamily="2" charset="-78"/>
              </a:rPr>
              <a:t/>
            </a:r>
            <a:br>
              <a:rPr lang="fr-FR" b="1" dirty="0">
                <a:solidFill>
                  <a:srgbClr val="FF0000"/>
                </a:solidFill>
                <a:latin typeface="Lotus Linotype" pitchFamily="2" charset="-78"/>
                <a:cs typeface="Lotus Linotype" pitchFamily="2" charset="-78"/>
              </a:rPr>
            </a:br>
            <a:endParaRPr lang="fr-FR" b="1" dirty="0">
              <a:solidFill>
                <a:srgbClr val="FF0000"/>
              </a:solidFill>
            </a:endParaRPr>
          </a:p>
        </p:txBody>
      </p:sp>
      <p:sp>
        <p:nvSpPr>
          <p:cNvPr id="3" name="Espace réservé du contenu 2"/>
          <p:cNvSpPr>
            <a:spLocks noGrp="1"/>
          </p:cNvSpPr>
          <p:nvPr>
            <p:ph sz="quarter" idx="1"/>
          </p:nvPr>
        </p:nvSpPr>
        <p:spPr>
          <a:xfrm>
            <a:off x="301752" y="1527048"/>
            <a:ext cx="8503920" cy="5142312"/>
          </a:xfrm>
        </p:spPr>
        <p:txBody>
          <a:bodyPr>
            <a:noAutofit/>
          </a:bodyPr>
          <a:lstStyle/>
          <a:p>
            <a:pPr algn="just" rtl="1"/>
            <a:r>
              <a:rPr lang="ar-SA" sz="2300" dirty="0">
                <a:latin typeface="Lotus Linotype" pitchFamily="2" charset="-78"/>
                <a:cs typeface="Lotus Linotype" pitchFamily="2" charset="-78"/>
              </a:rPr>
              <a:t>وقع الاتفاق بين قائد الجيوش الفرنسية ومعالي داي الجزائر.</a:t>
            </a:r>
          </a:p>
          <a:p>
            <a:pPr algn="just" rtl="1"/>
            <a:r>
              <a:rPr lang="ar-SA" sz="2300" dirty="0">
                <a:latin typeface="Lotus Linotype" pitchFamily="2" charset="-78"/>
                <a:cs typeface="Lotus Linotype" pitchFamily="2" charset="-78"/>
              </a:rPr>
              <a:t>05 </a:t>
            </a:r>
            <a:r>
              <a:rPr lang="ar-SA" sz="2300" dirty="0" err="1">
                <a:latin typeface="Lotus Linotype" pitchFamily="2" charset="-78"/>
                <a:cs typeface="Lotus Linotype" pitchFamily="2" charset="-78"/>
              </a:rPr>
              <a:t>جويلية</a:t>
            </a:r>
            <a:r>
              <a:rPr lang="ar-SA" sz="2300" dirty="0">
                <a:latin typeface="Lotus Linotype" pitchFamily="2" charset="-78"/>
                <a:cs typeface="Lotus Linotype" pitchFamily="2" charset="-78"/>
              </a:rPr>
              <a:t> سنة 1830م.</a:t>
            </a:r>
          </a:p>
          <a:p>
            <a:pPr algn="just" rtl="1"/>
            <a:r>
              <a:rPr lang="ar-SA" sz="2300" dirty="0">
                <a:latin typeface="Lotus Linotype" pitchFamily="2" charset="-78"/>
                <a:cs typeface="Lotus Linotype" pitchFamily="2" charset="-78"/>
              </a:rPr>
              <a:t>-  يجب أن تسلم قلعة القصبة والميناء وجميع الحصون الأخرى التابعة لمدينة الجزائر إلى الجيش الفرنسي، صباح هذا اليوم على الساعة العاشرة.</a:t>
            </a:r>
          </a:p>
          <a:p>
            <a:pPr algn="just" rtl="1"/>
            <a:r>
              <a:rPr lang="ar-SA" sz="2300" dirty="0">
                <a:latin typeface="Lotus Linotype" pitchFamily="2" charset="-78"/>
                <a:cs typeface="Lotus Linotype" pitchFamily="2" charset="-78"/>
              </a:rPr>
              <a:t>- يتعهد قائد الجيوش الفرنسية تجاه معالي داي الجزائر بمنحه كامل الحرية بالإضافة إلى جميع ممتلكاته الشخصية.</a:t>
            </a:r>
          </a:p>
          <a:p>
            <a:pPr algn="just" rtl="1"/>
            <a:r>
              <a:rPr lang="ar-SA" sz="2300" dirty="0">
                <a:latin typeface="Lotus Linotype" pitchFamily="2" charset="-78"/>
                <a:cs typeface="Lotus Linotype" pitchFamily="2" charset="-78"/>
              </a:rPr>
              <a:t>- ‏يمكن لمعالي الداي أن يغادر المدينة بكل حرية رفقة عائلته وممتلكاته إلى الوجهة التي يحددها بنفسه، وما دام متواجدا في المدينة فإن الداي وعائلته وممتلكاته سيكونون تحت حماية قائد الجيوش الفرنسية. توضع فرقة من الحرس لتأمين سلامة الداي الشخصية وكذا عائلته.</a:t>
            </a:r>
          </a:p>
          <a:p>
            <a:pPr algn="just" rtl="1"/>
            <a:r>
              <a:rPr lang="ar-SA" sz="2300" dirty="0">
                <a:latin typeface="Lotus Linotype" pitchFamily="2" charset="-78"/>
                <a:cs typeface="Lotus Linotype" pitchFamily="2" charset="-78"/>
              </a:rPr>
              <a:t>- يضمن القائد الأعلى للقوات الفرنسية نفس المزايا والحماية لجنود الميليشيا.</a:t>
            </a:r>
          </a:p>
          <a:p>
            <a:pPr algn="just" rtl="1"/>
            <a:r>
              <a:rPr lang="ar-SA" sz="2300" dirty="0">
                <a:latin typeface="Lotus Linotype" pitchFamily="2" charset="-78"/>
                <a:cs typeface="Lotus Linotype" pitchFamily="2" charset="-78"/>
              </a:rPr>
              <a:t>- تبقى ممارسة الديانة المحمدية حرة في الجزائر. تمنح الحرية لجميع السكان من مختلف الطبقات، دون التعدي على ديانتهم، ممتلكاتهم، تجارتهم، وصناعتهم. يجب أن تحترم نساؤهم.</a:t>
            </a:r>
          </a:p>
          <a:p>
            <a:pPr algn="just" rtl="1"/>
            <a:r>
              <a:rPr lang="ar-SA" sz="2300" dirty="0">
                <a:latin typeface="Lotus Linotype" pitchFamily="2" charset="-78"/>
                <a:cs typeface="Lotus Linotype" pitchFamily="2" charset="-78"/>
              </a:rPr>
              <a:t>- ‏يتعهد قائد الجيوش الفرنسية بشرفه على تنفيذ هذه الاتفاقية</a:t>
            </a:r>
            <a:r>
              <a:rPr lang="ar-SA" sz="2300" dirty="0" smtClean="0">
                <a:latin typeface="Lotus Linotype" pitchFamily="2" charset="-78"/>
                <a:cs typeface="Lotus Linotype" pitchFamily="2" charset="-78"/>
              </a:rPr>
              <a:t>.</a:t>
            </a:r>
            <a:endParaRPr lang="ar-SA" sz="2300"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4400" b="1" dirty="0">
                <a:solidFill>
                  <a:srgbClr val="FF0000"/>
                </a:solidFill>
                <a:latin typeface="Lotus Linotype" pitchFamily="2" charset="-78"/>
                <a:cs typeface="Lotus Linotype" pitchFamily="2" charset="-78"/>
              </a:rPr>
              <a:t>السياق التاريخي</a:t>
            </a:r>
            <a:endParaRPr lang="fr-FR" sz="44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77952" y="1484784"/>
            <a:ext cx="8503920" cy="4572000"/>
          </a:xfrm>
        </p:spPr>
        <p:txBody>
          <a:bodyPr>
            <a:normAutofit/>
          </a:bodyPr>
          <a:lstStyle/>
          <a:p>
            <a:pPr algn="just" rtl="1"/>
            <a:r>
              <a:rPr lang="ar-SA" dirty="0">
                <a:latin typeface="Lotus Linotype" pitchFamily="2" charset="-78"/>
                <a:cs typeface="Lotus Linotype" pitchFamily="2" charset="-78"/>
              </a:rPr>
              <a:t>جاءت معاهدة تليست سنة 1807 لتنهي الصراع الفرنسي الروسي، وتهيئ لاتفاق بين بريطانيا وفرنسا يسمح للأخيرة ببسط نفوذها بالجزائر، وفعلا فقد فكر نابليون بتوجيه حملة ضد الجزائر، وهكذا وقع </a:t>
            </a:r>
            <a:r>
              <a:rPr lang="ar-SA" dirty="0" err="1">
                <a:latin typeface="Lotus Linotype" pitchFamily="2" charset="-78"/>
                <a:cs typeface="Lotus Linotype" pitchFamily="2" charset="-78"/>
              </a:rPr>
              <a:t>الإختيار</a:t>
            </a:r>
            <a:r>
              <a:rPr lang="ar-SA" dirty="0">
                <a:latin typeface="Lotus Linotype" pitchFamily="2" charset="-78"/>
                <a:cs typeface="Lotus Linotype" pitchFamily="2" charset="-78"/>
              </a:rPr>
              <a:t> على الجاسوس بوتان الذي أرسل إلى الجزائر لدراسة التحصينات الجزائرية ومناطق الضعف بها، فقد وصل بوتان في ماي سنة 1808م وأعدّ تقريرا اقترح فيه أن يكون تعداد الجيش الفرنسي حوالي 40 ألف جندي على ألا تستغرق الحملة أكثر من شهر، وهو المشروع الذي اختير لاحقا في الحملة الفرنسية سنة 1830م.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dirty="0">
                <a:solidFill>
                  <a:srgbClr val="FF0000"/>
                </a:solidFill>
                <a:latin typeface="Lotus Linotype" pitchFamily="2" charset="-78"/>
                <a:cs typeface="Lotus Linotype" pitchFamily="2" charset="-78"/>
              </a:rPr>
              <a:t>التحليل الظاهري</a:t>
            </a:r>
            <a:endParaRPr lang="fr-FR" sz="40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p:txBody>
          <a:bodyPr>
            <a:normAutofit fontScale="77500" lnSpcReduction="20000"/>
          </a:bodyPr>
          <a:lstStyle/>
          <a:p>
            <a:pPr algn="just" rtl="1"/>
            <a:r>
              <a:rPr lang="ar-SA" sz="2800" b="1" dirty="0">
                <a:latin typeface="Lotus Linotype" pitchFamily="2" charset="-78"/>
                <a:cs typeface="Lotus Linotype" pitchFamily="2" charset="-78"/>
              </a:rPr>
              <a:t>- النقد الخارجي: </a:t>
            </a:r>
          </a:p>
          <a:p>
            <a:pPr algn="just" rtl="1"/>
            <a:r>
              <a:rPr lang="ar-SA" sz="2800" b="1" dirty="0">
                <a:latin typeface="Lotus Linotype" pitchFamily="2" charset="-78"/>
                <a:cs typeface="Lotus Linotype" pitchFamily="2" charset="-78"/>
              </a:rPr>
              <a:t>1-1-	نوع الوثيقة: وثيقة رسمية، معاهدة.</a:t>
            </a:r>
          </a:p>
          <a:p>
            <a:pPr algn="just" rtl="1"/>
            <a:r>
              <a:rPr lang="ar-SA" sz="2800" b="1" dirty="0">
                <a:latin typeface="Lotus Linotype" pitchFamily="2" charset="-78"/>
                <a:cs typeface="Lotus Linotype" pitchFamily="2" charset="-78"/>
              </a:rPr>
              <a:t>1-2-	طبيعة النص: تاريخي سياسي.</a:t>
            </a:r>
          </a:p>
          <a:p>
            <a:pPr algn="just" rtl="1"/>
            <a:r>
              <a:rPr lang="ar-SA" sz="2800" b="1" dirty="0">
                <a:latin typeface="Lotus Linotype" pitchFamily="2" charset="-78"/>
                <a:cs typeface="Lotus Linotype" pitchFamily="2" charset="-78"/>
              </a:rPr>
              <a:t>1-3-	الاطار الزماني والمكاني: </a:t>
            </a:r>
          </a:p>
          <a:p>
            <a:pPr algn="just" rtl="1"/>
            <a:r>
              <a:rPr lang="ar-SA" sz="2800" b="1" dirty="0">
                <a:latin typeface="Lotus Linotype" pitchFamily="2" charset="-78"/>
                <a:cs typeface="Lotus Linotype" pitchFamily="2" charset="-78"/>
              </a:rPr>
              <a:t>الإطار المكاني العام: الجزائر.</a:t>
            </a:r>
          </a:p>
          <a:p>
            <a:pPr algn="just" rtl="1"/>
            <a:r>
              <a:rPr lang="ar-SA" sz="2800" b="1" dirty="0">
                <a:latin typeface="Lotus Linotype" pitchFamily="2" charset="-78"/>
                <a:cs typeface="Lotus Linotype" pitchFamily="2" charset="-78"/>
              </a:rPr>
              <a:t>الإطار الزماني العام: بداية الاحتلال الفرنسي للجزائر.</a:t>
            </a:r>
          </a:p>
          <a:p>
            <a:pPr algn="just" rtl="1"/>
            <a:r>
              <a:rPr lang="ar-SA" sz="2800" b="1" dirty="0">
                <a:latin typeface="Lotus Linotype" pitchFamily="2" charset="-78"/>
                <a:cs typeface="Lotus Linotype" pitchFamily="2" charset="-78"/>
              </a:rPr>
              <a:t>الإطار المكاني الخاص: الجزائر العاصمة.</a:t>
            </a:r>
          </a:p>
          <a:p>
            <a:pPr algn="just" rtl="1"/>
            <a:r>
              <a:rPr lang="ar-SA" sz="2800" b="1" dirty="0">
                <a:latin typeface="Lotus Linotype" pitchFamily="2" charset="-78"/>
                <a:cs typeface="Lotus Linotype" pitchFamily="2" charset="-78"/>
              </a:rPr>
              <a:t>الإطار الزماني الخاص: 05 </a:t>
            </a:r>
            <a:r>
              <a:rPr lang="ar-SA" sz="2800" b="1" dirty="0" err="1">
                <a:latin typeface="Lotus Linotype" pitchFamily="2" charset="-78"/>
                <a:cs typeface="Lotus Linotype" pitchFamily="2" charset="-78"/>
              </a:rPr>
              <a:t>جويلية</a:t>
            </a:r>
            <a:r>
              <a:rPr lang="ar-SA" sz="2800" b="1" dirty="0">
                <a:latin typeface="Lotus Linotype" pitchFamily="2" charset="-78"/>
                <a:cs typeface="Lotus Linotype" pitchFamily="2" charset="-78"/>
              </a:rPr>
              <a:t> 1830م.</a:t>
            </a:r>
          </a:p>
          <a:p>
            <a:pPr algn="just" rtl="1"/>
            <a:r>
              <a:rPr lang="ar-SA" sz="2800" b="1" dirty="0">
                <a:latin typeface="Lotus Linotype" pitchFamily="2" charset="-78"/>
                <a:cs typeface="Lotus Linotype" pitchFamily="2" charset="-78"/>
              </a:rPr>
              <a:t>1-4-	التعريف بصاحب النص : </a:t>
            </a:r>
          </a:p>
          <a:p>
            <a:pPr algn="just" rtl="1"/>
            <a:r>
              <a:rPr lang="ar-SA" sz="2800" b="1" dirty="0">
                <a:latin typeface="Lotus Linotype" pitchFamily="2" charset="-78"/>
                <a:cs typeface="Lotus Linotype" pitchFamily="2" charset="-78"/>
              </a:rPr>
              <a:t>الداي حسين: ولد الداي حسين حوالي سنة 1768م لعائلة غنية حيث تلقى تعليما عسكريا ودينيا جيّدا، </a:t>
            </a:r>
            <a:r>
              <a:rPr lang="ar-SA" sz="2800" b="1" dirty="0" smtClean="0">
                <a:latin typeface="Lotus Linotype" pitchFamily="2" charset="-78"/>
                <a:cs typeface="Lotus Linotype" pitchFamily="2" charset="-78"/>
              </a:rPr>
              <a:t>عيّن </a:t>
            </a:r>
            <a:r>
              <a:rPr lang="ar-SA" sz="2800" b="1" dirty="0">
                <a:latin typeface="Lotus Linotype" pitchFamily="2" charset="-78"/>
                <a:cs typeface="Lotus Linotype" pitchFamily="2" charset="-78"/>
              </a:rPr>
              <a:t>على </a:t>
            </a:r>
            <a:r>
              <a:rPr lang="ar-SA" sz="2800" b="1" dirty="0" smtClean="0">
                <a:latin typeface="Lotus Linotype" pitchFamily="2" charset="-78"/>
                <a:cs typeface="Lotus Linotype" pitchFamily="2" charset="-78"/>
              </a:rPr>
              <a:t>سدّة </a:t>
            </a:r>
            <a:r>
              <a:rPr lang="ar-SA" sz="2800" b="1" dirty="0">
                <a:latin typeface="Lotus Linotype" pitchFamily="2" charset="-78"/>
                <a:cs typeface="Lotus Linotype" pitchFamily="2" charset="-78"/>
              </a:rPr>
              <a:t>الحكم سنة 1818م، فبقي في منصبه إلى غاية سنة 1830م عندما غزى الفرنسيون الجزائر، فنفي رفقة عائلته إلى نابولي الإيطالية. </a:t>
            </a:r>
          </a:p>
          <a:p>
            <a:pPr algn="just" rtl="1"/>
            <a:r>
              <a:rPr lang="ar-SA" sz="2800" b="1" dirty="0">
                <a:latin typeface="Lotus Linotype" pitchFamily="2" charset="-78"/>
                <a:cs typeface="Lotus Linotype" pitchFamily="2" charset="-78"/>
              </a:rPr>
              <a:t>دي بومون:  (1773-1846) كونت وقائد </a:t>
            </a:r>
            <a:r>
              <a:rPr lang="ar-SA" sz="2800" b="1" dirty="0" err="1">
                <a:latin typeface="Lotus Linotype" pitchFamily="2" charset="-78"/>
                <a:cs typeface="Lotus Linotype" pitchFamily="2" charset="-78"/>
              </a:rPr>
              <a:t>وماريشال</a:t>
            </a:r>
            <a:r>
              <a:rPr lang="ar-SA" sz="2800" b="1" dirty="0">
                <a:latin typeface="Lotus Linotype" pitchFamily="2" charset="-78"/>
                <a:cs typeface="Lotus Linotype" pitchFamily="2" charset="-78"/>
              </a:rPr>
              <a:t> </a:t>
            </a:r>
            <a:r>
              <a:rPr lang="ar-SA" sz="2800" b="1" dirty="0" err="1">
                <a:latin typeface="Lotus Linotype" pitchFamily="2" charset="-78"/>
                <a:cs typeface="Lotus Linotype" pitchFamily="2" charset="-78"/>
              </a:rPr>
              <a:t>فررنسي</a:t>
            </a:r>
            <a:r>
              <a:rPr lang="ar-SA" sz="2800" b="1" dirty="0">
                <a:latin typeface="Lotus Linotype" pitchFamily="2" charset="-78"/>
                <a:cs typeface="Lotus Linotype" pitchFamily="2" charset="-78"/>
              </a:rPr>
              <a:t>، ولد في بلدة </a:t>
            </a:r>
            <a:r>
              <a:rPr lang="ar-SA" sz="2800" b="1" dirty="0" err="1">
                <a:latin typeface="Lotus Linotype" pitchFamily="2" charset="-78"/>
                <a:cs typeface="Lotus Linotype" pitchFamily="2" charset="-78"/>
              </a:rPr>
              <a:t>فيرنيي</a:t>
            </a:r>
            <a:r>
              <a:rPr lang="ar-SA" sz="2800" b="1" dirty="0">
                <a:latin typeface="Lotus Linotype" pitchFamily="2" charset="-78"/>
                <a:cs typeface="Lotus Linotype" pitchFamily="2" charset="-78"/>
              </a:rPr>
              <a:t> </a:t>
            </a:r>
            <a:r>
              <a:rPr lang="ar-SA" sz="2800" b="1" dirty="0" smtClean="0">
                <a:latin typeface="Lotus Linotype" pitchFamily="2" charset="-78"/>
                <a:cs typeface="Lotus Linotype" pitchFamily="2" charset="-78"/>
              </a:rPr>
              <a:t>سنة </a:t>
            </a:r>
            <a:r>
              <a:rPr lang="ar-SA" sz="2800" b="1" dirty="0">
                <a:latin typeface="Lotus Linotype" pitchFamily="2" charset="-78"/>
                <a:cs typeface="Lotus Linotype" pitchFamily="2" charset="-78"/>
              </a:rPr>
              <a:t>1846م، حيث  قاد الغزو الفرنسي على الجزائر سنة </a:t>
            </a:r>
            <a:r>
              <a:rPr lang="ar-SA" sz="2800" b="1" dirty="0" smtClean="0">
                <a:latin typeface="Lotus Linotype" pitchFamily="2" charset="-78"/>
                <a:cs typeface="Lotus Linotype" pitchFamily="2" charset="-78"/>
              </a:rPr>
              <a:t>1830م.</a:t>
            </a:r>
            <a:r>
              <a:rPr lang="ar-DZ" sz="2800" b="1" dirty="0" smtClean="0">
                <a:latin typeface="Lotus Linotype" pitchFamily="2" charset="-78"/>
                <a:cs typeface="Lotus Linotype" pitchFamily="2" charset="-78"/>
              </a:rPr>
              <a:t> </a:t>
            </a:r>
            <a:r>
              <a:rPr lang="ar-SA" sz="2800" b="1" dirty="0" smtClean="0">
                <a:latin typeface="Lotus Linotype" pitchFamily="2" charset="-78"/>
                <a:cs typeface="Lotus Linotype" pitchFamily="2" charset="-78"/>
              </a:rPr>
              <a:t>توفي </a:t>
            </a:r>
            <a:r>
              <a:rPr lang="ar-SA" sz="2800" b="1" dirty="0" err="1">
                <a:latin typeface="Lotus Linotype" pitchFamily="2" charset="-78"/>
                <a:cs typeface="Lotus Linotype" pitchFamily="2" charset="-78"/>
              </a:rPr>
              <a:t>دوبورمون</a:t>
            </a:r>
            <a:r>
              <a:rPr lang="ar-SA" sz="2800" b="1" dirty="0">
                <a:latin typeface="Lotus Linotype" pitchFamily="2" charset="-78"/>
                <a:cs typeface="Lotus Linotype" pitchFamily="2" charset="-78"/>
              </a:rPr>
              <a:t> في بلدة </a:t>
            </a:r>
            <a:r>
              <a:rPr lang="ar-SA" sz="2800" b="1" dirty="0" err="1">
                <a:latin typeface="Lotus Linotype" pitchFamily="2" charset="-78"/>
                <a:cs typeface="Lotus Linotype" pitchFamily="2" charset="-78"/>
              </a:rPr>
              <a:t>فرينيي</a:t>
            </a:r>
            <a:r>
              <a:rPr lang="ar-SA" sz="2800" b="1" dirty="0">
                <a:latin typeface="Lotus Linotype" pitchFamily="2" charset="-78"/>
                <a:cs typeface="Lotus Linotype" pitchFamily="2" charset="-78"/>
              </a:rPr>
              <a:t> بتاريخ </a:t>
            </a:r>
            <a:r>
              <a:rPr lang="ar-SA" sz="2800" b="1" dirty="0" smtClean="0">
                <a:latin typeface="Lotus Linotype" pitchFamily="2" charset="-78"/>
                <a:cs typeface="Lotus Linotype" pitchFamily="2" charset="-78"/>
              </a:rPr>
              <a:t>1846م.</a:t>
            </a:r>
            <a:endParaRPr lang="ar-SA" sz="2800" b="1"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arn(inVertical)">
                                      <p:cBhvr>
                                        <p:cTn id="6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fontScale="62500" lnSpcReduction="20000"/>
          </a:bodyPr>
          <a:lstStyle/>
          <a:p>
            <a:pPr algn="just" rtl="1"/>
            <a:r>
              <a:rPr lang="ar-SA" sz="3200" b="1" dirty="0">
                <a:latin typeface="Lotus Linotype" pitchFamily="2" charset="-78"/>
                <a:cs typeface="Lotus Linotype" pitchFamily="2" charset="-78"/>
              </a:rPr>
              <a:t>1-5-	شرح المصطلحات المبهمة: </a:t>
            </a:r>
          </a:p>
          <a:p>
            <a:pPr algn="just" rtl="1"/>
            <a:r>
              <a:rPr lang="ar-SA" sz="3200" b="1" dirty="0">
                <a:latin typeface="Lotus Linotype" pitchFamily="2" charset="-78"/>
                <a:cs typeface="Lotus Linotype" pitchFamily="2" charset="-78"/>
              </a:rPr>
              <a:t>القصبة: عبارة عن منطقة عمرانية بالجزائر العاصمة.</a:t>
            </a:r>
          </a:p>
          <a:p>
            <a:pPr algn="just" rtl="1"/>
            <a:r>
              <a:rPr lang="ar-SA" sz="3200" b="1" dirty="0">
                <a:latin typeface="Lotus Linotype" pitchFamily="2" charset="-78"/>
                <a:cs typeface="Lotus Linotype" pitchFamily="2" charset="-78"/>
              </a:rPr>
              <a:t>الداي: هو الداي حسين آخر حكام الدولة العثمانية بالجزائر.</a:t>
            </a:r>
          </a:p>
          <a:p>
            <a:pPr algn="just" rtl="1"/>
            <a:r>
              <a:rPr lang="ar-SA" sz="3200" b="1" dirty="0">
                <a:latin typeface="Lotus Linotype" pitchFamily="2" charset="-78"/>
                <a:cs typeface="Lotus Linotype" pitchFamily="2" charset="-78"/>
              </a:rPr>
              <a:t> ‏قائد الجيوش الفرنسية: دي </a:t>
            </a:r>
            <a:r>
              <a:rPr lang="ar-SA" sz="3200" b="1" dirty="0" err="1">
                <a:latin typeface="Lotus Linotype" pitchFamily="2" charset="-78"/>
                <a:cs typeface="Lotus Linotype" pitchFamily="2" charset="-78"/>
              </a:rPr>
              <a:t>بورمون</a:t>
            </a:r>
            <a:r>
              <a:rPr lang="ar-SA" sz="3200" b="1" dirty="0">
                <a:latin typeface="Lotus Linotype" pitchFamily="2" charset="-78"/>
                <a:cs typeface="Lotus Linotype" pitchFamily="2" charset="-78"/>
              </a:rPr>
              <a:t>.</a:t>
            </a:r>
          </a:p>
          <a:p>
            <a:pPr algn="just" rtl="1"/>
            <a:r>
              <a:rPr lang="ar-SA" sz="3200" b="1" dirty="0">
                <a:latin typeface="Lotus Linotype" pitchFamily="2" charset="-78"/>
                <a:cs typeface="Lotus Linotype" pitchFamily="2" charset="-78"/>
              </a:rPr>
              <a:t> ‏الميليشيا: الجيش الانكشاري بالجزائر.</a:t>
            </a:r>
          </a:p>
          <a:p>
            <a:pPr algn="just" rtl="1"/>
            <a:r>
              <a:rPr lang="ar-SA" sz="3200" b="1" dirty="0">
                <a:latin typeface="Lotus Linotype" pitchFamily="2" charset="-78"/>
                <a:cs typeface="Lotus Linotype" pitchFamily="2" charset="-78"/>
              </a:rPr>
              <a:t>‏الديانة المحمدية: يقصد بها في النسخة الفرنسية الاسلام، والحقيقة أن المصطلح قد استخدم من قبل المستشرقين والقساوسة خلال الفترة الحديثة، بهدف ربط الاسلام بالرسول محمد عليه الصلاة والسلام، فهو بالنسبة لهم دين غير منزل من عند الله، بل اخترعه محمد عليه الصلاة والسلام، [ألا ساء ما يصفون].</a:t>
            </a:r>
          </a:p>
          <a:p>
            <a:pPr algn="just" rtl="1"/>
            <a:r>
              <a:rPr lang="ar-SA" sz="3200" b="1" dirty="0">
                <a:latin typeface="Lotus Linotype" pitchFamily="2" charset="-78"/>
                <a:cs typeface="Lotus Linotype" pitchFamily="2" charset="-78"/>
              </a:rPr>
              <a:t>1-6-	‏الفكرة العامة:</a:t>
            </a:r>
          </a:p>
          <a:p>
            <a:pPr algn="just" rtl="1"/>
            <a:r>
              <a:rPr lang="ar-SA" sz="3200" b="1" dirty="0">
                <a:latin typeface="Lotus Linotype" pitchFamily="2" charset="-78"/>
                <a:cs typeface="Lotus Linotype" pitchFamily="2" charset="-78"/>
              </a:rPr>
              <a:t> ‏بيان  تسليم الداي للجزائر العاصمة للفرنسيين سنة 1830م.</a:t>
            </a:r>
          </a:p>
          <a:p>
            <a:pPr algn="just" rtl="1"/>
            <a:r>
              <a:rPr lang="ar-SA" sz="3200" b="1" dirty="0">
                <a:latin typeface="Lotus Linotype" pitchFamily="2" charset="-78"/>
                <a:cs typeface="Lotus Linotype" pitchFamily="2" charset="-78"/>
              </a:rPr>
              <a:t>1-7-	‏الأفكار الفرعية:</a:t>
            </a:r>
          </a:p>
          <a:p>
            <a:pPr algn="just" rtl="1"/>
            <a:r>
              <a:rPr lang="ar-SA" sz="3200" b="1" dirty="0">
                <a:latin typeface="Lotus Linotype" pitchFamily="2" charset="-78"/>
                <a:cs typeface="Lotus Linotype" pitchFamily="2" charset="-78"/>
              </a:rPr>
              <a:t> ‏- الاتفاق بين الداي ودي </a:t>
            </a:r>
            <a:r>
              <a:rPr lang="ar-SA" sz="3200" b="1" dirty="0" err="1">
                <a:latin typeface="Lotus Linotype" pitchFamily="2" charset="-78"/>
                <a:cs typeface="Lotus Linotype" pitchFamily="2" charset="-78"/>
              </a:rPr>
              <a:t>بورمون</a:t>
            </a:r>
            <a:r>
              <a:rPr lang="ar-SA" sz="3200" b="1" dirty="0">
                <a:latin typeface="Lotus Linotype" pitchFamily="2" charset="-78"/>
                <a:cs typeface="Lotus Linotype" pitchFamily="2" charset="-78"/>
              </a:rPr>
              <a:t> على تسليم الجزائر العاصمة والحصون التابعة لها للجيش الفرنسي.</a:t>
            </a:r>
          </a:p>
          <a:p>
            <a:pPr algn="just" rtl="1"/>
            <a:r>
              <a:rPr lang="ar-SA" sz="3200" b="1" dirty="0">
                <a:latin typeface="Lotus Linotype" pitchFamily="2" charset="-78"/>
                <a:cs typeface="Lotus Linotype" pitchFamily="2" charset="-78"/>
              </a:rPr>
              <a:t> ‏- منح الحرية الكاملة </a:t>
            </a:r>
            <a:r>
              <a:rPr lang="ar-SA" sz="3200" b="1" dirty="0" err="1">
                <a:latin typeface="Lotus Linotype" pitchFamily="2" charset="-78"/>
                <a:cs typeface="Lotus Linotype" pitchFamily="2" charset="-78"/>
              </a:rPr>
              <a:t>للداي</a:t>
            </a:r>
            <a:r>
              <a:rPr lang="ar-SA" sz="3200" b="1" dirty="0">
                <a:latin typeface="Lotus Linotype" pitchFamily="2" charset="-78"/>
                <a:cs typeface="Lotus Linotype" pitchFamily="2" charset="-78"/>
              </a:rPr>
              <a:t> وعائلته وأفراد الانكشارية بالمغادرة نحو الوجهة التي يختارونها.</a:t>
            </a:r>
          </a:p>
          <a:p>
            <a:pPr algn="just" rtl="1"/>
            <a:r>
              <a:rPr lang="ar-SA" sz="3200" b="1" dirty="0">
                <a:latin typeface="Lotus Linotype" pitchFamily="2" charset="-78"/>
                <a:cs typeface="Lotus Linotype" pitchFamily="2" charset="-78"/>
              </a:rPr>
              <a:t> ‏- إقسام دي </a:t>
            </a:r>
            <a:r>
              <a:rPr lang="ar-SA" sz="3200" b="1" dirty="0" err="1">
                <a:latin typeface="Lotus Linotype" pitchFamily="2" charset="-78"/>
                <a:cs typeface="Lotus Linotype" pitchFamily="2" charset="-78"/>
              </a:rPr>
              <a:t>بورمون</a:t>
            </a:r>
            <a:r>
              <a:rPr lang="ar-SA" sz="3200" b="1" dirty="0">
                <a:latin typeface="Lotus Linotype" pitchFamily="2" charset="-78"/>
                <a:cs typeface="Lotus Linotype" pitchFamily="2" charset="-78"/>
              </a:rPr>
              <a:t> بشرفه على حماية السكان واحترام ديانتهم وجميع ممتلكاتهم وأنشطتهم وشرف نسائهم.</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071546"/>
            <a:ext cx="8534400" cy="758952"/>
          </a:xfrm>
        </p:spPr>
        <p:txBody>
          <a:bodyPr>
            <a:noAutofit/>
          </a:bodyPr>
          <a:lstStyle/>
          <a:p>
            <a:r>
              <a:rPr lang="ar-DZ" sz="3600" b="1" dirty="0">
                <a:solidFill>
                  <a:srgbClr val="FF0000"/>
                </a:solidFill>
                <a:latin typeface="Lotus Linotype" pitchFamily="2" charset="-78"/>
                <a:cs typeface="Lotus Linotype" pitchFamily="2" charset="-78"/>
              </a:rPr>
              <a:t/>
            </a:r>
            <a:br>
              <a:rPr lang="ar-DZ" sz="3600" b="1" dirty="0">
                <a:solidFill>
                  <a:srgbClr val="FF0000"/>
                </a:solidFill>
                <a:latin typeface="Lotus Linotype" pitchFamily="2" charset="-78"/>
                <a:cs typeface="Lotus Linotype" pitchFamily="2" charset="-78"/>
              </a:rPr>
            </a:br>
            <a:r>
              <a:rPr lang="ar-DZ" sz="3600" b="1" dirty="0">
                <a:solidFill>
                  <a:srgbClr val="FF0000"/>
                </a:solidFill>
                <a:latin typeface="Lotus Linotype" pitchFamily="2" charset="-78"/>
                <a:cs typeface="Lotus Linotype" pitchFamily="2" charset="-78"/>
              </a:rPr>
              <a:t/>
            </a:r>
            <a:br>
              <a:rPr lang="ar-DZ" sz="3600" b="1" dirty="0">
                <a:solidFill>
                  <a:srgbClr val="FF0000"/>
                </a:solidFill>
                <a:latin typeface="Lotus Linotype" pitchFamily="2" charset="-78"/>
                <a:cs typeface="Lotus Linotype" pitchFamily="2" charset="-78"/>
              </a:rPr>
            </a:br>
            <a:r>
              <a:rPr lang="ar-SA" sz="3600" b="1" dirty="0">
                <a:solidFill>
                  <a:srgbClr val="FF0000"/>
                </a:solidFill>
                <a:latin typeface="Lotus Linotype" pitchFamily="2" charset="-78"/>
                <a:cs typeface="Lotus Linotype" pitchFamily="2" charset="-78"/>
              </a:rPr>
              <a:t>2- النقد الباطني:</a:t>
            </a:r>
            <a:r>
              <a:rPr lang="fr-FR" sz="3600" dirty="0">
                <a:solidFill>
                  <a:srgbClr val="FF0000"/>
                </a:solidFill>
                <a:latin typeface="Lotus Linotype" pitchFamily="2" charset="-78"/>
                <a:cs typeface="Lotus Linotype" pitchFamily="2" charset="-78"/>
              </a:rPr>
              <a:t/>
            </a:r>
            <a:br>
              <a:rPr lang="fr-FR" sz="3600" dirty="0">
                <a:solidFill>
                  <a:srgbClr val="FF0000"/>
                </a:solidFill>
                <a:latin typeface="Lotus Linotype" pitchFamily="2" charset="-78"/>
                <a:cs typeface="Lotus Linotype" pitchFamily="2" charset="-78"/>
              </a:rPr>
            </a:br>
            <a:r>
              <a:rPr lang="ar-SA" sz="3600" b="1" dirty="0">
                <a:latin typeface="Lotus Linotype" pitchFamily="2" charset="-78"/>
                <a:cs typeface="Lotus Linotype" pitchFamily="2" charset="-78"/>
              </a:rPr>
              <a:t> النقد </a:t>
            </a:r>
            <a:r>
              <a:rPr lang="ar-DZ" sz="3600" b="1" dirty="0" smtClean="0">
                <a:latin typeface="Lotus Linotype" pitchFamily="2" charset="-78"/>
                <a:cs typeface="Lotus Linotype" pitchFamily="2" charset="-78"/>
              </a:rPr>
              <a:t>الايجابي</a:t>
            </a:r>
            <a:r>
              <a:rPr lang="ar-SA" sz="3600" b="1" dirty="0" smtClean="0">
                <a:latin typeface="Lotus Linotype" pitchFamily="2" charset="-78"/>
                <a:cs typeface="Lotus Linotype" pitchFamily="2" charset="-78"/>
              </a:rPr>
              <a:t>:</a:t>
            </a:r>
            <a:r>
              <a:rPr lang="fr-FR" sz="3600" dirty="0">
                <a:latin typeface="Lotus Linotype" pitchFamily="2" charset="-78"/>
                <a:cs typeface="Lotus Linotype" pitchFamily="2" charset="-78"/>
              </a:rPr>
              <a:t/>
            </a:r>
            <a:br>
              <a:rPr lang="fr-FR" sz="3600" dirty="0">
                <a:latin typeface="Lotus Linotype" pitchFamily="2" charset="-78"/>
                <a:cs typeface="Lotus Linotype" pitchFamily="2" charset="-78"/>
              </a:rPr>
            </a:br>
            <a:endParaRPr lang="fr-FR" sz="3600"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5070304"/>
          </a:xfrm>
        </p:spPr>
        <p:txBody>
          <a:bodyPr>
            <a:normAutofit/>
          </a:bodyPr>
          <a:lstStyle/>
          <a:p>
            <a:pPr algn="just" rtl="1"/>
            <a:r>
              <a:rPr lang="ar-SA" dirty="0">
                <a:latin typeface="Lotus Linotype" pitchFamily="2" charset="-78"/>
                <a:cs typeface="Lotus Linotype" pitchFamily="2" charset="-78"/>
              </a:rPr>
              <a:t> </a:t>
            </a:r>
            <a:r>
              <a:rPr lang="ar-SA" dirty="0">
                <a:latin typeface="Lotus Linotype" pitchFamily="2" charset="-78"/>
                <a:cs typeface="Lotus Linotype" pitchFamily="2" charset="-78"/>
              </a:rPr>
              <a:t>كتبت الوثيقة التي بين أيدينا بالطابعة نقلا عن النص الفرنسي الموجود في عمل روبير </a:t>
            </a:r>
            <a:r>
              <a:rPr lang="ar-SA" dirty="0" err="1">
                <a:latin typeface="Lotus Linotype" pitchFamily="2" charset="-78"/>
                <a:cs typeface="Lotus Linotype" pitchFamily="2" charset="-78"/>
              </a:rPr>
              <a:t>إستوبلون</a:t>
            </a:r>
            <a:r>
              <a:rPr lang="ar-SA" dirty="0">
                <a:latin typeface="Lotus Linotype" pitchFamily="2" charset="-78"/>
                <a:cs typeface="Lotus Linotype" pitchFamily="2" charset="-78"/>
              </a:rPr>
              <a:t> الموسوم بـ "قانون الجزائر..."، ولهذا فهو نسخة عن الأصل. يتضح عند الوثيقة النص أن الأسلوب واضح ومختصر بشكل يسهل على الباحث فهم المصطلحات دون الحاجة إلى العودة إلى المعاجم والدراسات المعمّقة.</a:t>
            </a:r>
          </a:p>
          <a:p>
            <a:pPr algn="just" rtl="1"/>
            <a:r>
              <a:rPr lang="ar-SA" dirty="0">
                <a:latin typeface="Lotus Linotype" pitchFamily="2" charset="-78"/>
                <a:cs typeface="Lotus Linotype" pitchFamily="2" charset="-78"/>
              </a:rPr>
              <a:t>ومن خلال استقراء الوثيقة يتضح لنا أنها لم تحتوي أي أحكام مسبقة باعتبار أنها مجرد بيان أو معاهدة بين طرفين لتسليم الجزائر العاصمة للمحتل الفرنسي، بل أكثر من هذا فإن مواد الوثيقة قد احتوت صونا واحتراما للديانة والأفراد والممتلكات في ظاهرها، ولهذا فإن فهم النص وإدراكه إدراكا تاما يتطلب منا فهم نتائج المعاهدة بعد تسليم المدينة وما انجرّ عنه من تجاوزات في حق شعب أعزل، من خلال الجرائم والتقتيل الذي مسّ المجتمع.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785794"/>
            <a:ext cx="8534400" cy="758952"/>
          </a:xfrm>
        </p:spPr>
        <p:txBody>
          <a:bodyPr>
            <a:noAutofit/>
          </a:bodyPr>
          <a:lstStyle/>
          <a:p>
            <a:r>
              <a:rPr lang="ar-SA" sz="4000" b="1" dirty="0">
                <a:latin typeface="Lotus Linotype" pitchFamily="2" charset="-78"/>
                <a:cs typeface="Lotus Linotype" pitchFamily="2" charset="-78"/>
              </a:rPr>
              <a:t>2- النقد السلبي: </a:t>
            </a:r>
            <a:r>
              <a:rPr lang="fr-FR" sz="4000" dirty="0">
                <a:latin typeface="Lotus Linotype" pitchFamily="2" charset="-78"/>
                <a:cs typeface="Lotus Linotype" pitchFamily="2" charset="-78"/>
              </a:rPr>
              <a:t/>
            </a:r>
            <a:br>
              <a:rPr lang="fr-FR" sz="4000" dirty="0">
                <a:latin typeface="Lotus Linotype" pitchFamily="2" charset="-78"/>
                <a:cs typeface="Lotus Linotype" pitchFamily="2" charset="-78"/>
              </a:rPr>
            </a:br>
            <a:endParaRPr lang="fr-FR" sz="4000" dirty="0">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4998296"/>
          </a:xfrm>
        </p:spPr>
        <p:txBody>
          <a:bodyPr>
            <a:normAutofit fontScale="92500" lnSpcReduction="20000"/>
          </a:bodyPr>
          <a:lstStyle/>
          <a:p>
            <a:pPr algn="just" rtl="1"/>
            <a:r>
              <a:rPr lang="ar-DZ" dirty="0">
                <a:latin typeface="Lotus Linotype" pitchFamily="2" charset="-78"/>
                <a:cs typeface="Lotus Linotype" pitchFamily="2" charset="-78"/>
              </a:rPr>
              <a:t>إن هزيمة الجيش الجزائري في معركة </a:t>
            </a:r>
            <a:r>
              <a:rPr lang="ar-DZ" dirty="0" err="1">
                <a:latin typeface="Lotus Linotype" pitchFamily="2" charset="-78"/>
                <a:cs typeface="Lotus Linotype" pitchFamily="2" charset="-78"/>
              </a:rPr>
              <a:t>اسطاوالي</a:t>
            </a:r>
            <a:r>
              <a:rPr lang="ar-DZ" dirty="0">
                <a:latin typeface="Lotus Linotype" pitchFamily="2" charset="-78"/>
                <a:cs typeface="Lotus Linotype" pitchFamily="2" charset="-78"/>
              </a:rPr>
              <a:t> بتاريخ الـ 19 جوان سنة 1830م، أدى إلى فرار </a:t>
            </a:r>
            <a:r>
              <a:rPr lang="ar-DZ" dirty="0" err="1">
                <a:latin typeface="Lotus Linotype" pitchFamily="2" charset="-78"/>
                <a:cs typeface="Lotus Linotype" pitchFamily="2" charset="-78"/>
              </a:rPr>
              <a:t>الآغا</a:t>
            </a:r>
            <a:r>
              <a:rPr lang="ar-DZ" dirty="0">
                <a:latin typeface="Lotus Linotype" pitchFamily="2" charset="-78"/>
                <a:cs typeface="Lotus Linotype" pitchFamily="2" charset="-78"/>
              </a:rPr>
              <a:t> إبراهيم صهر الداي حسين إلى أحد المنازل في ريف المدينة، وقد حمّل الزهّار "الباشا حسين ومستشاريه من </a:t>
            </a:r>
            <a:r>
              <a:rPr lang="ar-DZ" dirty="0" err="1">
                <a:latin typeface="Lotus Linotype" pitchFamily="2" charset="-78"/>
                <a:cs typeface="Lotus Linotype" pitchFamily="2" charset="-78"/>
              </a:rPr>
              <a:t>البايات</a:t>
            </a:r>
            <a:r>
              <a:rPr lang="ar-DZ" dirty="0">
                <a:latin typeface="Lotus Linotype" pitchFamily="2" charset="-78"/>
                <a:cs typeface="Lotus Linotype" pitchFamily="2" charset="-78"/>
              </a:rPr>
              <a:t> فشل عملية حماية المدينة، ذلك أن الأتراك لم يكونوا على ثقة تامة في القبائل التي هبّت لنصرة المدينة، حتى بلغ بهم الحمق أن منعوا عن أفراد هذه القبائل الأكل والبارود بزعمهم أنهم سيرجعون بالسلاح إلى بلادهم، ولم يتوقف تطاول الأتراك عند هذا الحد بل تجرؤوا على تفتيش أفرادها وأخذوا منهم البارود الذي </a:t>
            </a:r>
            <a:r>
              <a:rPr lang="ar-DZ" dirty="0" smtClean="0">
                <a:latin typeface="Lotus Linotype" pitchFamily="2" charset="-78"/>
                <a:cs typeface="Lotus Linotype" pitchFamily="2" charset="-78"/>
              </a:rPr>
              <a:t>بحوزتهم.</a:t>
            </a:r>
          </a:p>
          <a:p>
            <a:pPr algn="just" rtl="1"/>
            <a:r>
              <a:rPr lang="ar-DZ" dirty="0">
                <a:latin typeface="Lotus Linotype" pitchFamily="2" charset="-78"/>
                <a:cs typeface="Lotus Linotype" pitchFamily="2" charset="-78"/>
              </a:rPr>
              <a:t> الحقيقة أن الوثيقة الموقعة بين الجانبين لم تكن سوى معاهدة استسلام بين فريق غالب وآخر مغلوب تقتضي تسليم مفاتيح المدينة إلى قائد الجيوش الفرنسية </a:t>
            </a:r>
            <a:r>
              <a:rPr lang="ar-DZ" dirty="0" err="1" smtClean="0">
                <a:latin typeface="Lotus Linotype" pitchFamily="2" charset="-78"/>
                <a:cs typeface="Lotus Linotype" pitchFamily="2" charset="-78"/>
              </a:rPr>
              <a:t>دوبورمون</a:t>
            </a:r>
            <a:r>
              <a:rPr lang="ar-DZ" dirty="0" smtClean="0">
                <a:latin typeface="Lotus Linotype" pitchFamily="2" charset="-78"/>
                <a:cs typeface="Lotus Linotype" pitchFamily="2" charset="-78"/>
              </a:rPr>
              <a:t>.</a:t>
            </a:r>
          </a:p>
          <a:p>
            <a:pPr algn="just" rtl="1"/>
            <a:r>
              <a:rPr lang="ar-DZ" dirty="0">
                <a:latin typeface="Lotus Linotype" pitchFamily="2" charset="-78"/>
                <a:cs typeface="Lotus Linotype" pitchFamily="2" charset="-78"/>
              </a:rPr>
              <a:t>وإننا نستشفّ من خلال هذه الوثيقة أن جميع الأتراك قد غادروا الجزائر دون أن يتعرّضوا لأي أذى في حين بقي الجزائريون أسرى للاضطهاد الذي سيأتي به التوسع العسكري الفرنسي في الجزائر، فالبنود السابقة لم تكن سوى ذرّا للرماد في الأعين، بحيث تمنح الفرنسين الوقت الكافي لتثبيت أقدامهم في قلاع وتحصينات المدينة ومن ثم الشروع في عملية التوسع في جميع مناطق وربوع الجزائر.</a:t>
            </a:r>
            <a:endParaRPr lang="ar-DZ" dirty="0" smtClean="0">
              <a:latin typeface="Lotus Linotype" pitchFamily="2" charset="-78"/>
              <a:cs typeface="Lotus Linotype" pitchFamily="2" charset="-78"/>
            </a:endParaRPr>
          </a:p>
          <a:p>
            <a:pPr algn="just" rtl="1"/>
            <a:endParaRPr lang="ar-DZ" dirty="0" smtClean="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0040" y="1268760"/>
            <a:ext cx="8644448" cy="4803470"/>
          </a:xfrm>
        </p:spPr>
        <p:txBody>
          <a:bodyPr>
            <a:normAutofit/>
          </a:bodyPr>
          <a:lstStyle/>
          <a:p>
            <a:pPr algn="just" rtl="1"/>
            <a:endParaRPr lang="ar-DZ" dirty="0">
              <a:latin typeface="Lotus Linotype" pitchFamily="2" charset="-78"/>
              <a:cs typeface="Lotus Linotype" pitchFamily="2" charset="-78"/>
            </a:endParaRPr>
          </a:p>
          <a:p>
            <a:pPr algn="r" rtl="1">
              <a:buNone/>
            </a:pPr>
            <a:endParaRPr lang="fr-FR" dirty="0"/>
          </a:p>
          <a:p>
            <a:pPr algn="just" rtl="1"/>
            <a:r>
              <a:rPr lang="ar-DZ" dirty="0">
                <a:cs typeface="Akhbar MT" pitchFamily="2" charset="-78"/>
              </a:rPr>
              <a:t>والحق أن التوسع الفرنسي جاء مخالفا بشكل كليّ لجميع ما اتفق عليه في المعاهدة الموقعة بين الطرفين، حيث شهد التوسع وقوع جرائم يندب لها الجبين، فالهدف العام من الاحتلال في حقيقته كان هو تغيير شعب بشعب آخر من خلال الإبادة الجماعية وهو نفس الأسلوب والمنهج الذي اتخذه الأوربيون ضدّ الهنود الحمر في العالم الجديد، فيذكر ميشال </a:t>
            </a:r>
            <a:r>
              <a:rPr lang="ar-DZ" dirty="0" err="1">
                <a:cs typeface="Akhbar MT" pitchFamily="2" charset="-78"/>
              </a:rPr>
              <a:t>هابار</a:t>
            </a:r>
            <a:r>
              <a:rPr lang="ar-DZ" dirty="0">
                <a:cs typeface="Akhbar MT" pitchFamily="2" charset="-78"/>
              </a:rPr>
              <a:t> "أن عدد الجزائريين قد تناقص من ثمانية ملايين نسمة سنة 1872م إلى مليوني نسمة سنة 1872م" ، ما يثبت أن حوالي 65% من السكان إما تم تقتيلهم أو تهجيرهم.</a:t>
            </a:r>
            <a:endParaRPr lang="fr-FR" dirty="0">
              <a:cs typeface="Akhbar MT"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57</TotalTime>
  <Words>676</Words>
  <Application>Microsoft Office PowerPoint</Application>
  <PresentationFormat>Affichage à l'écran (4:3)</PresentationFormat>
  <Paragraphs>49</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Akhbar MT</vt:lpstr>
      <vt:lpstr>Georgia</vt:lpstr>
      <vt:lpstr>Lotus Linotype</vt:lpstr>
      <vt:lpstr>Wingdings</vt:lpstr>
      <vt:lpstr>Wingdings 2</vt:lpstr>
      <vt:lpstr>Civil</vt:lpstr>
      <vt:lpstr>المحاضرة الثالثة  وثيقة معاهدة الاستسلام الفرنسية الجزائرية 1830م  </vt:lpstr>
      <vt:lpstr>  النص: وثيقة معاهدة الاستسلام الفرنسية الجزائرية 1830م. </vt:lpstr>
      <vt:lpstr>السياق التاريخي</vt:lpstr>
      <vt:lpstr>التحليل الظاهري</vt:lpstr>
      <vt:lpstr>Présentation PowerPoint</vt:lpstr>
      <vt:lpstr>  2- النقد الباطني:  النقد الايجابي: </vt:lpstr>
      <vt:lpstr>2- النقد السلبي: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رسالة جورج سميث إلى إيدوارد فيتيبلان سنة 1812م.</dc:title>
  <dc:creator>khaled</dc:creator>
  <cp:lastModifiedBy>Kerbech Kerbech</cp:lastModifiedBy>
  <cp:revision>8</cp:revision>
  <dcterms:created xsi:type="dcterms:W3CDTF">2023-10-12T08:49:14Z</dcterms:created>
  <dcterms:modified xsi:type="dcterms:W3CDTF">2024-01-27T07:21:28Z</dcterms:modified>
</cp:coreProperties>
</file>