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2" r:id="rId6"/>
    <p:sldId id="260" r:id="rId7"/>
    <p:sldId id="261" r:id="rId8"/>
    <p:sldId id="262" r:id="rId9"/>
    <p:sldId id="273" r:id="rId10"/>
    <p:sldId id="286" r:id="rId11"/>
    <p:sldId id="263" r:id="rId12"/>
    <p:sldId id="264" r:id="rId13"/>
    <p:sldId id="265" r:id="rId14"/>
    <p:sldId id="266" r:id="rId15"/>
    <p:sldId id="275" r:id="rId16"/>
    <p:sldId id="274" r:id="rId17"/>
    <p:sldId id="267" r:id="rId18"/>
    <p:sldId id="268" r:id="rId19"/>
    <p:sldId id="269" r:id="rId20"/>
    <p:sldId id="270" r:id="rId21"/>
    <p:sldId id="271" r:id="rId22"/>
    <p:sldId id="276" r:id="rId23"/>
    <p:sldId id="280" r:id="rId24"/>
    <p:sldId id="277" r:id="rId25"/>
    <p:sldId id="278" r:id="rId26"/>
    <p:sldId id="279" r:id="rId27"/>
    <p:sldId id="281" r:id="rId28"/>
    <p:sldId id="282"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النظريات المفسرة لحرية الاعلام</a:t>
            </a:r>
            <a:endParaRPr lang="fr-FR" dirty="0"/>
          </a:p>
        </p:txBody>
      </p:sp>
      <p:sp>
        <p:nvSpPr>
          <p:cNvPr id="3" name="Sous-titre 2"/>
          <p:cNvSpPr>
            <a:spLocks noGrp="1"/>
          </p:cNvSpPr>
          <p:nvPr>
            <p:ph type="subTitle" idx="1"/>
          </p:nvPr>
        </p:nvSpPr>
        <p:spPr/>
        <p:txBody>
          <a:bodyPr/>
          <a:lstStyle/>
          <a:p>
            <a:r>
              <a:rPr lang="ar-DZ" dirty="0" smtClean="0"/>
              <a:t>المحاضرة الرابعة</a:t>
            </a:r>
            <a:endParaRPr lang="fr-FR" dirty="0"/>
          </a:p>
        </p:txBody>
      </p:sp>
    </p:spTree>
    <p:extLst>
      <p:ext uri="{BB962C8B-B14F-4D97-AF65-F5344CB8AC3E}">
        <p14:creationId xmlns:p14="http://schemas.microsoft.com/office/powerpoint/2010/main" val="3281808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0439" y="1016864"/>
            <a:ext cx="6096000" cy="4462760"/>
          </a:xfrm>
          <a:prstGeom prst="rect">
            <a:avLst/>
          </a:prstGeom>
        </p:spPr>
        <p:txBody>
          <a:bodyPr>
            <a:spAutoFit/>
          </a:bodyPr>
          <a:lstStyle/>
          <a:p>
            <a:pPr algn="r" rtl="1">
              <a:lnSpc>
                <a:spcPct val="150000"/>
              </a:lnSpc>
            </a:pPr>
            <a:r>
              <a:rPr lang="ar-DZ" sz="3200" b="1" dirty="0">
                <a:solidFill>
                  <a:prstClr val="black"/>
                </a:solidFill>
                <a:latin typeface="Arabic Typesetting" panose="03020402040406030203" pitchFamily="66" charset="-78"/>
                <a:cs typeface="Arabic Typesetting" panose="03020402040406030203" pitchFamily="66" charset="-78"/>
              </a:rPr>
              <a:t> وقد جاء هذا نتيجة لأفكار المفكر الإنجليزي </a:t>
            </a:r>
            <a:r>
              <a:rPr lang="ar-DZ" sz="3200" b="1" dirty="0" err="1">
                <a:solidFill>
                  <a:prstClr val="black"/>
                </a:solidFill>
                <a:latin typeface="Arabic Typesetting" panose="03020402040406030203" pitchFamily="66" charset="-78"/>
                <a:cs typeface="Arabic Typesetting" panose="03020402040406030203" pitchFamily="66" charset="-78"/>
              </a:rPr>
              <a:t>بلاكستون</a:t>
            </a:r>
            <a:r>
              <a:rPr lang="ar-DZ" sz="3200" b="1" dirty="0">
                <a:solidFill>
                  <a:prstClr val="black"/>
                </a:solidFill>
                <a:latin typeface="Arabic Typesetting" panose="03020402040406030203" pitchFamily="66" charset="-78"/>
                <a:cs typeface="Arabic Typesetting" panose="03020402040406030203" pitchFamily="66" charset="-78"/>
              </a:rPr>
              <a:t> الذي أكد على أن حرية الصحافة ضرورية لوجود الدولة الحرة، وذلك يتطلب عدم وجود رقابة مسبقة على النشر، وإن كان من الممكن أن يتعرض الصحفي للعقاب بعد النشر إذا تضمن هذا النشر جريمة، كما أن كل إنسان حر في أن ينشر ما يشاء على الجمهور، ومنع ذلك هو تدمير لحرية الصحافة.</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69" y="1016864"/>
            <a:ext cx="3644720" cy="4560731"/>
          </a:xfrm>
          <a:prstGeom prst="rect">
            <a:avLst/>
          </a:prstGeom>
        </p:spPr>
      </p:pic>
    </p:spTree>
    <p:extLst>
      <p:ext uri="{BB962C8B-B14F-4D97-AF65-F5344CB8AC3E}">
        <p14:creationId xmlns:p14="http://schemas.microsoft.com/office/powerpoint/2010/main" val="198657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10482" y="558065"/>
            <a:ext cx="7616111" cy="5816977"/>
          </a:xfrm>
          <a:prstGeom prst="rect">
            <a:avLst/>
          </a:prstGeom>
          <a:noFill/>
        </p:spPr>
        <p:txBody>
          <a:bodyPr wrap="square" rtlCol="0">
            <a:spAutoFit/>
          </a:bodyPr>
          <a:lstStyle/>
          <a:p>
            <a:pPr algn="r" rtl="1">
              <a:lnSpc>
                <a:spcPct val="150000"/>
              </a:lnSpc>
            </a:pPr>
            <a:r>
              <a:rPr lang="ar-DZ" sz="3200" b="1" dirty="0">
                <a:latin typeface="Arabic Typesetting" panose="03020402040406030203" pitchFamily="66" charset="-78"/>
                <a:cs typeface="Arabic Typesetting" panose="03020402040406030203" pitchFamily="66" charset="-78"/>
              </a:rPr>
              <a:t>ويحدد المفكر الإعلامي </a:t>
            </a:r>
            <a:r>
              <a:rPr lang="ar-DZ" sz="3200" b="1" dirty="0" smtClean="0">
                <a:latin typeface="Arabic Typesetting" panose="03020402040406030203" pitchFamily="66" charset="-78"/>
                <a:cs typeface="Arabic Typesetting" panose="03020402040406030203" pitchFamily="66" charset="-78"/>
              </a:rPr>
              <a:t>السويدي دينيس </a:t>
            </a:r>
            <a:r>
              <a:rPr lang="ar-DZ" sz="3200" b="1" dirty="0" err="1">
                <a:latin typeface="Arabic Typesetting" panose="03020402040406030203" pitchFamily="66" charset="-78"/>
                <a:cs typeface="Arabic Typesetting" panose="03020402040406030203" pitchFamily="66" charset="-78"/>
              </a:rPr>
              <a:t>ماكويل</a:t>
            </a:r>
            <a:r>
              <a:rPr lang="ar-DZ" sz="3200" b="1" dirty="0">
                <a:latin typeface="Arabic Typesetting" panose="03020402040406030203" pitchFamily="66" charset="-78"/>
                <a:cs typeface="Arabic Typesetting" panose="03020402040406030203" pitchFamily="66" charset="-78"/>
              </a:rPr>
              <a:t> العناصر الرئيسية لنظرية الحرية فيما يلي:</a:t>
            </a:r>
          </a:p>
          <a:p>
            <a:pPr algn="r" rtl="1"/>
            <a:r>
              <a:rPr lang="ar-DZ" sz="3600" b="1" dirty="0">
                <a:latin typeface="Arabic Typesetting" panose="03020402040406030203" pitchFamily="66" charset="-78"/>
                <a:cs typeface="Arabic Typesetting" panose="03020402040406030203" pitchFamily="66" charset="-78"/>
              </a:rPr>
              <a:t>1- أن النشر يجب أن يكون حرا من أية رقابة مسبقة.</a:t>
            </a:r>
          </a:p>
          <a:p>
            <a:pPr algn="r" rtl="1"/>
            <a:r>
              <a:rPr lang="ar-DZ" sz="3600" b="1" dirty="0" smtClean="0">
                <a:latin typeface="Arabic Typesetting" panose="03020402040406030203" pitchFamily="66" charset="-78"/>
                <a:cs typeface="Arabic Typesetting" panose="03020402040406030203" pitchFamily="66" charset="-78"/>
              </a:rPr>
              <a:t>2- من حق </a:t>
            </a:r>
            <a:r>
              <a:rPr lang="ar-DZ" sz="3600" b="1" dirty="0">
                <a:latin typeface="Arabic Typesetting" panose="03020402040406030203" pitchFamily="66" charset="-78"/>
                <a:cs typeface="Arabic Typesetting" panose="03020402040406030203" pitchFamily="66" charset="-78"/>
              </a:rPr>
              <a:t>الأفراد والجماعات أن </a:t>
            </a:r>
            <a:r>
              <a:rPr lang="ar-DZ" sz="3600" b="1" dirty="0" smtClean="0">
                <a:latin typeface="Arabic Typesetting" panose="03020402040406030203" pitchFamily="66" charset="-78"/>
                <a:cs typeface="Arabic Typesetting" panose="03020402040406030203" pitchFamily="66" charset="-78"/>
              </a:rPr>
              <a:t>يمتلكوا صحفا </a:t>
            </a:r>
            <a:r>
              <a:rPr lang="ar-DZ" sz="3600" b="1" dirty="0">
                <a:latin typeface="Arabic Typesetting" panose="03020402040406030203" pitchFamily="66" charset="-78"/>
                <a:cs typeface="Arabic Typesetting" panose="03020402040406030203" pitchFamily="66" charset="-78"/>
              </a:rPr>
              <a:t>وغيرها من وسائل الإعلام دون الحصول على ترخيص مسبق من السلطة.</a:t>
            </a:r>
          </a:p>
          <a:p>
            <a:pPr algn="r" rtl="1"/>
            <a:r>
              <a:rPr lang="ar-DZ" sz="3600" b="1" dirty="0">
                <a:latin typeface="Arabic Typesetting" panose="03020402040406030203" pitchFamily="66" charset="-78"/>
                <a:cs typeface="Arabic Typesetting" panose="03020402040406030203" pitchFamily="66" charset="-78"/>
              </a:rPr>
              <a:t>3- أن النقد الموجه إلى أية حكومة أو حزب سياسي أو مسئول رسمي يجب ألا يكون محلا للعقاب حتى بعد النشر.</a:t>
            </a:r>
          </a:p>
          <a:p>
            <a:pPr algn="r" rtl="1"/>
            <a:r>
              <a:rPr lang="ar-DZ" sz="3600" b="1" dirty="0">
                <a:latin typeface="Arabic Typesetting" panose="03020402040406030203" pitchFamily="66" charset="-78"/>
                <a:cs typeface="Arabic Typesetting" panose="03020402040406030203" pitchFamily="66" charset="-78"/>
              </a:rPr>
              <a:t>4-  ألا يكون هناك أي نوع من الإكراه أو الالتزام بالنسبة للصحفي.</a:t>
            </a:r>
          </a:p>
          <a:p>
            <a:pPr algn="r" rtl="1"/>
            <a:r>
              <a:rPr lang="ar-DZ" sz="3600" b="1" dirty="0">
                <a:latin typeface="Arabic Typesetting" panose="03020402040406030203" pitchFamily="66" charset="-78"/>
                <a:cs typeface="Arabic Typesetting" panose="03020402040406030203" pitchFamily="66" charset="-78"/>
              </a:rPr>
              <a:t>5-  عدم وجود أي نوع من القيود على جمع المعلومات للنشر بالوسائل القانونية.</a:t>
            </a:r>
          </a:p>
          <a:p>
            <a:pPr algn="r" rtl="1"/>
            <a:r>
              <a:rPr lang="ar-DZ" sz="3600" b="1" dirty="0">
                <a:latin typeface="Arabic Typesetting" panose="03020402040406030203" pitchFamily="66" charset="-78"/>
                <a:cs typeface="Arabic Typesetting" panose="03020402040406030203" pitchFamily="66" charset="-78"/>
              </a:rPr>
              <a:t>6- ألا يكون هناك أي قيد على تلقى أو إرسال المعلومات عبر الحدود القومية.</a:t>
            </a:r>
          </a:p>
          <a:p>
            <a:pPr algn="r" rtl="1"/>
            <a:r>
              <a:rPr lang="ar-DZ" sz="3600" b="1" dirty="0">
                <a:latin typeface="Arabic Typesetting" panose="03020402040406030203" pitchFamily="66" charset="-78"/>
                <a:cs typeface="Arabic Typesetting" panose="03020402040406030203" pitchFamily="66" charset="-78"/>
              </a:rPr>
              <a:t>7- يجب أن يتمتع الصحفيون بالاستقلال المهني داخل مؤسساتهم الصحفية.</a:t>
            </a:r>
            <a:endParaRPr lang="ar-DZ" sz="3600" b="1" i="0" dirty="0">
              <a:effectLst/>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0" y="476518"/>
            <a:ext cx="3794572" cy="5898524"/>
          </a:xfrm>
          <a:prstGeom prst="rect">
            <a:avLst/>
          </a:prstGeom>
        </p:spPr>
      </p:pic>
    </p:spTree>
    <p:extLst>
      <p:ext uri="{BB962C8B-B14F-4D97-AF65-F5344CB8AC3E}">
        <p14:creationId xmlns:p14="http://schemas.microsoft.com/office/powerpoint/2010/main" val="557275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8795" y="1622738"/>
            <a:ext cx="10393250" cy="3046988"/>
          </a:xfrm>
          <a:prstGeom prst="rect">
            <a:avLst/>
          </a:prstGeom>
          <a:solidFill>
            <a:schemeClr val="accent3">
              <a:lumMod val="20000"/>
              <a:lumOff val="80000"/>
            </a:schemeClr>
          </a:solidFill>
        </p:spPr>
        <p:txBody>
          <a:bodyPr wrap="square" rtlCol="0">
            <a:spAutoFit/>
          </a:bodyPr>
          <a:lstStyle/>
          <a:p>
            <a:pPr marL="457200"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لقد تعرضت نظرية الحرية للكثير من الملاحظات والانتقادات، حيث أصبحت وسائل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الاعلام و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تحت شعار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الحرية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تعرّض الاخلاق العامة للخطر وتقحم نفسها في حياة الناس الخاصة دون مبرر وتبالغ في الأمور التافهة من أجل الاثارة. كما أن الاعلام أصبح يحقق أهداف الأشخاص الذين يملكونه على حساب مصالح المجتمع. فالحرية المطلقة تعني الفوضى.</a:t>
            </a:r>
            <a:endParaRPr lang="fr-FR"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414694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66670"/>
            <a:ext cx="11153104" cy="5795493"/>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048074" y="765048"/>
            <a:ext cx="9512540" cy="1323439"/>
          </a:xfrm>
          <a:prstGeom prst="rect">
            <a:avLst/>
          </a:prstGeom>
          <a:noFill/>
        </p:spPr>
        <p:txBody>
          <a:bodyPr wrap="none" lIns="91440" tIns="45720" rIns="91440" bIns="45720">
            <a:spAutoFit/>
          </a:bodyPr>
          <a:lstStyle/>
          <a:p>
            <a:pPr algn="ctr"/>
            <a:r>
              <a:rPr lang="ar-DZ" sz="8000" b="1" cap="none" spc="0" dirty="0" smtClean="0">
                <a:ln w="22225">
                  <a:solidFill>
                    <a:schemeClr val="accent2"/>
                  </a:solidFill>
                  <a:prstDash val="solid"/>
                </a:ln>
                <a:solidFill>
                  <a:srgbClr val="FF0000"/>
                </a:solidFill>
                <a:effectLst/>
              </a:rPr>
              <a:t>نظرية المسؤولية الاجتماعية</a:t>
            </a:r>
            <a:endParaRPr lang="fr-FR" sz="8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1190168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71499" y="361570"/>
            <a:ext cx="7642554" cy="6001643"/>
          </a:xfrm>
          <a:prstGeom prst="rect">
            <a:avLst/>
          </a:prstGeom>
          <a:noFill/>
        </p:spPr>
        <p:txBody>
          <a:bodyPr wrap="square" rtlCol="0">
            <a:spAutoFit/>
          </a:bodyPr>
          <a:lstStyle/>
          <a:p>
            <a:pPr algn="r" rtl="1">
              <a:lnSpc>
                <a:spcPct val="150000"/>
              </a:lnSpc>
            </a:pPr>
            <a:r>
              <a:rPr lang="ar-DZ" sz="3200" dirty="0" smtClean="0">
                <a:solidFill>
                  <a:srgbClr val="333333"/>
                </a:solidFill>
                <a:latin typeface="Arabic Typesetting" panose="03020402040406030203" pitchFamily="66" charset="-78"/>
                <a:cs typeface="Arabic Typesetting" panose="03020402040406030203" pitchFamily="66" charset="-78"/>
              </a:rPr>
              <a:t>بدأت </a:t>
            </a:r>
            <a:r>
              <a:rPr lang="ar-DZ" sz="3200" dirty="0">
                <a:solidFill>
                  <a:srgbClr val="333333"/>
                </a:solidFill>
                <a:latin typeface="Arabic Typesetting" panose="03020402040406030203" pitchFamily="66" charset="-78"/>
                <a:cs typeface="Arabic Typesetting" panose="03020402040406030203" pitchFamily="66" charset="-78"/>
              </a:rPr>
              <a:t>المراجعات النقدية </a:t>
            </a:r>
            <a:r>
              <a:rPr lang="ar-DZ" sz="3200" dirty="0" smtClean="0">
                <a:solidFill>
                  <a:srgbClr val="333333"/>
                </a:solidFill>
                <a:latin typeface="Arabic Typesetting" panose="03020402040406030203" pitchFamily="66" charset="-78"/>
                <a:cs typeface="Arabic Typesetting" panose="03020402040406030203" pitchFamily="66" charset="-78"/>
              </a:rPr>
              <a:t>لنظرية الحرية </a:t>
            </a:r>
            <a:r>
              <a:rPr lang="ar-DZ" sz="3200" dirty="0">
                <a:solidFill>
                  <a:srgbClr val="333333"/>
                </a:solidFill>
                <a:latin typeface="Arabic Typesetting" panose="03020402040406030203" pitchFamily="66" charset="-78"/>
                <a:cs typeface="Arabic Typesetting" panose="03020402040406030203" pitchFamily="66" charset="-78"/>
              </a:rPr>
              <a:t>ابتداء من العقد الثاني من القرن العشرين، ولكنها بلغت ذروتها عند نهاية الحرب العالمية الثانية عندما تشكلت لجنة لحرية الصحافة مكونة من اثني عشر أستاذا أكاديميا يرأسهم البروفيسور روبرت </a:t>
            </a:r>
            <a:r>
              <a:rPr lang="ar-DZ" sz="3200" dirty="0" err="1">
                <a:solidFill>
                  <a:srgbClr val="333333"/>
                </a:solidFill>
                <a:latin typeface="Arabic Typesetting" panose="03020402040406030203" pitchFamily="66" charset="-78"/>
                <a:cs typeface="Arabic Typesetting" panose="03020402040406030203" pitchFamily="66" charset="-78"/>
              </a:rPr>
              <a:t>هوتشنز</a:t>
            </a:r>
            <a:r>
              <a:rPr lang="ar-DZ" sz="3200" dirty="0">
                <a:solidFill>
                  <a:srgbClr val="333333"/>
                </a:solidFill>
                <a:latin typeface="Arabic Typesetting" panose="03020402040406030203" pitchFamily="66" charset="-78"/>
                <a:cs typeface="Arabic Typesetting" panose="03020402040406030203" pitchFamily="66" charset="-78"/>
              </a:rPr>
              <a:t> وضمت بين أعضائها أبرز نقاد الصحافة الأمريكية مثل وليم </a:t>
            </a:r>
            <a:r>
              <a:rPr lang="ar-DZ" sz="3200" dirty="0" err="1">
                <a:solidFill>
                  <a:srgbClr val="333333"/>
                </a:solidFill>
                <a:latin typeface="Arabic Typesetting" panose="03020402040406030203" pitchFamily="66" charset="-78"/>
                <a:cs typeface="Arabic Typesetting" panose="03020402040406030203" pitchFamily="66" charset="-78"/>
              </a:rPr>
              <a:t>ديفرز</a:t>
            </a:r>
            <a:r>
              <a:rPr lang="ar-DZ" sz="3200" dirty="0">
                <a:solidFill>
                  <a:srgbClr val="333333"/>
                </a:solidFill>
                <a:latin typeface="Arabic Typesetting" panose="03020402040406030203" pitchFamily="66" charset="-78"/>
                <a:cs typeface="Arabic Typesetting" panose="03020402040406030203" pitchFamily="66" charset="-78"/>
              </a:rPr>
              <a:t> وتيودور </a:t>
            </a:r>
            <a:r>
              <a:rPr lang="ar-DZ" sz="3200" dirty="0" err="1">
                <a:solidFill>
                  <a:srgbClr val="333333"/>
                </a:solidFill>
                <a:latin typeface="Arabic Typesetting" panose="03020402040406030203" pitchFamily="66" charset="-78"/>
                <a:cs typeface="Arabic Typesetting" panose="03020402040406030203" pitchFamily="66" charset="-78"/>
              </a:rPr>
              <a:t>بترسون</a:t>
            </a:r>
            <a:r>
              <a:rPr lang="ar-DZ" sz="3200" dirty="0">
                <a:solidFill>
                  <a:srgbClr val="333333"/>
                </a:solidFill>
                <a:latin typeface="Arabic Typesetting" panose="03020402040406030203" pitchFamily="66" charset="-78"/>
                <a:cs typeface="Arabic Typesetting" panose="03020402040406030203" pitchFamily="66" charset="-78"/>
              </a:rPr>
              <a:t>. وقد أجرت اللجنة دراستها على الصحافة الأمريكية بتمويل من مجلة تايم الأمريكية ودائرة المعارف البريطانية وقدمت تقريرها في كتاب أعدته اللجنة كاملة 1947  بعنوان </a:t>
            </a:r>
            <a:r>
              <a:rPr lang="ar-DZ" sz="3200" dirty="0" smtClean="0">
                <a:solidFill>
                  <a:srgbClr val="333333"/>
                </a:solidFill>
                <a:latin typeface="Arabic Typesetting" panose="03020402040406030203" pitchFamily="66" charset="-78"/>
                <a:cs typeface="Arabic Typesetting" panose="03020402040406030203" pitchFamily="66" charset="-78"/>
              </a:rPr>
              <a:t>:</a:t>
            </a:r>
          </a:p>
          <a:p>
            <a:pPr algn="r" rtl="1">
              <a:lnSpc>
                <a:spcPct val="150000"/>
              </a:lnSpc>
            </a:pPr>
            <a:r>
              <a:rPr lang="ar-DZ" sz="3200" dirty="0" smtClean="0">
                <a:solidFill>
                  <a:srgbClr val="333333"/>
                </a:solidFill>
                <a:latin typeface="Arabic Typesetting" panose="03020402040406030203" pitchFamily="66" charset="-78"/>
                <a:cs typeface="Arabic Typesetting" panose="03020402040406030203" pitchFamily="66" charset="-78"/>
              </a:rPr>
              <a:t>" </a:t>
            </a:r>
            <a:r>
              <a:rPr lang="ar-DZ" sz="3200" dirty="0">
                <a:solidFill>
                  <a:srgbClr val="333333"/>
                </a:solidFill>
                <a:latin typeface="Arabic Typesetting" panose="03020402040406030203" pitchFamily="66" charset="-78"/>
                <a:cs typeface="Arabic Typesetting" panose="03020402040406030203" pitchFamily="66" charset="-78"/>
              </a:rPr>
              <a:t>صحافة حرة و مسئولة " وفي دراسة أخرى كتبها وليم </a:t>
            </a:r>
            <a:r>
              <a:rPr lang="ar-DZ" sz="3200" dirty="0" err="1">
                <a:solidFill>
                  <a:srgbClr val="333333"/>
                </a:solidFill>
                <a:latin typeface="Arabic Typesetting" panose="03020402040406030203" pitchFamily="66" charset="-78"/>
                <a:cs typeface="Arabic Typesetting" panose="03020402040406030203" pitchFamily="66" charset="-78"/>
              </a:rPr>
              <a:t>هوكنج</a:t>
            </a:r>
            <a:r>
              <a:rPr lang="ar-DZ" sz="3200" dirty="0">
                <a:solidFill>
                  <a:srgbClr val="333333"/>
                </a:solidFill>
                <a:latin typeface="Arabic Typesetting" panose="03020402040406030203" pitchFamily="66" charset="-78"/>
                <a:cs typeface="Arabic Typesetting" panose="03020402040406030203" pitchFamily="66" charset="-78"/>
              </a:rPr>
              <a:t> عضو اللجنة في مؤلف بعنوان "حرية الصحافة "وهي الكتابات التي صاغت نظرية المسئولية الاجتماعية </a:t>
            </a:r>
            <a:r>
              <a:rPr lang="ar-DZ" sz="3200" dirty="0" smtClean="0">
                <a:solidFill>
                  <a:srgbClr val="333333"/>
                </a:solidFill>
                <a:latin typeface="Arabic Typesetting" panose="03020402040406030203" pitchFamily="66" charset="-78"/>
                <a:cs typeface="Arabic Typesetting" panose="03020402040406030203" pitchFamily="66" charset="-78"/>
              </a:rPr>
              <a:t>.</a:t>
            </a:r>
            <a:endParaRPr lang="ar-DZ" sz="3200" dirty="0">
              <a:solidFill>
                <a:srgbClr val="333333"/>
              </a:solidFill>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18" y="477673"/>
            <a:ext cx="3616657" cy="5885540"/>
          </a:xfrm>
          <a:prstGeom prst="rect">
            <a:avLst/>
          </a:prstGeom>
        </p:spPr>
      </p:pic>
    </p:spTree>
    <p:extLst>
      <p:ext uri="{BB962C8B-B14F-4D97-AF65-F5344CB8AC3E}">
        <p14:creationId xmlns:p14="http://schemas.microsoft.com/office/powerpoint/2010/main" val="2831650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71" y="1054514"/>
            <a:ext cx="10573554" cy="4524315"/>
          </a:xfrm>
          <a:prstGeom prst="rect">
            <a:avLst/>
          </a:prstGeom>
        </p:spPr>
        <p:txBody>
          <a:bodyPr wrap="square">
            <a:spAutoFit/>
          </a:bodyPr>
          <a:lstStyle/>
          <a:p>
            <a:pPr lvl="0"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ولقيت دعوة لجنة حرية الصحافة لصحافة حرة ومسئولة صدى داخل الولايات المتحدة وخارجها في بلدان أوربا وعلى رأسها المملكة المتحدة، فتشكلت اللجنة الملكية الأولى للصحافة عام 1949 ودعت إلى ضرورة إحساس العاملين في الصحافة بمسئوليتهم الاجتماعية، حيث تقوم الفكرة المحورية لأفكار هذه النظرية على التنظيم الذاتي الاختياري لمهنة الصحافة فتقوم الصحافة بتنظيم نفسها وفقا لمعايير هذه النظرية إلى جانب تشكيل مجلس للصحافة. ووافق الممارسون في الولايات المتحدة على أن الحرية السلبية في النظرية الليبرالية غير مرغوبة في المجتمع الحديث، وأن الحرية لابد أن ترتبط بالمسئولية، فالإنسان ليس كائنا عاقلا راشدا بل عرضة لعمليات تأثير واسعة النطاق من قبل خبراء العلاقات العامة.</a:t>
            </a:r>
          </a:p>
        </p:txBody>
      </p:sp>
    </p:spTree>
    <p:extLst>
      <p:ext uri="{BB962C8B-B14F-4D97-AF65-F5344CB8AC3E}">
        <p14:creationId xmlns:p14="http://schemas.microsoft.com/office/powerpoint/2010/main" val="1350971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6" y="1370149"/>
            <a:ext cx="9968248" cy="3785652"/>
          </a:xfrm>
          <a:prstGeom prst="rect">
            <a:avLst/>
          </a:prstGeom>
        </p:spPr>
        <p:txBody>
          <a:bodyPr wrap="square">
            <a:spAutoFit/>
          </a:bodyPr>
          <a:lstStyle/>
          <a:p>
            <a:pPr lvl="0"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وأدت التطورات في مجال الإعلام إلى رؤية </a:t>
            </a:r>
            <a:r>
              <a:rPr lang="ar-DZ" sz="3200" b="1" dirty="0" smtClean="0">
                <a:solidFill>
                  <a:srgbClr val="333333"/>
                </a:solidFill>
                <a:latin typeface="Arabic Typesetting" panose="03020402040406030203" pitchFamily="66" charset="-78"/>
                <a:cs typeface="Arabic Typesetting" panose="03020402040406030203" pitchFamily="66" charset="-78"/>
              </a:rPr>
              <a:t>مفادها أن </a:t>
            </a:r>
            <a:r>
              <a:rPr lang="ar-DZ" sz="3200" b="1" dirty="0">
                <a:solidFill>
                  <a:srgbClr val="333333"/>
                </a:solidFill>
                <a:latin typeface="Arabic Typesetting" panose="03020402040406030203" pitchFamily="66" charset="-78"/>
                <a:cs typeface="Arabic Typesetting" panose="03020402040406030203" pitchFamily="66" charset="-78"/>
              </a:rPr>
              <a:t>حرية الصحافة ليست حقاً طبيعياً لكنها امتياز منح على أساس أن تشكل فائدة للمجتمع ولذا فإنها حتى تستمر لابد أن تكون حرية مسئولة.</a:t>
            </a:r>
          </a:p>
          <a:p>
            <a:pPr lvl="0"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ونص تقرير لجنة حرية الصحافة لعام 1947 على أن صناعة الإعلام في الولايات المتحدة يجب أن تستمر في يد القطاع الخاص واضعة في اعتبارها المصلحة العامة، ووضعت اللجنة مجموعة تصورات حول وظائف الصحافة في المجتمع الحديث، وعددًا من التوصيات للحكومة، </a:t>
            </a:r>
            <a:r>
              <a:rPr lang="ar-DZ" sz="3200" b="1" dirty="0" smtClean="0">
                <a:solidFill>
                  <a:srgbClr val="333333"/>
                </a:solidFill>
                <a:latin typeface="Arabic Typesetting" panose="03020402040406030203" pitchFamily="66" charset="-78"/>
                <a:cs typeface="Arabic Typesetting" panose="03020402040406030203" pitchFamily="66" charset="-78"/>
              </a:rPr>
              <a:t>وللمؤسسات.</a:t>
            </a:r>
            <a:endParaRPr lang="ar-DZ" sz="3200" b="1" dirty="0">
              <a:solidFill>
                <a:srgbClr val="333333"/>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40668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8034" y="231820"/>
            <a:ext cx="10650828" cy="6001643"/>
          </a:xfrm>
          <a:prstGeom prst="rect">
            <a:avLst/>
          </a:prstGeom>
          <a:noFill/>
        </p:spPr>
        <p:txBody>
          <a:bodyPr wrap="square" rtlCol="0">
            <a:spAutoFit/>
          </a:bodyPr>
          <a:lstStyle/>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يلخص دينيس </a:t>
            </a:r>
            <a:r>
              <a:rPr lang="ar-DZ" sz="3200" b="1" dirty="0" err="1">
                <a:solidFill>
                  <a:srgbClr val="333333"/>
                </a:solidFill>
                <a:latin typeface="Arabic Typesetting" panose="03020402040406030203" pitchFamily="66" charset="-78"/>
                <a:cs typeface="Arabic Typesetting" panose="03020402040406030203" pitchFamily="66" charset="-78"/>
              </a:rPr>
              <a:t>ماكويل</a:t>
            </a:r>
            <a:r>
              <a:rPr lang="ar-DZ" sz="3200" b="1" dirty="0">
                <a:solidFill>
                  <a:srgbClr val="333333"/>
                </a:solidFill>
                <a:latin typeface="Arabic Typesetting" panose="03020402040406030203" pitchFamily="66" charset="-78"/>
                <a:cs typeface="Arabic Typesetting" panose="03020402040406030203" pitchFamily="66" charset="-78"/>
              </a:rPr>
              <a:t> المبادئ الأساسية لنظرية المسئولية الاجتماعية في الجوانب التالية:</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1-  أن الصحافة وكذلك وسائل الإعلام الأخرى يجب أن تقبل وأن تنفذ التزامات معينة للمجتمع.</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2- أن هذه الالتزامات يمكن تنفيذها من خلال الالتزام </a:t>
            </a:r>
            <a:r>
              <a:rPr lang="ar-DZ" sz="3200" b="1" dirty="0" smtClean="0">
                <a:solidFill>
                  <a:srgbClr val="333333"/>
                </a:solidFill>
                <a:latin typeface="Arabic Typesetting" panose="03020402040406030203" pitchFamily="66" charset="-78"/>
                <a:cs typeface="Arabic Typesetting" panose="03020402040406030203" pitchFamily="66" charset="-78"/>
              </a:rPr>
              <a:t>بمعايير مثل الحقيقة </a:t>
            </a:r>
            <a:r>
              <a:rPr lang="ar-DZ" sz="3200" b="1" dirty="0">
                <a:solidFill>
                  <a:srgbClr val="333333"/>
                </a:solidFill>
                <a:latin typeface="Arabic Typesetting" panose="03020402040406030203" pitchFamily="66" charset="-78"/>
                <a:cs typeface="Arabic Typesetting" panose="03020402040406030203" pitchFamily="66" charset="-78"/>
              </a:rPr>
              <a:t>والدقة والموضوعية والتوازن.</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3-  لتنفيذ هذه الالتزامات يجب أن تنظم الصحافة نفسها بشكل ذاتي.</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4-  أن الصحافة يجب أن تتجنب نشر ما يمكن أن يؤدى إلى الجريمة والعنف والفوضى </a:t>
            </a:r>
            <a:r>
              <a:rPr lang="ar-DZ" sz="3200" b="1" dirty="0" smtClean="0">
                <a:solidFill>
                  <a:srgbClr val="333333"/>
                </a:solidFill>
                <a:latin typeface="Arabic Typesetting" panose="03020402040406030203" pitchFamily="66" charset="-78"/>
                <a:cs typeface="Arabic Typesetting" panose="03020402040406030203" pitchFamily="66" charset="-78"/>
              </a:rPr>
              <a:t>الاجتماعية.</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5-  أن الصحافة يجب أن تكون متعددة وتعكس تنوع الآراء وتلتزم بحق الرد.</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6-  أن للمجتمع حقا على الصحافة هو أن تلتزم بمعايير رفيعة في أدائها لوظائفها.</a:t>
            </a:r>
            <a:endParaRPr lang="ar-DZ" sz="3200" dirty="0">
              <a:solidFill>
                <a:srgbClr val="333333"/>
              </a:solidFill>
              <a:latin typeface="Arabic Typesetting" panose="03020402040406030203" pitchFamily="66" charset="-78"/>
              <a:cs typeface="Arabic Typesetting" panose="03020402040406030203" pitchFamily="66" charset="-78"/>
            </a:endParaRPr>
          </a:p>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7- أن التدخل العام يمكن أن يكون مبرراً لتحقيق المصلحة العامة.</a:t>
            </a:r>
            <a:endParaRPr lang="ar-DZ" sz="3200" b="0" i="0" dirty="0">
              <a:solidFill>
                <a:srgbClr val="333333"/>
              </a:solidFill>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68913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8794" y="1429555"/>
            <a:ext cx="10187189" cy="3539430"/>
          </a:xfrm>
          <a:prstGeom prst="rect">
            <a:avLst/>
          </a:prstGeom>
          <a:solidFill>
            <a:schemeClr val="accent3">
              <a:lumMod val="20000"/>
              <a:lumOff val="80000"/>
            </a:schemeClr>
          </a:solidFill>
        </p:spPr>
        <p:txBody>
          <a:bodyPr wrap="square" rtlCol="0">
            <a:spAutoFit/>
          </a:bodyPr>
          <a:lstStyle/>
          <a:p>
            <a:pPr algn="r" rtl="1"/>
            <a:r>
              <a:rPr lang="ar-DZ" sz="3200" b="1" dirty="0">
                <a:solidFill>
                  <a:srgbClr val="333333"/>
                </a:solidFill>
                <a:latin typeface="Arabic Typesetting" panose="03020402040406030203" pitchFamily="66" charset="-78"/>
                <a:cs typeface="Arabic Typesetting" panose="03020402040406030203" pitchFamily="66" charset="-78"/>
              </a:rPr>
              <a:t>ويلاحظ أن هذه النظرية قد طرحت بعض الحلول التي تتمثل في التنظيم الذاتي لمهنة الصحافة، وذلك من خلال إصدار مواثيق شرف مهنية لحماية حرية التحرير الصحفي والممارسة الصحفية، وإصدار قوانين للحد من الاحتكار، وإنشاء مجالس للصحافة مهمتها الحفاظ على حرية الصحافة </a:t>
            </a:r>
            <a:r>
              <a:rPr lang="ar-DZ" sz="3200" b="1" dirty="0" smtClean="0">
                <a:solidFill>
                  <a:srgbClr val="333333"/>
                </a:solidFill>
                <a:latin typeface="Arabic Typesetting" panose="03020402040406030203" pitchFamily="66" charset="-78"/>
                <a:cs typeface="Arabic Typesetting" panose="03020402040406030203" pitchFamily="66" charset="-78"/>
              </a:rPr>
              <a:t>وبحث </a:t>
            </a:r>
            <a:r>
              <a:rPr lang="ar-DZ" sz="3200" b="1" dirty="0">
                <a:solidFill>
                  <a:srgbClr val="333333"/>
                </a:solidFill>
                <a:latin typeface="Arabic Typesetting" panose="03020402040406030203" pitchFamily="66" charset="-78"/>
                <a:cs typeface="Arabic Typesetting" panose="03020402040406030203" pitchFamily="66" charset="-78"/>
              </a:rPr>
              <a:t>شكاوى الجمهور ضد الصحف إلى جانب إنشاء نظام لتقديم إعانات للصحف.</a:t>
            </a:r>
          </a:p>
          <a:p>
            <a:pPr algn="r" rtl="1"/>
            <a:r>
              <a:rPr lang="ar-DZ" sz="3200" b="1" dirty="0">
                <a:solidFill>
                  <a:srgbClr val="333333"/>
                </a:solidFill>
                <a:latin typeface="Arabic Typesetting" panose="03020402040406030203" pitchFamily="66" charset="-78"/>
                <a:cs typeface="Arabic Typesetting" panose="03020402040406030203" pitchFamily="66" charset="-78"/>
              </a:rPr>
              <a:t>ولكن مجمل الأفكار التي طرحتها هذه النظرية لم تتح لها فرصة التنفيذ بشكل كامل، فقد نظر الصحفيون الأمريكيون إلى هذه الأفكار على أنها تمثل اتجاهاً نحو الاشتراكية وخطرا على حرية الصحافة، كما عارضت هذه الأفكار بشدة مجموعات ملاك الصحف</a:t>
            </a:r>
            <a:r>
              <a:rPr lang="ar-DZ" sz="3200" dirty="0" smtClean="0">
                <a:solidFill>
                  <a:srgbClr val="333333"/>
                </a:solidFill>
                <a:latin typeface="Arabic Typesetting" panose="03020402040406030203" pitchFamily="66" charset="-78"/>
                <a:cs typeface="Arabic Typesetting" panose="03020402040406030203" pitchFamily="66" charset="-78"/>
              </a:rPr>
              <a:t>.</a:t>
            </a:r>
            <a:endParaRPr lang="ar-DZ" sz="3200" dirty="0">
              <a:solidFill>
                <a:srgbClr val="333333"/>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8681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99" y="549163"/>
            <a:ext cx="10908406" cy="565785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5077258" y="549163"/>
            <a:ext cx="6236003" cy="1323439"/>
          </a:xfrm>
          <a:prstGeom prst="rect">
            <a:avLst/>
          </a:prstGeom>
          <a:noFill/>
        </p:spPr>
        <p:txBody>
          <a:bodyPr wrap="none" lIns="91440" tIns="45720" rIns="91440" bIns="45720">
            <a:spAutoFit/>
          </a:bodyPr>
          <a:lstStyle/>
          <a:p>
            <a:pPr algn="ctr"/>
            <a:r>
              <a:rPr lang="ar-DZ" sz="8000" b="1" cap="none" spc="0" dirty="0" smtClean="0">
                <a:ln w="22225">
                  <a:solidFill>
                    <a:schemeClr val="accent2"/>
                  </a:solidFill>
                  <a:prstDash val="solid"/>
                </a:ln>
                <a:solidFill>
                  <a:srgbClr val="FF0000"/>
                </a:solidFill>
                <a:effectLst/>
              </a:rPr>
              <a:t>النظرية الاشتراكية</a:t>
            </a:r>
            <a:endParaRPr lang="fr-FR" sz="8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66377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1668" y="463639"/>
            <a:ext cx="11230377" cy="6001643"/>
          </a:xfrm>
          <a:prstGeom prst="rect">
            <a:avLst/>
          </a:prstGeom>
          <a:noFill/>
        </p:spPr>
        <p:txBody>
          <a:bodyPr wrap="square" rtlCol="0">
            <a:spAutoFit/>
          </a:bodyPr>
          <a:lstStyle/>
          <a:p>
            <a:pPr algn="r" rtl="1"/>
            <a:r>
              <a:rPr lang="ar-DZ" sz="3200" b="1" dirty="0">
                <a:latin typeface="Arabic Typesetting" panose="03020402040406030203" pitchFamily="66" charset="-78"/>
                <a:cs typeface="Arabic Typesetting" panose="03020402040406030203" pitchFamily="66" charset="-78"/>
              </a:rPr>
              <a:t>في تفسير علاقة الصحافة بالسلطة في المجتمع عبر التاريخ نجد مجموعة من النظريات التي تفسر تطور الصحافة ودورها في المجتمع </a:t>
            </a:r>
            <a:r>
              <a:rPr lang="ar-DZ" sz="3200" b="1" dirty="0" smtClean="0">
                <a:latin typeface="Arabic Typesetting" panose="03020402040406030203" pitchFamily="66" charset="-78"/>
                <a:cs typeface="Arabic Typesetting" panose="03020402040406030203" pitchFamily="66" charset="-78"/>
              </a:rPr>
              <a:t>وعلاقتها بالسلطة </a:t>
            </a:r>
            <a:r>
              <a:rPr lang="ar-DZ" sz="3200" b="1" dirty="0">
                <a:latin typeface="Arabic Typesetting" panose="03020402040406030203" pitchFamily="66" charset="-78"/>
                <a:cs typeface="Arabic Typesetting" panose="03020402040406030203" pitchFamily="66" charset="-78"/>
              </a:rPr>
              <a:t>الحاكمة ، أو فلسفة الصحافة بشكل عام </a:t>
            </a:r>
            <a:r>
              <a:rPr lang="ar-DZ" sz="3200" b="1" dirty="0" smtClean="0">
                <a:latin typeface="Arabic Typesetting" panose="03020402040406030203" pitchFamily="66" charset="-78"/>
                <a:cs typeface="Arabic Typesetting" panose="03020402040406030203" pitchFamily="66" charset="-78"/>
              </a:rPr>
              <a:t>،قسمت هذه النظريات إلى الأربع نظريات المعروفة والمتداولة في كافة المراجع الخاصة بنظريات الاعلام والتي يصطلح علها بالنظريات التقليدية والمتمثلة في:</a:t>
            </a:r>
          </a:p>
          <a:p>
            <a:pPr algn="r" rtl="1"/>
            <a:r>
              <a:rPr lang="ar-DZ" sz="3200" b="1" dirty="0" smtClean="0">
                <a:latin typeface="Arabic Typesetting" panose="03020402040406030203" pitchFamily="66" charset="-78"/>
                <a:cs typeface="Arabic Typesetting" panose="03020402040406030203" pitchFamily="66" charset="-78"/>
              </a:rPr>
              <a:t>1- </a:t>
            </a:r>
            <a:r>
              <a:rPr lang="ar-DZ" sz="3200" b="1" dirty="0">
                <a:latin typeface="Arabic Typesetting" panose="03020402040406030203" pitchFamily="66" charset="-78"/>
                <a:cs typeface="Arabic Typesetting" panose="03020402040406030203" pitchFamily="66" charset="-78"/>
              </a:rPr>
              <a:t>النظرية السلطوية </a:t>
            </a:r>
          </a:p>
          <a:p>
            <a:pPr algn="r" rtl="1"/>
            <a:r>
              <a:rPr lang="ar-DZ" sz="3200" b="1" dirty="0">
                <a:latin typeface="Arabic Typesetting" panose="03020402040406030203" pitchFamily="66" charset="-78"/>
                <a:cs typeface="Arabic Typesetting" panose="03020402040406030203" pitchFamily="66" charset="-78"/>
              </a:rPr>
              <a:t>2- النظرية </a:t>
            </a:r>
            <a:r>
              <a:rPr lang="ar-DZ" sz="3200" b="1" dirty="0" smtClean="0">
                <a:latin typeface="Arabic Typesetting" panose="03020402040406030203" pitchFamily="66" charset="-78"/>
                <a:cs typeface="Arabic Typesetting" panose="03020402040406030203" pitchFamily="66" charset="-78"/>
              </a:rPr>
              <a:t>الليبرالية (الحرية)</a:t>
            </a:r>
            <a:r>
              <a:rPr lang="ar-DZ" sz="3200" b="1" dirty="0">
                <a:latin typeface="Arabic Typesetting" panose="03020402040406030203" pitchFamily="66" charset="-78"/>
                <a:cs typeface="Arabic Typesetting" panose="03020402040406030203" pitchFamily="66" charset="-78"/>
              </a:rPr>
              <a:t> </a:t>
            </a:r>
          </a:p>
          <a:p>
            <a:pPr algn="r" rtl="1"/>
            <a:r>
              <a:rPr lang="ar-DZ" sz="3200" b="1" dirty="0">
                <a:latin typeface="Arabic Typesetting" panose="03020402040406030203" pitchFamily="66" charset="-78"/>
                <a:cs typeface="Arabic Typesetting" panose="03020402040406030203" pitchFamily="66" charset="-78"/>
              </a:rPr>
              <a:t>3- نظرية المسئولية الاجتماعية </a:t>
            </a:r>
          </a:p>
          <a:p>
            <a:pPr algn="r" rtl="1"/>
            <a:r>
              <a:rPr lang="ar-DZ" sz="3200" b="1" dirty="0">
                <a:latin typeface="Arabic Typesetting" panose="03020402040406030203" pitchFamily="66" charset="-78"/>
                <a:cs typeface="Arabic Typesetting" panose="03020402040406030203" pitchFamily="66" charset="-78"/>
              </a:rPr>
              <a:t>4- النظرية الشيوعية </a:t>
            </a:r>
          </a:p>
          <a:p>
            <a:pPr algn="r" rtl="1"/>
            <a:r>
              <a:rPr lang="ar-DZ" sz="3200" b="1" dirty="0" smtClean="0">
                <a:latin typeface="Arabic Typesetting" panose="03020402040406030203" pitchFamily="66" charset="-78"/>
                <a:cs typeface="Arabic Typesetting" panose="03020402040406030203" pitchFamily="66" charset="-78"/>
              </a:rPr>
              <a:t>بالإضافة إلى ثلاث نظريات حديثة متمثلة في:</a:t>
            </a:r>
          </a:p>
          <a:p>
            <a:pPr algn="r" rtl="1"/>
            <a:r>
              <a:rPr lang="ar-DZ" sz="3200" b="1" dirty="0" smtClean="0">
                <a:latin typeface="Arabic Typesetting" panose="03020402040406030203" pitchFamily="66" charset="-78"/>
                <a:cs typeface="Arabic Typesetting" panose="03020402040406030203" pitchFamily="66" charset="-78"/>
              </a:rPr>
              <a:t>1- </a:t>
            </a:r>
            <a:r>
              <a:rPr lang="ar-DZ" sz="3200" b="1" i="0" dirty="0" smtClean="0">
                <a:effectLst/>
                <a:latin typeface="Arabic Typesetting" panose="03020402040406030203" pitchFamily="66" charset="-78"/>
                <a:cs typeface="Arabic Typesetting" panose="03020402040406030203" pitchFamily="66" charset="-78"/>
              </a:rPr>
              <a:t>النظرية التنموية</a:t>
            </a:r>
          </a:p>
          <a:p>
            <a:pPr algn="r" rtl="1"/>
            <a:r>
              <a:rPr lang="ar-DZ" sz="3200" b="1" dirty="0" smtClean="0">
                <a:latin typeface="Arabic Typesetting" panose="03020402040406030203" pitchFamily="66" charset="-78"/>
                <a:cs typeface="Arabic Typesetting" panose="03020402040406030203" pitchFamily="66" charset="-78"/>
              </a:rPr>
              <a:t>2- نظرية المشاركة الديمقراطية</a:t>
            </a:r>
          </a:p>
          <a:p>
            <a:pPr algn="r" rtl="1"/>
            <a:r>
              <a:rPr lang="ar-DZ" sz="3200" b="1" i="0" dirty="0" smtClean="0">
                <a:effectLst/>
                <a:latin typeface="Arabic Typesetting" panose="03020402040406030203" pitchFamily="66" charset="-78"/>
                <a:cs typeface="Arabic Typesetting" panose="03020402040406030203" pitchFamily="66" charset="-78"/>
              </a:rPr>
              <a:t>3- نظرية التبعية الإعلامية</a:t>
            </a:r>
          </a:p>
          <a:p>
            <a:pPr algn="r" rtl="1"/>
            <a:r>
              <a:rPr lang="ar-DZ" sz="3200" b="1" dirty="0" smtClean="0">
                <a:latin typeface="Arabic Typesetting" panose="03020402040406030203" pitchFamily="66" charset="-78"/>
                <a:cs typeface="Arabic Typesetting" panose="03020402040406030203" pitchFamily="66" charset="-78"/>
              </a:rPr>
              <a:t>وفيما يلي سنتطرق لهذه النظريات من حيث سياق ظهورها وأهم أفكارها</a:t>
            </a:r>
            <a:endParaRPr lang="ar-DZ" sz="3200" b="1" i="0" dirty="0">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50655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57600" y="438075"/>
            <a:ext cx="7815938" cy="6001643"/>
          </a:xfrm>
          <a:prstGeom prst="rect">
            <a:avLst/>
          </a:prstGeom>
          <a:noFill/>
        </p:spPr>
        <p:txBody>
          <a:bodyPr wrap="square" rtlCol="0">
            <a:spAutoFit/>
          </a:bodyPr>
          <a:lstStyle/>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شهد الربع الأول من القرن العشرين ميلاد نظرية الصحافة الشيوعية، ويعتبر كارل ماركس الأب الشرعي لهذه النظرية متأثرا بفلسفة زميله الألماني جورج هيجل. وترتكز هذه النظرية على أن وظائف </a:t>
            </a:r>
            <a:r>
              <a:rPr lang="ar-DZ" sz="3200" b="1" dirty="0" smtClean="0">
                <a:solidFill>
                  <a:srgbClr val="333333"/>
                </a:solidFill>
                <a:latin typeface="Arabic Typesetting" panose="03020402040406030203" pitchFamily="66" charset="-78"/>
                <a:cs typeface="Arabic Typesetting" panose="03020402040406030203" pitchFamily="66" charset="-78"/>
              </a:rPr>
              <a:t>وسائل</a:t>
            </a:r>
            <a:r>
              <a:rPr lang="ar-DZ" sz="3200" dirty="0" smtClean="0">
                <a:solidFill>
                  <a:srgbClr val="333333"/>
                </a:solidFill>
                <a:latin typeface="Arabic Typesetting" panose="03020402040406030203" pitchFamily="66" charset="-78"/>
                <a:cs typeface="Arabic Typesetting" panose="03020402040406030203" pitchFamily="66" charset="-78"/>
              </a:rPr>
              <a:t> </a:t>
            </a:r>
            <a:r>
              <a:rPr lang="ar-DZ" sz="3200" b="1" dirty="0" smtClean="0">
                <a:solidFill>
                  <a:srgbClr val="333333"/>
                </a:solidFill>
                <a:latin typeface="Arabic Typesetting" panose="03020402040406030203" pitchFamily="66" charset="-78"/>
                <a:cs typeface="Arabic Typesetting" panose="03020402040406030203" pitchFamily="66" charset="-78"/>
              </a:rPr>
              <a:t>الإعلام </a:t>
            </a:r>
            <a:r>
              <a:rPr lang="ar-DZ" sz="3200" b="1" dirty="0">
                <a:solidFill>
                  <a:srgbClr val="333333"/>
                </a:solidFill>
                <a:latin typeface="Arabic Typesetting" panose="03020402040406030203" pitchFamily="66" charset="-78"/>
                <a:cs typeface="Arabic Typesetting" panose="03020402040406030203" pitchFamily="66" charset="-78"/>
              </a:rPr>
              <a:t>في المجتمع </a:t>
            </a:r>
            <a:r>
              <a:rPr lang="ar-DZ" sz="3200" b="1" dirty="0" smtClean="0">
                <a:solidFill>
                  <a:srgbClr val="333333"/>
                </a:solidFill>
                <a:latin typeface="Arabic Typesetting" panose="03020402040406030203" pitchFamily="66" charset="-78"/>
                <a:cs typeface="Arabic Typesetting" panose="03020402040406030203" pitchFamily="66" charset="-78"/>
              </a:rPr>
              <a:t>الشيوعي  </a:t>
            </a:r>
            <a:r>
              <a:rPr lang="ar-DZ" sz="3200" b="1" dirty="0">
                <a:solidFill>
                  <a:srgbClr val="333333"/>
                </a:solidFill>
                <a:latin typeface="Arabic Typesetting" panose="03020402040406030203" pitchFamily="66" charset="-78"/>
                <a:cs typeface="Arabic Typesetting" panose="03020402040406030203" pitchFamily="66" charset="-78"/>
              </a:rPr>
              <a:t>هي نفسها وظائف </a:t>
            </a:r>
            <a:r>
              <a:rPr lang="ar-DZ" sz="3200" b="1" dirty="0" smtClean="0">
                <a:solidFill>
                  <a:srgbClr val="333333"/>
                </a:solidFill>
                <a:latin typeface="Arabic Typesetting" panose="03020402040406030203" pitchFamily="66" charset="-78"/>
                <a:cs typeface="Arabic Typesetting" panose="03020402040406030203" pitchFamily="66" charset="-78"/>
              </a:rPr>
              <a:t>جهاز الحكم </a:t>
            </a:r>
            <a:r>
              <a:rPr lang="ar-DZ" sz="3200" b="1" dirty="0">
                <a:solidFill>
                  <a:srgbClr val="333333"/>
                </a:solidFill>
                <a:latin typeface="Arabic Typesetting" panose="03020402040406030203" pitchFamily="66" charset="-78"/>
                <a:cs typeface="Arabic Typesetting" panose="03020402040406030203" pitchFamily="66" charset="-78"/>
              </a:rPr>
              <a:t>وهى بقاء وتوسع النظام الاشتراكي، </a:t>
            </a:r>
            <a:r>
              <a:rPr lang="ar-DZ" sz="3200" b="1" dirty="0" smtClean="0">
                <a:solidFill>
                  <a:srgbClr val="333333"/>
                </a:solidFill>
                <a:latin typeface="Arabic Typesetting" panose="03020402040406030203" pitchFamily="66" charset="-78"/>
                <a:cs typeface="Arabic Typesetting" panose="03020402040406030203" pitchFamily="66" charset="-78"/>
              </a:rPr>
              <a:t>وأن </a:t>
            </a:r>
            <a:r>
              <a:rPr lang="ar-DZ" sz="3200" b="1" dirty="0">
                <a:solidFill>
                  <a:srgbClr val="333333"/>
                </a:solidFill>
                <a:latin typeface="Arabic Typesetting" panose="03020402040406030203" pitchFamily="66" charset="-78"/>
                <a:cs typeface="Arabic Typesetting" panose="03020402040406030203" pitchFamily="66" charset="-78"/>
              </a:rPr>
              <a:t>هذه الوسائل يجب أن توجد لنشر السياسة الاشتراكية، وفى ظل هذه النظرية </a:t>
            </a:r>
            <a:r>
              <a:rPr lang="ar-DZ" sz="3200" b="1" dirty="0" smtClean="0">
                <a:solidFill>
                  <a:srgbClr val="333333"/>
                </a:solidFill>
                <a:latin typeface="Arabic Typesetting" panose="03020402040406030203" pitchFamily="66" charset="-78"/>
                <a:cs typeface="Arabic Typesetting" panose="03020402040406030203" pitchFamily="66" charset="-78"/>
              </a:rPr>
              <a:t>فإن</a:t>
            </a:r>
            <a:r>
              <a:rPr lang="ar-DZ" sz="3200" dirty="0" smtClean="0">
                <a:solidFill>
                  <a:srgbClr val="333333"/>
                </a:solidFill>
                <a:latin typeface="Arabic Typesetting" panose="03020402040406030203" pitchFamily="66" charset="-78"/>
                <a:cs typeface="Arabic Typesetting" panose="03020402040406030203" pitchFamily="66" charset="-78"/>
              </a:rPr>
              <a:t> </a:t>
            </a:r>
            <a:r>
              <a:rPr lang="ar-DZ" sz="3200" b="1" dirty="0" smtClean="0">
                <a:solidFill>
                  <a:srgbClr val="333333"/>
                </a:solidFill>
                <a:latin typeface="Arabic Typesetting" panose="03020402040406030203" pitchFamily="66" charset="-78"/>
                <a:cs typeface="Arabic Typesetting" panose="03020402040406030203" pitchFamily="66" charset="-78"/>
              </a:rPr>
              <a:t>وسائل </a:t>
            </a:r>
            <a:r>
              <a:rPr lang="ar-DZ" sz="3200" b="1" dirty="0">
                <a:solidFill>
                  <a:srgbClr val="333333"/>
                </a:solidFill>
                <a:latin typeface="Arabic Typesetting" panose="03020402040406030203" pitchFamily="66" charset="-78"/>
                <a:cs typeface="Arabic Typesetting" panose="03020402040406030203" pitchFamily="66" charset="-78"/>
              </a:rPr>
              <a:t>الإعلام الجماهيرية تعتبر أدوات للحكومة </a:t>
            </a:r>
            <a:r>
              <a:rPr lang="ar-DZ" sz="3200" b="1" dirty="0" smtClean="0">
                <a:solidFill>
                  <a:srgbClr val="333333"/>
                </a:solidFill>
                <a:latin typeface="Arabic Typesetting" panose="03020402040406030203" pitchFamily="66" charset="-78"/>
                <a:cs typeface="Arabic Typesetting" panose="03020402040406030203" pitchFamily="66" charset="-78"/>
              </a:rPr>
              <a:t>وجزاء </a:t>
            </a:r>
            <a:r>
              <a:rPr lang="ar-DZ" sz="3200" b="1" dirty="0">
                <a:solidFill>
                  <a:srgbClr val="333333"/>
                </a:solidFill>
                <a:latin typeface="Arabic Typesetting" panose="03020402040406030203" pitchFamily="66" charset="-78"/>
                <a:cs typeface="Arabic Typesetting" panose="03020402040406030203" pitchFamily="66" charset="-78"/>
              </a:rPr>
              <a:t>لا يتجزأ من الدولة، والدولة يجب أن تملك وتقوم بتشغيل هذه الوسائل، والحزب الشيوعي هو الذي يقوم بالتوجيه، وتسمح النظرية الشيوعية بالنقد </a:t>
            </a:r>
            <a:r>
              <a:rPr lang="ar-DZ" sz="3200" b="1" dirty="0" smtClean="0">
                <a:solidFill>
                  <a:srgbClr val="333333"/>
                </a:solidFill>
                <a:latin typeface="Arabic Typesetting" panose="03020402040406030203" pitchFamily="66" charset="-78"/>
                <a:cs typeface="Arabic Typesetting" panose="03020402040406030203" pitchFamily="66" charset="-78"/>
              </a:rPr>
              <a:t>الذاتي</a:t>
            </a:r>
            <a:r>
              <a:rPr lang="ar-DZ" sz="3200" dirty="0" smtClean="0">
                <a:solidFill>
                  <a:srgbClr val="333333"/>
                </a:solidFill>
                <a:latin typeface="Arabic Typesetting" panose="03020402040406030203" pitchFamily="66" charset="-78"/>
                <a:cs typeface="Arabic Typesetting" panose="03020402040406030203" pitchFamily="66" charset="-78"/>
              </a:rPr>
              <a:t> </a:t>
            </a:r>
            <a:r>
              <a:rPr lang="ar-DZ" sz="3200" b="1" dirty="0" smtClean="0">
                <a:solidFill>
                  <a:srgbClr val="333333"/>
                </a:solidFill>
                <a:latin typeface="Arabic Typesetting" panose="03020402040406030203" pitchFamily="66" charset="-78"/>
                <a:cs typeface="Arabic Typesetting" panose="03020402040406030203" pitchFamily="66" charset="-78"/>
              </a:rPr>
              <a:t>مثل </a:t>
            </a:r>
            <a:r>
              <a:rPr lang="ar-DZ" sz="3200" b="1" dirty="0">
                <a:solidFill>
                  <a:srgbClr val="333333"/>
                </a:solidFill>
                <a:latin typeface="Arabic Typesetting" panose="03020402040406030203" pitchFamily="66" charset="-78"/>
                <a:cs typeface="Arabic Typesetting" panose="03020402040406030203" pitchFamily="66" charset="-78"/>
              </a:rPr>
              <a:t>الحديث عن الفشل في تحقيق الأهداف الشيوعية</a:t>
            </a:r>
            <a:r>
              <a:rPr lang="ar-DZ" sz="3200" b="1" dirty="0" smtClean="0">
                <a:solidFill>
                  <a:srgbClr val="333333"/>
                </a:solidFill>
                <a:latin typeface="Arabic Typesetting" panose="03020402040406030203" pitchFamily="66" charset="-78"/>
                <a:cs typeface="Arabic Typesetting" panose="03020402040406030203" pitchFamily="66" charset="-78"/>
              </a:rPr>
              <a:t>.</a:t>
            </a:r>
            <a:endParaRPr lang="ar-DZ" sz="3200" dirty="0">
              <a:solidFill>
                <a:srgbClr val="333333"/>
              </a:solidFill>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87" y="856057"/>
            <a:ext cx="3166281" cy="5165678"/>
          </a:xfrm>
          <a:prstGeom prst="rect">
            <a:avLst/>
          </a:prstGeom>
        </p:spPr>
      </p:pic>
    </p:spTree>
    <p:extLst>
      <p:ext uri="{BB962C8B-B14F-4D97-AF65-F5344CB8AC3E}">
        <p14:creationId xmlns:p14="http://schemas.microsoft.com/office/powerpoint/2010/main" val="3121947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9854" y="1313645"/>
            <a:ext cx="10522039" cy="3785652"/>
          </a:xfrm>
          <a:prstGeom prst="rect">
            <a:avLst/>
          </a:prstGeom>
          <a:noFill/>
        </p:spPr>
        <p:txBody>
          <a:bodyPr wrap="square" rtlCol="0">
            <a:spAutoFit/>
          </a:bodyPr>
          <a:lstStyle/>
          <a:p>
            <a:pPr algn="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تقوم هذه النظرية على عدة أسس هي:</a:t>
            </a:r>
          </a:p>
          <a:p>
            <a:pPr algn="ct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 أن وسائل الإعلام يجب أن تخدم مصالح الطبقة العاملة وتكون تحت سيطرتها.</a:t>
            </a:r>
          </a:p>
          <a:p>
            <a:pPr algn="ct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 حظر الملكية الفردية للصحف ووسائل الإعلام.</a:t>
            </a:r>
          </a:p>
          <a:p>
            <a:pPr algn="ctr" rtl="1">
              <a:lnSpc>
                <a:spcPct val="150000"/>
              </a:lnSpc>
            </a:pPr>
            <a:r>
              <a:rPr lang="ar-DZ" sz="3200" b="1" dirty="0">
                <a:solidFill>
                  <a:srgbClr val="333333"/>
                </a:solidFill>
                <a:latin typeface="Arabic Typesetting" panose="03020402040406030203" pitchFamily="66" charset="-78"/>
                <a:cs typeface="Arabic Typesetting" panose="03020402040406030203" pitchFamily="66" charset="-78"/>
              </a:rPr>
              <a:t>-  من حق المجتمع فرض الرقابة والإجراءات والقيود القانونية لمنع نشر أية أفكار ضد الاشتراكية ومن حق المجتمع أن يعاقب الصحفيين</a:t>
            </a:r>
            <a:r>
              <a:rPr lang="ar-DZ" sz="3200" b="1" dirty="0" smtClean="0">
                <a:solidFill>
                  <a:srgbClr val="333333"/>
                </a:solidFill>
                <a:latin typeface="Arabic Typesetting" panose="03020402040406030203" pitchFamily="66" charset="-78"/>
                <a:cs typeface="Arabic Typesetting" panose="03020402040406030203" pitchFamily="66" charset="-78"/>
              </a:rPr>
              <a:t>.</a:t>
            </a:r>
            <a:endParaRPr lang="ar-DZ" sz="3200" b="1" dirty="0">
              <a:solidFill>
                <a:srgbClr val="333333"/>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42005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797" y="732541"/>
            <a:ext cx="8873544" cy="5262979"/>
          </a:xfrm>
          <a:prstGeom prst="rect">
            <a:avLst/>
          </a:prstGeom>
          <a:solidFill>
            <a:schemeClr val="accent3">
              <a:lumMod val="20000"/>
              <a:lumOff val="80000"/>
            </a:schemeClr>
          </a:solidFill>
        </p:spPr>
        <p:txBody>
          <a:bodyPr wrap="square">
            <a:spAutoFit/>
          </a:bodyPr>
          <a:lstStyle/>
          <a:p>
            <a:pPr lvl="0" algn="r" rtl="1">
              <a:lnSpc>
                <a:spcPct val="150000"/>
              </a:lnSpc>
            </a:pPr>
            <a:r>
              <a:rPr lang="ar-DZ" sz="3200" dirty="0">
                <a:solidFill>
                  <a:srgbClr val="333333"/>
                </a:solidFill>
                <a:latin typeface="Arabic Typesetting" panose="03020402040406030203" pitchFamily="66" charset="-78"/>
                <a:cs typeface="Arabic Typesetting" panose="03020402040406030203" pitchFamily="66" charset="-78"/>
              </a:rPr>
              <a:t>وقد استخدمت النظرية الشيوعية مفردات كثيرة كشعارات تكافؤ الفرص والمساواة والعدالة الاجتماعية والتقدم الثقافي ورفع الاستغلال عن طبقات الشعب</a:t>
            </a:r>
          </a:p>
          <a:p>
            <a:pPr lvl="0" algn="r" rtl="1">
              <a:lnSpc>
                <a:spcPct val="150000"/>
              </a:lnSpc>
            </a:pPr>
            <a:r>
              <a:rPr lang="ar-DZ" sz="3200" dirty="0">
                <a:solidFill>
                  <a:srgbClr val="333333"/>
                </a:solidFill>
                <a:latin typeface="Arabic Typesetting" panose="03020402040406030203" pitchFamily="66" charset="-78"/>
                <a:cs typeface="Arabic Typesetting" panose="03020402040406030203" pitchFamily="66" charset="-78"/>
              </a:rPr>
              <a:t>العامل، ولقد ثبت عند التطبيق أن بعض تلك المفردات ظلت مجرد شعارات إعلامية.</a:t>
            </a:r>
          </a:p>
          <a:p>
            <a:pPr lvl="0" algn="r" rtl="1">
              <a:lnSpc>
                <a:spcPct val="150000"/>
              </a:lnSpc>
            </a:pPr>
            <a:r>
              <a:rPr lang="ar-DZ" sz="3200" dirty="0">
                <a:solidFill>
                  <a:srgbClr val="333333"/>
                </a:solidFill>
                <a:latin typeface="Arabic Typesetting" panose="03020402040406030203" pitchFamily="66" charset="-78"/>
                <a:cs typeface="Arabic Typesetting" panose="03020402040406030203" pitchFamily="66" charset="-78"/>
              </a:rPr>
              <a:t>وبانهيار الشيوعية وسقوط الاتحاد السوفياتي في عام 1989 على يد الرئيس السوفياتي ميخائيل </a:t>
            </a:r>
            <a:r>
              <a:rPr lang="ar-DZ" sz="3200" dirty="0" err="1">
                <a:solidFill>
                  <a:srgbClr val="333333"/>
                </a:solidFill>
                <a:latin typeface="Arabic Typesetting" panose="03020402040406030203" pitchFamily="66" charset="-78"/>
                <a:cs typeface="Arabic Typesetting" panose="03020402040406030203" pitchFamily="66" charset="-78"/>
              </a:rPr>
              <a:t>خورباتشوف</a:t>
            </a:r>
            <a:r>
              <a:rPr lang="ar-DZ" sz="3200" dirty="0">
                <a:solidFill>
                  <a:srgbClr val="333333"/>
                </a:solidFill>
                <a:latin typeface="Arabic Typesetting" panose="03020402040406030203" pitchFamily="66" charset="-78"/>
                <a:cs typeface="Arabic Typesetting" panose="03020402040406030203" pitchFamily="66" charset="-78"/>
              </a:rPr>
              <a:t>، </a:t>
            </a:r>
            <a:r>
              <a:rPr lang="ar-DZ" sz="3200" dirty="0" smtClean="0">
                <a:solidFill>
                  <a:srgbClr val="333333"/>
                </a:solidFill>
                <a:latin typeface="Arabic Typesetting" panose="03020402040406030203" pitchFamily="66" charset="-78"/>
                <a:cs typeface="Arabic Typesetting" panose="03020402040406030203" pitchFamily="66" charset="-78"/>
              </a:rPr>
              <a:t>تلقت </a:t>
            </a:r>
            <a:r>
              <a:rPr lang="ar-DZ" sz="3200" dirty="0">
                <a:solidFill>
                  <a:srgbClr val="333333"/>
                </a:solidFill>
                <a:latin typeface="Arabic Typesetting" panose="03020402040406030203" pitchFamily="66" charset="-78"/>
                <a:cs typeface="Arabic Typesetting" panose="03020402040406030203" pitchFamily="66" charset="-78"/>
              </a:rPr>
              <a:t>النظرية الشيوعية في الإعلام المصير نفسه بعد أن تكشف كيف أخفت وسائل الإعلام في </a:t>
            </a:r>
            <a:r>
              <a:rPr lang="ar-DZ" sz="3200" dirty="0" smtClean="0">
                <a:solidFill>
                  <a:srgbClr val="333333"/>
                </a:solidFill>
                <a:latin typeface="Arabic Typesetting" panose="03020402040406030203" pitchFamily="66" charset="-78"/>
                <a:cs typeface="Arabic Typesetting" panose="03020402040406030203" pitchFamily="66" charset="-78"/>
              </a:rPr>
              <a:t>ظل هذه </a:t>
            </a:r>
            <a:r>
              <a:rPr lang="ar-DZ" sz="3200" dirty="0">
                <a:solidFill>
                  <a:srgbClr val="333333"/>
                </a:solidFill>
                <a:latin typeface="Arabic Typesetting" panose="03020402040406030203" pitchFamily="66" charset="-78"/>
                <a:cs typeface="Arabic Typesetting" panose="03020402040406030203" pitchFamily="66" charset="-78"/>
              </a:rPr>
              <a:t>النظرية الكثير من المعلومات عن الجماهير نتيجة للقيود الصارمة التي كانت مفروضة عليها. </a:t>
            </a:r>
          </a:p>
        </p:txBody>
      </p:sp>
    </p:spTree>
    <p:extLst>
      <p:ext uri="{BB962C8B-B14F-4D97-AF65-F5344CB8AC3E}">
        <p14:creationId xmlns:p14="http://schemas.microsoft.com/office/powerpoint/2010/main" val="3798228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14" y="450760"/>
            <a:ext cx="11037194" cy="5795493"/>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6244711" y="546107"/>
            <a:ext cx="5485797" cy="1323439"/>
          </a:xfrm>
          <a:prstGeom prst="rect">
            <a:avLst/>
          </a:prstGeom>
          <a:noFill/>
        </p:spPr>
        <p:txBody>
          <a:bodyPr wrap="none" lIns="91440" tIns="45720" rIns="91440" bIns="45720">
            <a:spAutoFit/>
          </a:bodyPr>
          <a:lstStyle/>
          <a:p>
            <a:pPr algn="ctr"/>
            <a:r>
              <a:rPr lang="ar-DZ" sz="8000" b="1" cap="none" spc="0" dirty="0" smtClean="0">
                <a:ln w="22225">
                  <a:solidFill>
                    <a:schemeClr val="accent2"/>
                  </a:solidFill>
                  <a:prstDash val="solid"/>
                </a:ln>
                <a:solidFill>
                  <a:srgbClr val="FF0000"/>
                </a:solidFill>
                <a:effectLst/>
              </a:rPr>
              <a:t>النظرية التنموية</a:t>
            </a:r>
            <a:endParaRPr lang="fr-FR" sz="8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156278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39436" y="1345842"/>
            <a:ext cx="10264462" cy="3785652"/>
          </a:xfrm>
          <a:prstGeom prst="rect">
            <a:avLst/>
          </a:prstGeom>
          <a:noFill/>
        </p:spPr>
        <p:txBody>
          <a:bodyPr wrap="square" rtlCol="0">
            <a:spAutoFit/>
          </a:bodyPr>
          <a:lstStyle/>
          <a:p>
            <a:pPr algn="r" rtl="1">
              <a:lnSpc>
                <a:spcPct val="150000"/>
              </a:lnSpc>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ظهرت هذه النظرية في الثمانينات من القرن الماضي، وتقوم على الأفكار والآراء التي وردت في تقرير " واك </a:t>
            </a:r>
            <a:r>
              <a:rPr lang="ar-DZ" sz="3200" b="1" dirty="0" err="1">
                <a:latin typeface="Arabic Typesetting" panose="03020402040406030203" pitchFamily="66" charset="-78"/>
                <a:ea typeface="Calibri" panose="020F0502020204030204" pitchFamily="34" charset="0"/>
                <a:cs typeface="Arabic Typesetting" panose="03020402040406030203" pitchFamily="66" charset="-78"/>
              </a:rPr>
              <a:t>برايل</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حول مشكلات الاتصال في العالم الثالث، فالأوضاع المتشابهة في دول العالم الثالث آنذاك تستبعد تطبيق نظريات الاعلام المشار إليها سابقا (الأربعة التقليدية) في حين تعتبر النظرية التنموية مفيدة ومهمة لدول العالم الثالث لأنها تستبعد التبعية وتعارض سياسة الهيمنة الخارجية كما أن مبادئها تعمل على تأكيد الهوية الوطنية والسيادة القومية والخصوصية الثقافية للمجتمعات</a:t>
            </a:r>
            <a:endParaRPr lang="fr-FR" sz="32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40039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049" y="240804"/>
            <a:ext cx="11240430" cy="5878532"/>
          </a:xfrm>
          <a:prstGeom prst="rect">
            <a:avLst/>
          </a:prstGeom>
        </p:spPr>
        <p:txBody>
          <a:bodyPr wrap="square">
            <a:spAutoFit/>
          </a:bodyPr>
          <a:lstStyle/>
          <a:p>
            <a:pPr marL="457200"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وتتلخص أفكار هذه النظرية في النقاط الآتية: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marL="342900" lvl="0" indent="-342900" algn="justLow" rtl="1">
              <a:lnSpc>
                <a:spcPct val="150000"/>
              </a:lnSpc>
              <a:spcAft>
                <a:spcPts val="800"/>
              </a:spcAft>
              <a:buFont typeface="Simplified Arabic" panose="02020603050405020304" pitchFamily="18" charset="-78"/>
              <a:buChar char="-"/>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أن وسائل الاعلام يجب أن تقبل بأداء المهام التنموية بما يتفق والسياسة الوطنية القائمة.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marL="342900" lvl="0" indent="-342900" algn="justLow" rtl="1">
              <a:lnSpc>
                <a:spcPct val="150000"/>
              </a:lnSpc>
              <a:spcAft>
                <a:spcPts val="800"/>
              </a:spcAft>
              <a:buFont typeface="Simplified Arabic" panose="02020603050405020304" pitchFamily="18" charset="-78"/>
              <a:buChar char="-"/>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أن حرية وسائل الاعلام ينبغي أن تخضع للقيود التي تفرضها الأولويات التنموية والاحتياجات الاقتصادية للمجتمع.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marL="342900" lvl="0" indent="-342900" algn="justLow" rtl="1">
              <a:lnSpc>
                <a:spcPct val="150000"/>
              </a:lnSpc>
              <a:spcAft>
                <a:spcPts val="800"/>
              </a:spcAft>
              <a:buFont typeface="Simplified Arabic" panose="02020603050405020304" pitchFamily="18" charset="-78"/>
              <a:buChar char="-"/>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يجب أن تعطي وسائل الاعلام أولوية للثقافة الوطنية واللغة الوطنية في محتوى ما تقدمه.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marL="342900" lvl="0" indent="-342900" algn="justLow" rtl="1">
              <a:lnSpc>
                <a:spcPct val="150000"/>
              </a:lnSpc>
              <a:spcAft>
                <a:spcPts val="800"/>
              </a:spcAft>
              <a:buFont typeface="Simplified Arabic" panose="02020603050405020304" pitchFamily="18" charset="-78"/>
              <a:buChar char="-"/>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أن الصحفيين والإعلاميين لهم الحرية في جمع وتوزيع المعلومات والأخبار.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marL="342900" lvl="0" indent="-342900" algn="justLow" rtl="1">
              <a:lnSpc>
                <a:spcPct val="150000"/>
              </a:lnSpc>
              <a:spcAft>
                <a:spcPts val="800"/>
              </a:spcAft>
              <a:buFont typeface="Simplified Arabic" panose="02020603050405020304" pitchFamily="18" charset="-78"/>
              <a:buChar char="-"/>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أن وسائل الاعلام مدعوة في إعطاء أولوية فيما تقدمه من أفكار ومعلومات لتلك الدول النامية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الأخرى. </a:t>
            </a:r>
          </a:p>
          <a:p>
            <a:pPr marL="342900" lvl="0" indent="-342900" algn="justLow" rtl="1">
              <a:lnSpc>
                <a:spcPct val="150000"/>
              </a:lnSpc>
              <a:spcAft>
                <a:spcPts val="800"/>
              </a:spcAft>
              <a:buFont typeface="Simplified Arabic" panose="02020603050405020304" pitchFamily="18" charset="-78"/>
              <a:buChar char="-"/>
            </a:pP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أن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للدولة الحق في مراقبة وتنفيذ أنشطة وسائل الاعلام واستخدام الرقابة خدمة للأهداف التنموية. </a:t>
            </a:r>
            <a:endParaRPr lang="fr-FR"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385883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476518"/>
            <a:ext cx="11153104" cy="583413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004409" y="636260"/>
            <a:ext cx="9419566" cy="1323439"/>
          </a:xfrm>
          <a:prstGeom prst="rect">
            <a:avLst/>
          </a:prstGeom>
          <a:noFill/>
        </p:spPr>
        <p:txBody>
          <a:bodyPr wrap="none" lIns="91440" tIns="45720" rIns="91440" bIns="45720">
            <a:spAutoFit/>
          </a:bodyPr>
          <a:lstStyle/>
          <a:p>
            <a:pPr algn="ctr"/>
            <a:r>
              <a:rPr lang="ar-DZ" sz="8000" b="1" cap="none" spc="0" dirty="0" smtClean="0">
                <a:ln w="22225">
                  <a:solidFill>
                    <a:schemeClr val="accent2"/>
                  </a:solidFill>
                  <a:prstDash val="solid"/>
                </a:ln>
                <a:solidFill>
                  <a:srgbClr val="FF0000"/>
                </a:solidFill>
                <a:effectLst/>
              </a:rPr>
              <a:t>نظرية المشاركة الديمقراطية</a:t>
            </a:r>
            <a:endParaRPr lang="fr-FR" sz="8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735262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9502" y="319930"/>
            <a:ext cx="11050857" cy="6104235"/>
          </a:xfrm>
          <a:prstGeom prst="rect">
            <a:avLst/>
          </a:prstGeom>
          <a:noFill/>
        </p:spPr>
        <p:txBody>
          <a:bodyPr wrap="square" rtlCol="0">
            <a:spAutoFit/>
          </a:bodyPr>
          <a:lstStyle/>
          <a:p>
            <a:pPr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تعطي هذه النظرية أهمية قصوى لبدائل إعلامية جديدة بعيدة عن الوجه التجاري والاحتكاري، وتؤكد على دور المستقبل الإعلامي في صناعة مادة الاتصال، وتؤسس حقوق المستقبل في الرد وابداء الرأي وصناعة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الموضوعات،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وتفترض عدة فروض </a:t>
            </a:r>
            <a:r>
              <a:rPr lang="ar-DZ" sz="3200" b="1" dirty="0" err="1">
                <a:latin typeface="Arabic Typesetting" panose="03020402040406030203" pitchFamily="66" charset="-78"/>
                <a:ea typeface="Calibri" panose="020F0502020204030204" pitchFamily="34" charset="0"/>
                <a:cs typeface="Arabic Typesetting" panose="03020402040406030203" pitchFamily="66" charset="-78"/>
              </a:rPr>
              <a:t>تتواءم</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مع الأدوار والوظائف التي تحققها وسائل الاعلام في المجتمعات الديمقراطية وهي: </a:t>
            </a:r>
            <a:r>
              <a:rPr lang="ar-DZ" sz="3200" b="1" dirty="0">
                <a:solidFill>
                  <a:srgbClr val="FFC000"/>
                </a:solidFill>
                <a:latin typeface="Arabic Typesetting" panose="03020402040406030203" pitchFamily="66" charset="-78"/>
                <a:ea typeface="Calibri" panose="020F0502020204030204" pitchFamily="34" charset="0"/>
                <a:cs typeface="Arabic Typesetting" panose="03020402040406030203" pitchFamily="66" charset="-78"/>
              </a:rPr>
              <a:t>حق المواطن في النفاذ والوصول إلى وسائل الاعلام واستخدامها طبقا للاحتياجات التي يحددونها</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a:t>
            </a:r>
            <a:r>
              <a:rPr lang="ar-DZ" sz="3200" b="1" dirty="0">
                <a:solidFill>
                  <a:srgbClr val="FF0000"/>
                </a:solidFill>
                <a:latin typeface="Arabic Typesetting" panose="03020402040406030203" pitchFamily="66" charset="-78"/>
                <a:ea typeface="Calibri" panose="020F0502020204030204" pitchFamily="34" charset="0"/>
                <a:cs typeface="Arabic Typesetting" panose="03020402040406030203" pitchFamily="66" charset="-78"/>
              </a:rPr>
              <a:t>وأن سبب وجود وسائل الاعلام في الأساس هو خدمة جمهورها</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a:t>
            </a:r>
            <a:r>
              <a:rPr lang="ar-DZ" sz="3200" b="1" dirty="0">
                <a:solidFill>
                  <a:srgbClr val="0070C0"/>
                </a:solidFill>
                <a:latin typeface="Arabic Typesetting" panose="03020402040406030203" pitchFamily="66" charset="-78"/>
                <a:ea typeface="Calibri" panose="020F0502020204030204" pitchFamily="34" charset="0"/>
                <a:cs typeface="Arabic Typesetting" panose="03020402040406030203" pitchFamily="66" charset="-78"/>
              </a:rPr>
              <a:t>وأن تنظيم وسائل الاعلام ومحتواها لا يجب أن يكون خاضعا للسيطرة المركزية القوية</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a:t>
            </a:r>
            <a:r>
              <a:rPr lang="ar-DZ" sz="3200" b="1" dirty="0">
                <a:solidFill>
                  <a:schemeClr val="accent6">
                    <a:lumMod val="60000"/>
                    <a:lumOff val="40000"/>
                  </a:schemeClr>
                </a:solidFill>
                <a:latin typeface="Arabic Typesetting" panose="03020402040406030203" pitchFamily="66" charset="-78"/>
                <a:ea typeface="Calibri" panose="020F0502020204030204" pitchFamily="34" charset="0"/>
                <a:cs typeface="Arabic Typesetting" panose="03020402040406030203" pitchFamily="66" charset="-78"/>
              </a:rPr>
              <a:t>وأن وسائل الاعلام التي تتسم بالتفاعل والمشاركة يتعاظم دورها في المجتمع </a:t>
            </a:r>
            <a:r>
              <a:rPr lang="ar-DZ" sz="3200" b="1" dirty="0" smtClean="0">
                <a:solidFill>
                  <a:schemeClr val="accent6">
                    <a:lumMod val="60000"/>
                    <a:lumOff val="40000"/>
                  </a:schemeClr>
                </a:solidFill>
                <a:latin typeface="Arabic Typesetting" panose="03020402040406030203" pitchFamily="66" charset="-78"/>
                <a:ea typeface="Calibri" panose="020F0502020204030204" pitchFamily="34" charset="0"/>
                <a:cs typeface="Arabic Typesetting" panose="03020402040406030203" pitchFamily="66" charset="-78"/>
              </a:rPr>
              <a:t>الديمقراطي</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ووسائل الاعلام، التي تقوم في ظل هذه النظرية، سوف تهتم أكثر بالحياة الاجتماعية وتخضع للسيطرة المباشرة من جمهورها، وتقدم فرصا للمشاركة على أسس يحددها الجمهور بدلا من المسيطرين عليها.</a:t>
            </a:r>
            <a:endParaRPr lang="fr-FR"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949508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19" y="597612"/>
            <a:ext cx="10805374" cy="5576552"/>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695820" y="480612"/>
            <a:ext cx="7721986" cy="1323439"/>
          </a:xfrm>
          <a:prstGeom prst="rect">
            <a:avLst/>
          </a:prstGeom>
          <a:noFill/>
        </p:spPr>
        <p:txBody>
          <a:bodyPr wrap="none" lIns="91440" tIns="45720" rIns="91440" bIns="45720">
            <a:spAutoFit/>
          </a:bodyPr>
          <a:lstStyle/>
          <a:p>
            <a:pPr algn="ctr"/>
            <a:r>
              <a:rPr lang="ar-DZ" sz="8000" b="1" cap="none" spc="0" dirty="0" smtClean="0">
                <a:ln w="22225">
                  <a:solidFill>
                    <a:schemeClr val="accent2"/>
                  </a:solidFill>
                  <a:prstDash val="solid"/>
                </a:ln>
                <a:solidFill>
                  <a:srgbClr val="FF0000"/>
                </a:solidFill>
                <a:effectLst/>
              </a:rPr>
              <a:t>نظرية التبعية الاعلامية</a:t>
            </a:r>
            <a:endParaRPr lang="fr-FR" sz="8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688162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37424" y="1182029"/>
            <a:ext cx="10225669" cy="3046988"/>
          </a:xfrm>
          <a:prstGeom prst="rect">
            <a:avLst/>
          </a:prstGeom>
          <a:noFill/>
        </p:spPr>
        <p:txBody>
          <a:bodyPr wrap="square" rtlCol="0">
            <a:spAutoFit/>
          </a:bodyPr>
          <a:lstStyle/>
          <a:p>
            <a:pPr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ظهرت هذه النظرية في دول أمريكا اللاتينية، في حقبة ما بعد الاستقلال، كرد فعل لإخفاق نظريات التحديث الغربية في تفسير أسباب التخلف في الدول النامية، وتتلخص في أن ما تقدمه الدول الصناعية من تكنولوجيا إعلامية وأنظمة وممارسات مهنية وبرامج ومواد إعلامية للدول النامية لاستهلاكها يعمل على صنع وتعميق التبعية لهذه الدول، وزيادة اعتمادها على الدول الصناعية المتقدمة. </a:t>
            </a:r>
            <a:endParaRPr lang="fr-FR"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4106628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7" y="528033"/>
            <a:ext cx="11204620" cy="5950039"/>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4958635" y="649138"/>
            <a:ext cx="6473247" cy="1446550"/>
          </a:xfrm>
          <a:prstGeom prst="rect">
            <a:avLst/>
          </a:prstGeom>
          <a:noFill/>
        </p:spPr>
        <p:txBody>
          <a:bodyPr wrap="none" lIns="91440" tIns="45720" rIns="91440" bIns="45720">
            <a:spAutoFit/>
          </a:bodyPr>
          <a:lstStyle/>
          <a:p>
            <a:pPr algn="ctr"/>
            <a:r>
              <a:rPr lang="ar-DZ" sz="8800" b="1" cap="none" spc="0" dirty="0" smtClean="0">
                <a:ln w="22225">
                  <a:solidFill>
                    <a:schemeClr val="accent2"/>
                  </a:solidFill>
                  <a:prstDash val="solid"/>
                </a:ln>
                <a:solidFill>
                  <a:srgbClr val="FF0000"/>
                </a:solidFill>
                <a:effectLst>
                  <a:reflection blurRad="6350" stA="60000" endA="900" endPos="60000" dist="29997" dir="5400000" sy="-100000" algn="bl" rotWithShape="0"/>
                </a:effectLst>
              </a:rPr>
              <a:t>النظرية السلطوية</a:t>
            </a:r>
            <a:endParaRPr lang="fr-FR" sz="8800" b="1" cap="none" spc="0" dirty="0">
              <a:ln w="22225">
                <a:solidFill>
                  <a:schemeClr val="accent2"/>
                </a:solidFill>
                <a:prstDash val="solid"/>
              </a:ln>
              <a:solidFill>
                <a:srgbClr val="FF0000"/>
              </a:solidFill>
              <a:effectLst>
                <a:reflection blurRad="6350" stA="60000" endA="900" endPos="60000" dist="29997" dir="5400000" sy="-100000" algn="bl" rotWithShape="0"/>
              </a:effectLst>
            </a:endParaRPr>
          </a:p>
        </p:txBody>
      </p:sp>
    </p:spTree>
    <p:extLst>
      <p:ext uri="{BB962C8B-B14F-4D97-AF65-F5344CB8AC3E}">
        <p14:creationId xmlns:p14="http://schemas.microsoft.com/office/powerpoint/2010/main" val="4028707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03249" y="1037063"/>
            <a:ext cx="10448692" cy="4524315"/>
          </a:xfrm>
          <a:prstGeom prst="rect">
            <a:avLst/>
          </a:prstGeom>
          <a:noFill/>
        </p:spPr>
        <p:txBody>
          <a:bodyPr wrap="square" rtlCol="0">
            <a:spAutoFit/>
          </a:bodyPr>
          <a:lstStyle/>
          <a:p>
            <a:pPr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ويقول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منظري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هذه النظرية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أن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هذه التكنولوجيا والأنظمة والممارسات الإعلامية المنقولة من دول العالم المتقدم تعمل على تشويه البنيات الثقافية في دول العالم النامي، وتسهم في إحداث سلبيات عديدة مثل خلق الثقافة المهجنة والتغريب الثقافي والغزو الثقافي، وفي هذا الإطار جاءت جهود منظمة اليونسكو التي أسهمت من خلال تقرير لجنة "</a:t>
            </a:r>
            <a:r>
              <a:rPr lang="ar-DZ" sz="3200" b="1" dirty="0" err="1">
                <a:latin typeface="Arabic Typesetting" panose="03020402040406030203" pitchFamily="66" charset="-78"/>
                <a:ea typeface="Calibri" panose="020F0502020204030204" pitchFamily="34" charset="0"/>
                <a:cs typeface="Arabic Typesetting" panose="03020402040406030203" pitchFamily="66" charset="-78"/>
              </a:rPr>
              <a:t>ماكبرايد</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 في طرح تصور شامل يتضمن رؤية ومطالب دول الجنوب في مجال الاعلام والاتصال، حيث أبرز التقرير ضرورة المبادرة إلى تطوير المفهوم التقليدي السائد عن سياسات الاتصال والعمل على تغيير الهياكل الاتصالية السائدة والأخذ بالنظام المفتوح في الاتصال الذي يتيح إشراك الجماهير في العملية الاتصالية. </a:t>
            </a:r>
            <a:endParaRPr lang="fr-FR"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599821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03249" y="1193180"/>
            <a:ext cx="10549053" cy="5365571"/>
          </a:xfrm>
          <a:prstGeom prst="rect">
            <a:avLst/>
          </a:prstGeom>
          <a:noFill/>
        </p:spPr>
        <p:txBody>
          <a:bodyPr wrap="square" rtlCol="0">
            <a:spAutoFit/>
          </a:bodyPr>
          <a:lstStyle/>
          <a:p>
            <a:pPr algn="justLow" rtl="1">
              <a:lnSpc>
                <a:spcPct val="150000"/>
              </a:lnSpc>
              <a:spcAft>
                <a:spcPts val="800"/>
              </a:spcAft>
            </a:pP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نخلص مما سبق أن نظرية التبعية الإعلامية قد أعطت اهتماما متزايدا للأبعاد الثقافية والتاريخية والدولية في تفسيرها للعلاقة بين وسائل الاعلام والسلطة السياسية ودورها في إطار التبعية الإعلامية والغزو الثقافي. إلا أنه يؤخذ عليها مبالغتها في تقدير أهمية المتغيرات الخارجية وتأثيرها في الأنظمة والسياسات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الاتصالية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لدول العالم الثالث. لذا، فإن نظرية التبعية الإعلامية في حاجة إلى جهود جديدة لمراجعتها على ضوء المتغيرات الدولية التي برزت في أواخر الثمانينات، ابتداء بسقوط القطبية الثنائية وظهور النظام العالمي الجديد، وما سمي بعولمة الاقتصاد والسياسة، وانتهاء بثورة تكنولوجيا الاتصال والحديث عن عولمة الثقافة وصراع الحضارات.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algn="just">
              <a:lnSpc>
                <a:spcPct val="150000"/>
              </a:lnSpc>
              <a:spcAft>
                <a:spcPts val="800"/>
              </a:spcAft>
            </a:pPr>
            <a:r>
              <a:rPr lang="fr-FR" sz="3200" b="1" dirty="0">
                <a:latin typeface="Arabic Typesetting" panose="03020402040406030203" pitchFamily="66" charset="-78"/>
                <a:ea typeface="Calibri" panose="020F0502020204030204" pitchFamily="34" charset="0"/>
                <a:cs typeface="Arabic Typesetting" panose="03020402040406030203" pitchFamily="66" charset="-78"/>
              </a:rPr>
              <a:t> </a:t>
            </a:r>
            <a:endParaRPr lang="fr-FR"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549975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2429" y="1403799"/>
            <a:ext cx="10934163" cy="3046988"/>
          </a:xfrm>
          <a:prstGeom prst="rect">
            <a:avLst/>
          </a:prstGeom>
          <a:noFill/>
        </p:spPr>
        <p:txBody>
          <a:bodyPr wrap="square" rtlCol="0">
            <a:spAutoFit/>
          </a:bodyPr>
          <a:lstStyle/>
          <a:p>
            <a:pPr marL="457200" algn="justLow" rtl="1">
              <a:lnSpc>
                <a:spcPct val="150000"/>
              </a:lnSpc>
              <a:spcAft>
                <a:spcPts val="800"/>
              </a:spcAft>
            </a:pPr>
            <a:r>
              <a:rPr lang="ar-DZ" sz="3200" b="1" dirty="0">
                <a:latin typeface="Arabic Typesetting" panose="03020402040406030203" pitchFamily="66" charset="-78"/>
                <a:cs typeface="Arabic Typesetting" panose="03020402040406030203" pitchFamily="66" charset="-78"/>
              </a:rPr>
              <a:t>نشأت هذه النظرية في القرن السادس عشر والقرن السابع عشر في انجلترا، وكانت منتشرة انتشارا عظيما ولا تزال تمارس في كثير من الدول حتى الآن ومصدرها فلسفة السلطة المطلقة للحاكم أو لحكومته أو كليهما معا، نلمح ذلك في نظريات أفلاطون و أرسطو و </a:t>
            </a:r>
            <a:r>
              <a:rPr lang="ar-DZ" sz="3200" b="1" dirty="0" err="1" smtClean="0">
                <a:latin typeface="Arabic Typesetting" panose="03020402040406030203" pitchFamily="66" charset="-78"/>
                <a:cs typeface="Arabic Typesetting" panose="03020402040406030203" pitchFamily="66" charset="-78"/>
              </a:rPr>
              <a:t>ميكيافيلي</a:t>
            </a:r>
            <a:r>
              <a:rPr lang="ar-DZ" sz="3200" b="1" dirty="0" smtClean="0">
                <a:latin typeface="Arabic Typesetting" panose="03020402040406030203" pitchFamily="66" charset="-78"/>
                <a:cs typeface="Arabic Typesetting" panose="03020402040406030203" pitchFamily="66" charset="-78"/>
              </a:rPr>
              <a:t>، </a:t>
            </a:r>
            <a:r>
              <a:rPr lang="ar-DZ" sz="3200" b="1" dirty="0">
                <a:latin typeface="Arabic Typesetting" panose="03020402040406030203" pitchFamily="66" charset="-78"/>
                <a:cs typeface="Arabic Typesetting" panose="03020402040406030203" pitchFamily="66" charset="-78"/>
              </a:rPr>
              <a:t>وهيجل</a:t>
            </a:r>
            <a:r>
              <a:rPr lang="ar-DZ" sz="3200" b="1" dirty="0" smtClean="0">
                <a:latin typeface="Arabic Typesetting" panose="03020402040406030203" pitchFamily="66" charset="-78"/>
                <a:cs typeface="Arabic Typesetting" panose="03020402040406030203" pitchFamily="66" charset="-78"/>
              </a:rPr>
              <a:t>،</a:t>
            </a:r>
            <a:r>
              <a:rPr lang="ar-DZ" sz="3200" b="1" dirty="0">
                <a:latin typeface="Arabic Typesetting" panose="03020402040406030203" pitchFamily="66" charset="-78"/>
                <a:cs typeface="Arabic Typesetting" panose="03020402040406030203" pitchFamily="66" charset="-78"/>
              </a:rPr>
              <a:t> وغرضها  الرئيسي  هو حماية وتوطيد سياسة الحكومة القابضة على زمام الحكم وخدمة </a:t>
            </a:r>
            <a:r>
              <a:rPr lang="ar-DZ" sz="3200" b="1" dirty="0" smtClean="0">
                <a:latin typeface="Arabic Typesetting" panose="03020402040406030203" pitchFamily="66" charset="-78"/>
                <a:cs typeface="Arabic Typesetting" panose="03020402040406030203" pitchFamily="66" charset="-78"/>
              </a:rPr>
              <a:t>الدولة، من منطلق </a:t>
            </a:r>
            <a:r>
              <a:rPr lang="ar-DZ" sz="3200" b="1" dirty="0">
                <a:latin typeface="Arabic Typesetting" panose="03020402040406030203" pitchFamily="66" charset="-78"/>
                <a:ea typeface="Calibri" panose="020F0502020204030204" pitchFamily="34" charset="0"/>
                <a:cs typeface="Arabic Typesetting" panose="03020402040406030203" pitchFamily="66" charset="-78"/>
              </a:rPr>
              <a:t>أن الشعب غير جدير بأن يتحمل المسؤولية أو </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السلطة،</a:t>
            </a:r>
            <a:r>
              <a:rPr lang="ar-DZ" sz="3200" b="1" dirty="0" smtClean="0">
                <a:latin typeface="Arabic Typesetting" panose="03020402040406030203" pitchFamily="66" charset="-78"/>
                <a:cs typeface="Arabic Typesetting" panose="03020402040406030203" pitchFamily="66" charset="-78"/>
              </a:rPr>
              <a:t> ومن بين أفكارها ما يلي</a:t>
            </a:r>
            <a:r>
              <a:rPr lang="ar-DZ" sz="3200" dirty="0" smtClean="0">
                <a:solidFill>
                  <a:srgbClr val="333333"/>
                </a:solidFill>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3405658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69" y="1033685"/>
            <a:ext cx="11024316" cy="4854406"/>
          </a:xfrm>
          <a:prstGeom prst="rect">
            <a:avLst/>
          </a:prstGeom>
        </p:spPr>
        <p:txBody>
          <a:bodyPr wrap="square">
            <a:spAutoFit/>
          </a:bodyPr>
          <a:lstStyle/>
          <a:p>
            <a:pPr marL="742950" lvl="0" indent="-285750" algn="justLow" rtl="1">
              <a:lnSpc>
                <a:spcPct val="107000"/>
              </a:lnSpc>
              <a:spcAft>
                <a:spcPts val="800"/>
              </a:spcAft>
              <a:buFont typeface="Wingdings" panose="05000000000000000000" pitchFamily="2" charset="2"/>
              <a:buChar char="q"/>
            </a:pPr>
            <a:r>
              <a:rPr lang="ar-DZ" sz="3200" dirty="0" smtClean="0">
                <a:solidFill>
                  <a:srgbClr val="333333"/>
                </a:solidFill>
                <a:latin typeface="Arabic Typesetting" panose="03020402040406030203" pitchFamily="66" charset="-78"/>
                <a:cs typeface="Arabic Typesetting" panose="03020402040406030203" pitchFamily="66" charset="-78"/>
              </a:rPr>
              <a:t>لا </a:t>
            </a:r>
            <a:r>
              <a:rPr lang="ar-DZ" sz="3200" dirty="0">
                <a:solidFill>
                  <a:srgbClr val="333333"/>
                </a:solidFill>
                <a:latin typeface="Arabic Typesetting" panose="03020402040406030203" pitchFamily="66" charset="-78"/>
                <a:cs typeface="Arabic Typesetting" panose="03020402040406030203" pitchFamily="66" charset="-78"/>
              </a:rPr>
              <a:t>يعمل في الصحف أو يصدرها إلا من يستطيع الحصول على ترخيص من </a:t>
            </a:r>
            <a:r>
              <a:rPr lang="ar-DZ" sz="3200" dirty="0" smtClean="0">
                <a:solidFill>
                  <a:srgbClr val="333333"/>
                </a:solidFill>
                <a:latin typeface="Arabic Typesetting" panose="03020402040406030203" pitchFamily="66" charset="-78"/>
                <a:cs typeface="Arabic Typesetting" panose="03020402040406030203" pitchFamily="66" charset="-78"/>
              </a:rPr>
              <a:t>الحاكم أو الهيئات التابعة له. </a:t>
            </a:r>
            <a:endParaRPr lang="ar-DZ" sz="3200" dirty="0">
              <a:solidFill>
                <a:srgbClr val="333333"/>
              </a:solidFill>
              <a:latin typeface="Arabic Typesetting" panose="03020402040406030203" pitchFamily="66" charset="-78"/>
              <a:cs typeface="Arabic Typesetting" panose="03020402040406030203" pitchFamily="66" charset="-78"/>
            </a:endParaRPr>
          </a:p>
          <a:p>
            <a:pPr marL="742950" lvl="0" indent="-285750" algn="justLow" rtl="1">
              <a:lnSpc>
                <a:spcPct val="107000"/>
              </a:lnSpc>
              <a:spcAft>
                <a:spcPts val="800"/>
              </a:spcAft>
              <a:buFont typeface="Wingdings" panose="05000000000000000000" pitchFamily="2" charset="2"/>
              <a:buChar char="q"/>
            </a:pPr>
            <a:r>
              <a:rPr lang="ar-DZ" sz="3200" dirty="0">
                <a:solidFill>
                  <a:srgbClr val="333333"/>
                </a:solidFill>
                <a:latin typeface="Arabic Typesetting" panose="03020402040406030203" pitchFamily="66" charset="-78"/>
                <a:cs typeface="Arabic Typesetting" panose="03020402040406030203" pitchFamily="66" charset="-78"/>
              </a:rPr>
              <a:t>يتم الإشراف على الصحف بواسطة الحكومات، كما تفرض الرقابة عليها.</a:t>
            </a:r>
          </a:p>
          <a:p>
            <a:pPr marL="742950" lvl="0" indent="-285750" algn="justLow" rtl="1">
              <a:lnSpc>
                <a:spcPct val="107000"/>
              </a:lnSpc>
              <a:spcAft>
                <a:spcPts val="800"/>
              </a:spcAft>
              <a:buFont typeface="Wingdings" panose="05000000000000000000" pitchFamily="2" charset="2"/>
              <a:buChar char="q"/>
            </a:pPr>
            <a:r>
              <a:rPr lang="ar-DZ" sz="3200" dirty="0">
                <a:solidFill>
                  <a:srgbClr val="333333"/>
                </a:solidFill>
                <a:latin typeface="Arabic Typesetting" panose="03020402040406030203" pitchFamily="66" charset="-78"/>
                <a:cs typeface="Arabic Typesetting" panose="03020402040406030203" pitchFamily="66" charset="-78"/>
              </a:rPr>
              <a:t>يحظر نقد الجهاز السياسي والموظفين </a:t>
            </a:r>
            <a:r>
              <a:rPr lang="ar-DZ" sz="3200" dirty="0" smtClean="0">
                <a:solidFill>
                  <a:srgbClr val="333333"/>
                </a:solidFill>
                <a:latin typeface="Arabic Typesetting" panose="03020402040406030203" pitchFamily="66" charset="-78"/>
                <a:cs typeface="Arabic Typesetting" panose="03020402040406030203" pitchFamily="66" charset="-78"/>
              </a:rPr>
              <a:t>الرسميين.</a:t>
            </a:r>
            <a:endParaRPr lang="ar-DZ" sz="3200" dirty="0">
              <a:solidFill>
                <a:srgbClr val="333333"/>
              </a:solidFill>
              <a:latin typeface="Arabic Typesetting" panose="03020402040406030203" pitchFamily="66" charset="-78"/>
              <a:cs typeface="Arabic Typesetting" panose="03020402040406030203" pitchFamily="66" charset="-78"/>
            </a:endParaRPr>
          </a:p>
          <a:p>
            <a:pPr marL="742950" lvl="0" indent="-285750" algn="justLow" rtl="1">
              <a:lnSpc>
                <a:spcPct val="107000"/>
              </a:lnSpc>
              <a:spcAft>
                <a:spcPts val="800"/>
              </a:spcAft>
              <a:buFont typeface="Wingdings" panose="05000000000000000000" pitchFamily="2" charset="2"/>
              <a:buChar char="q"/>
            </a:pPr>
            <a:r>
              <a:rPr lang="ar-DZ" sz="3200" dirty="0">
                <a:solidFill>
                  <a:srgbClr val="333333"/>
                </a:solidFill>
                <a:latin typeface="Arabic Typesetting" panose="03020402040406030203" pitchFamily="66" charset="-78"/>
                <a:cs typeface="Arabic Typesetting" panose="03020402040406030203" pitchFamily="66" charset="-78"/>
              </a:rPr>
              <a:t>ملكية الصحف قد تكون خاصة أو عامة، ولكنها في كل الأحوال أداة لترويج سياسات الحكومة ودعمها.</a:t>
            </a:r>
          </a:p>
          <a:p>
            <a:pPr marL="742950" lvl="0" indent="-285750" algn="justLow" rtl="1">
              <a:lnSpc>
                <a:spcPct val="107000"/>
              </a:lnSpc>
              <a:spcAft>
                <a:spcPts val="800"/>
              </a:spcAft>
              <a:buFont typeface="Wingdings" panose="05000000000000000000" pitchFamily="2" charset="2"/>
              <a:buChar char="q"/>
            </a:pPr>
            <a:r>
              <a:rPr lang="ar-DZ" sz="3200" dirty="0">
                <a:solidFill>
                  <a:srgbClr val="333333"/>
                </a:solidFill>
                <a:latin typeface="Arabic Typesetting" panose="03020402040406030203" pitchFamily="66" charset="-78"/>
                <a:cs typeface="Arabic Typesetting" panose="03020402040406030203" pitchFamily="66" charset="-78"/>
              </a:rPr>
              <a:t>يجب على وسائل الإعلام فيها أن تدعم الحكومة في السلطة لكي يستطيع المجتمع أن يتقدم وأن تصل الدولة إلى أهدافها.</a:t>
            </a:r>
          </a:p>
          <a:p>
            <a:pPr marL="742950" lvl="1" indent="-285750" algn="r" rtl="1">
              <a:buFont typeface="Wingdings" panose="05000000000000000000" pitchFamily="2" charset="2"/>
              <a:buChar char="q"/>
            </a:pPr>
            <a:r>
              <a:rPr lang="ar-DZ" sz="3200" dirty="0">
                <a:solidFill>
                  <a:srgbClr val="333333"/>
                </a:solidFill>
                <a:latin typeface="Arabic Typesetting" panose="03020402040406030203" pitchFamily="66" charset="-78"/>
                <a:cs typeface="Arabic Typesetting" panose="03020402040406030203" pitchFamily="66" charset="-78"/>
              </a:rPr>
              <a:t>الصفوة التي تحكم الدولة توجه العامة التي لا تعتبر مؤهلة لاتخاذ القرارات السياسية</a:t>
            </a:r>
            <a:r>
              <a:rPr lang="ar-DZ" sz="3200" dirty="0" smtClean="0">
                <a:solidFill>
                  <a:srgbClr val="333333"/>
                </a:solidFill>
                <a:latin typeface="Arabic Typesetting" panose="03020402040406030203" pitchFamily="66" charset="-78"/>
                <a:cs typeface="Arabic Typesetting" panose="03020402040406030203" pitchFamily="66" charset="-78"/>
              </a:rPr>
              <a:t>.</a:t>
            </a:r>
            <a:endParaRPr lang="ar-DZ" sz="3200" dirty="0">
              <a:solidFill>
                <a:srgbClr val="333333"/>
              </a:solidFill>
              <a:latin typeface="Arabic Typesetting" panose="03020402040406030203" pitchFamily="66" charset="-78"/>
              <a:cs typeface="Arabic Typesetting" panose="03020402040406030203" pitchFamily="66" charset="-78"/>
            </a:endParaRPr>
          </a:p>
          <a:p>
            <a:pPr marL="742950" lvl="0" indent="-285750" algn="justLow" rtl="1">
              <a:lnSpc>
                <a:spcPct val="107000"/>
              </a:lnSpc>
              <a:spcAft>
                <a:spcPts val="800"/>
              </a:spcAft>
              <a:buFont typeface="Wingdings" panose="05000000000000000000" pitchFamily="2" charset="2"/>
              <a:buChar char="q"/>
            </a:pPr>
            <a:r>
              <a:rPr lang="ar-DZ" sz="3200" dirty="0">
                <a:solidFill>
                  <a:srgbClr val="333333"/>
                </a:solidFill>
                <a:latin typeface="Arabic Typesetting" panose="03020402040406030203" pitchFamily="66" charset="-78"/>
                <a:cs typeface="Arabic Typesetting" panose="03020402040406030203" pitchFamily="66" charset="-78"/>
              </a:rPr>
              <a:t>العمل بالصحافة بمثابة امتياز خاص يمنح بواسطة القائد الوطني، لذلك فالصحفي مدين بالالتزام للقائد وحكومته</a:t>
            </a:r>
          </a:p>
          <a:p>
            <a:pPr marL="285750" lvl="0" indent="-285750" algn="r" rtl="1">
              <a:buFont typeface="Wingdings" panose="05000000000000000000" pitchFamily="2" charset="2"/>
              <a:buChar char="v"/>
            </a:pPr>
            <a:endParaRPr lang="fr-FR" sz="32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35102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0006" y="1674254"/>
            <a:ext cx="10444766" cy="3697166"/>
          </a:xfrm>
          <a:prstGeom prst="rect">
            <a:avLst/>
          </a:prstGeom>
          <a:solidFill>
            <a:schemeClr val="accent3">
              <a:lumMod val="20000"/>
              <a:lumOff val="80000"/>
            </a:schemeClr>
          </a:solidFill>
        </p:spPr>
        <p:txBody>
          <a:bodyPr wrap="square" rtlCol="0">
            <a:spAutoFit/>
          </a:bodyPr>
          <a:lstStyle/>
          <a:p>
            <a:pPr algn="r" rtl="1">
              <a:lnSpc>
                <a:spcPct val="150000"/>
              </a:lnSpc>
            </a:pPr>
            <a:r>
              <a:rPr lang="ar-DZ" sz="3200" b="1" dirty="0" smtClean="0">
                <a:solidFill>
                  <a:srgbClr val="333333"/>
                </a:solidFill>
                <a:latin typeface="Arial Rounded MT Bold" panose="020F0704030504030204" pitchFamily="34" charset="0"/>
              </a:rPr>
              <a:t>إن </a:t>
            </a:r>
            <a:r>
              <a:rPr lang="ar-DZ" sz="3200" b="1" dirty="0">
                <a:solidFill>
                  <a:srgbClr val="333333"/>
                </a:solidFill>
                <a:latin typeface="Arial Rounded MT Bold" panose="020F0704030504030204" pitchFamily="34" charset="0"/>
              </a:rPr>
              <a:t>هذه الفلسفة الصحفية كانت ومازالت القاعدة أو الأساس لكثير من أنظمة الصحافة في العالم، وهي تدين  بوجودها للحكومة، وتعمل لدعم السلطة التي منحتها حق البقاء، وحرية وسائل الإعلام في ظل هذه النظرية توجد بالقدر </a:t>
            </a:r>
            <a:r>
              <a:rPr lang="ar-DZ" sz="3200" b="1" dirty="0" smtClean="0">
                <a:solidFill>
                  <a:srgbClr val="333333"/>
                </a:solidFill>
                <a:latin typeface="Arial Rounded MT Bold" panose="020F0704030504030204" pitchFamily="34" charset="0"/>
              </a:rPr>
              <a:t>الذي تسمح </a:t>
            </a:r>
            <a:r>
              <a:rPr lang="ar-DZ" sz="3200" b="1" dirty="0">
                <a:solidFill>
                  <a:srgbClr val="333333"/>
                </a:solidFill>
                <a:latin typeface="Arial Rounded MT Bold" panose="020F0704030504030204" pitchFamily="34" charset="0"/>
              </a:rPr>
              <a:t>به القيادة الوطنية في أي وقت.</a:t>
            </a:r>
          </a:p>
          <a:p>
            <a:pPr algn="r" rtl="1">
              <a:lnSpc>
                <a:spcPct val="150000"/>
              </a:lnSpc>
            </a:pPr>
            <a:r>
              <a:rPr lang="ar-DZ" sz="3200" b="1" dirty="0">
                <a:solidFill>
                  <a:srgbClr val="333333"/>
                </a:solidFill>
                <a:latin typeface="Arial Rounded MT Bold" panose="020F0704030504030204" pitchFamily="34" charset="0"/>
              </a:rPr>
              <a:t> </a:t>
            </a:r>
            <a:endParaRPr lang="ar-DZ" sz="3200" b="1" i="0" dirty="0">
              <a:solidFill>
                <a:srgbClr val="333333"/>
              </a:solidFill>
              <a:effectLst/>
              <a:latin typeface="Arial Rounded MT Bold" panose="020F0704030504030204" pitchFamily="34" charset="0"/>
            </a:endParaRPr>
          </a:p>
        </p:txBody>
      </p:sp>
    </p:spTree>
    <p:extLst>
      <p:ext uri="{BB962C8B-B14F-4D97-AF65-F5344CB8AC3E}">
        <p14:creationId xmlns:p14="http://schemas.microsoft.com/office/powerpoint/2010/main" val="487341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566669"/>
            <a:ext cx="11140225" cy="5821251"/>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930843" y="566669"/>
            <a:ext cx="8648522" cy="1323439"/>
          </a:xfrm>
          <a:prstGeom prst="rect">
            <a:avLst/>
          </a:prstGeom>
          <a:noFill/>
        </p:spPr>
        <p:txBody>
          <a:bodyPr wrap="none" lIns="91440" tIns="45720" rIns="91440" bIns="45720">
            <a:spAutoFit/>
          </a:bodyPr>
          <a:lstStyle/>
          <a:p>
            <a:pPr algn="ctr"/>
            <a:r>
              <a:rPr lang="ar-DZ" sz="8000" b="1" cap="none" spc="0" dirty="0" smtClean="0">
                <a:ln w="22225">
                  <a:solidFill>
                    <a:schemeClr val="accent2"/>
                  </a:solidFill>
                  <a:prstDash val="solid"/>
                </a:ln>
                <a:solidFill>
                  <a:srgbClr val="FF0000"/>
                </a:solidFill>
                <a:effectLst/>
              </a:rPr>
              <a:t>نظرية الحرية (الليبرالية)</a:t>
            </a:r>
            <a:endParaRPr lang="fr-FR" sz="8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194722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59877" y="491431"/>
            <a:ext cx="7134895" cy="5644815"/>
          </a:xfrm>
          <a:prstGeom prst="rect">
            <a:avLst/>
          </a:prstGeom>
          <a:noFill/>
        </p:spPr>
        <p:txBody>
          <a:bodyPr wrap="square" rtlCol="0">
            <a:spAutoFit/>
          </a:bodyPr>
          <a:lstStyle/>
          <a:p>
            <a:pPr algn="r" rtl="1">
              <a:lnSpc>
                <a:spcPct val="150000"/>
              </a:lnSpc>
            </a:pPr>
            <a:r>
              <a:rPr lang="ar-DZ" sz="3200" b="1" dirty="0" smtClean="0">
                <a:latin typeface="Arabic Typesetting" panose="03020402040406030203" pitchFamily="66" charset="-78"/>
                <a:cs typeface="Arabic Typesetting" panose="03020402040406030203" pitchFamily="66" charset="-78"/>
              </a:rPr>
              <a:t>تعود </a:t>
            </a:r>
            <a:r>
              <a:rPr lang="ar-DZ" sz="3200" b="1" dirty="0">
                <a:latin typeface="Arabic Typesetting" panose="03020402040406030203" pitchFamily="66" charset="-78"/>
                <a:cs typeface="Arabic Typesetting" panose="03020402040406030203" pitchFamily="66" charset="-78"/>
              </a:rPr>
              <a:t>هذه النظرية بشكل أساسي إلى عصر النهضة الأوربية، وبالتحديد القرنين الثامن عشر والتاسع عشر، حيث </a:t>
            </a:r>
            <a:r>
              <a:rPr lang="ar-DZ" sz="3200" b="1" dirty="0" smtClean="0">
                <a:latin typeface="Arabic Typesetting" panose="03020402040406030203" pitchFamily="66" charset="-78"/>
                <a:cs typeface="Arabic Typesetting" panose="03020402040406030203" pitchFamily="66" charset="-78"/>
              </a:rPr>
              <a:t>بلور عدد </a:t>
            </a:r>
            <a:r>
              <a:rPr lang="ar-DZ" sz="3200" b="1" dirty="0">
                <a:latin typeface="Arabic Typesetting" panose="03020402040406030203" pitchFamily="66" charset="-78"/>
                <a:cs typeface="Arabic Typesetting" panose="03020402040406030203" pitchFamily="66" charset="-78"/>
              </a:rPr>
              <a:t>من المفكرين الأوربيين الكثير من المبادئ التي تحدت الأفكار السلطوية التي سادت حتى بداية عصر </a:t>
            </a:r>
            <a:r>
              <a:rPr lang="ar-DZ" sz="3200" b="1" dirty="0" smtClean="0">
                <a:latin typeface="Arabic Typesetting" panose="03020402040406030203" pitchFamily="66" charset="-78"/>
                <a:cs typeface="Arabic Typesetting" panose="03020402040406030203" pitchFamily="66" charset="-78"/>
              </a:rPr>
              <a:t>النهضة الأوربية</a:t>
            </a:r>
            <a:r>
              <a:rPr lang="ar-DZ" sz="3200" b="1" dirty="0">
                <a:latin typeface="Arabic Typesetting" panose="03020402040406030203" pitchFamily="66" charset="-78"/>
                <a:cs typeface="Arabic Typesetting" panose="03020402040406030203" pitchFamily="66" charset="-78"/>
              </a:rPr>
              <a:t>، وكان من أبرزهم المفكر </a:t>
            </a:r>
            <a:r>
              <a:rPr lang="ar-DZ" sz="3200" b="1" dirty="0" smtClean="0">
                <a:latin typeface="Arabic Typesetting" panose="03020402040406030203" pitchFamily="66" charset="-78"/>
                <a:cs typeface="Arabic Typesetting" panose="03020402040406030203" pitchFamily="66" charset="-78"/>
              </a:rPr>
              <a:t>الإنجليزي </a:t>
            </a:r>
            <a:r>
              <a:rPr lang="ar-DZ" sz="3200" b="1" dirty="0">
                <a:latin typeface="Arabic Typesetting" panose="03020402040406030203" pitchFamily="66" charset="-78"/>
                <a:cs typeface="Arabic Typesetting" panose="03020402040406030203" pitchFamily="66" charset="-78"/>
              </a:rPr>
              <a:t>جون ميلتون الذي كتب عام 1664  يقول : </a:t>
            </a:r>
            <a:r>
              <a:rPr lang="ar-DZ" sz="2800" b="1" dirty="0" smtClean="0">
                <a:latin typeface="Arabic Typesetting" panose="03020402040406030203" pitchFamily="66" charset="-78"/>
                <a:cs typeface="Arabic Typesetting" panose="03020402040406030203" pitchFamily="66" charset="-78"/>
              </a:rPr>
              <a:t>" </a:t>
            </a:r>
            <a:r>
              <a:rPr lang="ar-DZ" sz="2800" b="1" dirty="0">
                <a:latin typeface="Arial Rounded MT Bold" panose="020F0704030504030204" pitchFamily="34" charset="0"/>
                <a:cs typeface="+mj-cs"/>
              </a:rPr>
              <a:t>إن حرية النشر بأي واسطة ومن قبل أي شخص مهما كان اتجاهه الفكري، هي حق من الحقوق الطبيعية </a:t>
            </a:r>
            <a:r>
              <a:rPr lang="ar-DZ" sz="2800" b="1" dirty="0" smtClean="0">
                <a:latin typeface="Arial Rounded MT Bold" panose="020F0704030504030204" pitchFamily="34" charset="0"/>
                <a:cs typeface="+mj-cs"/>
              </a:rPr>
              <a:t>لجميع البشر</a:t>
            </a:r>
            <a:r>
              <a:rPr lang="ar-DZ" sz="2800" b="1" dirty="0">
                <a:latin typeface="Arial Rounded MT Bold" panose="020F0704030504030204" pitchFamily="34" charset="0"/>
                <a:cs typeface="+mj-cs"/>
              </a:rPr>
              <a:t>، ولا نستطيع أن نقلل من حرية النشر بأي شكل وتحت أي عذر"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9" y="656822"/>
            <a:ext cx="3464416" cy="5479423"/>
          </a:xfrm>
          <a:prstGeom prst="rect">
            <a:avLst/>
          </a:prstGeom>
        </p:spPr>
      </p:pic>
    </p:spTree>
    <p:extLst>
      <p:ext uri="{BB962C8B-B14F-4D97-AF65-F5344CB8AC3E}">
        <p14:creationId xmlns:p14="http://schemas.microsoft.com/office/powerpoint/2010/main" val="2520715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2755" y="646295"/>
            <a:ext cx="7456867" cy="5262979"/>
          </a:xfrm>
          <a:prstGeom prst="rect">
            <a:avLst/>
          </a:prstGeom>
        </p:spPr>
        <p:txBody>
          <a:bodyPr wrap="square">
            <a:spAutoFit/>
          </a:bodyPr>
          <a:lstStyle/>
          <a:p>
            <a:pPr lvl="0" algn="r" rtl="1">
              <a:lnSpc>
                <a:spcPct val="150000"/>
              </a:lnSpc>
            </a:pPr>
            <a:r>
              <a:rPr lang="ar-DZ" sz="3200" b="1" dirty="0">
                <a:solidFill>
                  <a:prstClr val="black"/>
                </a:solidFill>
                <a:latin typeface="Arabic Typesetting" panose="03020402040406030203" pitchFamily="66" charset="-78"/>
                <a:cs typeface="Arabic Typesetting" panose="03020402040406030203" pitchFamily="66" charset="-78"/>
              </a:rPr>
              <a:t>كما شارك جون لوك في بلورة عدد من الأفكار حول الحرية التي عرفها بأنها الحق في فعل أي شيء تسمح به القوانين. </a:t>
            </a:r>
            <a:r>
              <a:rPr lang="ar-DZ" sz="3200" b="1" dirty="0" smtClean="0">
                <a:latin typeface="Arabic Typesetting" panose="03020402040406030203" pitchFamily="66" charset="-78"/>
                <a:cs typeface="Arabic Typesetting" panose="03020402040406030203" pitchFamily="66" charset="-78"/>
              </a:rPr>
              <a:t>وكان</a:t>
            </a:r>
            <a:r>
              <a:rPr lang="ar-DZ" sz="3200" b="1" dirty="0">
                <a:latin typeface="Arabic Typesetting" panose="03020402040406030203" pitchFamily="66" charset="-78"/>
                <a:cs typeface="Arabic Typesetting" panose="03020402040406030203" pitchFamily="66" charset="-78"/>
              </a:rPr>
              <a:t> لوك قد قدم إلى البرلمان الإنجليزي بيانا هاجم فيه تقييد حرية الصحافة عام 1665 ، واضطر البرلمان في ذلك الوقت لإلغاء قانون كان قد قام بإصداره لفرض الرقابة الوقائية على الصحف. </a:t>
            </a:r>
            <a:r>
              <a:rPr lang="ar-DZ" sz="3200" b="1" dirty="0" smtClean="0">
                <a:latin typeface="Arabic Typesetting" panose="03020402040406030203" pitchFamily="66" charset="-78"/>
                <a:cs typeface="Arabic Typesetting" panose="03020402040406030203" pitchFamily="66" charset="-78"/>
              </a:rPr>
              <a:t> لكن </a:t>
            </a:r>
            <a:r>
              <a:rPr lang="ar-DZ" sz="3200" b="1" dirty="0">
                <a:latin typeface="Arabic Typesetting" panose="03020402040406030203" pitchFamily="66" charset="-78"/>
                <a:cs typeface="Arabic Typesetting" panose="03020402040406030203" pitchFamily="66" charset="-78"/>
              </a:rPr>
              <a:t>الانتصار الأول للنظرية الليبرالية على النظرية السلطوية أو نظرية السلطة لم يتحقق إلا خلال القرن الثامن عشر حين أصدر البرلمان البريطاني قرارا أكد على حظر أية رقابة مسبقة على النشر، كما أباح للأفراد إصدار الصحف دون الحاجة إلى الحصول على ترخيص من السلطة</a:t>
            </a:r>
            <a:r>
              <a:rPr lang="ar-DZ" sz="3200" b="1" dirty="0" smtClean="0">
                <a:latin typeface="Arabic Typesetting" panose="03020402040406030203" pitchFamily="66" charset="-78"/>
                <a:cs typeface="Arabic Typesetting" panose="03020402040406030203" pitchFamily="66" charset="-78"/>
              </a:rPr>
              <a:t>.</a:t>
            </a:r>
            <a:endParaRPr lang="ar-DZ" sz="3200" b="1" dirty="0">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90" y="991783"/>
            <a:ext cx="3464417" cy="4803709"/>
          </a:xfrm>
          <a:prstGeom prst="rect">
            <a:avLst/>
          </a:prstGeom>
        </p:spPr>
      </p:pic>
    </p:spTree>
    <p:extLst>
      <p:ext uri="{BB962C8B-B14F-4D97-AF65-F5344CB8AC3E}">
        <p14:creationId xmlns:p14="http://schemas.microsoft.com/office/powerpoint/2010/main" val="3648512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790</TotalTime>
  <Words>1168</Words>
  <Application>Microsoft Office PowerPoint</Application>
  <PresentationFormat>Grand écran</PresentationFormat>
  <Paragraphs>78</Paragraphs>
  <Slides>31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Arabic Typesetting</vt:lpstr>
      <vt:lpstr>Arial</vt:lpstr>
      <vt:lpstr>Arial Rounded MT Bold</vt:lpstr>
      <vt:lpstr>Calibri</vt:lpstr>
      <vt:lpstr>Garamond</vt:lpstr>
      <vt:lpstr>Simplified Arabic</vt:lpstr>
      <vt:lpstr>Times New Roman</vt:lpstr>
      <vt:lpstr>Wingdings</vt:lpstr>
      <vt:lpstr>Organique</vt:lpstr>
      <vt:lpstr>النظريات المفسرة لحرية الاعلام</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النظريات المفسرة لحرية الاعلام</dc:title>
  <dc:creator>HP</dc:creator>
  <cp:lastModifiedBy>HP</cp:lastModifiedBy>
  <cp:revision>39</cp:revision>
  <dcterms:created xsi:type="dcterms:W3CDTF">2024-10-29T09:20:35Z</dcterms:created>
  <dcterms:modified xsi:type="dcterms:W3CDTF">2024-11-07T05:31:39Z</dcterms:modified>
</cp:coreProperties>
</file>