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5" r:id="rId6"/>
    <p:sldId id="260" r:id="rId7"/>
    <p:sldId id="261" r:id="rId8"/>
    <p:sldId id="276" r:id="rId9"/>
    <p:sldId id="281" r:id="rId10"/>
    <p:sldId id="264" r:id="rId11"/>
    <p:sldId id="266" r:id="rId12"/>
    <p:sldId id="265" r:id="rId13"/>
    <p:sldId id="277" r:id="rId14"/>
    <p:sldId id="268" r:id="rId15"/>
    <p:sldId id="270" r:id="rId16"/>
    <p:sldId id="280" r:id="rId17"/>
    <p:sldId id="278" r:id="rId18"/>
    <p:sldId id="279" r:id="rId19"/>
    <p:sldId id="282" r:id="rId20"/>
  </p:sldIdLst>
  <p:sldSz cx="12192000" cy="6858000"/>
  <p:notesSz cx="6858000" cy="9144000"/>
  <p:defaultText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9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2C8C02-9547-4C5E-9B8E-127E6210BBF8}"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fr-FR"/>
        </a:p>
      </dgm:t>
    </dgm:pt>
    <dgm:pt modelId="{3F7BBC41-7325-4B3E-9902-41F2D3B206AD}">
      <dgm:prSet phldrT="[Texte]" custT="1"/>
      <dgm:spPr/>
      <dgm:t>
        <a:bodyPr/>
        <a:lstStyle/>
        <a:p>
          <a:r>
            <a:rPr lang="ar-DZ" sz="3600" b="1" dirty="0">
              <a:solidFill>
                <a:schemeClr val="tx1"/>
              </a:solidFill>
              <a:latin typeface="Arabic Typesetting" panose="03020402040406030203" pitchFamily="66" charset="-78"/>
              <a:cs typeface="Arabic Typesetting" panose="03020402040406030203" pitchFamily="66" charset="-78"/>
            </a:rPr>
            <a:t>1. محاولة التعلم من الأخطاء واستغلال الإنجازات المحققة؛</a:t>
          </a:r>
          <a:endParaRPr lang="fr-FR" sz="2600" b="1" dirty="0">
            <a:solidFill>
              <a:schemeClr val="tx1"/>
            </a:solidFill>
            <a:latin typeface="Arabic Typesetting" panose="03020402040406030203" pitchFamily="66" charset="-78"/>
            <a:cs typeface="Arabic Typesetting" panose="03020402040406030203" pitchFamily="66" charset="-78"/>
          </a:endParaRPr>
        </a:p>
      </dgm:t>
    </dgm:pt>
    <dgm:pt modelId="{0BAC442C-2A9D-4FDB-B2AE-8875485AD5C8}" type="parTrans" cxnId="{3ABDA400-DF02-4036-B76E-016005A780BC}">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604EDB6C-0AA3-4733-AED1-2DF3181DF366}" type="sibTrans" cxnId="{3ABDA400-DF02-4036-B76E-016005A780BC}">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3BC66EC2-D2BA-435C-83A8-8FCA1A46F7D6}">
      <dgm:prSet phldrT="[Texte]" custT="1"/>
      <dgm:spPr/>
      <dgm:t>
        <a:bodyPr/>
        <a:lstStyle/>
        <a:p>
          <a:r>
            <a:rPr lang="ar-DZ" sz="3200" b="1" dirty="0">
              <a:solidFill>
                <a:schemeClr val="tx1"/>
              </a:solidFill>
              <a:latin typeface="Arabic Typesetting" panose="03020402040406030203" pitchFamily="66" charset="-78"/>
              <a:cs typeface="Arabic Typesetting" panose="03020402040406030203" pitchFamily="66" charset="-78"/>
            </a:rPr>
            <a:t>2. معرفة مدى قابلية تصميم وتكييف النظريات السابقة والحلول الناجحة من واقع لآخر؛</a:t>
          </a:r>
          <a:endParaRPr lang="fr-FR" sz="3200" b="1" dirty="0">
            <a:solidFill>
              <a:schemeClr val="tx1"/>
            </a:solidFill>
            <a:latin typeface="Arabic Typesetting" panose="03020402040406030203" pitchFamily="66" charset="-78"/>
            <a:cs typeface="Arabic Typesetting" panose="03020402040406030203" pitchFamily="66" charset="-78"/>
          </a:endParaRPr>
        </a:p>
      </dgm:t>
    </dgm:pt>
    <dgm:pt modelId="{6E5382B0-77D4-4602-93C1-3DF81193AA7C}" type="parTrans" cxnId="{E04002D1-6615-4199-AC1A-4682C8860EC2}">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63D7EB5F-F03D-460B-9220-91CB052EDC65}" type="sibTrans" cxnId="{E04002D1-6615-4199-AC1A-4682C8860EC2}">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3F94147E-4EB3-45F7-977E-A2A79572578A}">
      <dgm:prSet phldrT="[Texte]" custT="1"/>
      <dgm:spPr/>
      <dgm:t>
        <a:bodyPr/>
        <a:lstStyle/>
        <a:p>
          <a:r>
            <a:rPr lang="ar-DZ" sz="3600" b="1" dirty="0">
              <a:solidFill>
                <a:schemeClr val="tx1"/>
              </a:solidFill>
              <a:latin typeface="Arabic Typesetting" panose="03020402040406030203" pitchFamily="66" charset="-78"/>
              <a:cs typeface="Arabic Typesetting" panose="03020402040406030203" pitchFamily="66" charset="-78"/>
            </a:rPr>
            <a:t>3. جاءت لاستيعاب حالات عدم التجانس والانسجام في الوسائل والطرق الإدارية المتبعة؛</a:t>
          </a:r>
          <a:endParaRPr lang="fr-FR" sz="3600" b="1" dirty="0">
            <a:solidFill>
              <a:schemeClr val="tx1"/>
            </a:solidFill>
            <a:latin typeface="Arabic Typesetting" panose="03020402040406030203" pitchFamily="66" charset="-78"/>
            <a:cs typeface="Arabic Typesetting" panose="03020402040406030203" pitchFamily="66" charset="-78"/>
          </a:endParaRPr>
        </a:p>
      </dgm:t>
    </dgm:pt>
    <dgm:pt modelId="{7560EE0F-4B46-409A-B42C-F9CB002F2B17}" type="parTrans" cxnId="{A68C0BED-D226-4287-A9AF-F7B3CF69781D}">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DCAB299D-F8F2-49B8-A5ED-FB061CED4747}" type="sibTrans" cxnId="{A68C0BED-D226-4287-A9AF-F7B3CF69781D}">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909CF57B-2AE6-452A-9243-32F96240BD74}">
      <dgm:prSet phldrT="[Texte]" custT="1"/>
      <dgm:spPr/>
      <dgm:t>
        <a:bodyPr/>
        <a:lstStyle/>
        <a:p>
          <a:r>
            <a:rPr lang="ar-DZ" sz="3200" b="1" dirty="0">
              <a:solidFill>
                <a:schemeClr val="tx1"/>
              </a:solidFill>
              <a:latin typeface="Arabic Typesetting" panose="03020402040406030203" pitchFamily="66" charset="-78"/>
              <a:cs typeface="Arabic Typesetting" panose="03020402040406030203" pitchFamily="66" charset="-78"/>
            </a:rPr>
            <a:t>4. تعتبر النظرية مهمة لدراسة المشكلات الإدارية في الحالات والأوضاع البيئية المتغيرة والمشكلات التي تظهر في مواقف معينة؛</a:t>
          </a:r>
          <a:endParaRPr lang="fr-FR" sz="3200" b="1" dirty="0">
            <a:solidFill>
              <a:schemeClr val="tx1"/>
            </a:solidFill>
            <a:latin typeface="Arabic Typesetting" panose="03020402040406030203" pitchFamily="66" charset="-78"/>
            <a:cs typeface="Arabic Typesetting" panose="03020402040406030203" pitchFamily="66" charset="-78"/>
          </a:endParaRPr>
        </a:p>
      </dgm:t>
    </dgm:pt>
    <dgm:pt modelId="{BEA7A692-46EB-4DCE-BD7F-5A0A5239AEA5}" type="parTrans" cxnId="{29E43192-975E-478C-BD36-0A98F10DB0B7}">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49D3FAB8-769F-4E9A-B568-772407502EAA}" type="sibTrans" cxnId="{29E43192-975E-478C-BD36-0A98F10DB0B7}">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286DF0C1-48E2-4EA8-9A8F-14ABA0FF7E7F}">
      <dgm:prSet phldrT="[Texte]" custT="1"/>
      <dgm:spPr/>
      <dgm:t>
        <a:bodyPr/>
        <a:lstStyle/>
        <a:p>
          <a:pPr rtl="1"/>
          <a:r>
            <a:rPr lang="ar-DZ" sz="3600" b="1" dirty="0">
              <a:solidFill>
                <a:schemeClr val="tx1"/>
              </a:solidFill>
              <a:latin typeface="Arabic Typesetting" panose="03020402040406030203" pitchFamily="66" charset="-78"/>
              <a:cs typeface="Arabic Typesetting" panose="03020402040406030203" pitchFamily="66" charset="-78"/>
            </a:rPr>
            <a:t>5. يمكن للنظرية </a:t>
          </a:r>
          <a:r>
            <a:rPr lang="ar-DZ" sz="3600" b="1" dirty="0" err="1">
              <a:solidFill>
                <a:schemeClr val="tx1"/>
              </a:solidFill>
              <a:latin typeface="Arabic Typesetting" panose="03020402040406030203" pitchFamily="66" charset="-78"/>
              <a:cs typeface="Arabic Typesetting" panose="03020402040406030203" pitchFamily="66" charset="-78"/>
            </a:rPr>
            <a:t>الموقفية</a:t>
          </a:r>
          <a:r>
            <a:rPr lang="ar-DZ" sz="3600" b="1" dirty="0">
              <a:solidFill>
                <a:schemeClr val="tx1"/>
              </a:solidFill>
              <a:latin typeface="Arabic Typesetting" panose="03020402040406030203" pitchFamily="66" charset="-78"/>
              <a:cs typeface="Arabic Typesetting" panose="03020402040406030203" pitchFamily="66" charset="-78"/>
            </a:rPr>
            <a:t> تقديم حلول سريعة للأزمات ومحاولة حلها دون الاستسلام.</a:t>
          </a:r>
          <a:endParaRPr lang="fr-FR" sz="3600" b="1" dirty="0">
            <a:solidFill>
              <a:schemeClr val="tx1"/>
            </a:solidFill>
            <a:latin typeface="Arabic Typesetting" panose="03020402040406030203" pitchFamily="66" charset="-78"/>
            <a:cs typeface="Arabic Typesetting" panose="03020402040406030203" pitchFamily="66" charset="-78"/>
          </a:endParaRPr>
        </a:p>
      </dgm:t>
    </dgm:pt>
    <dgm:pt modelId="{C8731152-93B5-45CA-A8B8-4752EA990183}" type="parTrans" cxnId="{8F7A4BD1-CBEF-40B6-8120-C05E798CC9C1}">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D70CEB0A-E394-4D70-9C73-66803F662F2C}" type="sibTrans" cxnId="{8F7A4BD1-CBEF-40B6-8120-C05E798CC9C1}">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7C05CAC0-2608-442F-BA6E-CC3A017C9D7F}" type="pres">
      <dgm:prSet presAssocID="{F42C8C02-9547-4C5E-9B8E-127E6210BBF8}" presName="diagram" presStyleCnt="0">
        <dgm:presLayoutVars>
          <dgm:dir val="rev"/>
          <dgm:resizeHandles val="exact"/>
        </dgm:presLayoutVars>
      </dgm:prSet>
      <dgm:spPr/>
    </dgm:pt>
    <dgm:pt modelId="{2B3BBFCA-9DBA-4F7F-A18C-0B538145900F}" type="pres">
      <dgm:prSet presAssocID="{3F7BBC41-7325-4B3E-9902-41F2D3B206AD}" presName="node" presStyleLbl="node1" presStyleIdx="0" presStyleCnt="5">
        <dgm:presLayoutVars>
          <dgm:bulletEnabled val="1"/>
        </dgm:presLayoutVars>
      </dgm:prSet>
      <dgm:spPr/>
    </dgm:pt>
    <dgm:pt modelId="{101100EC-1C90-470A-B24B-784265689874}" type="pres">
      <dgm:prSet presAssocID="{604EDB6C-0AA3-4733-AED1-2DF3181DF366}" presName="sibTrans" presStyleCnt="0"/>
      <dgm:spPr/>
    </dgm:pt>
    <dgm:pt modelId="{16CFAD9F-208F-404F-8CDC-B845B20013A6}" type="pres">
      <dgm:prSet presAssocID="{3BC66EC2-D2BA-435C-83A8-8FCA1A46F7D6}" presName="node" presStyleLbl="node1" presStyleIdx="1" presStyleCnt="5">
        <dgm:presLayoutVars>
          <dgm:bulletEnabled val="1"/>
        </dgm:presLayoutVars>
      </dgm:prSet>
      <dgm:spPr/>
    </dgm:pt>
    <dgm:pt modelId="{D098B4BF-5BE8-4413-AF91-0378AE72AA11}" type="pres">
      <dgm:prSet presAssocID="{63D7EB5F-F03D-460B-9220-91CB052EDC65}" presName="sibTrans" presStyleCnt="0"/>
      <dgm:spPr/>
    </dgm:pt>
    <dgm:pt modelId="{8CC4886D-3DAC-4475-B378-C7893AFB3357}" type="pres">
      <dgm:prSet presAssocID="{3F94147E-4EB3-45F7-977E-A2A79572578A}" presName="node" presStyleLbl="node1" presStyleIdx="2" presStyleCnt="5">
        <dgm:presLayoutVars>
          <dgm:bulletEnabled val="1"/>
        </dgm:presLayoutVars>
      </dgm:prSet>
      <dgm:spPr/>
    </dgm:pt>
    <dgm:pt modelId="{A1620C4E-1316-4C66-B11F-07F28520B7D0}" type="pres">
      <dgm:prSet presAssocID="{DCAB299D-F8F2-49B8-A5ED-FB061CED4747}" presName="sibTrans" presStyleCnt="0"/>
      <dgm:spPr/>
    </dgm:pt>
    <dgm:pt modelId="{97B97A24-3C4B-42C4-8A3F-51D420A1EFA1}" type="pres">
      <dgm:prSet presAssocID="{909CF57B-2AE6-452A-9243-32F96240BD74}" presName="node" presStyleLbl="node1" presStyleIdx="3" presStyleCnt="5">
        <dgm:presLayoutVars>
          <dgm:bulletEnabled val="1"/>
        </dgm:presLayoutVars>
      </dgm:prSet>
      <dgm:spPr/>
    </dgm:pt>
    <dgm:pt modelId="{B5AF0D7B-5A00-4225-8C24-546B3B284009}" type="pres">
      <dgm:prSet presAssocID="{49D3FAB8-769F-4E9A-B568-772407502EAA}" presName="sibTrans" presStyleCnt="0"/>
      <dgm:spPr/>
    </dgm:pt>
    <dgm:pt modelId="{56971795-449E-4E4D-973B-E2485937BACB}" type="pres">
      <dgm:prSet presAssocID="{286DF0C1-48E2-4EA8-9A8F-14ABA0FF7E7F}" presName="node" presStyleLbl="node1" presStyleIdx="4" presStyleCnt="5">
        <dgm:presLayoutVars>
          <dgm:bulletEnabled val="1"/>
        </dgm:presLayoutVars>
      </dgm:prSet>
      <dgm:spPr/>
    </dgm:pt>
  </dgm:ptLst>
  <dgm:cxnLst>
    <dgm:cxn modelId="{3ABDA400-DF02-4036-B76E-016005A780BC}" srcId="{F42C8C02-9547-4C5E-9B8E-127E6210BBF8}" destId="{3F7BBC41-7325-4B3E-9902-41F2D3B206AD}" srcOrd="0" destOrd="0" parTransId="{0BAC442C-2A9D-4FDB-B2AE-8875485AD5C8}" sibTransId="{604EDB6C-0AA3-4733-AED1-2DF3181DF366}"/>
    <dgm:cxn modelId="{B4DA130E-2C34-4CA3-A7F1-8AE83153FB2A}" type="presOf" srcId="{909CF57B-2AE6-452A-9243-32F96240BD74}" destId="{97B97A24-3C4B-42C4-8A3F-51D420A1EFA1}" srcOrd="0" destOrd="0" presId="urn:microsoft.com/office/officeart/2005/8/layout/default"/>
    <dgm:cxn modelId="{C19CDD65-BD2C-4BDA-A6BC-33AEB9963D87}" type="presOf" srcId="{3BC66EC2-D2BA-435C-83A8-8FCA1A46F7D6}" destId="{16CFAD9F-208F-404F-8CDC-B845B20013A6}" srcOrd="0" destOrd="0" presId="urn:microsoft.com/office/officeart/2005/8/layout/default"/>
    <dgm:cxn modelId="{00953866-AD1A-4CC9-8E96-7194EF0E1827}" type="presOf" srcId="{F42C8C02-9547-4C5E-9B8E-127E6210BBF8}" destId="{7C05CAC0-2608-442F-BA6E-CC3A017C9D7F}" srcOrd="0" destOrd="0" presId="urn:microsoft.com/office/officeart/2005/8/layout/default"/>
    <dgm:cxn modelId="{D477C081-C8BD-4274-870B-F1FC83823881}" type="presOf" srcId="{3F94147E-4EB3-45F7-977E-A2A79572578A}" destId="{8CC4886D-3DAC-4475-B378-C7893AFB3357}" srcOrd="0" destOrd="0" presId="urn:microsoft.com/office/officeart/2005/8/layout/default"/>
    <dgm:cxn modelId="{29E43192-975E-478C-BD36-0A98F10DB0B7}" srcId="{F42C8C02-9547-4C5E-9B8E-127E6210BBF8}" destId="{909CF57B-2AE6-452A-9243-32F96240BD74}" srcOrd="3" destOrd="0" parTransId="{BEA7A692-46EB-4DCE-BD7F-5A0A5239AEA5}" sibTransId="{49D3FAB8-769F-4E9A-B568-772407502EAA}"/>
    <dgm:cxn modelId="{E04002D1-6615-4199-AC1A-4682C8860EC2}" srcId="{F42C8C02-9547-4C5E-9B8E-127E6210BBF8}" destId="{3BC66EC2-D2BA-435C-83A8-8FCA1A46F7D6}" srcOrd="1" destOrd="0" parTransId="{6E5382B0-77D4-4602-93C1-3DF81193AA7C}" sibTransId="{63D7EB5F-F03D-460B-9220-91CB052EDC65}"/>
    <dgm:cxn modelId="{8F7A4BD1-CBEF-40B6-8120-C05E798CC9C1}" srcId="{F42C8C02-9547-4C5E-9B8E-127E6210BBF8}" destId="{286DF0C1-48E2-4EA8-9A8F-14ABA0FF7E7F}" srcOrd="4" destOrd="0" parTransId="{C8731152-93B5-45CA-A8B8-4752EA990183}" sibTransId="{D70CEB0A-E394-4D70-9C73-66803F662F2C}"/>
    <dgm:cxn modelId="{1B6B60D2-3E92-4E50-A858-F972C499797E}" type="presOf" srcId="{3F7BBC41-7325-4B3E-9902-41F2D3B206AD}" destId="{2B3BBFCA-9DBA-4F7F-A18C-0B538145900F}" srcOrd="0" destOrd="0" presId="urn:microsoft.com/office/officeart/2005/8/layout/default"/>
    <dgm:cxn modelId="{A68C0BED-D226-4287-A9AF-F7B3CF69781D}" srcId="{F42C8C02-9547-4C5E-9B8E-127E6210BBF8}" destId="{3F94147E-4EB3-45F7-977E-A2A79572578A}" srcOrd="2" destOrd="0" parTransId="{7560EE0F-4B46-409A-B42C-F9CB002F2B17}" sibTransId="{DCAB299D-F8F2-49B8-A5ED-FB061CED4747}"/>
    <dgm:cxn modelId="{013A06F6-29AF-4D71-B750-54D7340C8A12}" type="presOf" srcId="{286DF0C1-48E2-4EA8-9A8F-14ABA0FF7E7F}" destId="{56971795-449E-4E4D-973B-E2485937BACB}" srcOrd="0" destOrd="0" presId="urn:microsoft.com/office/officeart/2005/8/layout/default"/>
    <dgm:cxn modelId="{40555F17-8938-471B-B901-C1687A07D43E}" type="presParOf" srcId="{7C05CAC0-2608-442F-BA6E-CC3A017C9D7F}" destId="{2B3BBFCA-9DBA-4F7F-A18C-0B538145900F}" srcOrd="0" destOrd="0" presId="urn:microsoft.com/office/officeart/2005/8/layout/default"/>
    <dgm:cxn modelId="{A57D1077-6468-41D2-AC74-E5F1DE7D2AB1}" type="presParOf" srcId="{7C05CAC0-2608-442F-BA6E-CC3A017C9D7F}" destId="{101100EC-1C90-470A-B24B-784265689874}" srcOrd="1" destOrd="0" presId="urn:microsoft.com/office/officeart/2005/8/layout/default"/>
    <dgm:cxn modelId="{B6B24027-5821-439C-AB7C-040AD1231848}" type="presParOf" srcId="{7C05CAC0-2608-442F-BA6E-CC3A017C9D7F}" destId="{16CFAD9F-208F-404F-8CDC-B845B20013A6}" srcOrd="2" destOrd="0" presId="urn:microsoft.com/office/officeart/2005/8/layout/default"/>
    <dgm:cxn modelId="{6C7BD9A8-0B90-4BE7-99B7-F0AA7587D775}" type="presParOf" srcId="{7C05CAC0-2608-442F-BA6E-CC3A017C9D7F}" destId="{D098B4BF-5BE8-4413-AF91-0378AE72AA11}" srcOrd="3" destOrd="0" presId="urn:microsoft.com/office/officeart/2005/8/layout/default"/>
    <dgm:cxn modelId="{3CF01E7D-1808-4A50-9218-56416EC36B37}" type="presParOf" srcId="{7C05CAC0-2608-442F-BA6E-CC3A017C9D7F}" destId="{8CC4886D-3DAC-4475-B378-C7893AFB3357}" srcOrd="4" destOrd="0" presId="urn:microsoft.com/office/officeart/2005/8/layout/default"/>
    <dgm:cxn modelId="{E419CA71-0DD6-4E5D-82F2-FC67545AF0B6}" type="presParOf" srcId="{7C05CAC0-2608-442F-BA6E-CC3A017C9D7F}" destId="{A1620C4E-1316-4C66-B11F-07F28520B7D0}" srcOrd="5" destOrd="0" presId="urn:microsoft.com/office/officeart/2005/8/layout/default"/>
    <dgm:cxn modelId="{03360197-5600-46C2-AA35-4DFEEB386BA7}" type="presParOf" srcId="{7C05CAC0-2608-442F-BA6E-CC3A017C9D7F}" destId="{97B97A24-3C4B-42C4-8A3F-51D420A1EFA1}" srcOrd="6" destOrd="0" presId="urn:microsoft.com/office/officeart/2005/8/layout/default"/>
    <dgm:cxn modelId="{AC8C24B4-31BB-4BF5-886E-C80188E23458}" type="presParOf" srcId="{7C05CAC0-2608-442F-BA6E-CC3A017C9D7F}" destId="{B5AF0D7B-5A00-4225-8C24-546B3B284009}" srcOrd="7" destOrd="0" presId="urn:microsoft.com/office/officeart/2005/8/layout/default"/>
    <dgm:cxn modelId="{FC5DB4F6-77AD-4266-BD0A-C50E3169E95A}" type="presParOf" srcId="{7C05CAC0-2608-442F-BA6E-CC3A017C9D7F}" destId="{56971795-449E-4E4D-973B-E2485937BAC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A415CE-832A-4177-838D-FBE40C17628E}"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fr-FR"/>
        </a:p>
      </dgm:t>
    </dgm:pt>
    <dgm:pt modelId="{6EA7EBEC-2FF6-45D8-8945-8851A65DED51}">
      <dgm:prSet phldrT="[Texte]" custT="1"/>
      <dgm:spPr/>
      <dgm:t>
        <a:bodyPr/>
        <a:lstStyle/>
        <a:p>
          <a:pPr rtl="1"/>
          <a:r>
            <a:rPr lang="ar-DZ" sz="3200" b="1" dirty="0">
              <a:solidFill>
                <a:schemeClr val="tx1"/>
              </a:solidFill>
              <a:latin typeface="Arabic Typesetting" panose="03020402040406030203" pitchFamily="66" charset="-78"/>
              <a:cs typeface="Arabic Typesetting" panose="03020402040406030203" pitchFamily="66" charset="-78"/>
            </a:rPr>
            <a:t>1. الإدراك الواعي والفهم الصحيح لكل المواقف التنظيمية كما هي موجودة في الواقع.</a:t>
          </a:r>
          <a:endParaRPr lang="fr-FR" sz="3200" b="1" dirty="0">
            <a:solidFill>
              <a:schemeClr val="tx1"/>
            </a:solidFill>
            <a:latin typeface="Arabic Typesetting" panose="03020402040406030203" pitchFamily="66" charset="-78"/>
            <a:cs typeface="Arabic Typesetting" panose="03020402040406030203" pitchFamily="66" charset="-78"/>
          </a:endParaRPr>
        </a:p>
      </dgm:t>
    </dgm:pt>
    <dgm:pt modelId="{C6DC5C67-FE9B-46D9-8076-5AD045C59975}" type="parTrans" cxnId="{943E1BD1-1208-48B7-BF99-4D11326C558E}">
      <dgm:prSet/>
      <dgm:spPr/>
      <dgm:t>
        <a:bodyPr/>
        <a:lstStyle/>
        <a:p>
          <a:endParaRPr lang="fr-FR" b="1">
            <a:solidFill>
              <a:schemeClr val="tx1"/>
            </a:solidFill>
            <a:latin typeface="Arabic Typesetting" panose="03020402040406030203" pitchFamily="66" charset="-78"/>
            <a:cs typeface="Arabic Typesetting" panose="03020402040406030203" pitchFamily="66" charset="-78"/>
          </a:endParaRPr>
        </a:p>
      </dgm:t>
    </dgm:pt>
    <dgm:pt modelId="{79CA7BEE-1E1F-470C-BF37-964040DD12B3}" type="sibTrans" cxnId="{943E1BD1-1208-48B7-BF99-4D11326C558E}">
      <dgm:prSet/>
      <dgm:spPr/>
      <dgm:t>
        <a:bodyPr/>
        <a:lstStyle/>
        <a:p>
          <a:endParaRPr lang="fr-FR" b="1">
            <a:solidFill>
              <a:schemeClr val="tx1"/>
            </a:solidFill>
            <a:latin typeface="Arabic Typesetting" panose="03020402040406030203" pitchFamily="66" charset="-78"/>
            <a:cs typeface="Arabic Typesetting" panose="03020402040406030203" pitchFamily="66" charset="-78"/>
          </a:endParaRPr>
        </a:p>
      </dgm:t>
    </dgm:pt>
    <dgm:pt modelId="{011EE7F3-930B-4D0D-9939-441FC60EFF74}">
      <dgm:prSet phldrT="[Texte]" custT="1"/>
      <dgm:spPr/>
      <dgm:t>
        <a:bodyPr/>
        <a:lstStyle/>
        <a:p>
          <a:pPr rtl="1"/>
          <a:r>
            <a:rPr lang="ar-DZ" sz="3200" b="1" dirty="0">
              <a:solidFill>
                <a:schemeClr val="tx1"/>
              </a:solidFill>
              <a:latin typeface="Arabic Typesetting" panose="03020402040406030203" pitchFamily="66" charset="-78"/>
              <a:cs typeface="Arabic Typesetting" panose="03020402040406030203" pitchFamily="66" charset="-78"/>
            </a:rPr>
            <a:t>2. اختيار الأسلوب أو النمط التنظيمي الذي يتناسب مع الموقف المعني.</a:t>
          </a:r>
          <a:endParaRPr lang="fr-FR" sz="3200" b="1" dirty="0">
            <a:solidFill>
              <a:schemeClr val="tx1"/>
            </a:solidFill>
            <a:latin typeface="Arabic Typesetting" panose="03020402040406030203" pitchFamily="66" charset="-78"/>
            <a:cs typeface="Arabic Typesetting" panose="03020402040406030203" pitchFamily="66" charset="-78"/>
          </a:endParaRPr>
        </a:p>
      </dgm:t>
    </dgm:pt>
    <dgm:pt modelId="{85772F2D-6F09-42DE-BED0-B6FE142B603C}" type="parTrans" cxnId="{95FBE8F1-8D61-4981-B8D4-A43F17EBE131}">
      <dgm:prSet/>
      <dgm:spPr/>
      <dgm:t>
        <a:bodyPr/>
        <a:lstStyle/>
        <a:p>
          <a:endParaRPr lang="fr-FR" b="1">
            <a:solidFill>
              <a:schemeClr val="tx1"/>
            </a:solidFill>
            <a:latin typeface="Arabic Typesetting" panose="03020402040406030203" pitchFamily="66" charset="-78"/>
            <a:cs typeface="Arabic Typesetting" panose="03020402040406030203" pitchFamily="66" charset="-78"/>
          </a:endParaRPr>
        </a:p>
      </dgm:t>
    </dgm:pt>
    <dgm:pt modelId="{6B456752-6077-4CD9-B603-D162196D00A8}" type="sibTrans" cxnId="{95FBE8F1-8D61-4981-B8D4-A43F17EBE131}">
      <dgm:prSet/>
      <dgm:spPr/>
      <dgm:t>
        <a:bodyPr/>
        <a:lstStyle/>
        <a:p>
          <a:endParaRPr lang="fr-FR" b="1">
            <a:solidFill>
              <a:schemeClr val="tx1"/>
            </a:solidFill>
            <a:latin typeface="Arabic Typesetting" panose="03020402040406030203" pitchFamily="66" charset="-78"/>
            <a:cs typeface="Arabic Typesetting" panose="03020402040406030203" pitchFamily="66" charset="-78"/>
          </a:endParaRPr>
        </a:p>
      </dgm:t>
    </dgm:pt>
    <dgm:pt modelId="{CE5D3C8A-6187-46D5-8565-492B5FDD59D4}">
      <dgm:prSet phldrT="[Texte]" custT="1"/>
      <dgm:spPr/>
      <dgm:t>
        <a:bodyPr/>
        <a:lstStyle/>
        <a:p>
          <a:pPr rtl="1"/>
          <a:r>
            <a:rPr lang="ar-DZ" sz="3600" b="1" dirty="0">
              <a:solidFill>
                <a:schemeClr val="tx1"/>
              </a:solidFill>
              <a:latin typeface="Arabic Typesetting" panose="03020402040406030203" pitchFamily="66" charset="-78"/>
              <a:cs typeface="Arabic Typesetting" panose="03020402040406030203" pitchFamily="66" charset="-78"/>
            </a:rPr>
            <a:t>3. تطبيق الأسلوب أو النمط المُختار بكفاءة.</a:t>
          </a:r>
          <a:endParaRPr lang="fr-FR" sz="3600" b="1" dirty="0">
            <a:solidFill>
              <a:schemeClr val="tx1"/>
            </a:solidFill>
            <a:latin typeface="Arabic Typesetting" panose="03020402040406030203" pitchFamily="66" charset="-78"/>
            <a:cs typeface="Arabic Typesetting" panose="03020402040406030203" pitchFamily="66" charset="-78"/>
          </a:endParaRPr>
        </a:p>
      </dgm:t>
    </dgm:pt>
    <dgm:pt modelId="{3143B0FC-CD2B-45B5-894D-6111307EC889}" type="parTrans" cxnId="{BA58AA47-B447-44A9-BECB-A990236AA2CC}">
      <dgm:prSet/>
      <dgm:spPr/>
      <dgm:t>
        <a:bodyPr/>
        <a:lstStyle/>
        <a:p>
          <a:endParaRPr lang="fr-FR" b="1">
            <a:solidFill>
              <a:schemeClr val="tx1"/>
            </a:solidFill>
            <a:latin typeface="Arabic Typesetting" panose="03020402040406030203" pitchFamily="66" charset="-78"/>
            <a:cs typeface="Arabic Typesetting" panose="03020402040406030203" pitchFamily="66" charset="-78"/>
          </a:endParaRPr>
        </a:p>
      </dgm:t>
    </dgm:pt>
    <dgm:pt modelId="{31EF25AE-06DD-4755-AEAF-B96211A10815}" type="sibTrans" cxnId="{BA58AA47-B447-44A9-BECB-A990236AA2CC}">
      <dgm:prSet/>
      <dgm:spPr/>
      <dgm:t>
        <a:bodyPr/>
        <a:lstStyle/>
        <a:p>
          <a:endParaRPr lang="fr-FR" b="1">
            <a:solidFill>
              <a:schemeClr val="tx1"/>
            </a:solidFill>
            <a:latin typeface="Arabic Typesetting" panose="03020402040406030203" pitchFamily="66" charset="-78"/>
            <a:cs typeface="Arabic Typesetting" panose="03020402040406030203" pitchFamily="66" charset="-78"/>
          </a:endParaRPr>
        </a:p>
      </dgm:t>
    </dgm:pt>
    <dgm:pt modelId="{1C5F12C6-7364-4A93-91F8-26113E79D13B}" type="pres">
      <dgm:prSet presAssocID="{C7A415CE-832A-4177-838D-FBE40C17628E}" presName="diagram" presStyleCnt="0">
        <dgm:presLayoutVars>
          <dgm:dir val="rev"/>
          <dgm:resizeHandles val="exact"/>
        </dgm:presLayoutVars>
      </dgm:prSet>
      <dgm:spPr/>
    </dgm:pt>
    <dgm:pt modelId="{7AB646B3-4763-4F71-8288-BC4A27A0C0A4}" type="pres">
      <dgm:prSet presAssocID="{6EA7EBEC-2FF6-45D8-8945-8851A65DED51}" presName="node" presStyleLbl="node1" presStyleIdx="0" presStyleCnt="3" custScaleX="85041">
        <dgm:presLayoutVars>
          <dgm:bulletEnabled val="1"/>
        </dgm:presLayoutVars>
      </dgm:prSet>
      <dgm:spPr/>
    </dgm:pt>
    <dgm:pt modelId="{9341F5F6-F071-48B2-B935-8240A219FB77}" type="pres">
      <dgm:prSet presAssocID="{79CA7BEE-1E1F-470C-BF37-964040DD12B3}" presName="sibTrans" presStyleCnt="0"/>
      <dgm:spPr/>
    </dgm:pt>
    <dgm:pt modelId="{00B00D6F-5512-4888-8116-654ED159753D}" type="pres">
      <dgm:prSet presAssocID="{011EE7F3-930B-4D0D-9939-441FC60EFF74}" presName="node" presStyleLbl="node1" presStyleIdx="1" presStyleCnt="3" custScaleX="85626" custLinFactNeighborX="-794">
        <dgm:presLayoutVars>
          <dgm:bulletEnabled val="1"/>
        </dgm:presLayoutVars>
      </dgm:prSet>
      <dgm:spPr/>
    </dgm:pt>
    <dgm:pt modelId="{C71085C7-4E68-4099-BAB7-E075B9A0EBE7}" type="pres">
      <dgm:prSet presAssocID="{6B456752-6077-4CD9-B603-D162196D00A8}" presName="sibTrans" presStyleCnt="0"/>
      <dgm:spPr/>
    </dgm:pt>
    <dgm:pt modelId="{2CF3995D-0514-46D9-9CE8-C6C514CB03AF}" type="pres">
      <dgm:prSet presAssocID="{CE5D3C8A-6187-46D5-8565-492B5FDD59D4}" presName="node" presStyleLbl="node1" presStyleIdx="2" presStyleCnt="3" custScaleX="88281" custLinFactNeighborX="47682" custLinFactNeighborY="-184">
        <dgm:presLayoutVars>
          <dgm:bulletEnabled val="1"/>
        </dgm:presLayoutVars>
      </dgm:prSet>
      <dgm:spPr/>
    </dgm:pt>
  </dgm:ptLst>
  <dgm:cxnLst>
    <dgm:cxn modelId="{0BD8EF1F-73EF-4296-A962-FBDC4E55E9EF}" type="presOf" srcId="{6EA7EBEC-2FF6-45D8-8945-8851A65DED51}" destId="{7AB646B3-4763-4F71-8288-BC4A27A0C0A4}" srcOrd="0" destOrd="0" presId="urn:microsoft.com/office/officeart/2005/8/layout/default"/>
    <dgm:cxn modelId="{BA58AA47-B447-44A9-BECB-A990236AA2CC}" srcId="{C7A415CE-832A-4177-838D-FBE40C17628E}" destId="{CE5D3C8A-6187-46D5-8565-492B5FDD59D4}" srcOrd="2" destOrd="0" parTransId="{3143B0FC-CD2B-45B5-894D-6111307EC889}" sibTransId="{31EF25AE-06DD-4755-AEAF-B96211A10815}"/>
    <dgm:cxn modelId="{443F03A2-FDF7-4B5D-ABB6-FD96695739FF}" type="presOf" srcId="{011EE7F3-930B-4D0D-9939-441FC60EFF74}" destId="{00B00D6F-5512-4888-8116-654ED159753D}" srcOrd="0" destOrd="0" presId="urn:microsoft.com/office/officeart/2005/8/layout/default"/>
    <dgm:cxn modelId="{C3CA58CD-3E1B-4EF2-8DCF-781E32EAF8D1}" type="presOf" srcId="{CE5D3C8A-6187-46D5-8565-492B5FDD59D4}" destId="{2CF3995D-0514-46D9-9CE8-C6C514CB03AF}" srcOrd="0" destOrd="0" presId="urn:microsoft.com/office/officeart/2005/8/layout/default"/>
    <dgm:cxn modelId="{15152ACF-7E4B-43CC-A371-90F43B3A726C}" type="presOf" srcId="{C7A415CE-832A-4177-838D-FBE40C17628E}" destId="{1C5F12C6-7364-4A93-91F8-26113E79D13B}" srcOrd="0" destOrd="0" presId="urn:microsoft.com/office/officeart/2005/8/layout/default"/>
    <dgm:cxn modelId="{943E1BD1-1208-48B7-BF99-4D11326C558E}" srcId="{C7A415CE-832A-4177-838D-FBE40C17628E}" destId="{6EA7EBEC-2FF6-45D8-8945-8851A65DED51}" srcOrd="0" destOrd="0" parTransId="{C6DC5C67-FE9B-46D9-8076-5AD045C59975}" sibTransId="{79CA7BEE-1E1F-470C-BF37-964040DD12B3}"/>
    <dgm:cxn modelId="{95FBE8F1-8D61-4981-B8D4-A43F17EBE131}" srcId="{C7A415CE-832A-4177-838D-FBE40C17628E}" destId="{011EE7F3-930B-4D0D-9939-441FC60EFF74}" srcOrd="1" destOrd="0" parTransId="{85772F2D-6F09-42DE-BED0-B6FE142B603C}" sibTransId="{6B456752-6077-4CD9-B603-D162196D00A8}"/>
    <dgm:cxn modelId="{20617175-973A-4700-B8BC-44A501957754}" type="presParOf" srcId="{1C5F12C6-7364-4A93-91F8-26113E79D13B}" destId="{7AB646B3-4763-4F71-8288-BC4A27A0C0A4}" srcOrd="0" destOrd="0" presId="urn:microsoft.com/office/officeart/2005/8/layout/default"/>
    <dgm:cxn modelId="{C6646C86-78BC-4D47-A638-004AAD2F261A}" type="presParOf" srcId="{1C5F12C6-7364-4A93-91F8-26113E79D13B}" destId="{9341F5F6-F071-48B2-B935-8240A219FB77}" srcOrd="1" destOrd="0" presId="urn:microsoft.com/office/officeart/2005/8/layout/default"/>
    <dgm:cxn modelId="{2FBAE6F8-F770-4AC5-863A-56CF947F4BD9}" type="presParOf" srcId="{1C5F12C6-7364-4A93-91F8-26113E79D13B}" destId="{00B00D6F-5512-4888-8116-654ED159753D}" srcOrd="2" destOrd="0" presId="urn:microsoft.com/office/officeart/2005/8/layout/default"/>
    <dgm:cxn modelId="{3ED7F554-8C41-40BD-AB6B-4017F12A3A0B}" type="presParOf" srcId="{1C5F12C6-7364-4A93-91F8-26113E79D13B}" destId="{C71085C7-4E68-4099-BAB7-E075B9A0EBE7}" srcOrd="3" destOrd="0" presId="urn:microsoft.com/office/officeart/2005/8/layout/default"/>
    <dgm:cxn modelId="{C9252474-D2A2-459F-984E-D3B5B8ABEBA0}" type="presParOf" srcId="{1C5F12C6-7364-4A93-91F8-26113E79D13B}" destId="{2CF3995D-0514-46D9-9CE8-C6C514CB03AF}"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2C8C02-9547-4C5E-9B8E-127E6210BBF8}"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fr-FR"/>
        </a:p>
      </dgm:t>
    </dgm:pt>
    <dgm:pt modelId="{3F7BBC41-7325-4B3E-9902-41F2D3B206AD}">
      <dgm:prSet phldrT="[Texte]" custT="1"/>
      <dgm:spPr/>
      <dgm:t>
        <a:bodyPr/>
        <a:lstStyle/>
        <a:p>
          <a:r>
            <a:rPr lang="ar-DZ" sz="3600" b="1" dirty="0">
              <a:solidFill>
                <a:schemeClr val="tx1"/>
              </a:solidFill>
              <a:latin typeface="Arabic Typesetting" panose="03020402040406030203" pitchFamily="66" charset="-78"/>
              <a:cs typeface="Arabic Typesetting" panose="03020402040406030203" pitchFamily="66" charset="-78"/>
            </a:rPr>
            <a:t>كثرة المتطلبات؛ حيث يكلف الكثير من الجهد والوقت.</a:t>
          </a:r>
          <a:endParaRPr lang="fr-FR" sz="2600" b="1" dirty="0">
            <a:solidFill>
              <a:schemeClr val="tx1"/>
            </a:solidFill>
            <a:latin typeface="Arabic Typesetting" panose="03020402040406030203" pitchFamily="66" charset="-78"/>
            <a:cs typeface="Arabic Typesetting" panose="03020402040406030203" pitchFamily="66" charset="-78"/>
          </a:endParaRPr>
        </a:p>
      </dgm:t>
    </dgm:pt>
    <dgm:pt modelId="{0BAC442C-2A9D-4FDB-B2AE-8875485AD5C8}" type="parTrans" cxnId="{3ABDA400-DF02-4036-B76E-016005A780BC}">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604EDB6C-0AA3-4733-AED1-2DF3181DF366}" type="sibTrans" cxnId="{3ABDA400-DF02-4036-B76E-016005A780BC}">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3BC66EC2-D2BA-435C-83A8-8FCA1A46F7D6}">
      <dgm:prSet phldrT="[Texte]" custT="1"/>
      <dgm:spPr/>
      <dgm:t>
        <a:bodyPr/>
        <a:lstStyle/>
        <a:p>
          <a:r>
            <a:rPr lang="ar-DZ" sz="3600" b="1" dirty="0">
              <a:solidFill>
                <a:schemeClr val="tx1"/>
              </a:solidFill>
              <a:latin typeface="Arabic Typesetting" panose="03020402040406030203" pitchFamily="66" charset="-78"/>
              <a:cs typeface="Arabic Typesetting" panose="03020402040406030203" pitchFamily="66" charset="-78"/>
            </a:rPr>
            <a:t>معرفة مدى قابلية تصميم وتكييف النظريات السابقة والحلول الناجحة من واقع لآخر</a:t>
          </a:r>
          <a:r>
            <a:rPr lang="ar-DZ" sz="3200" b="1" dirty="0">
              <a:solidFill>
                <a:schemeClr val="tx1"/>
              </a:solidFill>
              <a:latin typeface="Arabic Typesetting" panose="03020402040406030203" pitchFamily="66" charset="-78"/>
              <a:cs typeface="Arabic Typesetting" panose="03020402040406030203" pitchFamily="66" charset="-78"/>
            </a:rPr>
            <a:t>.</a:t>
          </a:r>
          <a:endParaRPr lang="fr-FR" sz="3200" b="1" dirty="0">
            <a:solidFill>
              <a:schemeClr val="tx1"/>
            </a:solidFill>
            <a:latin typeface="Arabic Typesetting" panose="03020402040406030203" pitchFamily="66" charset="-78"/>
            <a:cs typeface="Arabic Typesetting" panose="03020402040406030203" pitchFamily="66" charset="-78"/>
          </a:endParaRPr>
        </a:p>
      </dgm:t>
    </dgm:pt>
    <dgm:pt modelId="{6E5382B0-77D4-4602-93C1-3DF81193AA7C}" type="parTrans" cxnId="{E04002D1-6615-4199-AC1A-4682C8860EC2}">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63D7EB5F-F03D-460B-9220-91CB052EDC65}" type="sibTrans" cxnId="{E04002D1-6615-4199-AC1A-4682C8860EC2}">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3F94147E-4EB3-45F7-977E-A2A79572578A}">
      <dgm:prSet phldrT="[Texte]" custT="1"/>
      <dgm:spPr/>
      <dgm:t>
        <a:bodyPr/>
        <a:lstStyle/>
        <a:p>
          <a:r>
            <a:rPr lang="ar-DZ" sz="3600" b="1" dirty="0">
              <a:solidFill>
                <a:schemeClr val="tx1"/>
              </a:solidFill>
              <a:latin typeface="Arabic Typesetting" panose="03020402040406030203" pitchFamily="66" charset="-78"/>
              <a:cs typeface="Arabic Typesetting" panose="03020402040406030203" pitchFamily="66" charset="-78"/>
            </a:rPr>
            <a:t>جاءت لاستيعاب حالات عدم التجانس والانسجام في الوسائل والطرق الإدارية المتبعة.</a:t>
          </a:r>
          <a:endParaRPr lang="fr-FR" sz="3600" b="1" dirty="0">
            <a:solidFill>
              <a:schemeClr val="tx1"/>
            </a:solidFill>
            <a:latin typeface="Arabic Typesetting" panose="03020402040406030203" pitchFamily="66" charset="-78"/>
            <a:cs typeface="Arabic Typesetting" panose="03020402040406030203" pitchFamily="66" charset="-78"/>
          </a:endParaRPr>
        </a:p>
      </dgm:t>
    </dgm:pt>
    <dgm:pt modelId="{7560EE0F-4B46-409A-B42C-F9CB002F2B17}" type="parTrans" cxnId="{A68C0BED-D226-4287-A9AF-F7B3CF69781D}">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DCAB299D-F8F2-49B8-A5ED-FB061CED4747}" type="sibTrans" cxnId="{A68C0BED-D226-4287-A9AF-F7B3CF69781D}">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909CF57B-2AE6-452A-9243-32F96240BD74}">
      <dgm:prSet phldrT="[Texte]" custT="1"/>
      <dgm:spPr/>
      <dgm:t>
        <a:bodyPr/>
        <a:lstStyle/>
        <a:p>
          <a:r>
            <a:rPr lang="ar-DZ" sz="3200" b="1" dirty="0">
              <a:solidFill>
                <a:schemeClr val="tx1"/>
              </a:solidFill>
              <a:latin typeface="Arabic Typesetting" panose="03020402040406030203" pitchFamily="66" charset="-78"/>
              <a:cs typeface="Arabic Typesetting" panose="03020402040406030203" pitchFamily="66" charset="-78"/>
            </a:rPr>
            <a:t>تعتبر النظرية مهمة لدراسة المشكلات الإدارية في الحالات والأوضاع البيئية المتغيرة والمشكلات التي تظهر في مواقف معينة.</a:t>
          </a:r>
          <a:endParaRPr lang="fr-FR" sz="3200" b="1" dirty="0">
            <a:solidFill>
              <a:schemeClr val="tx1"/>
            </a:solidFill>
            <a:latin typeface="Arabic Typesetting" panose="03020402040406030203" pitchFamily="66" charset="-78"/>
            <a:cs typeface="Arabic Typesetting" panose="03020402040406030203" pitchFamily="66" charset="-78"/>
          </a:endParaRPr>
        </a:p>
      </dgm:t>
    </dgm:pt>
    <dgm:pt modelId="{BEA7A692-46EB-4DCE-BD7F-5A0A5239AEA5}" type="parTrans" cxnId="{29E43192-975E-478C-BD36-0A98F10DB0B7}">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49D3FAB8-769F-4E9A-B568-772407502EAA}" type="sibTrans" cxnId="{29E43192-975E-478C-BD36-0A98F10DB0B7}">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286DF0C1-48E2-4EA8-9A8F-14ABA0FF7E7F}">
      <dgm:prSet phldrT="[Texte]" custT="1"/>
      <dgm:spPr/>
      <dgm:t>
        <a:bodyPr/>
        <a:lstStyle/>
        <a:p>
          <a:r>
            <a:rPr lang="ar-DZ" sz="3600" b="1" dirty="0">
              <a:solidFill>
                <a:schemeClr val="tx1"/>
              </a:solidFill>
              <a:latin typeface="Arabic Typesetting" panose="03020402040406030203" pitchFamily="66" charset="-78"/>
              <a:cs typeface="Arabic Typesetting" panose="03020402040406030203" pitchFamily="66" charset="-78"/>
            </a:rPr>
            <a:t>يمكن للنظرية </a:t>
          </a:r>
          <a:r>
            <a:rPr lang="ar-DZ" sz="3600" b="1" dirty="0" err="1">
              <a:solidFill>
                <a:schemeClr val="tx1"/>
              </a:solidFill>
              <a:latin typeface="Arabic Typesetting" panose="03020402040406030203" pitchFamily="66" charset="-78"/>
              <a:cs typeface="Arabic Typesetting" panose="03020402040406030203" pitchFamily="66" charset="-78"/>
            </a:rPr>
            <a:t>الموقفية</a:t>
          </a:r>
          <a:r>
            <a:rPr lang="ar-DZ" sz="3600" b="1" dirty="0">
              <a:solidFill>
                <a:schemeClr val="tx1"/>
              </a:solidFill>
              <a:latin typeface="Arabic Typesetting" panose="03020402040406030203" pitchFamily="66" charset="-78"/>
              <a:cs typeface="Arabic Typesetting" panose="03020402040406030203" pitchFamily="66" charset="-78"/>
            </a:rPr>
            <a:t> تقديم حلول سريعة للأزمات ومحاولة حلها دون الاستسلام.</a:t>
          </a:r>
          <a:endParaRPr lang="fr-FR" sz="3600" b="1" dirty="0">
            <a:solidFill>
              <a:schemeClr val="tx1"/>
            </a:solidFill>
            <a:latin typeface="Arabic Typesetting" panose="03020402040406030203" pitchFamily="66" charset="-78"/>
            <a:cs typeface="Arabic Typesetting" panose="03020402040406030203" pitchFamily="66" charset="-78"/>
          </a:endParaRPr>
        </a:p>
      </dgm:t>
    </dgm:pt>
    <dgm:pt modelId="{C8731152-93B5-45CA-A8B8-4752EA990183}" type="parTrans" cxnId="{8F7A4BD1-CBEF-40B6-8120-C05E798CC9C1}">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D70CEB0A-E394-4D70-9C73-66803F662F2C}" type="sibTrans" cxnId="{8F7A4BD1-CBEF-40B6-8120-C05E798CC9C1}">
      <dgm:prSet/>
      <dgm:spPr/>
      <dgm:t>
        <a:bodyPr/>
        <a:lstStyle/>
        <a:p>
          <a:endParaRPr lang="fr-FR" sz="3200" b="1">
            <a:solidFill>
              <a:schemeClr val="tx1"/>
            </a:solidFill>
            <a:latin typeface="Arabic Typesetting" panose="03020402040406030203" pitchFamily="66" charset="-78"/>
            <a:cs typeface="Arabic Typesetting" panose="03020402040406030203" pitchFamily="66" charset="-78"/>
          </a:endParaRPr>
        </a:p>
      </dgm:t>
    </dgm:pt>
    <dgm:pt modelId="{7C05CAC0-2608-442F-BA6E-CC3A017C9D7F}" type="pres">
      <dgm:prSet presAssocID="{F42C8C02-9547-4C5E-9B8E-127E6210BBF8}" presName="diagram" presStyleCnt="0">
        <dgm:presLayoutVars>
          <dgm:dir val="rev"/>
          <dgm:resizeHandles val="exact"/>
        </dgm:presLayoutVars>
      </dgm:prSet>
      <dgm:spPr/>
    </dgm:pt>
    <dgm:pt modelId="{2B3BBFCA-9DBA-4F7F-A18C-0B538145900F}" type="pres">
      <dgm:prSet presAssocID="{3F7BBC41-7325-4B3E-9902-41F2D3B206AD}" presName="node" presStyleLbl="node1" presStyleIdx="0" presStyleCnt="5">
        <dgm:presLayoutVars>
          <dgm:bulletEnabled val="1"/>
        </dgm:presLayoutVars>
      </dgm:prSet>
      <dgm:spPr/>
    </dgm:pt>
    <dgm:pt modelId="{101100EC-1C90-470A-B24B-784265689874}" type="pres">
      <dgm:prSet presAssocID="{604EDB6C-0AA3-4733-AED1-2DF3181DF366}" presName="sibTrans" presStyleCnt="0"/>
      <dgm:spPr/>
    </dgm:pt>
    <dgm:pt modelId="{16CFAD9F-208F-404F-8CDC-B845B20013A6}" type="pres">
      <dgm:prSet presAssocID="{3BC66EC2-D2BA-435C-83A8-8FCA1A46F7D6}" presName="node" presStyleLbl="node1" presStyleIdx="1" presStyleCnt="5" custLinFactNeighborX="426">
        <dgm:presLayoutVars>
          <dgm:bulletEnabled val="1"/>
        </dgm:presLayoutVars>
      </dgm:prSet>
      <dgm:spPr/>
    </dgm:pt>
    <dgm:pt modelId="{D098B4BF-5BE8-4413-AF91-0378AE72AA11}" type="pres">
      <dgm:prSet presAssocID="{63D7EB5F-F03D-460B-9220-91CB052EDC65}" presName="sibTrans" presStyleCnt="0"/>
      <dgm:spPr/>
    </dgm:pt>
    <dgm:pt modelId="{8CC4886D-3DAC-4475-B378-C7893AFB3357}" type="pres">
      <dgm:prSet presAssocID="{3F94147E-4EB3-45F7-977E-A2A79572578A}" presName="node" presStyleLbl="node1" presStyleIdx="2" presStyleCnt="5">
        <dgm:presLayoutVars>
          <dgm:bulletEnabled val="1"/>
        </dgm:presLayoutVars>
      </dgm:prSet>
      <dgm:spPr/>
    </dgm:pt>
    <dgm:pt modelId="{A1620C4E-1316-4C66-B11F-07F28520B7D0}" type="pres">
      <dgm:prSet presAssocID="{DCAB299D-F8F2-49B8-A5ED-FB061CED4747}" presName="sibTrans" presStyleCnt="0"/>
      <dgm:spPr/>
    </dgm:pt>
    <dgm:pt modelId="{97B97A24-3C4B-42C4-8A3F-51D420A1EFA1}" type="pres">
      <dgm:prSet presAssocID="{909CF57B-2AE6-452A-9243-32F96240BD74}" presName="node" presStyleLbl="node1" presStyleIdx="3" presStyleCnt="5">
        <dgm:presLayoutVars>
          <dgm:bulletEnabled val="1"/>
        </dgm:presLayoutVars>
      </dgm:prSet>
      <dgm:spPr/>
    </dgm:pt>
    <dgm:pt modelId="{B5AF0D7B-5A00-4225-8C24-546B3B284009}" type="pres">
      <dgm:prSet presAssocID="{49D3FAB8-769F-4E9A-B568-772407502EAA}" presName="sibTrans" presStyleCnt="0"/>
      <dgm:spPr/>
    </dgm:pt>
    <dgm:pt modelId="{56971795-449E-4E4D-973B-E2485937BACB}" type="pres">
      <dgm:prSet presAssocID="{286DF0C1-48E2-4EA8-9A8F-14ABA0FF7E7F}" presName="node" presStyleLbl="node1" presStyleIdx="4" presStyleCnt="5">
        <dgm:presLayoutVars>
          <dgm:bulletEnabled val="1"/>
        </dgm:presLayoutVars>
      </dgm:prSet>
      <dgm:spPr/>
    </dgm:pt>
  </dgm:ptLst>
  <dgm:cxnLst>
    <dgm:cxn modelId="{3ABDA400-DF02-4036-B76E-016005A780BC}" srcId="{F42C8C02-9547-4C5E-9B8E-127E6210BBF8}" destId="{3F7BBC41-7325-4B3E-9902-41F2D3B206AD}" srcOrd="0" destOrd="0" parTransId="{0BAC442C-2A9D-4FDB-B2AE-8875485AD5C8}" sibTransId="{604EDB6C-0AA3-4733-AED1-2DF3181DF366}"/>
    <dgm:cxn modelId="{B4DA130E-2C34-4CA3-A7F1-8AE83153FB2A}" type="presOf" srcId="{909CF57B-2AE6-452A-9243-32F96240BD74}" destId="{97B97A24-3C4B-42C4-8A3F-51D420A1EFA1}" srcOrd="0" destOrd="0" presId="urn:microsoft.com/office/officeart/2005/8/layout/default"/>
    <dgm:cxn modelId="{C19CDD65-BD2C-4BDA-A6BC-33AEB9963D87}" type="presOf" srcId="{3BC66EC2-D2BA-435C-83A8-8FCA1A46F7D6}" destId="{16CFAD9F-208F-404F-8CDC-B845B20013A6}" srcOrd="0" destOrd="0" presId="urn:microsoft.com/office/officeart/2005/8/layout/default"/>
    <dgm:cxn modelId="{00953866-AD1A-4CC9-8E96-7194EF0E1827}" type="presOf" srcId="{F42C8C02-9547-4C5E-9B8E-127E6210BBF8}" destId="{7C05CAC0-2608-442F-BA6E-CC3A017C9D7F}" srcOrd="0" destOrd="0" presId="urn:microsoft.com/office/officeart/2005/8/layout/default"/>
    <dgm:cxn modelId="{D477C081-C8BD-4274-870B-F1FC83823881}" type="presOf" srcId="{3F94147E-4EB3-45F7-977E-A2A79572578A}" destId="{8CC4886D-3DAC-4475-B378-C7893AFB3357}" srcOrd="0" destOrd="0" presId="urn:microsoft.com/office/officeart/2005/8/layout/default"/>
    <dgm:cxn modelId="{29E43192-975E-478C-BD36-0A98F10DB0B7}" srcId="{F42C8C02-9547-4C5E-9B8E-127E6210BBF8}" destId="{909CF57B-2AE6-452A-9243-32F96240BD74}" srcOrd="3" destOrd="0" parTransId="{BEA7A692-46EB-4DCE-BD7F-5A0A5239AEA5}" sibTransId="{49D3FAB8-769F-4E9A-B568-772407502EAA}"/>
    <dgm:cxn modelId="{E04002D1-6615-4199-AC1A-4682C8860EC2}" srcId="{F42C8C02-9547-4C5E-9B8E-127E6210BBF8}" destId="{3BC66EC2-D2BA-435C-83A8-8FCA1A46F7D6}" srcOrd="1" destOrd="0" parTransId="{6E5382B0-77D4-4602-93C1-3DF81193AA7C}" sibTransId="{63D7EB5F-F03D-460B-9220-91CB052EDC65}"/>
    <dgm:cxn modelId="{8F7A4BD1-CBEF-40B6-8120-C05E798CC9C1}" srcId="{F42C8C02-9547-4C5E-9B8E-127E6210BBF8}" destId="{286DF0C1-48E2-4EA8-9A8F-14ABA0FF7E7F}" srcOrd="4" destOrd="0" parTransId="{C8731152-93B5-45CA-A8B8-4752EA990183}" sibTransId="{D70CEB0A-E394-4D70-9C73-66803F662F2C}"/>
    <dgm:cxn modelId="{1B6B60D2-3E92-4E50-A858-F972C499797E}" type="presOf" srcId="{3F7BBC41-7325-4B3E-9902-41F2D3B206AD}" destId="{2B3BBFCA-9DBA-4F7F-A18C-0B538145900F}" srcOrd="0" destOrd="0" presId="urn:microsoft.com/office/officeart/2005/8/layout/default"/>
    <dgm:cxn modelId="{A68C0BED-D226-4287-A9AF-F7B3CF69781D}" srcId="{F42C8C02-9547-4C5E-9B8E-127E6210BBF8}" destId="{3F94147E-4EB3-45F7-977E-A2A79572578A}" srcOrd="2" destOrd="0" parTransId="{7560EE0F-4B46-409A-B42C-F9CB002F2B17}" sibTransId="{DCAB299D-F8F2-49B8-A5ED-FB061CED4747}"/>
    <dgm:cxn modelId="{013A06F6-29AF-4D71-B750-54D7340C8A12}" type="presOf" srcId="{286DF0C1-48E2-4EA8-9A8F-14ABA0FF7E7F}" destId="{56971795-449E-4E4D-973B-E2485937BACB}" srcOrd="0" destOrd="0" presId="urn:microsoft.com/office/officeart/2005/8/layout/default"/>
    <dgm:cxn modelId="{40555F17-8938-471B-B901-C1687A07D43E}" type="presParOf" srcId="{7C05CAC0-2608-442F-BA6E-CC3A017C9D7F}" destId="{2B3BBFCA-9DBA-4F7F-A18C-0B538145900F}" srcOrd="0" destOrd="0" presId="urn:microsoft.com/office/officeart/2005/8/layout/default"/>
    <dgm:cxn modelId="{A57D1077-6468-41D2-AC74-E5F1DE7D2AB1}" type="presParOf" srcId="{7C05CAC0-2608-442F-BA6E-CC3A017C9D7F}" destId="{101100EC-1C90-470A-B24B-784265689874}" srcOrd="1" destOrd="0" presId="urn:microsoft.com/office/officeart/2005/8/layout/default"/>
    <dgm:cxn modelId="{B6B24027-5821-439C-AB7C-040AD1231848}" type="presParOf" srcId="{7C05CAC0-2608-442F-BA6E-CC3A017C9D7F}" destId="{16CFAD9F-208F-404F-8CDC-B845B20013A6}" srcOrd="2" destOrd="0" presId="urn:microsoft.com/office/officeart/2005/8/layout/default"/>
    <dgm:cxn modelId="{6C7BD9A8-0B90-4BE7-99B7-F0AA7587D775}" type="presParOf" srcId="{7C05CAC0-2608-442F-BA6E-CC3A017C9D7F}" destId="{D098B4BF-5BE8-4413-AF91-0378AE72AA11}" srcOrd="3" destOrd="0" presId="urn:microsoft.com/office/officeart/2005/8/layout/default"/>
    <dgm:cxn modelId="{3CF01E7D-1808-4A50-9218-56416EC36B37}" type="presParOf" srcId="{7C05CAC0-2608-442F-BA6E-CC3A017C9D7F}" destId="{8CC4886D-3DAC-4475-B378-C7893AFB3357}" srcOrd="4" destOrd="0" presId="urn:microsoft.com/office/officeart/2005/8/layout/default"/>
    <dgm:cxn modelId="{E419CA71-0DD6-4E5D-82F2-FC67545AF0B6}" type="presParOf" srcId="{7C05CAC0-2608-442F-BA6E-CC3A017C9D7F}" destId="{A1620C4E-1316-4C66-B11F-07F28520B7D0}" srcOrd="5" destOrd="0" presId="urn:microsoft.com/office/officeart/2005/8/layout/default"/>
    <dgm:cxn modelId="{03360197-5600-46C2-AA35-4DFEEB386BA7}" type="presParOf" srcId="{7C05CAC0-2608-442F-BA6E-CC3A017C9D7F}" destId="{97B97A24-3C4B-42C4-8A3F-51D420A1EFA1}" srcOrd="6" destOrd="0" presId="urn:microsoft.com/office/officeart/2005/8/layout/default"/>
    <dgm:cxn modelId="{AC8C24B4-31BB-4BF5-886E-C80188E23458}" type="presParOf" srcId="{7C05CAC0-2608-442F-BA6E-CC3A017C9D7F}" destId="{B5AF0D7B-5A00-4225-8C24-546B3B284009}" srcOrd="7" destOrd="0" presId="urn:microsoft.com/office/officeart/2005/8/layout/default"/>
    <dgm:cxn modelId="{FC5DB4F6-77AD-4266-BD0A-C50E3169E95A}" type="presParOf" srcId="{7C05CAC0-2608-442F-BA6E-CC3A017C9D7F}" destId="{56971795-449E-4E4D-973B-E2485937BAC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BBFCA-9DBA-4F7F-A18C-0B538145900F}">
      <dsp:nvSpPr>
        <dsp:cNvPr id="0" name=""/>
        <dsp:cNvSpPr/>
      </dsp:nvSpPr>
      <dsp:spPr>
        <a:xfrm>
          <a:off x="7747876" y="84111"/>
          <a:ext cx="3521761" cy="211305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DZ" sz="3600" b="1" kern="1200" dirty="0">
              <a:solidFill>
                <a:schemeClr val="tx1"/>
              </a:solidFill>
              <a:latin typeface="Arabic Typesetting" panose="03020402040406030203" pitchFamily="66" charset="-78"/>
              <a:cs typeface="Arabic Typesetting" panose="03020402040406030203" pitchFamily="66" charset="-78"/>
            </a:rPr>
            <a:t>1. محاولة التعلم من الأخطاء واستغلال الإنجازات المحققة؛</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7747876" y="84111"/>
        <a:ext cx="3521761" cy="2113057"/>
      </dsp:txXfrm>
    </dsp:sp>
    <dsp:sp modelId="{16CFAD9F-208F-404F-8CDC-B845B20013A6}">
      <dsp:nvSpPr>
        <dsp:cNvPr id="0" name=""/>
        <dsp:cNvSpPr/>
      </dsp:nvSpPr>
      <dsp:spPr>
        <a:xfrm>
          <a:off x="3873938" y="84111"/>
          <a:ext cx="3521761" cy="2113057"/>
        </a:xfrm>
        <a:prstGeom prst="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ar-DZ" sz="3200" b="1" kern="1200" dirty="0">
              <a:solidFill>
                <a:schemeClr val="tx1"/>
              </a:solidFill>
              <a:latin typeface="Arabic Typesetting" panose="03020402040406030203" pitchFamily="66" charset="-78"/>
              <a:cs typeface="Arabic Typesetting" panose="03020402040406030203" pitchFamily="66" charset="-78"/>
            </a:rPr>
            <a:t>2. معرفة مدى قابلية تصميم وتكييف النظريات السابقة والحلول الناجحة من واقع لآخر؛</a:t>
          </a:r>
          <a:endParaRPr lang="fr-FR" sz="3200" b="1" kern="1200" dirty="0">
            <a:solidFill>
              <a:schemeClr val="tx1"/>
            </a:solidFill>
            <a:latin typeface="Arabic Typesetting" panose="03020402040406030203" pitchFamily="66" charset="-78"/>
            <a:cs typeface="Arabic Typesetting" panose="03020402040406030203" pitchFamily="66" charset="-78"/>
          </a:endParaRPr>
        </a:p>
      </dsp:txBody>
      <dsp:txXfrm>
        <a:off x="3873938" y="84111"/>
        <a:ext cx="3521761" cy="2113057"/>
      </dsp:txXfrm>
    </dsp:sp>
    <dsp:sp modelId="{8CC4886D-3DAC-4475-B378-C7893AFB3357}">
      <dsp:nvSpPr>
        <dsp:cNvPr id="0" name=""/>
        <dsp:cNvSpPr/>
      </dsp:nvSpPr>
      <dsp:spPr>
        <a:xfrm>
          <a:off x="0" y="84111"/>
          <a:ext cx="3521761" cy="2113057"/>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DZ" sz="3600" b="1" kern="1200" dirty="0">
              <a:solidFill>
                <a:schemeClr val="tx1"/>
              </a:solidFill>
              <a:latin typeface="Arabic Typesetting" panose="03020402040406030203" pitchFamily="66" charset="-78"/>
              <a:cs typeface="Arabic Typesetting" panose="03020402040406030203" pitchFamily="66" charset="-78"/>
            </a:rPr>
            <a:t>3. جاءت لاستيعاب حالات عدم التجانس والانسجام في الوسائل والطرق الإدارية المتبعة؛</a:t>
          </a:r>
          <a:endParaRPr lang="fr-FR" sz="3600" b="1" kern="1200" dirty="0">
            <a:solidFill>
              <a:schemeClr val="tx1"/>
            </a:solidFill>
            <a:latin typeface="Arabic Typesetting" panose="03020402040406030203" pitchFamily="66" charset="-78"/>
            <a:cs typeface="Arabic Typesetting" panose="03020402040406030203" pitchFamily="66" charset="-78"/>
          </a:endParaRPr>
        </a:p>
      </dsp:txBody>
      <dsp:txXfrm>
        <a:off x="0" y="84111"/>
        <a:ext cx="3521761" cy="2113057"/>
      </dsp:txXfrm>
    </dsp:sp>
    <dsp:sp modelId="{97B97A24-3C4B-42C4-8A3F-51D420A1EFA1}">
      <dsp:nvSpPr>
        <dsp:cNvPr id="0" name=""/>
        <dsp:cNvSpPr/>
      </dsp:nvSpPr>
      <dsp:spPr>
        <a:xfrm>
          <a:off x="5810907" y="2549345"/>
          <a:ext cx="3521761" cy="2113057"/>
        </a:xfrm>
        <a:prstGeom prst="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ar-DZ" sz="3200" b="1" kern="1200" dirty="0">
              <a:solidFill>
                <a:schemeClr val="tx1"/>
              </a:solidFill>
              <a:latin typeface="Arabic Typesetting" panose="03020402040406030203" pitchFamily="66" charset="-78"/>
              <a:cs typeface="Arabic Typesetting" panose="03020402040406030203" pitchFamily="66" charset="-78"/>
            </a:rPr>
            <a:t>4. تعتبر النظرية مهمة لدراسة المشكلات الإدارية في الحالات والأوضاع البيئية المتغيرة والمشكلات التي تظهر في مواقف معينة؛</a:t>
          </a:r>
          <a:endParaRPr lang="fr-FR" sz="3200" b="1" kern="1200" dirty="0">
            <a:solidFill>
              <a:schemeClr val="tx1"/>
            </a:solidFill>
            <a:latin typeface="Arabic Typesetting" panose="03020402040406030203" pitchFamily="66" charset="-78"/>
            <a:cs typeface="Arabic Typesetting" panose="03020402040406030203" pitchFamily="66" charset="-78"/>
          </a:endParaRPr>
        </a:p>
      </dsp:txBody>
      <dsp:txXfrm>
        <a:off x="5810907" y="2549345"/>
        <a:ext cx="3521761" cy="2113057"/>
      </dsp:txXfrm>
    </dsp:sp>
    <dsp:sp modelId="{56971795-449E-4E4D-973B-E2485937BACB}">
      <dsp:nvSpPr>
        <dsp:cNvPr id="0" name=""/>
        <dsp:cNvSpPr/>
      </dsp:nvSpPr>
      <dsp:spPr>
        <a:xfrm>
          <a:off x="1936969" y="2549345"/>
          <a:ext cx="3521761" cy="2113057"/>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DZ" sz="3600" b="1" kern="1200" dirty="0">
              <a:solidFill>
                <a:schemeClr val="tx1"/>
              </a:solidFill>
              <a:latin typeface="Arabic Typesetting" panose="03020402040406030203" pitchFamily="66" charset="-78"/>
              <a:cs typeface="Arabic Typesetting" panose="03020402040406030203" pitchFamily="66" charset="-78"/>
            </a:rPr>
            <a:t>5. يمكن للنظرية </a:t>
          </a:r>
          <a:r>
            <a:rPr lang="ar-DZ" sz="3600" b="1" kern="1200" dirty="0" err="1">
              <a:solidFill>
                <a:schemeClr val="tx1"/>
              </a:solidFill>
              <a:latin typeface="Arabic Typesetting" panose="03020402040406030203" pitchFamily="66" charset="-78"/>
              <a:cs typeface="Arabic Typesetting" panose="03020402040406030203" pitchFamily="66" charset="-78"/>
            </a:rPr>
            <a:t>الموقفية</a:t>
          </a:r>
          <a:r>
            <a:rPr lang="ar-DZ" sz="3600" b="1" kern="1200" dirty="0">
              <a:solidFill>
                <a:schemeClr val="tx1"/>
              </a:solidFill>
              <a:latin typeface="Arabic Typesetting" panose="03020402040406030203" pitchFamily="66" charset="-78"/>
              <a:cs typeface="Arabic Typesetting" panose="03020402040406030203" pitchFamily="66" charset="-78"/>
            </a:rPr>
            <a:t> تقديم حلول سريعة للأزمات ومحاولة حلها دون الاستسلام.</a:t>
          </a:r>
          <a:endParaRPr lang="fr-FR" sz="3600" b="1" kern="1200" dirty="0">
            <a:solidFill>
              <a:schemeClr val="tx1"/>
            </a:solidFill>
            <a:latin typeface="Arabic Typesetting" panose="03020402040406030203" pitchFamily="66" charset="-78"/>
            <a:cs typeface="Arabic Typesetting" panose="03020402040406030203" pitchFamily="66" charset="-78"/>
          </a:endParaRPr>
        </a:p>
      </dsp:txBody>
      <dsp:txXfrm>
        <a:off x="1936969" y="2549345"/>
        <a:ext cx="3521761" cy="21130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646B3-4763-4F71-8288-BC4A27A0C0A4}">
      <dsp:nvSpPr>
        <dsp:cNvPr id="0" name=""/>
        <dsp:cNvSpPr/>
      </dsp:nvSpPr>
      <dsp:spPr>
        <a:xfrm>
          <a:off x="5454263" y="2234"/>
          <a:ext cx="3211650" cy="226595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DZ" sz="3200" b="1" kern="1200" dirty="0">
              <a:solidFill>
                <a:schemeClr val="tx1"/>
              </a:solidFill>
              <a:latin typeface="Arabic Typesetting" panose="03020402040406030203" pitchFamily="66" charset="-78"/>
              <a:cs typeface="Arabic Typesetting" panose="03020402040406030203" pitchFamily="66" charset="-78"/>
            </a:rPr>
            <a:t>1. الإدراك الواعي والفهم الصحيح لكل المواقف التنظيمية كما هي موجودة في الواقع.</a:t>
          </a:r>
          <a:endParaRPr lang="fr-FR" sz="3200" b="1" kern="1200" dirty="0">
            <a:solidFill>
              <a:schemeClr val="tx1"/>
            </a:solidFill>
            <a:latin typeface="Arabic Typesetting" panose="03020402040406030203" pitchFamily="66" charset="-78"/>
            <a:cs typeface="Arabic Typesetting" panose="03020402040406030203" pitchFamily="66" charset="-78"/>
          </a:endParaRPr>
        </a:p>
      </dsp:txBody>
      <dsp:txXfrm>
        <a:off x="5454263" y="2234"/>
        <a:ext cx="3211650" cy="2265954"/>
      </dsp:txXfrm>
    </dsp:sp>
    <dsp:sp modelId="{00B00D6F-5512-4888-8116-654ED159753D}">
      <dsp:nvSpPr>
        <dsp:cNvPr id="0" name=""/>
        <dsp:cNvSpPr/>
      </dsp:nvSpPr>
      <dsp:spPr>
        <a:xfrm>
          <a:off x="1812874" y="2234"/>
          <a:ext cx="3233743" cy="2265954"/>
        </a:xfrm>
        <a:prstGeom prst="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DZ" sz="3200" b="1" kern="1200" dirty="0">
              <a:solidFill>
                <a:schemeClr val="tx1"/>
              </a:solidFill>
              <a:latin typeface="Arabic Typesetting" panose="03020402040406030203" pitchFamily="66" charset="-78"/>
              <a:cs typeface="Arabic Typesetting" panose="03020402040406030203" pitchFamily="66" charset="-78"/>
            </a:rPr>
            <a:t>2. اختيار الأسلوب أو النمط التنظيمي الذي يتناسب مع الموقف المعني.</a:t>
          </a:r>
          <a:endParaRPr lang="fr-FR" sz="3200" b="1" kern="1200" dirty="0">
            <a:solidFill>
              <a:schemeClr val="tx1"/>
            </a:solidFill>
            <a:latin typeface="Arabic Typesetting" panose="03020402040406030203" pitchFamily="66" charset="-78"/>
            <a:cs typeface="Arabic Typesetting" panose="03020402040406030203" pitchFamily="66" charset="-78"/>
          </a:endParaRPr>
        </a:p>
      </dsp:txBody>
      <dsp:txXfrm>
        <a:off x="1812874" y="2234"/>
        <a:ext cx="3233743" cy="2265954"/>
      </dsp:txXfrm>
    </dsp:sp>
    <dsp:sp modelId="{2CF3995D-0514-46D9-9CE8-C6C514CB03AF}">
      <dsp:nvSpPr>
        <dsp:cNvPr id="0" name=""/>
        <dsp:cNvSpPr/>
      </dsp:nvSpPr>
      <dsp:spPr>
        <a:xfrm>
          <a:off x="5388135" y="2641678"/>
          <a:ext cx="3334012" cy="2265954"/>
        </a:xfrm>
        <a:prstGeom prst="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DZ" sz="3600" b="1" kern="1200" dirty="0">
              <a:solidFill>
                <a:schemeClr val="tx1"/>
              </a:solidFill>
              <a:latin typeface="Arabic Typesetting" panose="03020402040406030203" pitchFamily="66" charset="-78"/>
              <a:cs typeface="Arabic Typesetting" panose="03020402040406030203" pitchFamily="66" charset="-78"/>
            </a:rPr>
            <a:t>3. تطبيق الأسلوب أو النمط المُختار بكفاءة.</a:t>
          </a:r>
          <a:endParaRPr lang="fr-FR" sz="3600" b="1" kern="1200" dirty="0">
            <a:solidFill>
              <a:schemeClr val="tx1"/>
            </a:solidFill>
            <a:latin typeface="Arabic Typesetting" panose="03020402040406030203" pitchFamily="66" charset="-78"/>
            <a:cs typeface="Arabic Typesetting" panose="03020402040406030203" pitchFamily="66" charset="-78"/>
          </a:endParaRPr>
        </a:p>
      </dsp:txBody>
      <dsp:txXfrm>
        <a:off x="5388135" y="2641678"/>
        <a:ext cx="3334012" cy="22659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BBFCA-9DBA-4F7F-A18C-0B538145900F}">
      <dsp:nvSpPr>
        <dsp:cNvPr id="0" name=""/>
        <dsp:cNvSpPr/>
      </dsp:nvSpPr>
      <dsp:spPr>
        <a:xfrm>
          <a:off x="7747876" y="84111"/>
          <a:ext cx="3521761" cy="211305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DZ" sz="3600" b="1" kern="1200" dirty="0">
              <a:solidFill>
                <a:schemeClr val="tx1"/>
              </a:solidFill>
              <a:latin typeface="Arabic Typesetting" panose="03020402040406030203" pitchFamily="66" charset="-78"/>
              <a:cs typeface="Arabic Typesetting" panose="03020402040406030203" pitchFamily="66" charset="-78"/>
            </a:rPr>
            <a:t>كثرة المتطلبات؛ حيث يكلف الكثير من الجهد والوقت.</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7747876" y="84111"/>
        <a:ext cx="3521761" cy="2113057"/>
      </dsp:txXfrm>
    </dsp:sp>
    <dsp:sp modelId="{16CFAD9F-208F-404F-8CDC-B845B20013A6}">
      <dsp:nvSpPr>
        <dsp:cNvPr id="0" name=""/>
        <dsp:cNvSpPr/>
      </dsp:nvSpPr>
      <dsp:spPr>
        <a:xfrm>
          <a:off x="3888940" y="84111"/>
          <a:ext cx="3521761" cy="2113057"/>
        </a:xfrm>
        <a:prstGeom prst="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DZ" sz="3600" b="1" kern="1200" dirty="0">
              <a:solidFill>
                <a:schemeClr val="tx1"/>
              </a:solidFill>
              <a:latin typeface="Arabic Typesetting" panose="03020402040406030203" pitchFamily="66" charset="-78"/>
              <a:cs typeface="Arabic Typesetting" panose="03020402040406030203" pitchFamily="66" charset="-78"/>
            </a:rPr>
            <a:t>معرفة مدى قابلية تصميم وتكييف النظريات السابقة والحلول الناجحة من واقع لآخر</a:t>
          </a:r>
          <a:r>
            <a:rPr lang="ar-DZ" sz="3200" b="1" kern="1200" dirty="0">
              <a:solidFill>
                <a:schemeClr val="tx1"/>
              </a:solidFill>
              <a:latin typeface="Arabic Typesetting" panose="03020402040406030203" pitchFamily="66" charset="-78"/>
              <a:cs typeface="Arabic Typesetting" panose="03020402040406030203" pitchFamily="66" charset="-78"/>
            </a:rPr>
            <a:t>.</a:t>
          </a:r>
          <a:endParaRPr lang="fr-FR" sz="3200" b="1" kern="1200" dirty="0">
            <a:solidFill>
              <a:schemeClr val="tx1"/>
            </a:solidFill>
            <a:latin typeface="Arabic Typesetting" panose="03020402040406030203" pitchFamily="66" charset="-78"/>
            <a:cs typeface="Arabic Typesetting" panose="03020402040406030203" pitchFamily="66" charset="-78"/>
          </a:endParaRPr>
        </a:p>
      </dsp:txBody>
      <dsp:txXfrm>
        <a:off x="3888940" y="84111"/>
        <a:ext cx="3521761" cy="2113057"/>
      </dsp:txXfrm>
    </dsp:sp>
    <dsp:sp modelId="{8CC4886D-3DAC-4475-B378-C7893AFB3357}">
      <dsp:nvSpPr>
        <dsp:cNvPr id="0" name=""/>
        <dsp:cNvSpPr/>
      </dsp:nvSpPr>
      <dsp:spPr>
        <a:xfrm>
          <a:off x="0" y="84111"/>
          <a:ext cx="3521761" cy="2113057"/>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DZ" sz="3600" b="1" kern="1200" dirty="0">
              <a:solidFill>
                <a:schemeClr val="tx1"/>
              </a:solidFill>
              <a:latin typeface="Arabic Typesetting" panose="03020402040406030203" pitchFamily="66" charset="-78"/>
              <a:cs typeface="Arabic Typesetting" panose="03020402040406030203" pitchFamily="66" charset="-78"/>
            </a:rPr>
            <a:t>جاءت لاستيعاب حالات عدم التجانس والانسجام في الوسائل والطرق الإدارية المتبعة.</a:t>
          </a:r>
          <a:endParaRPr lang="fr-FR" sz="3600" b="1" kern="1200" dirty="0">
            <a:solidFill>
              <a:schemeClr val="tx1"/>
            </a:solidFill>
            <a:latin typeface="Arabic Typesetting" panose="03020402040406030203" pitchFamily="66" charset="-78"/>
            <a:cs typeface="Arabic Typesetting" panose="03020402040406030203" pitchFamily="66" charset="-78"/>
          </a:endParaRPr>
        </a:p>
      </dsp:txBody>
      <dsp:txXfrm>
        <a:off x="0" y="84111"/>
        <a:ext cx="3521761" cy="2113057"/>
      </dsp:txXfrm>
    </dsp:sp>
    <dsp:sp modelId="{97B97A24-3C4B-42C4-8A3F-51D420A1EFA1}">
      <dsp:nvSpPr>
        <dsp:cNvPr id="0" name=""/>
        <dsp:cNvSpPr/>
      </dsp:nvSpPr>
      <dsp:spPr>
        <a:xfrm>
          <a:off x="5810907" y="2549345"/>
          <a:ext cx="3521761" cy="2113057"/>
        </a:xfrm>
        <a:prstGeom prst="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ar-DZ" sz="3200" b="1" kern="1200" dirty="0">
              <a:solidFill>
                <a:schemeClr val="tx1"/>
              </a:solidFill>
              <a:latin typeface="Arabic Typesetting" panose="03020402040406030203" pitchFamily="66" charset="-78"/>
              <a:cs typeface="Arabic Typesetting" panose="03020402040406030203" pitchFamily="66" charset="-78"/>
            </a:rPr>
            <a:t>تعتبر النظرية مهمة لدراسة المشكلات الإدارية في الحالات والأوضاع البيئية المتغيرة والمشكلات التي تظهر في مواقف معينة.</a:t>
          </a:r>
          <a:endParaRPr lang="fr-FR" sz="3200" b="1" kern="1200" dirty="0">
            <a:solidFill>
              <a:schemeClr val="tx1"/>
            </a:solidFill>
            <a:latin typeface="Arabic Typesetting" panose="03020402040406030203" pitchFamily="66" charset="-78"/>
            <a:cs typeface="Arabic Typesetting" panose="03020402040406030203" pitchFamily="66" charset="-78"/>
          </a:endParaRPr>
        </a:p>
      </dsp:txBody>
      <dsp:txXfrm>
        <a:off x="5810907" y="2549345"/>
        <a:ext cx="3521761" cy="2113057"/>
      </dsp:txXfrm>
    </dsp:sp>
    <dsp:sp modelId="{56971795-449E-4E4D-973B-E2485937BACB}">
      <dsp:nvSpPr>
        <dsp:cNvPr id="0" name=""/>
        <dsp:cNvSpPr/>
      </dsp:nvSpPr>
      <dsp:spPr>
        <a:xfrm>
          <a:off x="1936969" y="2549345"/>
          <a:ext cx="3521761" cy="2113057"/>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DZ" sz="3600" b="1" kern="1200" dirty="0">
              <a:solidFill>
                <a:schemeClr val="tx1"/>
              </a:solidFill>
              <a:latin typeface="Arabic Typesetting" panose="03020402040406030203" pitchFamily="66" charset="-78"/>
              <a:cs typeface="Arabic Typesetting" panose="03020402040406030203" pitchFamily="66" charset="-78"/>
            </a:rPr>
            <a:t>يمكن للنظرية </a:t>
          </a:r>
          <a:r>
            <a:rPr lang="ar-DZ" sz="3600" b="1" kern="1200" dirty="0" err="1">
              <a:solidFill>
                <a:schemeClr val="tx1"/>
              </a:solidFill>
              <a:latin typeface="Arabic Typesetting" panose="03020402040406030203" pitchFamily="66" charset="-78"/>
              <a:cs typeface="Arabic Typesetting" panose="03020402040406030203" pitchFamily="66" charset="-78"/>
            </a:rPr>
            <a:t>الموقفية</a:t>
          </a:r>
          <a:r>
            <a:rPr lang="ar-DZ" sz="3600" b="1" kern="1200" dirty="0">
              <a:solidFill>
                <a:schemeClr val="tx1"/>
              </a:solidFill>
              <a:latin typeface="Arabic Typesetting" panose="03020402040406030203" pitchFamily="66" charset="-78"/>
              <a:cs typeface="Arabic Typesetting" panose="03020402040406030203" pitchFamily="66" charset="-78"/>
            </a:rPr>
            <a:t> تقديم حلول سريعة للأزمات ومحاولة حلها دون الاستسلام.</a:t>
          </a:r>
          <a:endParaRPr lang="fr-FR" sz="3600" b="1" kern="1200" dirty="0">
            <a:solidFill>
              <a:schemeClr val="tx1"/>
            </a:solidFill>
            <a:latin typeface="Arabic Typesetting" panose="03020402040406030203" pitchFamily="66" charset="-78"/>
            <a:cs typeface="Arabic Typesetting" panose="03020402040406030203" pitchFamily="66" charset="-78"/>
          </a:endParaRPr>
        </a:p>
      </dsp:txBody>
      <dsp:txXfrm>
        <a:off x="1936969" y="2549345"/>
        <a:ext cx="3521761" cy="211305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ar-DZ"/>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ar-DZ"/>
          </a:p>
        </p:txBody>
      </p:sp>
      <p:sp>
        <p:nvSpPr>
          <p:cNvPr id="4" name="Espace réservé de la date 3"/>
          <p:cNvSpPr>
            <a:spLocks noGrp="1"/>
          </p:cNvSpPr>
          <p:nvPr>
            <p:ph type="dt" sz="half" idx="10"/>
          </p:nvPr>
        </p:nvSpPr>
        <p:spPr/>
        <p:txBody>
          <a:bodyPr/>
          <a:lstStyle/>
          <a:p>
            <a:fld id="{1E2E6AFD-224F-4CA3-BB3E-D0537E4C44E4}" type="datetimeFigureOut">
              <a:rPr lang="ar-DZ" smtClean="0"/>
              <a:t>08-05-1446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2099720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1E2E6AFD-224F-4CA3-BB3E-D0537E4C44E4}" type="datetimeFigureOut">
              <a:rPr lang="ar-DZ" smtClean="0"/>
              <a:t>08-05-1446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4137964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ar-DZ"/>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1E2E6AFD-224F-4CA3-BB3E-D0537E4C44E4}" type="datetimeFigureOut">
              <a:rPr lang="ar-DZ" smtClean="0"/>
              <a:t>08-05-1446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2683027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6" name="Picture Placeholder 5"/>
          <p:cNvSpPr>
            <a:spLocks noGrp="1"/>
          </p:cNvSpPr>
          <p:nvPr>
            <p:ph type="pic" sz="quarter" idx="10" hasCustomPrompt="1"/>
          </p:nvPr>
        </p:nvSpPr>
        <p:spPr>
          <a:xfrm>
            <a:off x="965913" y="893296"/>
            <a:ext cx="4615737" cy="5097530"/>
          </a:xfrm>
          <a:custGeom>
            <a:avLst/>
            <a:gdLst>
              <a:gd name="connsiteX0" fmla="*/ 2307869 w 4615737"/>
              <a:gd name="connsiteY0" fmla="*/ 0 h 5097530"/>
              <a:gd name="connsiteX1" fmla="*/ 4256926 w 4615737"/>
              <a:gd name="connsiteY1" fmla="*/ 5097530 h 5097530"/>
              <a:gd name="connsiteX2" fmla="*/ 358812 w 4615737"/>
              <a:gd name="connsiteY2" fmla="*/ 5097530 h 5097530"/>
              <a:gd name="connsiteX3" fmla="*/ 2307869 w 4615737"/>
              <a:gd name="connsiteY3" fmla="*/ 0 h 5097530"/>
            </a:gdLst>
            <a:ahLst/>
            <a:cxnLst>
              <a:cxn ang="0">
                <a:pos x="connsiteX0" y="connsiteY0"/>
              </a:cxn>
              <a:cxn ang="0">
                <a:pos x="connsiteX1" y="connsiteY1"/>
              </a:cxn>
              <a:cxn ang="0">
                <a:pos x="connsiteX2" y="connsiteY2"/>
              </a:cxn>
              <a:cxn ang="0">
                <a:pos x="connsiteX3" y="connsiteY3"/>
              </a:cxn>
            </a:cxnLst>
            <a:rect l="l" t="t" r="r" b="b"/>
            <a:pathLst>
              <a:path w="4615737" h="5097530">
                <a:moveTo>
                  <a:pt x="2307869" y="0"/>
                </a:moveTo>
                <a:cubicBezTo>
                  <a:pt x="2957555" y="0"/>
                  <a:pt x="5556298" y="5097530"/>
                  <a:pt x="4256926" y="5097530"/>
                </a:cubicBezTo>
                <a:lnTo>
                  <a:pt x="358812" y="5097530"/>
                </a:lnTo>
                <a:cubicBezTo>
                  <a:pt x="-940559" y="5097530"/>
                  <a:pt x="1658184" y="0"/>
                  <a:pt x="2307869" y="0"/>
                </a:cubicBezTo>
                <a:close/>
              </a:path>
            </a:pathLst>
          </a:custGeom>
        </p:spPr>
        <p:txBody>
          <a:bodyPr wrap="square" anchor="b">
            <a:noAutofit/>
          </a:bodyPr>
          <a:lstStyle>
            <a:lvl1pPr marL="0" indent="0" algn="ctr" rtl="1">
              <a:buNone/>
              <a:defRPr>
                <a:latin typeface="DIN Next LT Arabic Light" panose="020B0303020203050203" pitchFamily="34" charset="-78"/>
                <a:cs typeface="DIN Next LT Arabic Light" panose="020B0303020203050203" pitchFamily="34" charset="-78"/>
              </a:defRPr>
            </a:lvl1pPr>
          </a:lstStyle>
          <a:p>
            <a:r>
              <a:rPr lang="ar-EG" dirty="0"/>
              <a:t>أضف صورة</a:t>
            </a:r>
            <a:endParaRPr lang="en-ID" dirty="0"/>
          </a:p>
        </p:txBody>
      </p:sp>
    </p:spTree>
    <p:extLst>
      <p:ext uri="{BB962C8B-B14F-4D97-AF65-F5344CB8AC3E}">
        <p14:creationId xmlns:p14="http://schemas.microsoft.com/office/powerpoint/2010/main" val="3934254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6" name="Picture Placeholder 5"/>
          <p:cNvSpPr>
            <a:spLocks noGrp="1"/>
          </p:cNvSpPr>
          <p:nvPr>
            <p:ph type="pic" sz="quarter" idx="10" hasCustomPrompt="1"/>
          </p:nvPr>
        </p:nvSpPr>
        <p:spPr>
          <a:xfrm>
            <a:off x="8229600" y="0"/>
            <a:ext cx="3338512" cy="6858000"/>
          </a:xfrm>
          <a:custGeom>
            <a:avLst/>
            <a:gdLst>
              <a:gd name="connsiteX0" fmla="*/ 0 w 3338512"/>
              <a:gd name="connsiteY0" fmla="*/ 0 h 6858000"/>
              <a:gd name="connsiteX1" fmla="*/ 3338512 w 3338512"/>
              <a:gd name="connsiteY1" fmla="*/ 0 h 6858000"/>
              <a:gd name="connsiteX2" fmla="*/ 3338512 w 3338512"/>
              <a:gd name="connsiteY2" fmla="*/ 6858000 h 6858000"/>
              <a:gd name="connsiteX3" fmla="*/ 0 w 33385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338512" h="6858000">
                <a:moveTo>
                  <a:pt x="0" y="0"/>
                </a:moveTo>
                <a:lnTo>
                  <a:pt x="3338512" y="0"/>
                </a:lnTo>
                <a:lnTo>
                  <a:pt x="3338512" y="6858000"/>
                </a:lnTo>
                <a:lnTo>
                  <a:pt x="0" y="6858000"/>
                </a:lnTo>
                <a:close/>
              </a:path>
            </a:pathLst>
          </a:custGeom>
        </p:spPr>
        <p:txBody>
          <a:bodyPr wrap="square">
            <a:noAutofit/>
          </a:bodyPr>
          <a:lstStyle>
            <a:lvl1pPr marL="0" indent="0" algn="ctr" rtl="1">
              <a:buNone/>
              <a:defRPr>
                <a:latin typeface="DIN Next LT Arabic Light" panose="020B0303020203050203" pitchFamily="34" charset="-78"/>
                <a:cs typeface="DIN Next LT Arabic Light" panose="020B0303020203050203" pitchFamily="34" charset="-78"/>
              </a:defRPr>
            </a:lvl1pPr>
          </a:lstStyle>
          <a:p>
            <a:r>
              <a:rPr lang="ar-EG" dirty="0"/>
              <a:t>أضف صورة</a:t>
            </a:r>
            <a:endParaRPr lang="en-ID" dirty="0"/>
          </a:p>
        </p:txBody>
      </p:sp>
    </p:spTree>
    <p:extLst>
      <p:ext uri="{BB962C8B-B14F-4D97-AF65-F5344CB8AC3E}">
        <p14:creationId xmlns:p14="http://schemas.microsoft.com/office/powerpoint/2010/main" val="277022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ar-DZ"/>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10"/>
          </p:nvPr>
        </p:nvSpPr>
        <p:spPr/>
        <p:txBody>
          <a:bodyPr/>
          <a:lstStyle/>
          <a:p>
            <a:fld id="{1E2E6AFD-224F-4CA3-BB3E-D0537E4C44E4}" type="datetimeFigureOut">
              <a:rPr lang="ar-DZ" smtClean="0"/>
              <a:t>08-05-1446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527477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ar-DZ"/>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1E2E6AFD-224F-4CA3-BB3E-D0537E4C44E4}" type="datetimeFigureOut">
              <a:rPr lang="ar-DZ" smtClean="0"/>
              <a:t>08-05-1446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2709793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ar-DZ"/>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5" name="Espace réservé de la date 4"/>
          <p:cNvSpPr>
            <a:spLocks noGrp="1"/>
          </p:cNvSpPr>
          <p:nvPr>
            <p:ph type="dt" sz="half" idx="10"/>
          </p:nvPr>
        </p:nvSpPr>
        <p:spPr/>
        <p:txBody>
          <a:bodyPr/>
          <a:lstStyle/>
          <a:p>
            <a:fld id="{1E2E6AFD-224F-4CA3-BB3E-D0537E4C44E4}" type="datetimeFigureOut">
              <a:rPr lang="ar-DZ" smtClean="0"/>
              <a:t>08-05-1446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1582991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ar-DZ"/>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7" name="Espace réservé de la date 6"/>
          <p:cNvSpPr>
            <a:spLocks noGrp="1"/>
          </p:cNvSpPr>
          <p:nvPr>
            <p:ph type="dt" sz="half" idx="10"/>
          </p:nvPr>
        </p:nvSpPr>
        <p:spPr/>
        <p:txBody>
          <a:bodyPr/>
          <a:lstStyle/>
          <a:p>
            <a:fld id="{1E2E6AFD-224F-4CA3-BB3E-D0537E4C44E4}" type="datetimeFigureOut">
              <a:rPr lang="ar-DZ" smtClean="0"/>
              <a:t>08-05-1446</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2516317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ar-DZ"/>
          </a:p>
        </p:txBody>
      </p:sp>
      <p:sp>
        <p:nvSpPr>
          <p:cNvPr id="3" name="Espace réservé de la date 2"/>
          <p:cNvSpPr>
            <a:spLocks noGrp="1"/>
          </p:cNvSpPr>
          <p:nvPr>
            <p:ph type="dt" sz="half" idx="10"/>
          </p:nvPr>
        </p:nvSpPr>
        <p:spPr/>
        <p:txBody>
          <a:bodyPr/>
          <a:lstStyle/>
          <a:p>
            <a:fld id="{1E2E6AFD-224F-4CA3-BB3E-D0537E4C44E4}" type="datetimeFigureOut">
              <a:rPr lang="ar-DZ" smtClean="0"/>
              <a:t>08-05-1446</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2671661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E2E6AFD-224F-4CA3-BB3E-D0537E4C44E4}" type="datetimeFigureOut">
              <a:rPr lang="ar-DZ" smtClean="0"/>
              <a:t>08-05-1446</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2182185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ar-DZ"/>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E2E6AFD-224F-4CA3-BB3E-D0537E4C44E4}" type="datetimeFigureOut">
              <a:rPr lang="ar-DZ" smtClean="0"/>
              <a:t>08-05-1446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289268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ar-DZ"/>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E2E6AFD-224F-4CA3-BB3E-D0537E4C44E4}" type="datetimeFigureOut">
              <a:rPr lang="ar-DZ" smtClean="0"/>
              <a:t>08-05-1446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59A7EAE-5C70-40A2-8B4E-7AE9DB055234}" type="slidenum">
              <a:rPr lang="ar-DZ" smtClean="0"/>
              <a:t>‹N°›</a:t>
            </a:fld>
            <a:endParaRPr lang="ar-DZ"/>
          </a:p>
        </p:txBody>
      </p:sp>
    </p:spTree>
    <p:extLst>
      <p:ext uri="{BB962C8B-B14F-4D97-AF65-F5344CB8AC3E}">
        <p14:creationId xmlns:p14="http://schemas.microsoft.com/office/powerpoint/2010/main" val="765992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ar-DZ"/>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2E6AFD-224F-4CA3-BB3E-D0537E4C44E4}" type="datetimeFigureOut">
              <a:rPr lang="ar-DZ" smtClean="0"/>
              <a:t>08-05-1446</a:t>
            </a:fld>
            <a:endParaRPr lang="ar-DZ"/>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9A7EAE-5C70-40A2-8B4E-7AE9DB055234}" type="slidenum">
              <a:rPr lang="ar-DZ" smtClean="0"/>
              <a:t>‹N°›</a:t>
            </a:fld>
            <a:endParaRPr lang="ar-DZ"/>
          </a:p>
        </p:txBody>
      </p:sp>
    </p:spTree>
    <p:extLst>
      <p:ext uri="{BB962C8B-B14F-4D97-AF65-F5344CB8AC3E}">
        <p14:creationId xmlns:p14="http://schemas.microsoft.com/office/powerpoint/2010/main" val="3864100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040" y="382236"/>
            <a:ext cx="1772148" cy="1627709"/>
          </a:xfrm>
          <a:prstGeom prst="ellipse">
            <a:avLst/>
          </a:prstGeom>
          <a:ln>
            <a:noFill/>
          </a:ln>
          <a:effectLst>
            <a:softEdge rad="112500"/>
          </a:effectLst>
        </p:spPr>
      </p:pic>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0344" y="423543"/>
            <a:ext cx="1772148" cy="1627709"/>
          </a:xfrm>
          <a:prstGeom prst="ellipse">
            <a:avLst/>
          </a:prstGeom>
          <a:ln>
            <a:noFill/>
          </a:ln>
          <a:effectLst>
            <a:softEdge rad="112500"/>
          </a:effectLst>
        </p:spPr>
      </p:pic>
      <p:sp>
        <p:nvSpPr>
          <p:cNvPr id="6" name="ZoneTexte 5"/>
          <p:cNvSpPr txBox="1"/>
          <p:nvPr/>
        </p:nvSpPr>
        <p:spPr>
          <a:xfrm>
            <a:off x="3521121" y="187443"/>
            <a:ext cx="4858603" cy="2246769"/>
          </a:xfrm>
          <a:prstGeom prst="rect">
            <a:avLst/>
          </a:prstGeom>
          <a:noFill/>
        </p:spPr>
        <p:txBody>
          <a:bodyPr wrap="square" rtlCol="1">
            <a:spAutoFit/>
          </a:bodyPr>
          <a:lstStyle/>
          <a:p>
            <a:pPr algn="ctr" rtl="1"/>
            <a:r>
              <a:rPr lang="ar-DZ" sz="2800" dirty="0">
                <a:latin typeface="Arabic Typesetting" panose="03020402040406030203" pitchFamily="66" charset="-78"/>
                <a:cs typeface="Arabic Typesetting" panose="03020402040406030203" pitchFamily="66" charset="-78"/>
              </a:rPr>
              <a:t>الجمهورية الجزائرية الديمقراطية الشعبية</a:t>
            </a:r>
          </a:p>
          <a:p>
            <a:pPr algn="ctr" rtl="1"/>
            <a:r>
              <a:rPr lang="ar-DZ" sz="2800" dirty="0">
                <a:latin typeface="Arabic Typesetting" panose="03020402040406030203" pitchFamily="66" charset="-78"/>
                <a:cs typeface="Arabic Typesetting" panose="03020402040406030203" pitchFamily="66" charset="-78"/>
              </a:rPr>
              <a:t>وزارة التعليم العالي والبحث العلمي</a:t>
            </a:r>
          </a:p>
          <a:p>
            <a:pPr algn="ctr" rtl="1"/>
            <a:r>
              <a:rPr lang="ar-DZ" sz="2800" dirty="0">
                <a:latin typeface="Arabic Typesetting" panose="03020402040406030203" pitchFamily="66" charset="-78"/>
                <a:cs typeface="Arabic Typesetting" panose="03020402040406030203" pitchFamily="66" charset="-78"/>
              </a:rPr>
              <a:t>جامعة العربي بن مهيدي – أم البواقي –</a:t>
            </a:r>
          </a:p>
          <a:p>
            <a:pPr algn="ctr" rtl="1"/>
            <a:r>
              <a:rPr lang="ar-DZ" sz="2800" dirty="0">
                <a:latin typeface="Arabic Typesetting" panose="03020402040406030203" pitchFamily="66" charset="-78"/>
                <a:cs typeface="Arabic Typesetting" panose="03020402040406030203" pitchFamily="66" charset="-78"/>
              </a:rPr>
              <a:t>كلية العلوم الاقتصادية والتجارية وعلوم التسيير</a:t>
            </a:r>
          </a:p>
          <a:p>
            <a:pPr algn="ctr" rtl="1"/>
            <a:r>
              <a:rPr lang="ar-DZ" sz="2800" dirty="0">
                <a:latin typeface="Arabic Typesetting" panose="03020402040406030203" pitchFamily="66" charset="-78"/>
                <a:cs typeface="Arabic Typesetting" panose="03020402040406030203" pitchFamily="66" charset="-78"/>
              </a:rPr>
              <a:t>قسم العلوم التجارية</a:t>
            </a:r>
          </a:p>
        </p:txBody>
      </p:sp>
      <p:sp>
        <p:nvSpPr>
          <p:cNvPr id="7" name="Rectangle à coins arrondis 6"/>
          <p:cNvSpPr/>
          <p:nvPr/>
        </p:nvSpPr>
        <p:spPr>
          <a:xfrm>
            <a:off x="1219201" y="2566461"/>
            <a:ext cx="9262276" cy="2055901"/>
          </a:xfrm>
          <a:prstGeom prst="roundRect">
            <a:avLst/>
          </a:prstGeom>
          <a:solidFill>
            <a:schemeClr val="accent1">
              <a:lumMod val="60000"/>
              <a:lumOff val="40000"/>
            </a:schemeClr>
          </a:solidFill>
          <a:ln>
            <a:solidFill>
              <a:schemeClr val="accent1">
                <a:lumMod val="60000"/>
                <a:lumOff val="40000"/>
              </a:schemeClr>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sz="13000" dirty="0">
                <a:solidFill>
                  <a:schemeClr val="tx1"/>
                </a:solidFill>
                <a:latin typeface="Arabic Typesetting" panose="03020402040406030203" pitchFamily="66" charset="-78"/>
                <a:cs typeface="Arabic Typesetting" panose="03020402040406030203" pitchFamily="66" charset="-78"/>
              </a:rPr>
              <a:t>النظرية </a:t>
            </a:r>
            <a:r>
              <a:rPr lang="ar-DZ" sz="13000" dirty="0" err="1">
                <a:solidFill>
                  <a:schemeClr val="tx1"/>
                </a:solidFill>
                <a:latin typeface="Arabic Typesetting" panose="03020402040406030203" pitchFamily="66" charset="-78"/>
                <a:cs typeface="Arabic Typesetting" panose="03020402040406030203" pitchFamily="66" charset="-78"/>
              </a:rPr>
              <a:t>الموقفية</a:t>
            </a:r>
            <a:r>
              <a:rPr lang="ar-DZ" sz="13000" dirty="0">
                <a:solidFill>
                  <a:schemeClr val="tx1"/>
                </a:solidFill>
                <a:latin typeface="Arabic Typesetting" panose="03020402040406030203" pitchFamily="66" charset="-78"/>
                <a:cs typeface="Arabic Typesetting" panose="03020402040406030203" pitchFamily="66" charset="-78"/>
              </a:rPr>
              <a:t> في الإدارة</a:t>
            </a:r>
          </a:p>
        </p:txBody>
      </p:sp>
      <p:sp>
        <p:nvSpPr>
          <p:cNvPr id="8" name="ZoneTexte 7"/>
          <p:cNvSpPr txBox="1"/>
          <p:nvPr/>
        </p:nvSpPr>
        <p:spPr>
          <a:xfrm>
            <a:off x="7730836" y="4813929"/>
            <a:ext cx="3023599" cy="1384995"/>
          </a:xfrm>
          <a:prstGeom prst="rect">
            <a:avLst/>
          </a:prstGeom>
          <a:noFill/>
        </p:spPr>
        <p:txBody>
          <a:bodyPr wrap="square" rtlCol="1">
            <a:spAutoFit/>
          </a:bodyPr>
          <a:lstStyle/>
          <a:p>
            <a:pPr algn="just" rtl="1"/>
            <a:r>
              <a:rPr lang="ar-DZ" sz="2800" b="1" dirty="0">
                <a:latin typeface="Arabic Typesetting" panose="03020402040406030203" pitchFamily="66" charset="-78"/>
                <a:cs typeface="Arabic Typesetting" panose="03020402040406030203" pitchFamily="66" charset="-78"/>
              </a:rPr>
              <a:t>من إعداد الطلبة:</a:t>
            </a:r>
          </a:p>
          <a:p>
            <a:pPr marL="457200" indent="-457200" algn="just" rtl="1">
              <a:buFont typeface="Courier New" panose="02070309020205020404" pitchFamily="49" charset="0"/>
              <a:buChar char="o"/>
            </a:pPr>
            <a:r>
              <a:rPr lang="ar-DZ" sz="2800" b="1" dirty="0" err="1">
                <a:latin typeface="Arabic Typesetting" panose="03020402040406030203" pitchFamily="66" charset="-78"/>
                <a:cs typeface="Arabic Typesetting" panose="03020402040406030203" pitchFamily="66" charset="-78"/>
              </a:rPr>
              <a:t>بلهوشات</a:t>
            </a:r>
            <a:r>
              <a:rPr lang="ar-DZ" sz="2800" b="1" dirty="0">
                <a:latin typeface="Arabic Typesetting" panose="03020402040406030203" pitchFamily="66" charset="-78"/>
                <a:cs typeface="Arabic Typesetting" panose="03020402040406030203" pitchFamily="66" charset="-78"/>
              </a:rPr>
              <a:t> عبد السلام؛</a:t>
            </a:r>
          </a:p>
          <a:p>
            <a:pPr marL="457200" indent="-457200" algn="just" rtl="1">
              <a:buFont typeface="Courier New" panose="02070309020205020404" pitchFamily="49" charset="0"/>
              <a:buChar char="o"/>
            </a:pPr>
            <a:r>
              <a:rPr lang="ar-DZ" sz="2800" b="1" dirty="0">
                <a:latin typeface="Arabic Typesetting" panose="03020402040406030203" pitchFamily="66" charset="-78"/>
                <a:cs typeface="Arabic Typesetting" panose="03020402040406030203" pitchFamily="66" charset="-78"/>
              </a:rPr>
              <a:t>بوزيد محمد الأمين عبد المعز.</a:t>
            </a:r>
          </a:p>
        </p:txBody>
      </p:sp>
      <p:sp>
        <p:nvSpPr>
          <p:cNvPr id="9" name="ZoneTexte 8"/>
          <p:cNvSpPr txBox="1"/>
          <p:nvPr/>
        </p:nvSpPr>
        <p:spPr>
          <a:xfrm>
            <a:off x="763138" y="4883203"/>
            <a:ext cx="2841009" cy="954107"/>
          </a:xfrm>
          <a:prstGeom prst="rect">
            <a:avLst/>
          </a:prstGeom>
          <a:noFill/>
        </p:spPr>
        <p:txBody>
          <a:bodyPr wrap="square" rtlCol="1">
            <a:spAutoFit/>
          </a:bodyPr>
          <a:lstStyle/>
          <a:p>
            <a:pPr algn="just" rtl="1"/>
            <a:r>
              <a:rPr lang="ar-DZ" sz="2800" b="1" dirty="0">
                <a:latin typeface="Arabic Typesetting" panose="03020402040406030203" pitchFamily="66" charset="-78"/>
                <a:cs typeface="Arabic Typesetting" panose="03020402040406030203" pitchFamily="66" charset="-78"/>
              </a:rPr>
              <a:t>تحت إشراف الأستاذة:</a:t>
            </a:r>
          </a:p>
          <a:p>
            <a:pPr marL="457200" indent="-457200" algn="just" rtl="1">
              <a:buFont typeface="Courier New" panose="02070309020205020404" pitchFamily="49" charset="0"/>
              <a:buChar char="o"/>
            </a:pPr>
            <a:r>
              <a:rPr lang="ar-DZ" sz="2800" b="1" dirty="0">
                <a:latin typeface="Arabic Typesetting" panose="03020402040406030203" pitchFamily="66" charset="-78"/>
                <a:cs typeface="Arabic Typesetting" panose="03020402040406030203" pitchFamily="66" charset="-78"/>
              </a:rPr>
              <a:t>د. لطرش </a:t>
            </a:r>
            <a:r>
              <a:rPr lang="ar-DZ" sz="2800" b="1" dirty="0" err="1">
                <a:latin typeface="Arabic Typesetting" panose="03020402040406030203" pitchFamily="66" charset="-78"/>
                <a:cs typeface="Arabic Typesetting" panose="03020402040406030203" pitchFamily="66" charset="-78"/>
              </a:rPr>
              <a:t>صبرينة</a:t>
            </a:r>
            <a:r>
              <a:rPr lang="ar-DZ" sz="2800" b="1" dirty="0">
                <a:latin typeface="Arabic Typesetting" panose="03020402040406030203" pitchFamily="66" charset="-78"/>
                <a:cs typeface="Arabic Typesetting" panose="03020402040406030203" pitchFamily="66" charset="-78"/>
              </a:rPr>
              <a:t>.</a:t>
            </a:r>
          </a:p>
        </p:txBody>
      </p:sp>
      <p:sp>
        <p:nvSpPr>
          <p:cNvPr id="10" name="ZoneTexte 9"/>
          <p:cNvSpPr txBox="1"/>
          <p:nvPr/>
        </p:nvSpPr>
        <p:spPr>
          <a:xfrm>
            <a:off x="4529916" y="6186702"/>
            <a:ext cx="2841009" cy="523220"/>
          </a:xfrm>
          <a:prstGeom prst="rect">
            <a:avLst/>
          </a:prstGeom>
          <a:noFill/>
        </p:spPr>
        <p:txBody>
          <a:bodyPr wrap="square" rtlCol="1">
            <a:spAutoFit/>
          </a:bodyPr>
          <a:lstStyle/>
          <a:p>
            <a:pPr algn="ctr" rtl="1"/>
            <a:r>
              <a:rPr lang="ar-DZ" sz="2800" b="1" dirty="0">
                <a:latin typeface="Arabic Typesetting" panose="03020402040406030203" pitchFamily="66" charset="-78"/>
                <a:cs typeface="Arabic Typesetting" panose="03020402040406030203" pitchFamily="66" charset="-78"/>
              </a:rPr>
              <a:t>2024-2025</a:t>
            </a:r>
          </a:p>
        </p:txBody>
      </p:sp>
      <p:sp>
        <p:nvSpPr>
          <p:cNvPr id="11" name="Cadre 10"/>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Tree>
    <p:extLst>
      <p:ext uri="{BB962C8B-B14F-4D97-AF65-F5344CB8AC3E}">
        <p14:creationId xmlns:p14="http://schemas.microsoft.com/office/powerpoint/2010/main" val="21844407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9251" y="-36857"/>
            <a:ext cx="7893508" cy="1200329"/>
          </a:xfrm>
          <a:prstGeom prst="rect">
            <a:avLst/>
          </a:prstGeom>
          <a:noFill/>
        </p:spPr>
        <p:txBody>
          <a:bodyPr wrap="none" lIns="91440" tIns="45720" rIns="91440" bIns="45720">
            <a:spAutoFit/>
          </a:bodyPr>
          <a:lstStyle/>
          <a:p>
            <a:pPr algn="ctr" rtl="1"/>
            <a:r>
              <a:rPr lang="ar-DZ" sz="72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3. العوامل المؤثرة في الموقف أو الظرف</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graphicFrame>
        <p:nvGraphicFramePr>
          <p:cNvPr id="2" name="Tableau 1">
            <a:extLst>
              <a:ext uri="{FF2B5EF4-FFF2-40B4-BE49-F238E27FC236}">
                <a16:creationId xmlns:a16="http://schemas.microsoft.com/office/drawing/2014/main" id="{78334555-5A44-8CA2-716B-EF67AA0E77CF}"/>
              </a:ext>
            </a:extLst>
          </p:cNvPr>
          <p:cNvGraphicFramePr>
            <a:graphicFrameLocks noGrp="1"/>
          </p:cNvGraphicFramePr>
          <p:nvPr>
            <p:extLst>
              <p:ext uri="{D42A27DB-BD31-4B8C-83A1-F6EECF244321}">
                <p14:modId xmlns:p14="http://schemas.microsoft.com/office/powerpoint/2010/main" val="1020026360"/>
              </p:ext>
            </p:extLst>
          </p:nvPr>
        </p:nvGraphicFramePr>
        <p:xfrm>
          <a:off x="353186" y="1013341"/>
          <a:ext cx="11457708" cy="5593951"/>
        </p:xfrm>
        <a:graphic>
          <a:graphicData uri="http://schemas.openxmlformats.org/drawingml/2006/table">
            <a:tbl>
              <a:tblPr rtl="1" firstRow="1" firstCol="1" bandRow="1">
                <a:tableStyleId>{5C22544A-7EE6-4342-B048-85BDC9FD1C3A}</a:tableStyleId>
              </a:tblPr>
              <a:tblGrid>
                <a:gridCol w="2262160">
                  <a:extLst>
                    <a:ext uri="{9D8B030D-6E8A-4147-A177-3AD203B41FA5}">
                      <a16:colId xmlns:a16="http://schemas.microsoft.com/office/drawing/2014/main" val="2272847781"/>
                    </a:ext>
                  </a:extLst>
                </a:gridCol>
                <a:gridCol w="3028013">
                  <a:extLst>
                    <a:ext uri="{9D8B030D-6E8A-4147-A177-3AD203B41FA5}">
                      <a16:colId xmlns:a16="http://schemas.microsoft.com/office/drawing/2014/main" val="3712964338"/>
                    </a:ext>
                  </a:extLst>
                </a:gridCol>
                <a:gridCol w="6167535">
                  <a:extLst>
                    <a:ext uri="{9D8B030D-6E8A-4147-A177-3AD203B41FA5}">
                      <a16:colId xmlns:a16="http://schemas.microsoft.com/office/drawing/2014/main" val="1549699751"/>
                    </a:ext>
                  </a:extLst>
                </a:gridCol>
              </a:tblGrid>
              <a:tr h="324064">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الرواد</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عوامل الموقفية (المتغيرات)</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النمط أو السلوك التنظيمي</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extLst>
                  <a:ext uri="{0D108BD9-81ED-4DB2-BD59-A6C34878D82A}">
                    <a16:rowId xmlns:a16="http://schemas.microsoft.com/office/drawing/2014/main" val="4241658772"/>
                  </a:ext>
                </a:extLst>
              </a:tr>
              <a:tr h="670447">
                <a:tc>
                  <a:txBody>
                    <a:bodyPr/>
                    <a:lstStyle/>
                    <a:p>
                      <a:pPr algn="ctr" rtl="1">
                        <a:lnSpc>
                          <a:spcPct val="115000"/>
                        </a:lnSpc>
                        <a:spcAft>
                          <a:spcPts val="1000"/>
                        </a:spcAft>
                      </a:pPr>
                      <a:r>
                        <a:rPr lang="fr-FR" sz="2400" b="1" dirty="0">
                          <a:solidFill>
                            <a:schemeClr val="tx1"/>
                          </a:solidFill>
                          <a:effectLst/>
                          <a:latin typeface="Arabic Typesetting" panose="03020402040406030203" pitchFamily="66" charset="-78"/>
                          <a:cs typeface="Arabic Typesetting" panose="03020402040406030203" pitchFamily="66" charset="-78"/>
                        </a:rPr>
                        <a:t>Woodward (1985)</a:t>
                      </a:r>
                      <a:endParaRPr lang="fr-FR" sz="20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الاستراتيجية/التكنولوجيا</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مثال: تشكيلة ضعيفة من المنتجات (هيكل تنظيمي مركزي).</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extLst>
                  <a:ext uri="{0D108BD9-81ED-4DB2-BD59-A6C34878D82A}">
                    <a16:rowId xmlns:a16="http://schemas.microsoft.com/office/drawing/2014/main" val="2275902644"/>
                  </a:ext>
                </a:extLst>
              </a:tr>
              <a:tr h="670447">
                <a:tc>
                  <a:txBody>
                    <a:bodyPr/>
                    <a:lstStyle/>
                    <a:p>
                      <a:pPr algn="ctr" rtl="1">
                        <a:lnSpc>
                          <a:spcPct val="115000"/>
                        </a:lnSpc>
                        <a:spcAft>
                          <a:spcPts val="1000"/>
                        </a:spcAft>
                      </a:pPr>
                      <a:r>
                        <a:rPr lang="fr-FR" sz="2400" b="1">
                          <a:solidFill>
                            <a:schemeClr val="tx1"/>
                          </a:solidFill>
                          <a:effectLst/>
                          <a:latin typeface="Arabic Typesetting" panose="03020402040406030203" pitchFamily="66" charset="-78"/>
                          <a:cs typeface="Arabic Typesetting" panose="03020402040406030203" pitchFamily="66" charset="-78"/>
                        </a:rPr>
                        <a:t>Chandler (1962)</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نظام الإنتاج/ التكنولوجيا</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just" rtl="1">
                        <a:lnSpc>
                          <a:spcPct val="115000"/>
                        </a:lnSpc>
                        <a:spcAft>
                          <a:spcPts val="1000"/>
                        </a:spcAft>
                      </a:pPr>
                      <a:r>
                        <a:rPr lang="ar-DZ" sz="2800" b="1" dirty="0">
                          <a:solidFill>
                            <a:schemeClr val="tx1"/>
                          </a:solidFill>
                          <a:effectLst/>
                          <a:latin typeface="Arabic Typesetting" panose="03020402040406030203" pitchFamily="66" charset="-78"/>
                          <a:cs typeface="Arabic Typesetting" panose="03020402040406030203" pitchFamily="66" charset="-78"/>
                        </a:rPr>
                        <a:t>سلسلة صغيرة (الحرف): هيكل مرن وغير مركزي، سلسلة كبيرة: هيكل أكثر رسمية ومركزية، الإنتاج المستمر: هيكل تنظيمي مركزي للغاية.</a:t>
                      </a:r>
                      <a:endParaRPr lang="fr-FR" sz="20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extLst>
                  <a:ext uri="{0D108BD9-81ED-4DB2-BD59-A6C34878D82A}">
                    <a16:rowId xmlns:a16="http://schemas.microsoft.com/office/drawing/2014/main" val="3477306105"/>
                  </a:ext>
                </a:extLst>
              </a:tr>
              <a:tr h="576410">
                <a:tc>
                  <a:txBody>
                    <a:bodyPr/>
                    <a:lstStyle/>
                    <a:p>
                      <a:pPr algn="ctr" rtl="1">
                        <a:lnSpc>
                          <a:spcPct val="115000"/>
                        </a:lnSpc>
                        <a:spcAft>
                          <a:spcPts val="1000"/>
                        </a:spcAft>
                      </a:pPr>
                      <a:r>
                        <a:rPr lang="fr-FR" sz="2400" b="1">
                          <a:solidFill>
                            <a:schemeClr val="tx1"/>
                          </a:solidFill>
                          <a:effectLst/>
                          <a:latin typeface="Arabic Typesetting" panose="03020402040406030203" pitchFamily="66" charset="-78"/>
                          <a:cs typeface="Arabic Typesetting" panose="03020402040406030203" pitchFamily="66" charset="-78"/>
                        </a:rPr>
                        <a:t>Burnst &amp; Stalker (1966)</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نسبة تغير التكنولوجيا</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ctr" rtl="1">
                        <a:lnSpc>
                          <a:spcPct val="115000"/>
                        </a:lnSpc>
                        <a:spcAft>
                          <a:spcPts val="1000"/>
                        </a:spcAft>
                      </a:pPr>
                      <a:r>
                        <a:rPr lang="ar-DZ" sz="2800" b="1" dirty="0">
                          <a:solidFill>
                            <a:schemeClr val="tx1"/>
                          </a:solidFill>
                          <a:effectLst/>
                          <a:latin typeface="Arabic Typesetting" panose="03020402040406030203" pitchFamily="66" charset="-78"/>
                          <a:cs typeface="Arabic Typesetting" panose="03020402040406030203" pitchFamily="66" charset="-78"/>
                        </a:rPr>
                        <a:t>بيئة ثابتة: هيكلة آلية "ميكانيكية"، بيئة متغيرة: هيكلة عضوية.</a:t>
                      </a:r>
                      <a:endParaRPr lang="fr-FR" sz="20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extLst>
                  <a:ext uri="{0D108BD9-81ED-4DB2-BD59-A6C34878D82A}">
                    <a16:rowId xmlns:a16="http://schemas.microsoft.com/office/drawing/2014/main" val="1456642546"/>
                  </a:ext>
                </a:extLst>
              </a:tr>
              <a:tr h="670447">
                <a:tc>
                  <a:txBody>
                    <a:bodyPr/>
                    <a:lstStyle/>
                    <a:p>
                      <a:pPr algn="ctr" rtl="1">
                        <a:lnSpc>
                          <a:spcPct val="115000"/>
                        </a:lnSpc>
                        <a:spcAft>
                          <a:spcPts val="1000"/>
                        </a:spcAft>
                      </a:pPr>
                      <a:r>
                        <a:rPr lang="fr-FR" sz="2400" b="1" dirty="0">
                          <a:solidFill>
                            <a:schemeClr val="tx1"/>
                          </a:solidFill>
                          <a:effectLst/>
                          <a:latin typeface="Arabic Typesetting" panose="03020402040406030203" pitchFamily="66" charset="-78"/>
                          <a:cs typeface="Arabic Typesetting" panose="03020402040406030203" pitchFamily="66" charset="-78"/>
                        </a:rPr>
                        <a:t>Lawrence &amp; Lorsch (1967)</a:t>
                      </a:r>
                      <a:endParaRPr lang="fr-FR" sz="20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ctr" rtl="1">
                        <a:lnSpc>
                          <a:spcPct val="115000"/>
                        </a:lnSpc>
                        <a:spcAft>
                          <a:spcPts val="1000"/>
                        </a:spcAft>
                      </a:pPr>
                      <a:r>
                        <a:rPr lang="ar-DZ" sz="2800" b="1" dirty="0">
                          <a:solidFill>
                            <a:schemeClr val="tx1"/>
                          </a:solidFill>
                          <a:effectLst/>
                          <a:latin typeface="Arabic Typesetting" panose="03020402040406030203" pitchFamily="66" charset="-78"/>
                          <a:cs typeface="Arabic Typesetting" panose="03020402040406030203" pitchFamily="66" charset="-78"/>
                        </a:rPr>
                        <a:t>تغير المحيط</a:t>
                      </a:r>
                      <a:endParaRPr lang="fr-FR" sz="20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كلما كان المحيط متغير، كلما كانت خيارات تنويع المنتجات أفضل.</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extLst>
                  <a:ext uri="{0D108BD9-81ED-4DB2-BD59-A6C34878D82A}">
                    <a16:rowId xmlns:a16="http://schemas.microsoft.com/office/drawing/2014/main" val="1784715451"/>
                  </a:ext>
                </a:extLst>
              </a:tr>
              <a:tr h="670447">
                <a:tc>
                  <a:txBody>
                    <a:bodyPr/>
                    <a:lstStyle/>
                    <a:p>
                      <a:pPr algn="ctr" rtl="1">
                        <a:lnSpc>
                          <a:spcPct val="115000"/>
                        </a:lnSpc>
                        <a:spcAft>
                          <a:spcPts val="1000"/>
                        </a:spcAft>
                      </a:pPr>
                      <a:r>
                        <a:rPr lang="fr-FR" sz="2400" b="1">
                          <a:solidFill>
                            <a:schemeClr val="tx1"/>
                          </a:solidFill>
                          <a:effectLst/>
                          <a:latin typeface="Arabic Typesetting" panose="03020402040406030203" pitchFamily="66" charset="-78"/>
                          <a:cs typeface="Arabic Typesetting" panose="03020402040406030203" pitchFamily="66" charset="-78"/>
                        </a:rPr>
                        <a:t>Blau (1971)</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حجم المؤسسة</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مثال: كلما كان حجم المؤسسة أكبر، كلما وجدنا مسيرين مختصين بالمؤسسة.</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extLst>
                  <a:ext uri="{0D108BD9-81ED-4DB2-BD59-A6C34878D82A}">
                    <a16:rowId xmlns:a16="http://schemas.microsoft.com/office/drawing/2014/main" val="3222691243"/>
                  </a:ext>
                </a:extLst>
              </a:tr>
              <a:tr h="1363215">
                <a:tc>
                  <a:txBody>
                    <a:bodyPr/>
                    <a:lstStyle/>
                    <a:p>
                      <a:pPr algn="ctr" rtl="1">
                        <a:lnSpc>
                          <a:spcPct val="115000"/>
                        </a:lnSpc>
                        <a:spcAft>
                          <a:spcPts val="1000"/>
                        </a:spcAft>
                      </a:pPr>
                      <a:r>
                        <a:rPr lang="fr-FR" sz="2400" b="1" dirty="0">
                          <a:solidFill>
                            <a:schemeClr val="tx1"/>
                          </a:solidFill>
                          <a:effectLst/>
                          <a:latin typeface="Arabic Typesetting" panose="03020402040406030203" pitchFamily="66" charset="-78"/>
                          <a:cs typeface="Arabic Typesetting" panose="03020402040406030203" pitchFamily="66" charset="-78"/>
                        </a:rPr>
                        <a:t>Mintzberg (1971, 1982)</a:t>
                      </a:r>
                      <a:endParaRPr lang="fr-FR" sz="20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عمر المؤسسة وحجمها، السلطة، النظام التقني والتكنولوجي، وتغير المحيط.</a:t>
                      </a:r>
                      <a:endParaRPr lang="fr-FR" sz="20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tc>
                  <a:txBody>
                    <a:bodyPr/>
                    <a:lstStyle/>
                    <a:p>
                      <a:pPr algn="just" rtl="1">
                        <a:lnSpc>
                          <a:spcPct val="115000"/>
                        </a:lnSpc>
                        <a:spcAft>
                          <a:spcPts val="1000"/>
                        </a:spcAft>
                      </a:pPr>
                      <a:r>
                        <a:rPr lang="ar-DZ" sz="2800" b="1" dirty="0">
                          <a:solidFill>
                            <a:schemeClr val="tx1"/>
                          </a:solidFill>
                          <a:effectLst/>
                          <a:latin typeface="Arabic Typesetting" panose="03020402040406030203" pitchFamily="66" charset="-78"/>
                          <a:cs typeface="Arabic Typesetting" panose="03020402040406030203" pitchFamily="66" charset="-78"/>
                        </a:rPr>
                        <a:t>الهياكل التنظيمية: الهيكل التنظيمي البسيط، الهيكل البيروقراطي الآلي، الهيكل البيروقراطي المهني، الهيكل القطاعي، والهيكل المؤقت.</a:t>
                      </a:r>
                      <a:endParaRPr lang="fr-FR" sz="20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nchor="ctr"/>
                </a:tc>
                <a:extLst>
                  <a:ext uri="{0D108BD9-81ED-4DB2-BD59-A6C34878D82A}">
                    <a16:rowId xmlns:a16="http://schemas.microsoft.com/office/drawing/2014/main" val="1327204701"/>
                  </a:ext>
                </a:extLst>
              </a:tr>
            </a:tbl>
          </a:graphicData>
        </a:graphic>
      </p:graphicFrame>
    </p:spTree>
    <p:extLst>
      <p:ext uri="{BB962C8B-B14F-4D97-AF65-F5344CB8AC3E}">
        <p14:creationId xmlns:p14="http://schemas.microsoft.com/office/powerpoint/2010/main" val="13355961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1925" y="390025"/>
            <a:ext cx="9748182"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4. مبررات التوجه نحو النظرية </a:t>
            </a:r>
            <a:r>
              <a:rPr lang="ar-DZ" sz="7200" b="1" cap="none"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الموقفية</a:t>
            </a:r>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في الإدارة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graphicFrame>
        <p:nvGraphicFramePr>
          <p:cNvPr id="2" name="Diagramme 1"/>
          <p:cNvGraphicFramePr/>
          <p:nvPr>
            <p:extLst>
              <p:ext uri="{D42A27DB-BD31-4B8C-83A1-F6EECF244321}">
                <p14:modId xmlns:p14="http://schemas.microsoft.com/office/powerpoint/2010/main" val="3697941336"/>
              </p:ext>
            </p:extLst>
          </p:nvPr>
        </p:nvGraphicFramePr>
        <p:xfrm>
          <a:off x="461181" y="1358342"/>
          <a:ext cx="11269638" cy="4746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3592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
                                            <p:graphicEl>
                                              <a:dgm id="{2B3BBFCA-9DBA-4F7F-A18C-0B538145900F}"/>
                                            </p:graphicEl>
                                          </p:spTgt>
                                        </p:tgtEl>
                                        <p:attrNameLst>
                                          <p:attrName>style.visibility</p:attrName>
                                        </p:attrNameLst>
                                      </p:cBhvr>
                                      <p:to>
                                        <p:strVal val="visible"/>
                                      </p:to>
                                    </p:set>
                                    <p:animEffect transition="in" filter="fade">
                                      <p:cBhvr>
                                        <p:cTn id="12" dur="1000"/>
                                        <p:tgtEl>
                                          <p:spTgt spid="2">
                                            <p:graphicEl>
                                              <a:dgm id="{2B3BBFCA-9DBA-4F7F-A18C-0B538145900F}"/>
                                            </p:graphicEl>
                                          </p:spTgt>
                                        </p:tgtEl>
                                      </p:cBhvr>
                                    </p:animEffect>
                                    <p:anim calcmode="lin" valueType="num">
                                      <p:cBhvr>
                                        <p:cTn id="13" dur="1000" fill="hold"/>
                                        <p:tgtEl>
                                          <p:spTgt spid="2">
                                            <p:graphicEl>
                                              <a:dgm id="{2B3BBFCA-9DBA-4F7F-A18C-0B538145900F}"/>
                                            </p:graphicEl>
                                          </p:spTgt>
                                        </p:tgtEl>
                                        <p:attrNameLst>
                                          <p:attrName>ppt_x</p:attrName>
                                        </p:attrNameLst>
                                      </p:cBhvr>
                                      <p:tavLst>
                                        <p:tav tm="0">
                                          <p:val>
                                            <p:strVal val="#ppt_x"/>
                                          </p:val>
                                        </p:tav>
                                        <p:tav tm="100000">
                                          <p:val>
                                            <p:strVal val="#ppt_x"/>
                                          </p:val>
                                        </p:tav>
                                      </p:tavLst>
                                    </p:anim>
                                    <p:anim calcmode="lin" valueType="num">
                                      <p:cBhvr>
                                        <p:cTn id="14" dur="1000" fill="hold"/>
                                        <p:tgtEl>
                                          <p:spTgt spid="2">
                                            <p:graphicEl>
                                              <a:dgm id="{2B3BBFCA-9DBA-4F7F-A18C-0B538145900F}"/>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
                                            <p:graphicEl>
                                              <a:dgm id="{16CFAD9F-208F-404F-8CDC-B845B20013A6}"/>
                                            </p:graphicEl>
                                          </p:spTgt>
                                        </p:tgtEl>
                                        <p:attrNameLst>
                                          <p:attrName>style.visibility</p:attrName>
                                        </p:attrNameLst>
                                      </p:cBhvr>
                                      <p:to>
                                        <p:strVal val="visible"/>
                                      </p:to>
                                    </p:set>
                                    <p:animEffect transition="in" filter="fade">
                                      <p:cBhvr>
                                        <p:cTn id="19" dur="1000"/>
                                        <p:tgtEl>
                                          <p:spTgt spid="2">
                                            <p:graphicEl>
                                              <a:dgm id="{16CFAD9F-208F-404F-8CDC-B845B20013A6}"/>
                                            </p:graphicEl>
                                          </p:spTgt>
                                        </p:tgtEl>
                                      </p:cBhvr>
                                    </p:animEffect>
                                    <p:anim calcmode="lin" valueType="num">
                                      <p:cBhvr>
                                        <p:cTn id="20" dur="1000" fill="hold"/>
                                        <p:tgtEl>
                                          <p:spTgt spid="2">
                                            <p:graphicEl>
                                              <a:dgm id="{16CFAD9F-208F-404F-8CDC-B845B20013A6}"/>
                                            </p:graphicEl>
                                          </p:spTgt>
                                        </p:tgtEl>
                                        <p:attrNameLst>
                                          <p:attrName>ppt_x</p:attrName>
                                        </p:attrNameLst>
                                      </p:cBhvr>
                                      <p:tavLst>
                                        <p:tav tm="0">
                                          <p:val>
                                            <p:strVal val="#ppt_x"/>
                                          </p:val>
                                        </p:tav>
                                        <p:tav tm="100000">
                                          <p:val>
                                            <p:strVal val="#ppt_x"/>
                                          </p:val>
                                        </p:tav>
                                      </p:tavLst>
                                    </p:anim>
                                    <p:anim calcmode="lin" valueType="num">
                                      <p:cBhvr>
                                        <p:cTn id="21" dur="1000" fill="hold"/>
                                        <p:tgtEl>
                                          <p:spTgt spid="2">
                                            <p:graphicEl>
                                              <a:dgm id="{16CFAD9F-208F-404F-8CDC-B845B20013A6}"/>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2">
                                            <p:graphicEl>
                                              <a:dgm id="{8CC4886D-3DAC-4475-B378-C7893AFB3357}"/>
                                            </p:graphicEl>
                                          </p:spTgt>
                                        </p:tgtEl>
                                        <p:attrNameLst>
                                          <p:attrName>style.visibility</p:attrName>
                                        </p:attrNameLst>
                                      </p:cBhvr>
                                      <p:to>
                                        <p:strVal val="visible"/>
                                      </p:to>
                                    </p:set>
                                    <p:animEffect transition="in" filter="fade">
                                      <p:cBhvr>
                                        <p:cTn id="26" dur="1000"/>
                                        <p:tgtEl>
                                          <p:spTgt spid="2">
                                            <p:graphicEl>
                                              <a:dgm id="{8CC4886D-3DAC-4475-B378-C7893AFB3357}"/>
                                            </p:graphicEl>
                                          </p:spTgt>
                                        </p:tgtEl>
                                      </p:cBhvr>
                                    </p:animEffect>
                                    <p:anim calcmode="lin" valueType="num">
                                      <p:cBhvr>
                                        <p:cTn id="27" dur="1000" fill="hold"/>
                                        <p:tgtEl>
                                          <p:spTgt spid="2">
                                            <p:graphicEl>
                                              <a:dgm id="{8CC4886D-3DAC-4475-B378-C7893AFB3357}"/>
                                            </p:graphicEl>
                                          </p:spTgt>
                                        </p:tgtEl>
                                        <p:attrNameLst>
                                          <p:attrName>ppt_x</p:attrName>
                                        </p:attrNameLst>
                                      </p:cBhvr>
                                      <p:tavLst>
                                        <p:tav tm="0">
                                          <p:val>
                                            <p:strVal val="#ppt_x"/>
                                          </p:val>
                                        </p:tav>
                                        <p:tav tm="100000">
                                          <p:val>
                                            <p:strVal val="#ppt_x"/>
                                          </p:val>
                                        </p:tav>
                                      </p:tavLst>
                                    </p:anim>
                                    <p:anim calcmode="lin" valueType="num">
                                      <p:cBhvr>
                                        <p:cTn id="28" dur="1000" fill="hold"/>
                                        <p:tgtEl>
                                          <p:spTgt spid="2">
                                            <p:graphicEl>
                                              <a:dgm id="{8CC4886D-3DAC-4475-B378-C7893AFB3357}"/>
                                            </p:graphic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2">
                                            <p:graphicEl>
                                              <a:dgm id="{97B97A24-3C4B-42C4-8A3F-51D420A1EFA1}"/>
                                            </p:graphicEl>
                                          </p:spTgt>
                                        </p:tgtEl>
                                        <p:attrNameLst>
                                          <p:attrName>style.visibility</p:attrName>
                                        </p:attrNameLst>
                                      </p:cBhvr>
                                      <p:to>
                                        <p:strVal val="visible"/>
                                      </p:to>
                                    </p:set>
                                    <p:animEffect transition="in" filter="fade">
                                      <p:cBhvr>
                                        <p:cTn id="33" dur="1000"/>
                                        <p:tgtEl>
                                          <p:spTgt spid="2">
                                            <p:graphicEl>
                                              <a:dgm id="{97B97A24-3C4B-42C4-8A3F-51D420A1EFA1}"/>
                                            </p:graphicEl>
                                          </p:spTgt>
                                        </p:tgtEl>
                                      </p:cBhvr>
                                    </p:animEffect>
                                    <p:anim calcmode="lin" valueType="num">
                                      <p:cBhvr>
                                        <p:cTn id="34" dur="1000" fill="hold"/>
                                        <p:tgtEl>
                                          <p:spTgt spid="2">
                                            <p:graphicEl>
                                              <a:dgm id="{97B97A24-3C4B-42C4-8A3F-51D420A1EFA1}"/>
                                            </p:graphicEl>
                                          </p:spTgt>
                                        </p:tgtEl>
                                        <p:attrNameLst>
                                          <p:attrName>ppt_x</p:attrName>
                                        </p:attrNameLst>
                                      </p:cBhvr>
                                      <p:tavLst>
                                        <p:tav tm="0">
                                          <p:val>
                                            <p:strVal val="#ppt_x"/>
                                          </p:val>
                                        </p:tav>
                                        <p:tav tm="100000">
                                          <p:val>
                                            <p:strVal val="#ppt_x"/>
                                          </p:val>
                                        </p:tav>
                                      </p:tavLst>
                                    </p:anim>
                                    <p:anim calcmode="lin" valueType="num">
                                      <p:cBhvr>
                                        <p:cTn id="35" dur="1000" fill="hold"/>
                                        <p:tgtEl>
                                          <p:spTgt spid="2">
                                            <p:graphicEl>
                                              <a:dgm id="{97B97A24-3C4B-42C4-8A3F-51D420A1EFA1}"/>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2">
                                            <p:graphicEl>
                                              <a:dgm id="{56971795-449E-4E4D-973B-E2485937BACB}"/>
                                            </p:graphicEl>
                                          </p:spTgt>
                                        </p:tgtEl>
                                        <p:attrNameLst>
                                          <p:attrName>style.visibility</p:attrName>
                                        </p:attrNameLst>
                                      </p:cBhvr>
                                      <p:to>
                                        <p:strVal val="visible"/>
                                      </p:to>
                                    </p:set>
                                    <p:animEffect transition="in" filter="fade">
                                      <p:cBhvr>
                                        <p:cTn id="40" dur="1000"/>
                                        <p:tgtEl>
                                          <p:spTgt spid="2">
                                            <p:graphicEl>
                                              <a:dgm id="{56971795-449E-4E4D-973B-E2485937BACB}"/>
                                            </p:graphicEl>
                                          </p:spTgt>
                                        </p:tgtEl>
                                      </p:cBhvr>
                                    </p:animEffect>
                                    <p:anim calcmode="lin" valueType="num">
                                      <p:cBhvr>
                                        <p:cTn id="41" dur="1000" fill="hold"/>
                                        <p:tgtEl>
                                          <p:spTgt spid="2">
                                            <p:graphicEl>
                                              <a:dgm id="{56971795-449E-4E4D-973B-E2485937BACB}"/>
                                            </p:graphicEl>
                                          </p:spTgt>
                                        </p:tgtEl>
                                        <p:attrNameLst>
                                          <p:attrName>ppt_x</p:attrName>
                                        </p:attrNameLst>
                                      </p:cBhvr>
                                      <p:tavLst>
                                        <p:tav tm="0">
                                          <p:val>
                                            <p:strVal val="#ppt_x"/>
                                          </p:val>
                                        </p:tav>
                                        <p:tav tm="100000">
                                          <p:val>
                                            <p:strVal val="#ppt_x"/>
                                          </p:val>
                                        </p:tav>
                                      </p:tavLst>
                                    </p:anim>
                                    <p:anim calcmode="lin" valueType="num">
                                      <p:cBhvr>
                                        <p:cTn id="42" dur="1000" fill="hold"/>
                                        <p:tgtEl>
                                          <p:spTgt spid="2">
                                            <p:graphicEl>
                                              <a:dgm id="{56971795-449E-4E4D-973B-E2485937BAC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86876" y="45255"/>
            <a:ext cx="7018268"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5. خطوات تطبيق النظرية </a:t>
            </a:r>
            <a:r>
              <a:rPr lang="ar-DZ" sz="7200" b="1" cap="none"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الموقفية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graphicFrame>
        <p:nvGraphicFramePr>
          <p:cNvPr id="3" name="Diagramme 2"/>
          <p:cNvGraphicFramePr/>
          <p:nvPr>
            <p:extLst>
              <p:ext uri="{D42A27DB-BD31-4B8C-83A1-F6EECF244321}">
                <p14:modId xmlns:p14="http://schemas.microsoft.com/office/powerpoint/2010/main" val="3649073484"/>
              </p:ext>
            </p:extLst>
          </p:nvPr>
        </p:nvGraphicFramePr>
        <p:xfrm>
          <a:off x="1366264" y="1155640"/>
          <a:ext cx="10508775" cy="4914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ZoneTexte 1">
            <a:extLst>
              <a:ext uri="{FF2B5EF4-FFF2-40B4-BE49-F238E27FC236}">
                <a16:creationId xmlns:a16="http://schemas.microsoft.com/office/drawing/2014/main" id="{388D10A3-3926-BE5C-D1E6-CF2154FA2F4C}"/>
              </a:ext>
            </a:extLst>
          </p:cNvPr>
          <p:cNvSpPr txBox="1"/>
          <p:nvPr/>
        </p:nvSpPr>
        <p:spPr>
          <a:xfrm>
            <a:off x="10243851" y="1265859"/>
            <a:ext cx="1721128" cy="5262979"/>
          </a:xfrm>
          <a:prstGeom prst="rect">
            <a:avLst/>
          </a:prstGeom>
          <a:noFill/>
          <a:ln w="28575">
            <a:solidFill>
              <a:schemeClr val="accent1">
                <a:lumMod val="75000"/>
              </a:schemeClr>
            </a:solidFill>
          </a:ln>
        </p:spPr>
        <p:txBody>
          <a:bodyPr wrap="square" rtlCol="0">
            <a:spAutoFit/>
          </a:bodyPr>
          <a:lstStyle/>
          <a:p>
            <a:pPr algn="just" rtl="1"/>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ويعني ذلك أنّ المؤسسة تكون بحاجة إلى الفهم الشامل والجيد للموقف أو الظرف الذي تمر به، مع كافة العوامل التي ترتبط بهذا الموقف من أجل ضمان التحليل الجيد له وبالتالي اتخاذ القرارات الصائبة.</a:t>
            </a:r>
            <a:endParaRPr lang="fr-FR" sz="2800" dirty="0">
              <a:latin typeface="Arabic Typesetting" panose="03020402040406030203" pitchFamily="66" charset="-78"/>
              <a:cs typeface="Arabic Typesetting" panose="03020402040406030203" pitchFamily="66" charset="-78"/>
            </a:endParaRPr>
          </a:p>
        </p:txBody>
      </p:sp>
      <p:sp>
        <p:nvSpPr>
          <p:cNvPr id="6" name="ZoneTexte 5">
            <a:extLst>
              <a:ext uri="{FF2B5EF4-FFF2-40B4-BE49-F238E27FC236}">
                <a16:creationId xmlns:a16="http://schemas.microsoft.com/office/drawing/2014/main" id="{82F38CEA-5E3A-99B9-A751-C5A33BCE9F56}"/>
              </a:ext>
            </a:extLst>
          </p:cNvPr>
          <p:cNvSpPr txBox="1"/>
          <p:nvPr/>
        </p:nvSpPr>
        <p:spPr>
          <a:xfrm>
            <a:off x="214857" y="1162574"/>
            <a:ext cx="2546159" cy="5324535"/>
          </a:xfrm>
          <a:prstGeom prst="rect">
            <a:avLst/>
          </a:prstGeom>
          <a:noFill/>
          <a:ln w="19050">
            <a:solidFill>
              <a:srgbClr val="00B050"/>
            </a:solidFill>
          </a:ln>
        </p:spPr>
        <p:txBody>
          <a:bodyPr wrap="square" rtlCol="0">
            <a:spAutoFit/>
          </a:bodyPr>
          <a:lstStyle/>
          <a:p>
            <a:pPr algn="just" rtl="1"/>
            <a:r>
              <a:rPr lang="ar-DZ" sz="2800" dirty="0">
                <a:latin typeface="Arabic Typesetting" panose="03020402040406030203" pitchFamily="66" charset="-78"/>
                <a:cs typeface="Arabic Typesetting" panose="03020402040406030203" pitchFamily="66" charset="-78"/>
              </a:rPr>
              <a:t>بعد فهم الوضع الذي تمر به المؤسسة بشكل جيد وتحليل العوامل التي تؤثر في الموقف، تتوجه المؤسسة نحو مرحلة تحديد الطريقة أو الحل الذي تحتاج لاعتماده في هذا الموقف، وتحتاج هنا لتكاثف الجهود وامتلاك القادة والمدراء لمهارات وكفاءات عالية تؤهلهم للموازنة بين هذه العوامل وتأثيرها على الموقف وتحقيق الأهداف وحل المشكلة من جهة أخرى</a:t>
            </a:r>
            <a:r>
              <a:rPr lang="ar-DZ" sz="3200" dirty="0">
                <a:effectLst/>
                <a:latin typeface="Arabic Typesetting" panose="03020402040406030203" pitchFamily="66" charset="-78"/>
                <a:ea typeface="Calibri" panose="020F0502020204030204" pitchFamily="34" charset="0"/>
                <a:cs typeface="Arabic Typesetting" panose="03020402040406030203" pitchFamily="66" charset="-78"/>
              </a:rPr>
              <a:t>.</a:t>
            </a:r>
            <a:endParaRPr lang="fr-FR" sz="3200" dirty="0">
              <a:latin typeface="Arabic Typesetting" panose="03020402040406030203" pitchFamily="66" charset="-78"/>
              <a:cs typeface="Arabic Typesetting" panose="03020402040406030203" pitchFamily="66" charset="-78"/>
            </a:endParaRPr>
          </a:p>
        </p:txBody>
      </p:sp>
      <p:sp>
        <p:nvSpPr>
          <p:cNvPr id="8" name="ZoneTexte 7">
            <a:extLst>
              <a:ext uri="{FF2B5EF4-FFF2-40B4-BE49-F238E27FC236}">
                <a16:creationId xmlns:a16="http://schemas.microsoft.com/office/drawing/2014/main" id="{65FD128B-2B84-4F27-FCE6-7C8D20504C82}"/>
              </a:ext>
            </a:extLst>
          </p:cNvPr>
          <p:cNvSpPr txBox="1"/>
          <p:nvPr/>
        </p:nvSpPr>
        <p:spPr>
          <a:xfrm>
            <a:off x="3033007" y="3597713"/>
            <a:ext cx="3487714" cy="3108543"/>
          </a:xfrm>
          <a:prstGeom prst="rect">
            <a:avLst/>
          </a:prstGeom>
          <a:noFill/>
          <a:ln w="19050">
            <a:solidFill>
              <a:srgbClr val="92D050"/>
            </a:solidFill>
          </a:ln>
        </p:spPr>
        <p:txBody>
          <a:bodyPr wrap="square">
            <a:spAutoFit/>
          </a:bodyPr>
          <a:lstStyle/>
          <a:p>
            <a:pPr algn="just" rtl="1"/>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بعد تحديد الطريقة أو الحل أو النموذج الذي ستعتمده المؤسسة، والذي يتناسب مع طبيعة العوامل التي أثرت في الموقف الذي اتُخذ من أجله القرار، تشرع في عملية التطبيق بعد التخطيط الجيد لهذه العملية، وكل ذلك في سبيل ضمان التطبيق الفعال للحل وتحقيق الأهداف المنتظرة منه.</a:t>
            </a:r>
            <a:endParaRPr lang="fr-FR" sz="2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3093669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3">
                                            <p:graphicEl>
                                              <a:dgm id="{7AB646B3-4763-4F71-8288-BC4A27A0C0A4}"/>
                                            </p:graphicEl>
                                          </p:spTgt>
                                        </p:tgtEl>
                                        <p:attrNameLst>
                                          <p:attrName>style.visibility</p:attrName>
                                        </p:attrNameLst>
                                      </p:cBhvr>
                                      <p:to>
                                        <p:strVal val="visible"/>
                                      </p:to>
                                    </p:set>
                                    <p:animEffect transition="in" filter="fade">
                                      <p:cBhvr>
                                        <p:cTn id="12" dur="1000"/>
                                        <p:tgtEl>
                                          <p:spTgt spid="3">
                                            <p:graphicEl>
                                              <a:dgm id="{7AB646B3-4763-4F71-8288-BC4A27A0C0A4}"/>
                                            </p:graphicEl>
                                          </p:spTgt>
                                        </p:tgtEl>
                                      </p:cBhvr>
                                    </p:animEffect>
                                    <p:anim calcmode="lin" valueType="num">
                                      <p:cBhvr>
                                        <p:cTn id="13" dur="1000" fill="hold"/>
                                        <p:tgtEl>
                                          <p:spTgt spid="3">
                                            <p:graphicEl>
                                              <a:dgm id="{7AB646B3-4763-4F71-8288-BC4A27A0C0A4}"/>
                                            </p:graphicEl>
                                          </p:spTgt>
                                        </p:tgtEl>
                                        <p:attrNameLst>
                                          <p:attrName>ppt_x</p:attrName>
                                        </p:attrNameLst>
                                      </p:cBhvr>
                                      <p:tavLst>
                                        <p:tav tm="0">
                                          <p:val>
                                            <p:strVal val="#ppt_x"/>
                                          </p:val>
                                        </p:tav>
                                        <p:tav tm="100000">
                                          <p:val>
                                            <p:strVal val="#ppt_x"/>
                                          </p:val>
                                        </p:tav>
                                      </p:tavLst>
                                    </p:anim>
                                    <p:anim calcmode="lin" valueType="num">
                                      <p:cBhvr>
                                        <p:cTn id="14" dur="900" decel="100000" fill="hold"/>
                                        <p:tgtEl>
                                          <p:spTgt spid="3">
                                            <p:graphicEl>
                                              <a:dgm id="{7AB646B3-4763-4F71-8288-BC4A27A0C0A4}"/>
                                            </p:graphic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graphicEl>
                                              <a:dgm id="{7AB646B3-4763-4F71-8288-BC4A27A0C0A4}"/>
                                            </p:graphic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3">
                                            <p:graphicEl>
                                              <a:dgm id="{00B00D6F-5512-4888-8116-654ED159753D}"/>
                                            </p:graphicEl>
                                          </p:spTgt>
                                        </p:tgtEl>
                                        <p:attrNameLst>
                                          <p:attrName>style.visibility</p:attrName>
                                        </p:attrNameLst>
                                      </p:cBhvr>
                                      <p:to>
                                        <p:strVal val="visible"/>
                                      </p:to>
                                    </p:set>
                                    <p:animEffect transition="in" filter="fade">
                                      <p:cBhvr>
                                        <p:cTn id="20" dur="1000"/>
                                        <p:tgtEl>
                                          <p:spTgt spid="3">
                                            <p:graphicEl>
                                              <a:dgm id="{00B00D6F-5512-4888-8116-654ED159753D}"/>
                                            </p:graphicEl>
                                          </p:spTgt>
                                        </p:tgtEl>
                                      </p:cBhvr>
                                    </p:animEffect>
                                    <p:anim calcmode="lin" valueType="num">
                                      <p:cBhvr>
                                        <p:cTn id="21" dur="1000" fill="hold"/>
                                        <p:tgtEl>
                                          <p:spTgt spid="3">
                                            <p:graphicEl>
                                              <a:dgm id="{00B00D6F-5512-4888-8116-654ED159753D}"/>
                                            </p:graphicEl>
                                          </p:spTgt>
                                        </p:tgtEl>
                                        <p:attrNameLst>
                                          <p:attrName>ppt_x</p:attrName>
                                        </p:attrNameLst>
                                      </p:cBhvr>
                                      <p:tavLst>
                                        <p:tav tm="0">
                                          <p:val>
                                            <p:strVal val="#ppt_x"/>
                                          </p:val>
                                        </p:tav>
                                        <p:tav tm="100000">
                                          <p:val>
                                            <p:strVal val="#ppt_x"/>
                                          </p:val>
                                        </p:tav>
                                      </p:tavLst>
                                    </p:anim>
                                    <p:anim calcmode="lin" valueType="num">
                                      <p:cBhvr>
                                        <p:cTn id="22" dur="900" decel="100000" fill="hold"/>
                                        <p:tgtEl>
                                          <p:spTgt spid="3">
                                            <p:graphicEl>
                                              <a:dgm id="{00B00D6F-5512-4888-8116-654ED159753D}"/>
                                            </p:graphic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graphicEl>
                                              <a:dgm id="{00B00D6F-5512-4888-8116-654ED159753D}"/>
                                            </p:graphic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3">
                                            <p:graphicEl>
                                              <a:dgm id="{2CF3995D-0514-46D9-9CE8-C6C514CB03AF}"/>
                                            </p:graphicEl>
                                          </p:spTgt>
                                        </p:tgtEl>
                                        <p:attrNameLst>
                                          <p:attrName>style.visibility</p:attrName>
                                        </p:attrNameLst>
                                      </p:cBhvr>
                                      <p:to>
                                        <p:strVal val="visible"/>
                                      </p:to>
                                    </p:set>
                                    <p:animEffect transition="in" filter="fade">
                                      <p:cBhvr>
                                        <p:cTn id="28" dur="1000"/>
                                        <p:tgtEl>
                                          <p:spTgt spid="3">
                                            <p:graphicEl>
                                              <a:dgm id="{2CF3995D-0514-46D9-9CE8-C6C514CB03AF}"/>
                                            </p:graphicEl>
                                          </p:spTgt>
                                        </p:tgtEl>
                                      </p:cBhvr>
                                    </p:animEffect>
                                    <p:anim calcmode="lin" valueType="num">
                                      <p:cBhvr>
                                        <p:cTn id="29" dur="1000" fill="hold"/>
                                        <p:tgtEl>
                                          <p:spTgt spid="3">
                                            <p:graphicEl>
                                              <a:dgm id="{2CF3995D-0514-46D9-9CE8-C6C514CB03AF}"/>
                                            </p:graphic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graphicEl>
                                              <a:dgm id="{2CF3995D-0514-46D9-9CE8-C6C514CB03AF}"/>
                                            </p:graphic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graphicEl>
                                              <a:dgm id="{2CF3995D-0514-46D9-9CE8-C6C514CB03AF}"/>
                                            </p:graphic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ppt_x"/>
                                          </p:val>
                                        </p:tav>
                                        <p:tav tm="100000">
                                          <p:val>
                                            <p:strVal val="#ppt_x"/>
                                          </p:val>
                                        </p:tav>
                                      </p:tavLst>
                                    </p:anim>
                                    <p:anim calcmode="lin" valueType="num">
                                      <p:cBhvr additive="base">
                                        <p:cTn id="3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additive="base">
                                        <p:cTn id="48" dur="500" fill="hold"/>
                                        <p:tgtEl>
                                          <p:spTgt spid="8"/>
                                        </p:tgtEl>
                                        <p:attrNameLst>
                                          <p:attrName>ppt_x</p:attrName>
                                        </p:attrNameLst>
                                      </p:cBhvr>
                                      <p:tavLst>
                                        <p:tav tm="0">
                                          <p:val>
                                            <p:strVal val="#ppt_x"/>
                                          </p:val>
                                        </p:tav>
                                        <p:tav tm="100000">
                                          <p:val>
                                            <p:strVal val="#ppt_x"/>
                                          </p:val>
                                        </p:tav>
                                      </p:tavLst>
                                    </p:anim>
                                    <p:anim calcmode="lin" valueType="num">
                                      <p:cBhvr additive="base">
                                        <p:cTn id="4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3" grpId="0">
        <p:bldSub>
          <a:bldDgm bld="one"/>
        </p:bldSub>
      </p:bldGraphic>
      <p:bldP spid="2" grpId="0"/>
      <p:bldP spid="6"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62B08-9B37-8E04-C2A0-DF16C34B819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7EE49C-7BF8-9730-8C07-773DC4428FD6}"/>
              </a:ext>
            </a:extLst>
          </p:cNvPr>
          <p:cNvSpPr/>
          <p:nvPr/>
        </p:nvSpPr>
        <p:spPr>
          <a:xfrm>
            <a:off x="1329331" y="255115"/>
            <a:ext cx="9533379" cy="1200329"/>
          </a:xfrm>
          <a:prstGeom prst="rect">
            <a:avLst/>
          </a:prstGeom>
          <a:noFill/>
        </p:spPr>
        <p:txBody>
          <a:bodyPr wrap="none" lIns="91440" tIns="45720" rIns="91440" bIns="45720">
            <a:spAutoFit/>
          </a:bodyPr>
          <a:lstStyle/>
          <a:p>
            <a:pPr algn="ctr" rtl="1"/>
            <a:r>
              <a:rPr lang="ar-DZ" sz="72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6. الانتقادات الموجهة </a:t>
            </a:r>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للنظرية </a:t>
            </a:r>
            <a:r>
              <a:rPr lang="ar-DZ" sz="7200" b="1" cap="none"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الموقفية</a:t>
            </a:r>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في الإدارة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5" name="Cadre 4">
            <a:extLst>
              <a:ext uri="{FF2B5EF4-FFF2-40B4-BE49-F238E27FC236}">
                <a16:creationId xmlns:a16="http://schemas.microsoft.com/office/drawing/2014/main" id="{F0B342D2-066B-B8C3-8523-F00F456E41B1}"/>
              </a:ext>
            </a:extLst>
          </p:cNvPr>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graphicFrame>
        <p:nvGraphicFramePr>
          <p:cNvPr id="2" name="Diagramme 1">
            <a:extLst>
              <a:ext uri="{FF2B5EF4-FFF2-40B4-BE49-F238E27FC236}">
                <a16:creationId xmlns:a16="http://schemas.microsoft.com/office/drawing/2014/main" id="{993E0438-2927-2B0A-35D6-FE222773D216}"/>
              </a:ext>
            </a:extLst>
          </p:cNvPr>
          <p:cNvGraphicFramePr/>
          <p:nvPr>
            <p:extLst>
              <p:ext uri="{D42A27DB-BD31-4B8C-83A1-F6EECF244321}">
                <p14:modId xmlns:p14="http://schemas.microsoft.com/office/powerpoint/2010/main" val="868515278"/>
              </p:ext>
            </p:extLst>
          </p:nvPr>
        </p:nvGraphicFramePr>
        <p:xfrm>
          <a:off x="461181" y="1358342"/>
          <a:ext cx="11269638" cy="4746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9B7527A2-2EF8-77AC-F78A-9270623E833A}"/>
              </a:ext>
            </a:extLst>
          </p:cNvPr>
          <p:cNvSpPr/>
          <p:nvPr/>
        </p:nvSpPr>
        <p:spPr>
          <a:xfrm>
            <a:off x="271785" y="6133529"/>
            <a:ext cx="3238387" cy="707886"/>
          </a:xfrm>
          <a:prstGeom prst="rect">
            <a:avLst/>
          </a:prstGeom>
          <a:noFill/>
        </p:spPr>
        <p:txBody>
          <a:bodyPr wrap="none" lIns="91440" tIns="45720" rIns="91440" bIns="45720">
            <a:spAutoFit/>
          </a:bodyPr>
          <a:lstStyle/>
          <a:p>
            <a:pPr algn="ctr" rtl="1"/>
            <a:r>
              <a:rPr lang="fr-FR" sz="40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Contingency</a:t>
            </a:r>
            <a:r>
              <a:rPr lang="fr-FR" sz="4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Theory</a:t>
            </a:r>
            <a:endParaRPr lang="fr-FR" sz="40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8133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
                                            <p:graphicEl>
                                              <a:dgm id="{2B3BBFCA-9DBA-4F7F-A18C-0B538145900F}"/>
                                            </p:graphicEl>
                                          </p:spTgt>
                                        </p:tgtEl>
                                        <p:attrNameLst>
                                          <p:attrName>style.visibility</p:attrName>
                                        </p:attrNameLst>
                                      </p:cBhvr>
                                      <p:to>
                                        <p:strVal val="visible"/>
                                      </p:to>
                                    </p:set>
                                    <p:animEffect transition="in" filter="fade">
                                      <p:cBhvr>
                                        <p:cTn id="12" dur="1000"/>
                                        <p:tgtEl>
                                          <p:spTgt spid="2">
                                            <p:graphicEl>
                                              <a:dgm id="{2B3BBFCA-9DBA-4F7F-A18C-0B538145900F}"/>
                                            </p:graphicEl>
                                          </p:spTgt>
                                        </p:tgtEl>
                                      </p:cBhvr>
                                    </p:animEffect>
                                    <p:anim calcmode="lin" valueType="num">
                                      <p:cBhvr>
                                        <p:cTn id="13" dur="1000" fill="hold"/>
                                        <p:tgtEl>
                                          <p:spTgt spid="2">
                                            <p:graphicEl>
                                              <a:dgm id="{2B3BBFCA-9DBA-4F7F-A18C-0B538145900F}"/>
                                            </p:graphicEl>
                                          </p:spTgt>
                                        </p:tgtEl>
                                        <p:attrNameLst>
                                          <p:attrName>ppt_x</p:attrName>
                                        </p:attrNameLst>
                                      </p:cBhvr>
                                      <p:tavLst>
                                        <p:tav tm="0">
                                          <p:val>
                                            <p:strVal val="#ppt_x"/>
                                          </p:val>
                                        </p:tav>
                                        <p:tav tm="100000">
                                          <p:val>
                                            <p:strVal val="#ppt_x"/>
                                          </p:val>
                                        </p:tav>
                                      </p:tavLst>
                                    </p:anim>
                                    <p:anim calcmode="lin" valueType="num">
                                      <p:cBhvr>
                                        <p:cTn id="14" dur="1000" fill="hold"/>
                                        <p:tgtEl>
                                          <p:spTgt spid="2">
                                            <p:graphicEl>
                                              <a:dgm id="{2B3BBFCA-9DBA-4F7F-A18C-0B538145900F}"/>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
                                            <p:graphicEl>
                                              <a:dgm id="{16CFAD9F-208F-404F-8CDC-B845B20013A6}"/>
                                            </p:graphicEl>
                                          </p:spTgt>
                                        </p:tgtEl>
                                        <p:attrNameLst>
                                          <p:attrName>style.visibility</p:attrName>
                                        </p:attrNameLst>
                                      </p:cBhvr>
                                      <p:to>
                                        <p:strVal val="visible"/>
                                      </p:to>
                                    </p:set>
                                    <p:animEffect transition="in" filter="fade">
                                      <p:cBhvr>
                                        <p:cTn id="19" dur="1000"/>
                                        <p:tgtEl>
                                          <p:spTgt spid="2">
                                            <p:graphicEl>
                                              <a:dgm id="{16CFAD9F-208F-404F-8CDC-B845B20013A6}"/>
                                            </p:graphicEl>
                                          </p:spTgt>
                                        </p:tgtEl>
                                      </p:cBhvr>
                                    </p:animEffect>
                                    <p:anim calcmode="lin" valueType="num">
                                      <p:cBhvr>
                                        <p:cTn id="20" dur="1000" fill="hold"/>
                                        <p:tgtEl>
                                          <p:spTgt spid="2">
                                            <p:graphicEl>
                                              <a:dgm id="{16CFAD9F-208F-404F-8CDC-B845B20013A6}"/>
                                            </p:graphicEl>
                                          </p:spTgt>
                                        </p:tgtEl>
                                        <p:attrNameLst>
                                          <p:attrName>ppt_x</p:attrName>
                                        </p:attrNameLst>
                                      </p:cBhvr>
                                      <p:tavLst>
                                        <p:tav tm="0">
                                          <p:val>
                                            <p:strVal val="#ppt_x"/>
                                          </p:val>
                                        </p:tav>
                                        <p:tav tm="100000">
                                          <p:val>
                                            <p:strVal val="#ppt_x"/>
                                          </p:val>
                                        </p:tav>
                                      </p:tavLst>
                                    </p:anim>
                                    <p:anim calcmode="lin" valueType="num">
                                      <p:cBhvr>
                                        <p:cTn id="21" dur="1000" fill="hold"/>
                                        <p:tgtEl>
                                          <p:spTgt spid="2">
                                            <p:graphicEl>
                                              <a:dgm id="{16CFAD9F-208F-404F-8CDC-B845B20013A6}"/>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2">
                                            <p:graphicEl>
                                              <a:dgm id="{8CC4886D-3DAC-4475-B378-C7893AFB3357}"/>
                                            </p:graphicEl>
                                          </p:spTgt>
                                        </p:tgtEl>
                                        <p:attrNameLst>
                                          <p:attrName>style.visibility</p:attrName>
                                        </p:attrNameLst>
                                      </p:cBhvr>
                                      <p:to>
                                        <p:strVal val="visible"/>
                                      </p:to>
                                    </p:set>
                                    <p:animEffect transition="in" filter="fade">
                                      <p:cBhvr>
                                        <p:cTn id="26" dur="1000"/>
                                        <p:tgtEl>
                                          <p:spTgt spid="2">
                                            <p:graphicEl>
                                              <a:dgm id="{8CC4886D-3DAC-4475-B378-C7893AFB3357}"/>
                                            </p:graphicEl>
                                          </p:spTgt>
                                        </p:tgtEl>
                                      </p:cBhvr>
                                    </p:animEffect>
                                    <p:anim calcmode="lin" valueType="num">
                                      <p:cBhvr>
                                        <p:cTn id="27" dur="1000" fill="hold"/>
                                        <p:tgtEl>
                                          <p:spTgt spid="2">
                                            <p:graphicEl>
                                              <a:dgm id="{8CC4886D-3DAC-4475-B378-C7893AFB3357}"/>
                                            </p:graphicEl>
                                          </p:spTgt>
                                        </p:tgtEl>
                                        <p:attrNameLst>
                                          <p:attrName>ppt_x</p:attrName>
                                        </p:attrNameLst>
                                      </p:cBhvr>
                                      <p:tavLst>
                                        <p:tav tm="0">
                                          <p:val>
                                            <p:strVal val="#ppt_x"/>
                                          </p:val>
                                        </p:tav>
                                        <p:tav tm="100000">
                                          <p:val>
                                            <p:strVal val="#ppt_x"/>
                                          </p:val>
                                        </p:tav>
                                      </p:tavLst>
                                    </p:anim>
                                    <p:anim calcmode="lin" valueType="num">
                                      <p:cBhvr>
                                        <p:cTn id="28" dur="1000" fill="hold"/>
                                        <p:tgtEl>
                                          <p:spTgt spid="2">
                                            <p:graphicEl>
                                              <a:dgm id="{8CC4886D-3DAC-4475-B378-C7893AFB3357}"/>
                                            </p:graphic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2">
                                            <p:graphicEl>
                                              <a:dgm id="{97B97A24-3C4B-42C4-8A3F-51D420A1EFA1}"/>
                                            </p:graphicEl>
                                          </p:spTgt>
                                        </p:tgtEl>
                                        <p:attrNameLst>
                                          <p:attrName>style.visibility</p:attrName>
                                        </p:attrNameLst>
                                      </p:cBhvr>
                                      <p:to>
                                        <p:strVal val="visible"/>
                                      </p:to>
                                    </p:set>
                                    <p:animEffect transition="in" filter="fade">
                                      <p:cBhvr>
                                        <p:cTn id="33" dur="1000"/>
                                        <p:tgtEl>
                                          <p:spTgt spid="2">
                                            <p:graphicEl>
                                              <a:dgm id="{97B97A24-3C4B-42C4-8A3F-51D420A1EFA1}"/>
                                            </p:graphicEl>
                                          </p:spTgt>
                                        </p:tgtEl>
                                      </p:cBhvr>
                                    </p:animEffect>
                                    <p:anim calcmode="lin" valueType="num">
                                      <p:cBhvr>
                                        <p:cTn id="34" dur="1000" fill="hold"/>
                                        <p:tgtEl>
                                          <p:spTgt spid="2">
                                            <p:graphicEl>
                                              <a:dgm id="{97B97A24-3C4B-42C4-8A3F-51D420A1EFA1}"/>
                                            </p:graphicEl>
                                          </p:spTgt>
                                        </p:tgtEl>
                                        <p:attrNameLst>
                                          <p:attrName>ppt_x</p:attrName>
                                        </p:attrNameLst>
                                      </p:cBhvr>
                                      <p:tavLst>
                                        <p:tav tm="0">
                                          <p:val>
                                            <p:strVal val="#ppt_x"/>
                                          </p:val>
                                        </p:tav>
                                        <p:tav tm="100000">
                                          <p:val>
                                            <p:strVal val="#ppt_x"/>
                                          </p:val>
                                        </p:tav>
                                      </p:tavLst>
                                    </p:anim>
                                    <p:anim calcmode="lin" valueType="num">
                                      <p:cBhvr>
                                        <p:cTn id="35" dur="1000" fill="hold"/>
                                        <p:tgtEl>
                                          <p:spTgt spid="2">
                                            <p:graphicEl>
                                              <a:dgm id="{97B97A24-3C4B-42C4-8A3F-51D420A1EFA1}"/>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2">
                                            <p:graphicEl>
                                              <a:dgm id="{56971795-449E-4E4D-973B-E2485937BACB}"/>
                                            </p:graphicEl>
                                          </p:spTgt>
                                        </p:tgtEl>
                                        <p:attrNameLst>
                                          <p:attrName>style.visibility</p:attrName>
                                        </p:attrNameLst>
                                      </p:cBhvr>
                                      <p:to>
                                        <p:strVal val="visible"/>
                                      </p:to>
                                    </p:set>
                                    <p:animEffect transition="in" filter="fade">
                                      <p:cBhvr>
                                        <p:cTn id="40" dur="1000"/>
                                        <p:tgtEl>
                                          <p:spTgt spid="2">
                                            <p:graphicEl>
                                              <a:dgm id="{56971795-449E-4E4D-973B-E2485937BACB}"/>
                                            </p:graphicEl>
                                          </p:spTgt>
                                        </p:tgtEl>
                                      </p:cBhvr>
                                    </p:animEffect>
                                    <p:anim calcmode="lin" valueType="num">
                                      <p:cBhvr>
                                        <p:cTn id="41" dur="1000" fill="hold"/>
                                        <p:tgtEl>
                                          <p:spTgt spid="2">
                                            <p:graphicEl>
                                              <a:dgm id="{56971795-449E-4E4D-973B-E2485937BACB}"/>
                                            </p:graphicEl>
                                          </p:spTgt>
                                        </p:tgtEl>
                                        <p:attrNameLst>
                                          <p:attrName>ppt_x</p:attrName>
                                        </p:attrNameLst>
                                      </p:cBhvr>
                                      <p:tavLst>
                                        <p:tav tm="0">
                                          <p:val>
                                            <p:strVal val="#ppt_x"/>
                                          </p:val>
                                        </p:tav>
                                        <p:tav tm="100000">
                                          <p:val>
                                            <p:strVal val="#ppt_x"/>
                                          </p:val>
                                        </p:tav>
                                      </p:tavLst>
                                    </p:anim>
                                    <p:anim calcmode="lin" valueType="num">
                                      <p:cBhvr>
                                        <p:cTn id="42" dur="1000" fill="hold"/>
                                        <p:tgtEl>
                                          <p:spTgt spid="2">
                                            <p:graphicEl>
                                              <a:dgm id="{56971795-449E-4E4D-973B-E2485937BAC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6295" y="131950"/>
            <a:ext cx="11479426"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7. مقارنة بين النظريات التقليدية للإدارة والنظرية </a:t>
            </a:r>
            <a:r>
              <a:rPr lang="ar-DZ" sz="7200" b="1" cap="none"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الموقفية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graphicFrame>
        <p:nvGraphicFramePr>
          <p:cNvPr id="6" name="Tableau 5">
            <a:extLst>
              <a:ext uri="{FF2B5EF4-FFF2-40B4-BE49-F238E27FC236}">
                <a16:creationId xmlns:a16="http://schemas.microsoft.com/office/drawing/2014/main" id="{2467D299-B07D-F368-C3F2-918949FEC274}"/>
              </a:ext>
            </a:extLst>
          </p:cNvPr>
          <p:cNvGraphicFramePr>
            <a:graphicFrameLocks noGrp="1"/>
          </p:cNvGraphicFramePr>
          <p:nvPr>
            <p:extLst>
              <p:ext uri="{D42A27DB-BD31-4B8C-83A1-F6EECF244321}">
                <p14:modId xmlns:p14="http://schemas.microsoft.com/office/powerpoint/2010/main" val="401362628"/>
              </p:ext>
            </p:extLst>
          </p:nvPr>
        </p:nvGraphicFramePr>
        <p:xfrm>
          <a:off x="484910" y="1582028"/>
          <a:ext cx="11350812" cy="8342376"/>
        </p:xfrm>
        <a:graphic>
          <a:graphicData uri="http://schemas.openxmlformats.org/drawingml/2006/table">
            <a:tbl>
              <a:tblPr rtl="1" firstRow="1" firstCol="1" bandRow="1">
                <a:tableStyleId>{5C22544A-7EE6-4342-B048-85BDC9FD1C3A}</a:tableStyleId>
              </a:tblPr>
              <a:tblGrid>
                <a:gridCol w="1696044">
                  <a:extLst>
                    <a:ext uri="{9D8B030D-6E8A-4147-A177-3AD203B41FA5}">
                      <a16:colId xmlns:a16="http://schemas.microsoft.com/office/drawing/2014/main" val="1049535932"/>
                    </a:ext>
                  </a:extLst>
                </a:gridCol>
                <a:gridCol w="2210358">
                  <a:extLst>
                    <a:ext uri="{9D8B030D-6E8A-4147-A177-3AD203B41FA5}">
                      <a16:colId xmlns:a16="http://schemas.microsoft.com/office/drawing/2014/main" val="3517529985"/>
                    </a:ext>
                  </a:extLst>
                </a:gridCol>
                <a:gridCol w="2373024">
                  <a:extLst>
                    <a:ext uri="{9D8B030D-6E8A-4147-A177-3AD203B41FA5}">
                      <a16:colId xmlns:a16="http://schemas.microsoft.com/office/drawing/2014/main" val="684232885"/>
                    </a:ext>
                  </a:extLst>
                </a:gridCol>
                <a:gridCol w="2204378">
                  <a:extLst>
                    <a:ext uri="{9D8B030D-6E8A-4147-A177-3AD203B41FA5}">
                      <a16:colId xmlns:a16="http://schemas.microsoft.com/office/drawing/2014/main" val="607540944"/>
                    </a:ext>
                  </a:extLst>
                </a:gridCol>
                <a:gridCol w="2867008">
                  <a:extLst>
                    <a:ext uri="{9D8B030D-6E8A-4147-A177-3AD203B41FA5}">
                      <a16:colId xmlns:a16="http://schemas.microsoft.com/office/drawing/2014/main" val="4125951478"/>
                    </a:ext>
                  </a:extLst>
                </a:gridCol>
              </a:tblGrid>
              <a:tr h="184590">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النظريات</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هدفها</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مجال الاهتمام</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التطبيق</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أهم أوجه الانتقاد</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extLst>
                  <a:ext uri="{0D108BD9-81ED-4DB2-BD59-A6C34878D82A}">
                    <a16:rowId xmlns:a16="http://schemas.microsoft.com/office/drawing/2014/main" val="871294250"/>
                  </a:ext>
                </a:extLst>
              </a:tr>
              <a:tr h="757025">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الكلاسيكية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أساليب منظمة ومحددة تهدف لتحقيق الإنتاجية العالية والكفاءة.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الهيكل التنظيمي، قواعد العمل والإجراءات.</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تطبيق نمطي للإجراءات والقواعد المحددة.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اهمال الجوانب النفسية والاجتماعية للأفراد، مع وجود جمود وقلة المرونة.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extLst>
                  <a:ext uri="{0D108BD9-81ED-4DB2-BD59-A6C34878D82A}">
                    <a16:rowId xmlns:a16="http://schemas.microsoft.com/office/drawing/2014/main" val="128032646"/>
                  </a:ext>
                </a:extLst>
              </a:tr>
              <a:tr h="757025">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السلوكية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تحفيز الموظفين لزيادة الإنتاجية وتحقيق رضاهم.</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العوامل النفسية والاجتماعية للموظف وسلوكياته.</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دعم وتحفيز الأفراد والتواصل الفعال معهم وتلبية احتياجاتهم.</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التركيز على الجوانب النفسية للموظفين وإهمال العناصر الأخرى التي تخص المؤسسة.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extLst>
                  <a:ext uri="{0D108BD9-81ED-4DB2-BD59-A6C34878D82A}">
                    <a16:rowId xmlns:a16="http://schemas.microsoft.com/office/drawing/2014/main" val="2743059317"/>
                  </a:ext>
                </a:extLst>
              </a:tr>
              <a:tr h="757025">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الكمية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تحويل المشاكل إلى نماذج رياضية لتسهيل فهمها وحلها.</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التركيز على النماذج الرياضية في صنع القرار الإداري.</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استخدام العلاقات الرياضية لحل المشاكل واتخاذ القرار.</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عدم التفرقة بين المشاكل التقنية والمشاكل الإنسانية التي لا يمكن حلها من خلال التقنيات الرياضية.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extLst>
                  <a:ext uri="{0D108BD9-81ED-4DB2-BD59-A6C34878D82A}">
                    <a16:rowId xmlns:a16="http://schemas.microsoft.com/office/drawing/2014/main" val="3134659150"/>
                  </a:ext>
                </a:extLst>
              </a:tr>
              <a:tr h="947837">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النظم</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تحقيق التكامل والتفاعل بين مختلف عناصر النظام.</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كيفية تفاعل النظام مع المتغيرات الخارجية للبيئة.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التركيز على التكيف مع التغيرات البيئية باستمرار.</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تعقيد النظرية والحاجة للتكنولوجيا والتقنية لتحقيق القدرة على التفاعل والتكيف مع المتغيرات.</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extLst>
                  <a:ext uri="{0D108BD9-81ED-4DB2-BD59-A6C34878D82A}">
                    <a16:rowId xmlns:a16="http://schemas.microsoft.com/office/drawing/2014/main" val="582183908"/>
                  </a:ext>
                </a:extLst>
              </a:tr>
              <a:tr h="947837">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الموقفية</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تهدف لتحقيق التوافق بين العوامل والموقف.</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ctr"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العوامل التي تؤثر في الموقف وتُساهم في حدوثه وتشكله.</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a:solidFill>
                            <a:schemeClr val="tx1"/>
                          </a:solidFill>
                          <a:effectLst/>
                          <a:latin typeface="Arabic Typesetting" panose="03020402040406030203" pitchFamily="66" charset="-78"/>
                          <a:cs typeface="Arabic Typesetting" panose="03020402040406030203" pitchFamily="66" charset="-78"/>
                        </a:rPr>
                        <a:t>تحليل العوامل المؤثرة في الموقف ومن ثم اختيار الأسلوب المناسب لذلك وتطبيقه.</a:t>
                      </a:r>
                      <a:endParaRPr lang="fr-FR" sz="1800" b="1">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tc>
                  <a:txBody>
                    <a:bodyPr/>
                    <a:lstStyle/>
                    <a:p>
                      <a:pPr algn="just" rtl="1">
                        <a:lnSpc>
                          <a:spcPct val="115000"/>
                        </a:lnSpc>
                        <a:spcAft>
                          <a:spcPts val="1000"/>
                        </a:spcAft>
                      </a:pPr>
                      <a:r>
                        <a:rPr lang="ar-DZ" sz="2800" b="1" dirty="0">
                          <a:solidFill>
                            <a:schemeClr val="tx1"/>
                          </a:solidFill>
                          <a:effectLst/>
                          <a:latin typeface="Arabic Typesetting" panose="03020402040406030203" pitchFamily="66" charset="-78"/>
                          <a:cs typeface="Arabic Typesetting" panose="03020402040406030203" pitchFamily="66" charset="-78"/>
                        </a:rPr>
                        <a:t>صعوبة تحديد العوامل المؤثرة في موقف معين، إمكانية حدوث فوضى نتيجة تعدد الأساليب المعتمدة.</a:t>
                      </a:r>
                      <a:endParaRPr lang="fr-FR" sz="1800" b="1" dirty="0">
                        <a:solidFill>
                          <a:schemeClr val="tx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53332" marR="53332" marT="0" marB="0" anchor="ctr"/>
                </a:tc>
                <a:extLst>
                  <a:ext uri="{0D108BD9-81ED-4DB2-BD59-A6C34878D82A}">
                    <a16:rowId xmlns:a16="http://schemas.microsoft.com/office/drawing/2014/main" val="536385457"/>
                  </a:ext>
                </a:extLst>
              </a:tr>
            </a:tbl>
          </a:graphicData>
        </a:graphic>
      </p:graphicFrame>
    </p:spTree>
    <p:extLst>
      <p:ext uri="{BB962C8B-B14F-4D97-AF65-F5344CB8AC3E}">
        <p14:creationId xmlns:p14="http://schemas.microsoft.com/office/powerpoint/2010/main" val="24444173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1.66667E-6 1.11111E-6 L -0.00521 -0.50949 " pathEditMode="relative" rAng="0" ptsTypes="AA">
                                      <p:cBhvr>
                                        <p:cTn id="6" dur="2000" fill="hold"/>
                                        <p:tgtEl>
                                          <p:spTgt spid="6"/>
                                        </p:tgtEl>
                                        <p:attrNameLst>
                                          <p:attrName>ppt_x</p:attrName>
                                          <p:attrName>ppt_y</p:attrName>
                                        </p:attrNameLst>
                                      </p:cBhvr>
                                      <p:rCtr x="-260" y="-254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8" name="Rectangle 7"/>
          <p:cNvSpPr/>
          <p:nvPr/>
        </p:nvSpPr>
        <p:spPr>
          <a:xfrm>
            <a:off x="2204905" y="131950"/>
            <a:ext cx="8308685"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أمثلة عن تطبيق القيادة </a:t>
            </a:r>
            <a:r>
              <a:rPr lang="ar-DZ" sz="7200" b="1" cap="none"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الموقفية</a:t>
            </a:r>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في الإدارة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23" name="Rounded Rectangle 21">
            <a:extLst>
              <a:ext uri="{FF2B5EF4-FFF2-40B4-BE49-F238E27FC236}">
                <a16:creationId xmlns:a16="http://schemas.microsoft.com/office/drawing/2014/main" id="{7B5F5CF7-D866-7556-D576-43EE64CB1AC9}"/>
              </a:ext>
            </a:extLst>
          </p:cNvPr>
          <p:cNvSpPr/>
          <p:nvPr/>
        </p:nvSpPr>
        <p:spPr>
          <a:xfrm rot="5400000">
            <a:off x="9815100" y="703109"/>
            <a:ext cx="833440" cy="2285524"/>
          </a:xfrm>
          <a:prstGeom prst="roundRect">
            <a:avLst>
              <a:gd name="adj" fmla="val 1139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solidFill>
                <a:schemeClr val="tx1"/>
              </a:solidFill>
              <a:latin typeface="DIN Next LT Arabic Light" panose="020B0303020203050203" pitchFamily="34" charset="-78"/>
              <a:cs typeface="DIN Next LT Arabic Light" panose="020B0303020203050203" pitchFamily="34" charset="-78"/>
            </a:endParaRPr>
          </a:p>
        </p:txBody>
      </p:sp>
      <p:sp>
        <p:nvSpPr>
          <p:cNvPr id="24" name="Rounded Rectangle 22">
            <a:extLst>
              <a:ext uri="{FF2B5EF4-FFF2-40B4-BE49-F238E27FC236}">
                <a16:creationId xmlns:a16="http://schemas.microsoft.com/office/drawing/2014/main" id="{B5F9BD65-1887-C176-5790-502D17DD6D67}"/>
              </a:ext>
            </a:extLst>
          </p:cNvPr>
          <p:cNvSpPr/>
          <p:nvPr/>
        </p:nvSpPr>
        <p:spPr>
          <a:xfrm>
            <a:off x="9233538" y="1195834"/>
            <a:ext cx="1970125" cy="5398930"/>
          </a:xfrm>
          <a:prstGeom prst="roundRect">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25" name="Chevron 23">
            <a:extLst>
              <a:ext uri="{FF2B5EF4-FFF2-40B4-BE49-F238E27FC236}">
                <a16:creationId xmlns:a16="http://schemas.microsoft.com/office/drawing/2014/main" id="{4473120A-B316-E45B-D00D-505D359D5651}"/>
              </a:ext>
            </a:extLst>
          </p:cNvPr>
          <p:cNvSpPr/>
          <p:nvPr/>
        </p:nvSpPr>
        <p:spPr>
          <a:xfrm rot="5400000">
            <a:off x="9694487" y="889926"/>
            <a:ext cx="1060805" cy="2271673"/>
          </a:xfrm>
          <a:prstGeom prst="chevron">
            <a:avLst>
              <a:gd name="adj" fmla="val 26552"/>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solidFill>
                <a:schemeClr val="tx1"/>
              </a:solidFill>
              <a:latin typeface="DIN Next LT Arabic Light" panose="020B0303020203050203" pitchFamily="34" charset="-78"/>
              <a:cs typeface="DIN Next LT Arabic Light" panose="020B0303020203050203" pitchFamily="34" charset="-78"/>
            </a:endParaRPr>
          </a:p>
        </p:txBody>
      </p:sp>
      <p:sp>
        <p:nvSpPr>
          <p:cNvPr id="26" name="TextBox 24">
            <a:extLst>
              <a:ext uri="{FF2B5EF4-FFF2-40B4-BE49-F238E27FC236}">
                <a16:creationId xmlns:a16="http://schemas.microsoft.com/office/drawing/2014/main" id="{5D29B8BE-10BE-D61F-811F-2D9091919B28}"/>
              </a:ext>
            </a:extLst>
          </p:cNvPr>
          <p:cNvSpPr txBox="1"/>
          <p:nvPr/>
        </p:nvSpPr>
        <p:spPr>
          <a:xfrm>
            <a:off x="9164259" y="2523718"/>
            <a:ext cx="2075543" cy="3970318"/>
          </a:xfrm>
          <a:prstGeom prst="rect">
            <a:avLst/>
          </a:prstGeom>
          <a:noFill/>
        </p:spPr>
        <p:txBody>
          <a:bodyPr wrap="square" rtlCol="0">
            <a:spAutoFit/>
          </a:bodyPr>
          <a:lstStyle/>
          <a:p>
            <a:pPr algn="ctr" rtl="1"/>
            <a:r>
              <a:rPr lang="ar-DZ" sz="2800" b="1" dirty="0">
                <a:latin typeface="Arabic Typesetting" panose="03020402040406030203" pitchFamily="66" charset="-78"/>
                <a:cs typeface="Arabic Typesetting" panose="03020402040406030203" pitchFamily="66" charset="-78"/>
              </a:rPr>
              <a:t>عند حدوث بعض الأزمات كالكوارث الطبيعية أو انقطاع في سلاسل التوريد تستغل الإدارة النظرية </a:t>
            </a:r>
            <a:r>
              <a:rPr lang="ar-DZ" sz="2800" b="1" dirty="0" err="1">
                <a:latin typeface="Arabic Typesetting" panose="03020402040406030203" pitchFamily="66" charset="-78"/>
                <a:cs typeface="Arabic Typesetting" panose="03020402040406030203" pitchFamily="66" charset="-78"/>
              </a:rPr>
              <a:t>الموقفية</a:t>
            </a:r>
            <a:r>
              <a:rPr lang="ar-DZ" sz="2800" b="1" dirty="0">
                <a:latin typeface="Arabic Typesetting" panose="03020402040406030203" pitchFamily="66" charset="-78"/>
                <a:cs typeface="Arabic Typesetting" panose="03020402040406030203" pitchFamily="66" charset="-78"/>
              </a:rPr>
              <a:t> من خلال تعديل سياساتها وخططها بسرعة بما يتلاءم والموقف مثل تغيير مصادر التوريد.</a:t>
            </a:r>
            <a:endParaRPr lang="ar-EG" sz="2000" b="1" dirty="0">
              <a:latin typeface="Arabic Typesetting" panose="03020402040406030203" pitchFamily="66" charset="-78"/>
              <a:cs typeface="Arabic Typesetting" panose="03020402040406030203" pitchFamily="66" charset="-78"/>
            </a:endParaRPr>
          </a:p>
        </p:txBody>
      </p:sp>
      <p:sp>
        <p:nvSpPr>
          <p:cNvPr id="27" name="TextBox 25">
            <a:extLst>
              <a:ext uri="{FF2B5EF4-FFF2-40B4-BE49-F238E27FC236}">
                <a16:creationId xmlns:a16="http://schemas.microsoft.com/office/drawing/2014/main" id="{153FC1FC-3F5B-4D5C-1279-94EB7382AB20}"/>
              </a:ext>
            </a:extLst>
          </p:cNvPr>
          <p:cNvSpPr txBox="1"/>
          <p:nvPr/>
        </p:nvSpPr>
        <p:spPr>
          <a:xfrm>
            <a:off x="9233534" y="1299019"/>
            <a:ext cx="1814289" cy="400110"/>
          </a:xfrm>
          <a:prstGeom prst="rect">
            <a:avLst/>
          </a:prstGeom>
          <a:noFill/>
        </p:spPr>
        <p:txBody>
          <a:bodyPr wrap="square" rtlCol="0">
            <a:spAutoFit/>
          </a:bodyPr>
          <a:lstStyle/>
          <a:p>
            <a:pPr algn="ctr" rtl="1"/>
            <a:r>
              <a:rPr lang="ar-DZ" sz="2000" b="1" dirty="0">
                <a:solidFill>
                  <a:schemeClr val="accent5">
                    <a:lumMod val="50000"/>
                  </a:schemeClr>
                </a:solidFill>
                <a:latin typeface="DIN Next LT Arabic Light" panose="020B0303020203050203" pitchFamily="34" charset="-78"/>
                <a:cs typeface="DIN Next LT Arabic Light" panose="020B0303020203050203" pitchFamily="34" charset="-78"/>
              </a:rPr>
              <a:t>إدارة الأزمات</a:t>
            </a:r>
            <a:endParaRPr lang="ar-EG" sz="2000" b="1" dirty="0">
              <a:solidFill>
                <a:schemeClr val="accent5">
                  <a:lumMod val="50000"/>
                </a:schemeClr>
              </a:solidFill>
              <a:latin typeface="DIN Next LT Arabic Light" panose="020B0303020203050203" pitchFamily="34" charset="-78"/>
              <a:cs typeface="DIN Next LT Arabic Light" panose="020B0303020203050203" pitchFamily="34" charset="-78"/>
            </a:endParaRPr>
          </a:p>
        </p:txBody>
      </p:sp>
      <p:sp>
        <p:nvSpPr>
          <p:cNvPr id="29" name="Rounded Rectangle 21">
            <a:extLst>
              <a:ext uri="{FF2B5EF4-FFF2-40B4-BE49-F238E27FC236}">
                <a16:creationId xmlns:a16="http://schemas.microsoft.com/office/drawing/2014/main" id="{B74F28BF-0CE8-38DE-75B6-F149FE72C166}"/>
              </a:ext>
            </a:extLst>
          </p:cNvPr>
          <p:cNvSpPr/>
          <p:nvPr/>
        </p:nvSpPr>
        <p:spPr>
          <a:xfrm rot="5400000">
            <a:off x="5752505" y="725205"/>
            <a:ext cx="746567" cy="2285524"/>
          </a:xfrm>
          <a:prstGeom prst="roundRect">
            <a:avLst>
              <a:gd name="adj" fmla="val 1139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solidFill>
                <a:schemeClr val="tx1"/>
              </a:solidFill>
              <a:latin typeface="DIN Next LT Arabic Light" panose="020B0303020203050203" pitchFamily="34" charset="-78"/>
              <a:cs typeface="DIN Next LT Arabic Light" panose="020B0303020203050203" pitchFamily="34" charset="-78"/>
            </a:endParaRPr>
          </a:p>
        </p:txBody>
      </p:sp>
      <p:sp>
        <p:nvSpPr>
          <p:cNvPr id="30" name="Rounded Rectangle 22">
            <a:extLst>
              <a:ext uri="{FF2B5EF4-FFF2-40B4-BE49-F238E27FC236}">
                <a16:creationId xmlns:a16="http://schemas.microsoft.com/office/drawing/2014/main" id="{4D8DEEE1-E958-64CE-ABD4-61D66C1C0991}"/>
              </a:ext>
            </a:extLst>
          </p:cNvPr>
          <p:cNvSpPr/>
          <p:nvPr/>
        </p:nvSpPr>
        <p:spPr>
          <a:xfrm>
            <a:off x="5108222" y="1178236"/>
            <a:ext cx="2030976" cy="5398930"/>
          </a:xfrm>
          <a:prstGeom prst="roundRect">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31" name="Chevron 23">
            <a:extLst>
              <a:ext uri="{FF2B5EF4-FFF2-40B4-BE49-F238E27FC236}">
                <a16:creationId xmlns:a16="http://schemas.microsoft.com/office/drawing/2014/main" id="{06D3DE3B-8485-89BE-FC7D-4F742C665898}"/>
              </a:ext>
            </a:extLst>
          </p:cNvPr>
          <p:cNvSpPr/>
          <p:nvPr/>
        </p:nvSpPr>
        <p:spPr>
          <a:xfrm rot="5400000">
            <a:off x="5637445" y="906469"/>
            <a:ext cx="962826" cy="2271673"/>
          </a:xfrm>
          <a:prstGeom prst="chevron">
            <a:avLst>
              <a:gd name="adj" fmla="val 2655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solidFill>
                <a:schemeClr val="tx1"/>
              </a:solidFill>
              <a:latin typeface="DIN Next LT Arabic Light" panose="020B0303020203050203" pitchFamily="34" charset="-78"/>
              <a:cs typeface="DIN Next LT Arabic Light" panose="020B0303020203050203" pitchFamily="34" charset="-78"/>
            </a:endParaRPr>
          </a:p>
        </p:txBody>
      </p:sp>
      <p:sp>
        <p:nvSpPr>
          <p:cNvPr id="3072" name="TextBox 24">
            <a:extLst>
              <a:ext uri="{FF2B5EF4-FFF2-40B4-BE49-F238E27FC236}">
                <a16:creationId xmlns:a16="http://schemas.microsoft.com/office/drawing/2014/main" id="{38330AEC-AFA8-EDE2-CEC4-1B28935CC9BB}"/>
              </a:ext>
            </a:extLst>
          </p:cNvPr>
          <p:cNvSpPr txBox="1"/>
          <p:nvPr/>
        </p:nvSpPr>
        <p:spPr>
          <a:xfrm>
            <a:off x="5010732" y="2547684"/>
            <a:ext cx="2150750" cy="3970318"/>
          </a:xfrm>
          <a:prstGeom prst="rect">
            <a:avLst/>
          </a:prstGeom>
          <a:noFill/>
        </p:spPr>
        <p:txBody>
          <a:bodyPr wrap="square" rtlCol="0">
            <a:spAutoFit/>
          </a:bodyPr>
          <a:lstStyle/>
          <a:p>
            <a:pPr algn="ctr" rtl="1"/>
            <a:r>
              <a:rPr lang="ar-DZ" sz="2800" b="1" dirty="0">
                <a:latin typeface="Arabic Typesetting" panose="03020402040406030203" pitchFamily="66" charset="-78"/>
                <a:cs typeface="Arabic Typesetting" panose="03020402040406030203" pitchFamily="66" charset="-78"/>
              </a:rPr>
              <a:t>في الأسواق المتغيرة باستمرار تحتاج المؤسسة لتعديل استراتيجياتها التسويقية باستمرار تبعا للظروف المحيطة كالمنافسين وتوجهات العملاء حيث تقوم بتحليل شامل للموقف لاختيار الاستراتيجية الأنسب.</a:t>
            </a:r>
            <a:endParaRPr lang="ar-EG" sz="2000" b="1" dirty="0">
              <a:latin typeface="Arabic Typesetting" panose="03020402040406030203" pitchFamily="66" charset="-78"/>
              <a:cs typeface="Arabic Typesetting" panose="03020402040406030203" pitchFamily="66" charset="-78"/>
            </a:endParaRPr>
          </a:p>
        </p:txBody>
      </p:sp>
      <p:sp>
        <p:nvSpPr>
          <p:cNvPr id="3073" name="TextBox 25">
            <a:extLst>
              <a:ext uri="{FF2B5EF4-FFF2-40B4-BE49-F238E27FC236}">
                <a16:creationId xmlns:a16="http://schemas.microsoft.com/office/drawing/2014/main" id="{69DC2FCB-0FCE-6C4A-6403-A773AAF965D2}"/>
              </a:ext>
            </a:extLst>
          </p:cNvPr>
          <p:cNvSpPr txBox="1"/>
          <p:nvPr/>
        </p:nvSpPr>
        <p:spPr>
          <a:xfrm>
            <a:off x="5196778" y="1142871"/>
            <a:ext cx="1814289" cy="707886"/>
          </a:xfrm>
          <a:prstGeom prst="rect">
            <a:avLst/>
          </a:prstGeom>
          <a:noFill/>
        </p:spPr>
        <p:txBody>
          <a:bodyPr wrap="square" rtlCol="0">
            <a:spAutoFit/>
          </a:bodyPr>
          <a:lstStyle/>
          <a:p>
            <a:pPr algn="ctr" rtl="1"/>
            <a:r>
              <a:rPr lang="ar-DZ" sz="2000" b="1" dirty="0">
                <a:solidFill>
                  <a:schemeClr val="accent4"/>
                </a:solidFill>
                <a:latin typeface="DIN Next LT Arabic Light" panose="020B0303020203050203" pitchFamily="34" charset="-78"/>
                <a:cs typeface="DIN Next LT Arabic Light" panose="020B0303020203050203" pitchFamily="34" charset="-78"/>
              </a:rPr>
              <a:t>تعديل الاستراتيجيات التسويقية</a:t>
            </a:r>
            <a:endParaRPr lang="ar-EG" sz="2000" b="1" dirty="0">
              <a:solidFill>
                <a:schemeClr val="accent4"/>
              </a:solidFill>
              <a:latin typeface="DIN Next LT Arabic Light" panose="020B0303020203050203" pitchFamily="34" charset="-78"/>
              <a:cs typeface="DIN Next LT Arabic Light" panose="020B0303020203050203" pitchFamily="34" charset="-78"/>
            </a:endParaRPr>
          </a:p>
        </p:txBody>
      </p:sp>
      <p:sp>
        <p:nvSpPr>
          <p:cNvPr id="3075" name="Rounded Rectangle 21">
            <a:extLst>
              <a:ext uri="{FF2B5EF4-FFF2-40B4-BE49-F238E27FC236}">
                <a16:creationId xmlns:a16="http://schemas.microsoft.com/office/drawing/2014/main" id="{A4A5CAD5-8716-53F9-D9E2-D3E382A894E3}"/>
              </a:ext>
            </a:extLst>
          </p:cNvPr>
          <p:cNvSpPr/>
          <p:nvPr/>
        </p:nvSpPr>
        <p:spPr>
          <a:xfrm rot="5400000">
            <a:off x="1714383" y="681768"/>
            <a:ext cx="833440" cy="2285524"/>
          </a:xfrm>
          <a:prstGeom prst="roundRect">
            <a:avLst>
              <a:gd name="adj" fmla="val 11397"/>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solidFill>
                <a:schemeClr val="tx1"/>
              </a:solidFill>
              <a:latin typeface="DIN Next LT Arabic Light" panose="020B0303020203050203" pitchFamily="34" charset="-78"/>
              <a:cs typeface="DIN Next LT Arabic Light" panose="020B0303020203050203" pitchFamily="34" charset="-78"/>
            </a:endParaRPr>
          </a:p>
        </p:txBody>
      </p:sp>
      <p:sp>
        <p:nvSpPr>
          <p:cNvPr id="3076" name="Rounded Rectangle 22">
            <a:extLst>
              <a:ext uri="{FF2B5EF4-FFF2-40B4-BE49-F238E27FC236}">
                <a16:creationId xmlns:a16="http://schemas.microsoft.com/office/drawing/2014/main" id="{4101B7EB-B823-CCBA-3B46-9C52DFD4C631}"/>
              </a:ext>
            </a:extLst>
          </p:cNvPr>
          <p:cNvSpPr/>
          <p:nvPr/>
        </p:nvSpPr>
        <p:spPr>
          <a:xfrm>
            <a:off x="1132821" y="1160638"/>
            <a:ext cx="1970125" cy="5398930"/>
          </a:xfrm>
          <a:prstGeom prst="roundRect">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3077" name="Chevron 23">
            <a:extLst>
              <a:ext uri="{FF2B5EF4-FFF2-40B4-BE49-F238E27FC236}">
                <a16:creationId xmlns:a16="http://schemas.microsoft.com/office/drawing/2014/main" id="{1B663605-679B-7210-998F-1D208D79333C}"/>
              </a:ext>
            </a:extLst>
          </p:cNvPr>
          <p:cNvSpPr/>
          <p:nvPr/>
        </p:nvSpPr>
        <p:spPr>
          <a:xfrm rot="5400000">
            <a:off x="1593770" y="868585"/>
            <a:ext cx="1060805" cy="2271673"/>
          </a:xfrm>
          <a:prstGeom prst="chevron">
            <a:avLst>
              <a:gd name="adj" fmla="val 26552"/>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solidFill>
                <a:schemeClr val="tx1"/>
              </a:solidFill>
              <a:latin typeface="DIN Next LT Arabic Light" panose="020B0303020203050203" pitchFamily="34" charset="-78"/>
              <a:cs typeface="DIN Next LT Arabic Light" panose="020B0303020203050203" pitchFamily="34" charset="-78"/>
            </a:endParaRPr>
          </a:p>
        </p:txBody>
      </p:sp>
      <p:sp>
        <p:nvSpPr>
          <p:cNvPr id="3078" name="TextBox 24">
            <a:extLst>
              <a:ext uri="{FF2B5EF4-FFF2-40B4-BE49-F238E27FC236}">
                <a16:creationId xmlns:a16="http://schemas.microsoft.com/office/drawing/2014/main" id="{C5A959CA-BC7A-1284-0B1F-8650F2B77C62}"/>
              </a:ext>
            </a:extLst>
          </p:cNvPr>
          <p:cNvSpPr txBox="1"/>
          <p:nvPr/>
        </p:nvSpPr>
        <p:spPr>
          <a:xfrm>
            <a:off x="1063542" y="2557797"/>
            <a:ext cx="2075543" cy="3970318"/>
          </a:xfrm>
          <a:prstGeom prst="rect">
            <a:avLst/>
          </a:prstGeom>
          <a:noFill/>
        </p:spPr>
        <p:txBody>
          <a:bodyPr wrap="square" rtlCol="0">
            <a:spAutoFit/>
          </a:bodyPr>
          <a:lstStyle/>
          <a:p>
            <a:pPr algn="ctr" rtl="1"/>
            <a:r>
              <a:rPr lang="ar-DZ" sz="2800" b="1" dirty="0">
                <a:latin typeface="Arabic Typesetting" panose="03020402040406030203" pitchFamily="66" charset="-78"/>
                <a:cs typeface="Arabic Typesetting" panose="03020402040406030203" pitchFamily="66" charset="-78"/>
              </a:rPr>
              <a:t>تستخدم الشركات التي تعمل ضمن بيئة معقدة النظرية </a:t>
            </a:r>
            <a:r>
              <a:rPr lang="ar-DZ" sz="2800" b="1" dirty="0" err="1">
                <a:latin typeface="Arabic Typesetting" panose="03020402040406030203" pitchFamily="66" charset="-78"/>
                <a:cs typeface="Arabic Typesetting" panose="03020402040406030203" pitchFamily="66" charset="-78"/>
              </a:rPr>
              <a:t>الموقفية</a:t>
            </a:r>
            <a:r>
              <a:rPr lang="ar-DZ" sz="2800" b="1" dirty="0">
                <a:latin typeface="Arabic Typesetting" panose="03020402040406030203" pitchFamily="66" charset="-78"/>
                <a:cs typeface="Arabic Typesetting" panose="03020402040406030203" pitchFamily="66" charset="-78"/>
              </a:rPr>
              <a:t>، ففي البيئة التي تتوفر المعلومات تتخذ القرار على أساس البيانات، أما في البيئة التي لا تتوفر المعلومات يتم الاعتماد على التعاون والخبرة.</a:t>
            </a:r>
            <a:endParaRPr lang="ar-EG" sz="2000" b="1" dirty="0">
              <a:latin typeface="Arabic Typesetting" panose="03020402040406030203" pitchFamily="66" charset="-78"/>
              <a:cs typeface="Arabic Typesetting" panose="03020402040406030203" pitchFamily="66" charset="-78"/>
            </a:endParaRPr>
          </a:p>
        </p:txBody>
      </p:sp>
      <p:sp>
        <p:nvSpPr>
          <p:cNvPr id="3079" name="TextBox 25">
            <a:extLst>
              <a:ext uri="{FF2B5EF4-FFF2-40B4-BE49-F238E27FC236}">
                <a16:creationId xmlns:a16="http://schemas.microsoft.com/office/drawing/2014/main" id="{E7E50332-E6CC-0A24-F9ED-2EBC62C7FAF4}"/>
              </a:ext>
            </a:extLst>
          </p:cNvPr>
          <p:cNvSpPr txBox="1"/>
          <p:nvPr/>
        </p:nvSpPr>
        <p:spPr>
          <a:xfrm>
            <a:off x="1194168" y="1229744"/>
            <a:ext cx="1814289" cy="400110"/>
          </a:xfrm>
          <a:prstGeom prst="rect">
            <a:avLst/>
          </a:prstGeom>
          <a:noFill/>
        </p:spPr>
        <p:txBody>
          <a:bodyPr wrap="square" rtlCol="0">
            <a:spAutoFit/>
          </a:bodyPr>
          <a:lstStyle/>
          <a:p>
            <a:pPr algn="ctr" rtl="1"/>
            <a:r>
              <a:rPr lang="ar-DZ" sz="2000" b="1" dirty="0">
                <a:solidFill>
                  <a:schemeClr val="accent6">
                    <a:lumMod val="75000"/>
                  </a:schemeClr>
                </a:solidFill>
                <a:latin typeface="DIN Next LT Arabic Light" panose="020B0303020203050203" pitchFamily="34" charset="-78"/>
                <a:cs typeface="DIN Next LT Arabic Light" panose="020B0303020203050203" pitchFamily="34" charset="-78"/>
              </a:rPr>
              <a:t>اتخاذ القرارات</a:t>
            </a:r>
            <a:endParaRPr lang="ar-EG" sz="2000" b="1" dirty="0">
              <a:solidFill>
                <a:schemeClr val="accent6">
                  <a:lumMod val="75000"/>
                </a:schemeClr>
              </a:solidFill>
              <a:latin typeface="DIN Next LT Arabic Light" panose="020B0303020203050203" pitchFamily="34" charset="-78"/>
              <a:cs typeface="DIN Next LT Arabic Light" panose="020B0303020203050203" pitchFamily="34" charset="-78"/>
            </a:endParaRPr>
          </a:p>
        </p:txBody>
      </p:sp>
    </p:spTree>
    <p:extLst>
      <p:ext uri="{BB962C8B-B14F-4D97-AF65-F5344CB8AC3E}">
        <p14:creationId xmlns:p14="http://schemas.microsoft.com/office/powerpoint/2010/main" val="3352969221"/>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813FC-3671-9DDE-2E65-3C1FF3AF277D}"/>
            </a:ext>
          </a:extLst>
        </p:cNvPr>
        <p:cNvGrpSpPr/>
        <p:nvPr/>
      </p:nvGrpSpPr>
      <p:grpSpPr>
        <a:xfrm>
          <a:off x="0" y="0"/>
          <a:ext cx="0" cy="0"/>
          <a:chOff x="0" y="0"/>
          <a:chExt cx="0" cy="0"/>
        </a:xfrm>
      </p:grpSpPr>
      <p:sp>
        <p:nvSpPr>
          <p:cNvPr id="5" name="Cadre 4">
            <a:extLst>
              <a:ext uri="{FF2B5EF4-FFF2-40B4-BE49-F238E27FC236}">
                <a16:creationId xmlns:a16="http://schemas.microsoft.com/office/drawing/2014/main" id="{2DCD25B3-4A3A-F210-5B38-382CF65DAB54}"/>
              </a:ext>
            </a:extLst>
          </p:cNvPr>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8" name="Rectangle 7">
            <a:extLst>
              <a:ext uri="{FF2B5EF4-FFF2-40B4-BE49-F238E27FC236}">
                <a16:creationId xmlns:a16="http://schemas.microsoft.com/office/drawing/2014/main" id="{642B990C-29E1-FF02-F208-64DC8114890B}"/>
              </a:ext>
            </a:extLst>
          </p:cNvPr>
          <p:cNvSpPr/>
          <p:nvPr/>
        </p:nvSpPr>
        <p:spPr>
          <a:xfrm>
            <a:off x="5801235" y="131950"/>
            <a:ext cx="1116011"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خاتمة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pic>
        <p:nvPicPr>
          <p:cNvPr id="3074" name="Picture 2" descr="‫العوامل المؤثرة على الابتكار - الشبكة العربية للتميز والاستدامة‬‎">
            <a:extLst>
              <a:ext uri="{FF2B5EF4-FFF2-40B4-BE49-F238E27FC236}">
                <a16:creationId xmlns:a16="http://schemas.microsoft.com/office/drawing/2014/main" id="{9961B3FC-F32A-C06B-7BA8-F97B01E242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074" y="955964"/>
            <a:ext cx="3422072" cy="52785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Rectangle 1">
            <a:extLst>
              <a:ext uri="{FF2B5EF4-FFF2-40B4-BE49-F238E27FC236}">
                <a16:creationId xmlns:a16="http://schemas.microsoft.com/office/drawing/2014/main" id="{DACFA1E7-3BB6-6C0D-D94A-BF55A142CE2A}"/>
              </a:ext>
            </a:extLst>
          </p:cNvPr>
          <p:cNvSpPr/>
          <p:nvPr/>
        </p:nvSpPr>
        <p:spPr>
          <a:xfrm>
            <a:off x="4419600" y="1014483"/>
            <a:ext cx="7398326" cy="5324535"/>
          </a:xfrm>
          <a:prstGeom prst="rect">
            <a:avLst/>
          </a:prstGeom>
        </p:spPr>
        <p:txBody>
          <a:bodyPr wrap="square">
            <a:spAutoFit/>
          </a:bodyPr>
          <a:lstStyle/>
          <a:p>
            <a:pPr indent="355600" algn="just" rtl="1"/>
            <a:r>
              <a:rPr lang="ar-DZ" sz="3400" dirty="0">
                <a:latin typeface="Arabic Typesetting" panose="03020402040406030203" pitchFamily="66" charset="-78"/>
                <a:cs typeface="Arabic Typesetting" panose="03020402040406030203" pitchFamily="66" charset="-78"/>
              </a:rPr>
              <a:t>من خلال بحثنا هذا، تطرقنا لأهم جوانب النظرية </a:t>
            </a:r>
            <a:r>
              <a:rPr lang="ar-DZ" sz="3400" dirty="0" err="1">
                <a:latin typeface="Arabic Typesetting" panose="03020402040406030203" pitchFamily="66" charset="-78"/>
                <a:cs typeface="Arabic Typesetting" panose="03020402040406030203" pitchFamily="66" charset="-78"/>
              </a:rPr>
              <a:t>الموقفية</a:t>
            </a:r>
            <a:r>
              <a:rPr lang="ar-DZ" sz="3400" dirty="0">
                <a:latin typeface="Arabic Typesetting" panose="03020402040406030203" pitchFamily="66" charset="-78"/>
                <a:cs typeface="Arabic Typesetting" panose="03020402040406030203" pitchFamily="66" charset="-78"/>
              </a:rPr>
              <a:t> في الإدارة، والتي تنص على عدم وجود نظرية أو نموذج صالح لكل الحالات وإنّما لكل ظرف أو موقف مجموعة من العوامل التي تؤثر فيه وتُشاهم في تشكله، مما يجعل من الضروري على الإدارة تشخيص الموقف والعوامل المرتبطة به من أجل اتخاذ القرارات المناسبة واختيار الحل والطريقة الأنسب للإدارة، حيث اختلفت العوامل المؤثرة حسب ما قدمه رواد النظرية ما بين التكنولوجيا والمحيط والاستراتيجية وغيرها من العوامل، كما تلقت النظرية مجموعة من الانتقادات أهمها صعوبة الحصول على مختلف الأدوات التي تتيح الموازنة بين البيئة الداخلية والخارجية، وكذا إمكانية حدوث فوضى وانخفاض الكفاءة والفعالية كنتيجة لتعدد الأساليب والأدوات المعتمدة حسب المواقف المختلفة.</a:t>
            </a:r>
          </a:p>
        </p:txBody>
      </p:sp>
    </p:spTree>
    <p:extLst>
      <p:ext uri="{BB962C8B-B14F-4D97-AF65-F5344CB8AC3E}">
        <p14:creationId xmlns:p14="http://schemas.microsoft.com/office/powerpoint/2010/main" val="352561898"/>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8619C-8533-F449-F9EA-FF0574DCFFB4}"/>
            </a:ext>
          </a:extLst>
        </p:cNvPr>
        <p:cNvGrpSpPr/>
        <p:nvPr/>
      </p:nvGrpSpPr>
      <p:grpSpPr>
        <a:xfrm>
          <a:off x="0" y="0"/>
          <a:ext cx="0" cy="0"/>
          <a:chOff x="0" y="0"/>
          <a:chExt cx="0" cy="0"/>
        </a:xfrm>
      </p:grpSpPr>
      <p:sp>
        <p:nvSpPr>
          <p:cNvPr id="5" name="Cadre 4">
            <a:extLst>
              <a:ext uri="{FF2B5EF4-FFF2-40B4-BE49-F238E27FC236}">
                <a16:creationId xmlns:a16="http://schemas.microsoft.com/office/drawing/2014/main" id="{B381EF50-0133-E967-4F65-33B8AEFE94B6}"/>
              </a:ext>
            </a:extLst>
          </p:cNvPr>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8" name="Rectangle 7">
            <a:extLst>
              <a:ext uri="{FF2B5EF4-FFF2-40B4-BE49-F238E27FC236}">
                <a16:creationId xmlns:a16="http://schemas.microsoft.com/office/drawing/2014/main" id="{9B67DEA4-7C38-57CE-1EC2-4A553AD9FAFC}"/>
              </a:ext>
            </a:extLst>
          </p:cNvPr>
          <p:cNvSpPr/>
          <p:nvPr/>
        </p:nvSpPr>
        <p:spPr>
          <a:xfrm>
            <a:off x="4831984" y="34965"/>
            <a:ext cx="2638864"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نتائج الدراسة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pic>
        <p:nvPicPr>
          <p:cNvPr id="3074" name="Picture 2" descr="‫العوامل المؤثرة على الابتكار - الشبكة العربية للتميز والاستدامة‬‎">
            <a:extLst>
              <a:ext uri="{FF2B5EF4-FFF2-40B4-BE49-F238E27FC236}">
                <a16:creationId xmlns:a16="http://schemas.microsoft.com/office/drawing/2014/main" id="{4DE53D52-9EF8-A012-2047-15192607E5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074" y="955964"/>
            <a:ext cx="3422072" cy="52785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Rectangle 1">
            <a:extLst>
              <a:ext uri="{FF2B5EF4-FFF2-40B4-BE49-F238E27FC236}">
                <a16:creationId xmlns:a16="http://schemas.microsoft.com/office/drawing/2014/main" id="{CB6D6C71-4F2A-8025-8D9B-14E6A0FD8136}"/>
              </a:ext>
            </a:extLst>
          </p:cNvPr>
          <p:cNvSpPr/>
          <p:nvPr/>
        </p:nvSpPr>
        <p:spPr>
          <a:xfrm>
            <a:off x="4170219" y="1014483"/>
            <a:ext cx="7897089" cy="6370975"/>
          </a:xfrm>
          <a:prstGeom prst="rect">
            <a:avLst/>
          </a:prstGeom>
        </p:spPr>
        <p:txBody>
          <a:bodyPr wrap="square">
            <a:spAutoFit/>
          </a:bodyPr>
          <a:lstStyle/>
          <a:p>
            <a:pPr indent="355600" algn="just" rtl="1"/>
            <a:r>
              <a:rPr lang="ar-DZ" sz="3400" dirty="0">
                <a:latin typeface="Arabic Typesetting" panose="03020402040406030203" pitchFamily="66" charset="-78"/>
                <a:cs typeface="Arabic Typesetting" panose="03020402040406030203" pitchFamily="66" charset="-78"/>
              </a:rPr>
              <a:t>من خلال ما تم التطرق إليه، تم التوصل إلى مجموعة من النتائج نوضحها مواليا:</a:t>
            </a:r>
          </a:p>
          <a:p>
            <a:pPr marL="457200" indent="-457200" algn="just" rtl="1">
              <a:buFont typeface="Wingdings" panose="05000000000000000000" pitchFamily="2" charset="2"/>
              <a:buChar char="ü"/>
            </a:pPr>
            <a:r>
              <a:rPr lang="ar-DZ" sz="3400" dirty="0">
                <a:latin typeface="Arabic Typesetting" panose="03020402040406030203" pitchFamily="66" charset="-78"/>
                <a:cs typeface="Arabic Typesetting" panose="03020402040406030203" pitchFamily="66" charset="-78"/>
              </a:rPr>
              <a:t>النظرية </a:t>
            </a:r>
            <a:r>
              <a:rPr lang="ar-DZ" sz="3400" dirty="0" err="1">
                <a:latin typeface="Arabic Typesetting" panose="03020402040406030203" pitchFamily="66" charset="-78"/>
                <a:cs typeface="Arabic Typesetting" panose="03020402040406030203" pitchFamily="66" charset="-78"/>
              </a:rPr>
              <a:t>الموقفية</a:t>
            </a:r>
            <a:r>
              <a:rPr lang="ar-DZ" sz="3400" dirty="0">
                <a:latin typeface="Arabic Typesetting" panose="03020402040406030203" pitchFamily="66" charset="-78"/>
                <a:cs typeface="Arabic Typesetting" panose="03020402040406030203" pitchFamily="66" charset="-78"/>
              </a:rPr>
              <a:t> جاءت كنتيجة لفشل النظريات السابقة في حل جميع المشكلات؛</a:t>
            </a:r>
          </a:p>
          <a:p>
            <a:pPr marL="457200" indent="-457200" algn="just" rtl="1">
              <a:buFont typeface="Wingdings" panose="05000000000000000000" pitchFamily="2" charset="2"/>
              <a:buChar char="ü"/>
            </a:pPr>
            <a:r>
              <a:rPr lang="ar-DZ" sz="3400" dirty="0">
                <a:latin typeface="Arabic Typesetting" panose="03020402040406030203" pitchFamily="66" charset="-78"/>
                <a:cs typeface="Arabic Typesetting" panose="03020402040406030203" pitchFamily="66" charset="-78"/>
              </a:rPr>
              <a:t>المبدأ الأساسي للنظرية </a:t>
            </a:r>
            <a:r>
              <a:rPr lang="ar-DZ" sz="3400" dirty="0" err="1">
                <a:latin typeface="Arabic Typesetting" panose="03020402040406030203" pitchFamily="66" charset="-78"/>
                <a:cs typeface="Arabic Typesetting" panose="03020402040406030203" pitchFamily="66" charset="-78"/>
              </a:rPr>
              <a:t>الموقفية</a:t>
            </a:r>
            <a:r>
              <a:rPr lang="ar-DZ" sz="3400" dirty="0">
                <a:latin typeface="Arabic Typesetting" panose="03020402040406030203" pitchFamily="66" charset="-78"/>
                <a:cs typeface="Arabic Typesetting" panose="03020402040406030203" pitchFamily="66" charset="-78"/>
              </a:rPr>
              <a:t> هو عدم وجود نموذج أو نظرية صالحة لكل زمان ومكان ومؤسسة، أي عدم وجود طريقة واحدو مُثلى للإدارة؛</a:t>
            </a:r>
          </a:p>
          <a:p>
            <a:pPr marL="457200" indent="-457200" algn="just" rtl="1">
              <a:buFont typeface="Wingdings" panose="05000000000000000000" pitchFamily="2" charset="2"/>
              <a:buChar char="ü"/>
            </a:pPr>
            <a:r>
              <a:rPr lang="ar-DZ" sz="3400" dirty="0">
                <a:latin typeface="Arabic Typesetting" panose="03020402040406030203" pitchFamily="66" charset="-78"/>
                <a:cs typeface="Arabic Typesetting" panose="03020402040406030203" pitchFamily="66" charset="-78"/>
              </a:rPr>
              <a:t>تتداخل العديد من العوامل التي تُساهم في تشكيل الموقف الذي تواجهه المؤسسة وعلى رأسها حجم وعمر المؤسسة، تأثير المحيط، التكنولوجيا ومعدل التغير فيها، وكذا الاستراتيجية وتأثيرها على الهيكل التنظيمي؛</a:t>
            </a:r>
          </a:p>
          <a:p>
            <a:pPr marL="457200" indent="-457200" algn="just" rtl="1">
              <a:buFont typeface="Wingdings" panose="05000000000000000000" pitchFamily="2" charset="2"/>
              <a:buChar char="ü"/>
            </a:pPr>
            <a:r>
              <a:rPr lang="ar-DZ" sz="3400" dirty="0">
                <a:latin typeface="Arabic Typesetting" panose="03020402040406030203" pitchFamily="66" charset="-78"/>
                <a:cs typeface="Arabic Typesetting" panose="03020402040406030203" pitchFamily="66" charset="-78"/>
              </a:rPr>
              <a:t>تشكل النظرية </a:t>
            </a:r>
            <a:r>
              <a:rPr lang="ar-DZ" sz="3400" dirty="0" err="1">
                <a:latin typeface="Arabic Typesetting" panose="03020402040406030203" pitchFamily="66" charset="-78"/>
                <a:cs typeface="Arabic Typesetting" panose="03020402040406030203" pitchFamily="66" charset="-78"/>
              </a:rPr>
              <a:t>الموقفية</a:t>
            </a:r>
            <a:r>
              <a:rPr lang="ar-DZ" sz="3400" dirty="0">
                <a:latin typeface="Arabic Typesetting" panose="03020402040406030203" pitchFamily="66" charset="-78"/>
                <a:cs typeface="Arabic Typesetting" panose="03020402040406030203" pitchFamily="66" charset="-78"/>
              </a:rPr>
              <a:t> توجها مهما للموازنة بين مختلف العوامل وقدرات المؤسسة لمواجه الموقف، مما يستدعي تحلي المدير بالمهارات التحليلية اللازمة لتشخيص الموقف بشكل جيد واتخاذ القرار المناسب.</a:t>
            </a:r>
          </a:p>
          <a:p>
            <a:pPr marL="457200" indent="-457200" algn="just" rtl="1">
              <a:buFont typeface="Wingdings" panose="05000000000000000000" pitchFamily="2" charset="2"/>
              <a:buChar char="ü"/>
            </a:pPr>
            <a:endParaRPr lang="ar-DZ" sz="34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007837825"/>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5351C-2FC4-294B-B57B-03282C869CE7}"/>
            </a:ext>
          </a:extLst>
        </p:cNvPr>
        <p:cNvGrpSpPr/>
        <p:nvPr/>
      </p:nvGrpSpPr>
      <p:grpSpPr>
        <a:xfrm>
          <a:off x="0" y="0"/>
          <a:ext cx="0" cy="0"/>
          <a:chOff x="0" y="0"/>
          <a:chExt cx="0" cy="0"/>
        </a:xfrm>
      </p:grpSpPr>
      <p:sp>
        <p:nvSpPr>
          <p:cNvPr id="5" name="Cadre 4">
            <a:extLst>
              <a:ext uri="{FF2B5EF4-FFF2-40B4-BE49-F238E27FC236}">
                <a16:creationId xmlns:a16="http://schemas.microsoft.com/office/drawing/2014/main" id="{052B59CC-BB67-E1DD-540B-3A13C935B3E9}"/>
              </a:ext>
            </a:extLst>
          </p:cNvPr>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8" name="Rectangle 7">
            <a:extLst>
              <a:ext uri="{FF2B5EF4-FFF2-40B4-BE49-F238E27FC236}">
                <a16:creationId xmlns:a16="http://schemas.microsoft.com/office/drawing/2014/main" id="{5C164827-DDC0-2E5C-28C7-0DC100B81454}"/>
              </a:ext>
            </a:extLst>
          </p:cNvPr>
          <p:cNvSpPr/>
          <p:nvPr/>
        </p:nvSpPr>
        <p:spPr>
          <a:xfrm>
            <a:off x="4294863" y="145805"/>
            <a:ext cx="3602268" cy="1200329"/>
          </a:xfrm>
          <a:prstGeom prst="rect">
            <a:avLst/>
          </a:prstGeom>
          <a:noFill/>
        </p:spPr>
        <p:txBody>
          <a:bodyPr wrap="none" lIns="91440" tIns="45720" rIns="91440" bIns="45720">
            <a:spAutoFit/>
          </a:bodyPr>
          <a:lstStyle/>
          <a:p>
            <a:pPr algn="ctr" rtl="1"/>
            <a:r>
              <a:rPr lang="ar-DZ" sz="72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اقتراحات</a:t>
            </a:r>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الدراسة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2" name="Rectangle 1">
            <a:extLst>
              <a:ext uri="{FF2B5EF4-FFF2-40B4-BE49-F238E27FC236}">
                <a16:creationId xmlns:a16="http://schemas.microsoft.com/office/drawing/2014/main" id="{9E4E5C52-BE45-48BB-4D95-23AD54219595}"/>
              </a:ext>
            </a:extLst>
          </p:cNvPr>
          <p:cNvSpPr/>
          <p:nvPr/>
        </p:nvSpPr>
        <p:spPr>
          <a:xfrm>
            <a:off x="138545" y="1250018"/>
            <a:ext cx="11928763" cy="4801314"/>
          </a:xfrm>
          <a:prstGeom prst="rect">
            <a:avLst/>
          </a:prstGeom>
        </p:spPr>
        <p:txBody>
          <a:bodyPr wrap="square">
            <a:spAutoFit/>
          </a:bodyPr>
          <a:lstStyle/>
          <a:p>
            <a:pPr indent="355600" algn="just" rtl="1"/>
            <a:r>
              <a:rPr lang="ar-DZ" sz="3400" dirty="0">
                <a:latin typeface="Arabic Typesetting" panose="03020402040406030203" pitchFamily="66" charset="-78"/>
                <a:cs typeface="Arabic Typesetting" panose="03020402040406030203" pitchFamily="66" charset="-78"/>
              </a:rPr>
              <a:t>بناءً على ما تم التوصل إليه، يمكن تقديم مجموعة من الاقتراحات التي من شأنها أن تُساهم في تحقيق فعالية تطبيق النظرية </a:t>
            </a:r>
            <a:r>
              <a:rPr lang="ar-DZ" sz="3400" dirty="0" err="1">
                <a:latin typeface="Arabic Typesetting" panose="03020402040406030203" pitchFamily="66" charset="-78"/>
                <a:cs typeface="Arabic Typesetting" panose="03020402040406030203" pitchFamily="66" charset="-78"/>
              </a:rPr>
              <a:t>الموقفية</a:t>
            </a:r>
            <a:r>
              <a:rPr lang="ar-DZ" sz="3400" dirty="0">
                <a:latin typeface="Arabic Typesetting" panose="03020402040406030203" pitchFamily="66" charset="-78"/>
                <a:cs typeface="Arabic Typesetting" panose="03020402040406030203" pitchFamily="66" charset="-78"/>
              </a:rPr>
              <a:t> كما يلي:</a:t>
            </a:r>
          </a:p>
          <a:p>
            <a:pPr marL="457200" indent="-457200" algn="just" rtl="1">
              <a:buFont typeface="Wingdings" panose="05000000000000000000" pitchFamily="2" charset="2"/>
              <a:buChar char="ü"/>
            </a:pPr>
            <a:r>
              <a:rPr lang="ar-DZ" sz="3400" dirty="0">
                <a:latin typeface="Arabic Typesetting" panose="03020402040406030203" pitchFamily="66" charset="-78"/>
                <a:cs typeface="Arabic Typesetting" panose="03020402040406030203" pitchFamily="66" charset="-78"/>
              </a:rPr>
              <a:t>ضرورة إجراء التدريبات والتكوينات عالية المستوى للمدراء من أجل صقل مهاراتهم وقدراتهم خاصة في جانب التشخيص والتحليل من أجل تحقيق التحليل الجيد للعوامل المؤثرة في الموقف وتأثيراتها؛</a:t>
            </a:r>
          </a:p>
          <a:p>
            <a:pPr marL="457200" indent="-457200" algn="just" rtl="1">
              <a:buFont typeface="Wingdings" panose="05000000000000000000" pitchFamily="2" charset="2"/>
              <a:buChar char="ü"/>
            </a:pPr>
            <a:r>
              <a:rPr lang="ar-DZ" sz="3400" dirty="0">
                <a:latin typeface="Arabic Typesetting" panose="03020402040406030203" pitchFamily="66" charset="-78"/>
                <a:cs typeface="Arabic Typesetting" panose="03020402040406030203" pitchFamily="66" charset="-78"/>
              </a:rPr>
              <a:t>محاولة الاستفادة من النظريات السابقة ودراسة إمكانية تطبيقها ضمن الظروف الحالية بعد تحليل العوامل التي تؤثر في الموقف من أجل اختيار النظريات المناسبة للموقف المناسب؛</a:t>
            </a:r>
          </a:p>
          <a:p>
            <a:pPr marL="457200" indent="-457200" algn="just" rtl="1">
              <a:buFont typeface="Wingdings" panose="05000000000000000000" pitchFamily="2" charset="2"/>
              <a:buChar char="ü"/>
            </a:pPr>
            <a:r>
              <a:rPr lang="ar-DZ" sz="3400" dirty="0">
                <a:latin typeface="Arabic Typesetting" panose="03020402040406030203" pitchFamily="66" charset="-78"/>
                <a:cs typeface="Arabic Typesetting" panose="03020402040406030203" pitchFamily="66" charset="-78"/>
              </a:rPr>
              <a:t>العمل على مراقبة وتحليل بيئة المؤسسة باستمرار من أجل رصد وتحديد العوامل المؤثرة بشكل مبكر، مما يمكن المؤسسة من تفادي هذه العوامل وتقليل تأثيراتها؛</a:t>
            </a:r>
          </a:p>
          <a:p>
            <a:pPr marL="457200" indent="-457200" algn="just" rtl="1">
              <a:buFont typeface="Wingdings" panose="05000000000000000000" pitchFamily="2" charset="2"/>
              <a:buChar char="ü"/>
            </a:pPr>
            <a:r>
              <a:rPr lang="ar-DZ" sz="3400" dirty="0">
                <a:latin typeface="Arabic Typesetting" panose="03020402040406030203" pitchFamily="66" charset="-78"/>
                <a:cs typeface="Arabic Typesetting" panose="03020402040406030203" pitchFamily="66" charset="-78"/>
              </a:rPr>
              <a:t>العمل على غرس ثقافة التعلم المستمر للأفراد من أجل تحسين الكفاءة والإنتاجية وتقليل نسبة الأخطاء إلى أبعد حد. </a:t>
            </a:r>
          </a:p>
        </p:txBody>
      </p:sp>
      <p:sp>
        <p:nvSpPr>
          <p:cNvPr id="3" name="Rectangle 2">
            <a:extLst>
              <a:ext uri="{FF2B5EF4-FFF2-40B4-BE49-F238E27FC236}">
                <a16:creationId xmlns:a16="http://schemas.microsoft.com/office/drawing/2014/main" id="{289298C8-3778-F681-E4E3-B3F8053C3F5B}"/>
              </a:ext>
            </a:extLst>
          </p:cNvPr>
          <p:cNvSpPr/>
          <p:nvPr/>
        </p:nvSpPr>
        <p:spPr>
          <a:xfrm>
            <a:off x="271785" y="6133529"/>
            <a:ext cx="3238387" cy="707886"/>
          </a:xfrm>
          <a:prstGeom prst="rect">
            <a:avLst/>
          </a:prstGeom>
          <a:noFill/>
        </p:spPr>
        <p:txBody>
          <a:bodyPr wrap="none" lIns="91440" tIns="45720" rIns="91440" bIns="45720">
            <a:spAutoFit/>
          </a:bodyPr>
          <a:lstStyle/>
          <a:p>
            <a:pPr algn="ctr" rtl="1"/>
            <a:r>
              <a:rPr lang="fr-FR" sz="40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Contingency</a:t>
            </a:r>
            <a:r>
              <a:rPr lang="fr-FR" sz="4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Theory</a:t>
            </a:r>
            <a:endParaRPr lang="fr-FR" sz="40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70759961"/>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PT - شكرا للمتابعة و حسن الاصغاء PowerPoint Presentation - ID:5580161‬‎">
            <a:extLst>
              <a:ext uri="{FF2B5EF4-FFF2-40B4-BE49-F238E27FC236}">
                <a16:creationId xmlns:a16="http://schemas.microsoft.com/office/drawing/2014/main" id="{6C840A01-3987-449B-70F9-409B13B2A0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131" y="-209863"/>
            <a:ext cx="9997738" cy="7488653"/>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18BB120-0409-D07D-5BB1-E3534BC10FC7}"/>
              </a:ext>
            </a:extLst>
          </p:cNvPr>
          <p:cNvSpPr txBox="1"/>
          <p:nvPr/>
        </p:nvSpPr>
        <p:spPr>
          <a:xfrm>
            <a:off x="3132944" y="3987383"/>
            <a:ext cx="6798656" cy="923330"/>
          </a:xfrm>
          <a:prstGeom prst="rect">
            <a:avLst/>
          </a:prstGeom>
          <a:noFill/>
        </p:spPr>
        <p:txBody>
          <a:bodyPr wrap="none" rtlCol="0">
            <a:spAutoFit/>
          </a:bodyPr>
          <a:lstStyle/>
          <a:p>
            <a:r>
              <a:rPr lang="ar-DZ" sz="5400" b="1" dirty="0"/>
              <a:t>شكرا للمتابعة وحسن الاصغاء</a:t>
            </a:r>
            <a:endParaRPr lang="fr-FR" sz="5400" b="1" dirty="0"/>
          </a:p>
        </p:txBody>
      </p:sp>
    </p:spTree>
    <p:extLst>
      <p:ext uri="{BB962C8B-B14F-4D97-AF65-F5344CB8AC3E}">
        <p14:creationId xmlns:p14="http://schemas.microsoft.com/office/powerpoint/2010/main" val="38706422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583363" y="1120676"/>
            <a:ext cx="1984270" cy="2308324"/>
          </a:xfrm>
          <a:prstGeom prst="rect">
            <a:avLst/>
          </a:prstGeom>
          <a:noFill/>
        </p:spPr>
        <p:txBody>
          <a:bodyPr wrap="squar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خطة البحث</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303900231"/>
              </p:ext>
            </p:extLst>
          </p:nvPr>
        </p:nvGraphicFramePr>
        <p:xfrm>
          <a:off x="830996" y="1061826"/>
          <a:ext cx="8128000" cy="5212080"/>
        </p:xfrm>
        <a:graphic>
          <a:graphicData uri="http://schemas.openxmlformats.org/drawingml/2006/table">
            <a:tbl>
              <a:tblPr rtl="1" firstRow="1" bandRow="1">
                <a:tableStyleId>{5C22544A-7EE6-4342-B048-85BDC9FD1C3A}</a:tableStyleId>
              </a:tblPr>
              <a:tblGrid>
                <a:gridCol w="8128000">
                  <a:extLst>
                    <a:ext uri="{9D8B030D-6E8A-4147-A177-3AD203B41FA5}">
                      <a16:colId xmlns:a16="http://schemas.microsoft.com/office/drawing/2014/main" val="2385454522"/>
                    </a:ext>
                  </a:extLst>
                </a:gridCol>
              </a:tblGrid>
              <a:tr h="370840">
                <a:tc>
                  <a:txBody>
                    <a:bodyPr/>
                    <a:lstStyle/>
                    <a:p>
                      <a:pPr algn="ctr" rtl="1"/>
                      <a:r>
                        <a:rPr lang="ar-DZ" sz="3200" b="1" dirty="0">
                          <a:solidFill>
                            <a:schemeClr val="tx1"/>
                          </a:solidFill>
                          <a:latin typeface="Arabic Typesetting" panose="03020402040406030203" pitchFamily="66" charset="-78"/>
                          <a:cs typeface="Arabic Typesetting" panose="03020402040406030203" pitchFamily="66" charset="-78"/>
                        </a:rPr>
                        <a:t>مقدمة</a:t>
                      </a:r>
                    </a:p>
                  </a:txBody>
                  <a:tcPr/>
                </a:tc>
                <a:extLst>
                  <a:ext uri="{0D108BD9-81ED-4DB2-BD59-A6C34878D82A}">
                    <a16:rowId xmlns:a16="http://schemas.microsoft.com/office/drawing/2014/main" val="2487148247"/>
                  </a:ext>
                </a:extLst>
              </a:tr>
              <a:tr h="370840">
                <a:tc>
                  <a:txBody>
                    <a:bodyPr/>
                    <a:lstStyle/>
                    <a:p>
                      <a:pPr marL="0" indent="0" algn="ctr" rtl="1">
                        <a:buFont typeface="+mj-lt"/>
                        <a:buNone/>
                      </a:pPr>
                      <a:r>
                        <a:rPr lang="ar-DZ" sz="3200" b="1" dirty="0">
                          <a:solidFill>
                            <a:schemeClr val="tx1"/>
                          </a:solidFill>
                          <a:latin typeface="Arabic Typesetting" panose="03020402040406030203" pitchFamily="66" charset="-78"/>
                          <a:cs typeface="Arabic Typesetting" panose="03020402040406030203" pitchFamily="66" charset="-78"/>
                        </a:rPr>
                        <a:t>1. مفهوم النظرية </a:t>
                      </a:r>
                      <a:r>
                        <a:rPr lang="ar-DZ" sz="3200" b="1" dirty="0" err="1">
                          <a:solidFill>
                            <a:schemeClr val="tx1"/>
                          </a:solidFill>
                          <a:latin typeface="Arabic Typesetting" panose="03020402040406030203" pitchFamily="66" charset="-78"/>
                          <a:cs typeface="Arabic Typesetting" panose="03020402040406030203" pitchFamily="66" charset="-78"/>
                        </a:rPr>
                        <a:t>الموقفية</a:t>
                      </a:r>
                      <a:r>
                        <a:rPr lang="ar-DZ" sz="3200" b="1" dirty="0">
                          <a:solidFill>
                            <a:schemeClr val="tx1"/>
                          </a:solidFill>
                          <a:latin typeface="Arabic Typesetting" panose="03020402040406030203" pitchFamily="66" charset="-78"/>
                          <a:cs typeface="Arabic Typesetting" panose="03020402040406030203" pitchFamily="66" charset="-78"/>
                        </a:rPr>
                        <a:t> في الإدارة؛</a:t>
                      </a:r>
                    </a:p>
                  </a:txBody>
                  <a:tcPr/>
                </a:tc>
                <a:extLst>
                  <a:ext uri="{0D108BD9-81ED-4DB2-BD59-A6C34878D82A}">
                    <a16:rowId xmlns:a16="http://schemas.microsoft.com/office/drawing/2014/main" val="1777321864"/>
                  </a:ext>
                </a:extLst>
              </a:tr>
              <a:tr h="370840">
                <a:tc>
                  <a:txBody>
                    <a:bodyPr/>
                    <a:lstStyle/>
                    <a:p>
                      <a:pPr marL="0" indent="0" algn="ctr" rtl="1">
                        <a:buFont typeface="+mj-lt"/>
                        <a:buNone/>
                      </a:pPr>
                      <a:r>
                        <a:rPr lang="ar-DZ" sz="3200" b="1" dirty="0">
                          <a:solidFill>
                            <a:schemeClr val="tx1"/>
                          </a:solidFill>
                          <a:latin typeface="Arabic Typesetting" panose="03020402040406030203" pitchFamily="66" charset="-78"/>
                          <a:cs typeface="Arabic Typesetting" panose="03020402040406030203" pitchFamily="66" charset="-78"/>
                        </a:rPr>
                        <a:t>2. خصائص النظرية </a:t>
                      </a:r>
                      <a:r>
                        <a:rPr lang="ar-DZ" sz="3200" b="1" dirty="0" err="1">
                          <a:solidFill>
                            <a:schemeClr val="tx1"/>
                          </a:solidFill>
                          <a:latin typeface="Arabic Typesetting" panose="03020402040406030203" pitchFamily="66" charset="-78"/>
                          <a:cs typeface="Arabic Typesetting" panose="03020402040406030203" pitchFamily="66" charset="-78"/>
                        </a:rPr>
                        <a:t>الموقفية</a:t>
                      </a:r>
                      <a:r>
                        <a:rPr lang="ar-DZ" sz="3200" b="1" dirty="0">
                          <a:solidFill>
                            <a:schemeClr val="tx1"/>
                          </a:solidFill>
                          <a:latin typeface="Arabic Typesetting" panose="03020402040406030203" pitchFamily="66" charset="-78"/>
                          <a:cs typeface="Arabic Typesetting" panose="03020402040406030203" pitchFamily="66" charset="-78"/>
                        </a:rPr>
                        <a:t> في الإدارة؛</a:t>
                      </a:r>
                    </a:p>
                  </a:txBody>
                  <a:tcPr/>
                </a:tc>
                <a:extLst>
                  <a:ext uri="{0D108BD9-81ED-4DB2-BD59-A6C34878D82A}">
                    <a16:rowId xmlns:a16="http://schemas.microsoft.com/office/drawing/2014/main" val="1410425724"/>
                  </a:ext>
                </a:extLst>
              </a:tr>
              <a:tr h="370840">
                <a:tc>
                  <a:txBody>
                    <a:bodyPr/>
                    <a:lstStyle/>
                    <a:p>
                      <a:pPr algn="ctr" rtl="1"/>
                      <a:r>
                        <a:rPr lang="ar-DZ" sz="3200" b="1" dirty="0">
                          <a:solidFill>
                            <a:schemeClr val="tx1"/>
                          </a:solidFill>
                          <a:latin typeface="Arabic Typesetting" panose="03020402040406030203" pitchFamily="66" charset="-78"/>
                          <a:cs typeface="Arabic Typesetting" panose="03020402040406030203" pitchFamily="66" charset="-78"/>
                        </a:rPr>
                        <a:t>3. العوامل المؤثرة في الموقف أو الظرف؛</a:t>
                      </a:r>
                    </a:p>
                  </a:txBody>
                  <a:tcPr/>
                </a:tc>
                <a:extLst>
                  <a:ext uri="{0D108BD9-81ED-4DB2-BD59-A6C34878D82A}">
                    <a16:rowId xmlns:a16="http://schemas.microsoft.com/office/drawing/2014/main" val="899246401"/>
                  </a:ext>
                </a:extLst>
              </a:tr>
              <a:tr h="370840">
                <a:tc>
                  <a:txBody>
                    <a:bodyPr/>
                    <a:lstStyle/>
                    <a:p>
                      <a:pPr algn="ctr" rtl="1"/>
                      <a:r>
                        <a:rPr lang="ar-DZ" sz="3200" b="1" dirty="0">
                          <a:solidFill>
                            <a:schemeClr val="tx1"/>
                          </a:solidFill>
                          <a:latin typeface="Arabic Typesetting" panose="03020402040406030203" pitchFamily="66" charset="-78"/>
                          <a:cs typeface="Arabic Typesetting" panose="03020402040406030203" pitchFamily="66" charset="-78"/>
                        </a:rPr>
                        <a:t>4. مبررات التحول نحو النظرية </a:t>
                      </a:r>
                      <a:r>
                        <a:rPr lang="ar-DZ" sz="3200" b="1" dirty="0" err="1">
                          <a:solidFill>
                            <a:schemeClr val="tx1"/>
                          </a:solidFill>
                          <a:latin typeface="Arabic Typesetting" panose="03020402040406030203" pitchFamily="66" charset="-78"/>
                          <a:cs typeface="Arabic Typesetting" panose="03020402040406030203" pitchFamily="66" charset="-78"/>
                        </a:rPr>
                        <a:t>الموقفية</a:t>
                      </a:r>
                      <a:r>
                        <a:rPr lang="ar-DZ" sz="3200" b="1" dirty="0">
                          <a:solidFill>
                            <a:schemeClr val="tx1"/>
                          </a:solidFill>
                          <a:latin typeface="Arabic Typesetting" panose="03020402040406030203" pitchFamily="66" charset="-78"/>
                          <a:cs typeface="Arabic Typesetting" panose="03020402040406030203" pitchFamily="66" charset="-78"/>
                        </a:rPr>
                        <a:t>؛</a:t>
                      </a:r>
                    </a:p>
                  </a:txBody>
                  <a:tcPr/>
                </a:tc>
                <a:extLst>
                  <a:ext uri="{0D108BD9-81ED-4DB2-BD59-A6C34878D82A}">
                    <a16:rowId xmlns:a16="http://schemas.microsoft.com/office/drawing/2014/main" val="4292443214"/>
                  </a:ext>
                </a:extLst>
              </a:tr>
              <a:tr h="370840">
                <a:tc>
                  <a:txBody>
                    <a:bodyPr/>
                    <a:lstStyle/>
                    <a:p>
                      <a:pPr algn="ctr" rtl="1"/>
                      <a:r>
                        <a:rPr lang="ar-DZ" sz="3200" b="1" dirty="0">
                          <a:solidFill>
                            <a:schemeClr val="tx1"/>
                          </a:solidFill>
                          <a:latin typeface="Arabic Typesetting" panose="03020402040406030203" pitchFamily="66" charset="-78"/>
                          <a:cs typeface="Arabic Typesetting" panose="03020402040406030203" pitchFamily="66" charset="-78"/>
                        </a:rPr>
                        <a:t>5. خطوات تطبيق النظرية </a:t>
                      </a:r>
                      <a:r>
                        <a:rPr lang="ar-DZ" sz="3200" b="1" dirty="0" err="1">
                          <a:solidFill>
                            <a:schemeClr val="tx1"/>
                          </a:solidFill>
                          <a:latin typeface="Arabic Typesetting" panose="03020402040406030203" pitchFamily="66" charset="-78"/>
                          <a:cs typeface="Arabic Typesetting" panose="03020402040406030203" pitchFamily="66" charset="-78"/>
                        </a:rPr>
                        <a:t>الموقفية</a:t>
                      </a:r>
                      <a:r>
                        <a:rPr lang="ar-DZ" sz="3200" b="1" dirty="0">
                          <a:solidFill>
                            <a:schemeClr val="tx1"/>
                          </a:solidFill>
                          <a:latin typeface="Arabic Typesetting" panose="03020402040406030203" pitchFamily="66" charset="-78"/>
                          <a:cs typeface="Arabic Typesetting" panose="03020402040406030203" pitchFamily="66" charset="-78"/>
                        </a:rPr>
                        <a:t>؛</a:t>
                      </a:r>
                    </a:p>
                  </a:txBody>
                  <a:tcPr/>
                </a:tc>
                <a:extLst>
                  <a:ext uri="{0D108BD9-81ED-4DB2-BD59-A6C34878D82A}">
                    <a16:rowId xmlns:a16="http://schemas.microsoft.com/office/drawing/2014/main" val="4290354378"/>
                  </a:ext>
                </a:extLst>
              </a:tr>
              <a:tr h="370840">
                <a:tc>
                  <a:txBody>
                    <a:bodyPr/>
                    <a:lstStyle/>
                    <a:p>
                      <a:pPr algn="ctr" rtl="1"/>
                      <a:r>
                        <a:rPr lang="ar-DZ" sz="3200" b="1" dirty="0">
                          <a:solidFill>
                            <a:schemeClr val="tx1"/>
                          </a:solidFill>
                          <a:latin typeface="Arabic Typesetting" panose="03020402040406030203" pitchFamily="66" charset="-78"/>
                          <a:cs typeface="Arabic Typesetting" panose="03020402040406030203" pitchFamily="66" charset="-78"/>
                        </a:rPr>
                        <a:t>6. الانتقادات الموجهة للنظرية </a:t>
                      </a:r>
                      <a:r>
                        <a:rPr lang="ar-DZ" sz="3200" b="1" dirty="0" err="1">
                          <a:solidFill>
                            <a:schemeClr val="tx1"/>
                          </a:solidFill>
                          <a:latin typeface="Arabic Typesetting" panose="03020402040406030203" pitchFamily="66" charset="-78"/>
                          <a:cs typeface="Arabic Typesetting" panose="03020402040406030203" pitchFamily="66" charset="-78"/>
                        </a:rPr>
                        <a:t>الموقفية</a:t>
                      </a:r>
                      <a:r>
                        <a:rPr lang="ar-DZ" sz="3200" b="1" dirty="0">
                          <a:solidFill>
                            <a:schemeClr val="tx1"/>
                          </a:solidFill>
                          <a:latin typeface="Arabic Typesetting" panose="03020402040406030203" pitchFamily="66" charset="-78"/>
                          <a:cs typeface="Arabic Typesetting" panose="03020402040406030203" pitchFamily="66" charset="-78"/>
                        </a:rPr>
                        <a:t>؛</a:t>
                      </a:r>
                    </a:p>
                  </a:txBody>
                  <a:tcPr/>
                </a:tc>
                <a:extLst>
                  <a:ext uri="{0D108BD9-81ED-4DB2-BD59-A6C34878D82A}">
                    <a16:rowId xmlns:a16="http://schemas.microsoft.com/office/drawing/2014/main" val="1117084342"/>
                  </a:ext>
                </a:extLst>
              </a:tr>
              <a:tr h="370840">
                <a:tc>
                  <a:txBody>
                    <a:bodyPr/>
                    <a:lstStyle/>
                    <a:p>
                      <a:pPr algn="ctr" rtl="1"/>
                      <a:r>
                        <a:rPr lang="ar-DZ" sz="3200" b="1" dirty="0">
                          <a:solidFill>
                            <a:schemeClr val="tx1"/>
                          </a:solidFill>
                          <a:latin typeface="Arabic Typesetting" panose="03020402040406030203" pitchFamily="66" charset="-78"/>
                          <a:cs typeface="Arabic Typesetting" panose="03020402040406030203" pitchFamily="66" charset="-78"/>
                        </a:rPr>
                        <a:t>7. مقارنة بين النظريات التقليدية للإدارة والنظرية </a:t>
                      </a:r>
                      <a:r>
                        <a:rPr lang="ar-DZ" sz="3200" b="1" dirty="0" err="1">
                          <a:solidFill>
                            <a:schemeClr val="tx1"/>
                          </a:solidFill>
                          <a:latin typeface="Arabic Typesetting" panose="03020402040406030203" pitchFamily="66" charset="-78"/>
                          <a:cs typeface="Arabic Typesetting" panose="03020402040406030203" pitchFamily="66" charset="-78"/>
                        </a:rPr>
                        <a:t>الموقفية</a:t>
                      </a:r>
                      <a:r>
                        <a:rPr lang="ar-DZ" sz="3200" b="1" dirty="0">
                          <a:solidFill>
                            <a:schemeClr val="tx1"/>
                          </a:solidFill>
                          <a:latin typeface="Arabic Typesetting" panose="03020402040406030203" pitchFamily="66" charset="-78"/>
                          <a:cs typeface="Arabic Typesetting" panose="03020402040406030203" pitchFamily="66" charset="-78"/>
                        </a:rPr>
                        <a:t>.</a:t>
                      </a:r>
                    </a:p>
                  </a:txBody>
                  <a:tcPr/>
                </a:tc>
                <a:extLst>
                  <a:ext uri="{0D108BD9-81ED-4DB2-BD59-A6C34878D82A}">
                    <a16:rowId xmlns:a16="http://schemas.microsoft.com/office/drawing/2014/main" val="1221292043"/>
                  </a:ext>
                </a:extLst>
              </a:tr>
              <a:tr h="370840">
                <a:tc>
                  <a:txBody>
                    <a:bodyPr/>
                    <a:lstStyle/>
                    <a:p>
                      <a:pPr algn="ctr" rtl="1"/>
                      <a:r>
                        <a:rPr lang="ar-DZ" sz="3200" b="1" dirty="0">
                          <a:solidFill>
                            <a:schemeClr val="tx1"/>
                          </a:solidFill>
                          <a:latin typeface="Arabic Typesetting" panose="03020402040406030203" pitchFamily="66" charset="-78"/>
                          <a:cs typeface="Arabic Typesetting" panose="03020402040406030203" pitchFamily="66" charset="-78"/>
                        </a:rPr>
                        <a:t>خاتمة</a:t>
                      </a:r>
                    </a:p>
                  </a:txBody>
                  <a:tcPr/>
                </a:tc>
                <a:extLst>
                  <a:ext uri="{0D108BD9-81ED-4DB2-BD59-A6C34878D82A}">
                    <a16:rowId xmlns:a16="http://schemas.microsoft.com/office/drawing/2014/main" val="3810311462"/>
                  </a:ext>
                </a:extLst>
              </a:tr>
            </a:tbl>
          </a:graphicData>
        </a:graphic>
      </p:graphicFrame>
    </p:spTree>
    <p:extLst>
      <p:ext uri="{BB962C8B-B14F-4D97-AF65-F5344CB8AC3E}">
        <p14:creationId xmlns:p14="http://schemas.microsoft.com/office/powerpoint/2010/main" val="2956543231"/>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26756" y="-1011"/>
            <a:ext cx="1393331"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مقدمة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6" name="Rectangle 5"/>
          <p:cNvSpPr/>
          <p:nvPr/>
        </p:nvSpPr>
        <p:spPr>
          <a:xfrm>
            <a:off x="4987636" y="704185"/>
            <a:ext cx="6982691" cy="6166816"/>
          </a:xfrm>
          <a:prstGeom prst="rect">
            <a:avLst/>
          </a:prstGeom>
        </p:spPr>
        <p:txBody>
          <a:bodyPr wrap="square">
            <a:spAutoFit/>
          </a:bodyPr>
          <a:lstStyle/>
          <a:p>
            <a:pPr indent="358775" algn="just" rtl="1">
              <a:lnSpc>
                <a:spcPct val="115000"/>
              </a:lnSpc>
              <a:spcAft>
                <a:spcPts val="1000"/>
              </a:spcAft>
            </a:pPr>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على مر السنين، حاول الباحثين والمستشارين والمديرون استخدام مجموعة الأساليب الكمية والسلوكية في الإدارة حسب ميولهم وتوجهاتهم</a:t>
            </a:r>
            <a:r>
              <a:rPr lang="ar-DZ" sz="2800" dirty="0">
                <a:latin typeface="Arabic Typesetting" panose="03020402040406030203" pitchFamily="66" charset="-78"/>
                <a:ea typeface="Calibri" panose="020F0502020204030204" pitchFamily="34" charset="0"/>
                <a:cs typeface="Arabic Typesetting" panose="03020402040406030203" pitchFamily="66" charset="-78"/>
              </a:rPr>
              <a:t>، وكذا تجاربهم التي أجروها على جانب معين</a:t>
            </a:r>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 وهو ما جعل نتائج الأداء مخيبة للآمال، فقد نجحت بعض الأساليب الكمية في حل بعض أنواع المشكلات، لكنها لم تكن فعالة للمشكلات الأخرى، وكذلك الحال بالنسبة للأساليب السلوكية، وذلك نتيجة لاختلاف طبيعة وتوجهات كل فئة منهم. ومع حلول سنة 1970 بدأت التوجهات تُظهر أنّ الأساليب الكمية والسلوكية لا تملك الأجوبة على جميع أسئلة المواقف التي تواجهها المؤسسة.</a:t>
            </a:r>
            <a:endParaRPr lang="fr-FR" sz="2800" dirty="0">
              <a:effectLst/>
              <a:latin typeface="Arabic Typesetting" panose="03020402040406030203" pitchFamily="66" charset="-78"/>
              <a:ea typeface="Calibri" panose="020F0502020204030204" pitchFamily="34" charset="0"/>
              <a:cs typeface="Arabic Typesetting" panose="03020402040406030203" pitchFamily="66" charset="-78"/>
            </a:endParaRPr>
          </a:p>
          <a:p>
            <a:pPr indent="358775" algn="just" rtl="1">
              <a:lnSpc>
                <a:spcPct val="115000"/>
              </a:lnSpc>
              <a:spcAft>
                <a:spcPts val="1000"/>
              </a:spcAft>
            </a:pPr>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في ظل هذا الفشل الذي واجهته النظريات المختلفة وعدم فعاليتها، اتجه العديد من الباحثين أمثال شاندلر ولورنس ولورش وكذا </a:t>
            </a:r>
            <a:r>
              <a:rPr lang="ar-DZ" sz="2800" dirty="0" err="1">
                <a:effectLst/>
                <a:latin typeface="Arabic Typesetting" panose="03020402040406030203" pitchFamily="66" charset="-78"/>
                <a:ea typeface="Calibri" panose="020F0502020204030204" pitchFamily="34" charset="0"/>
                <a:cs typeface="Arabic Typesetting" panose="03020402040406030203" pitchFamily="66" charset="-78"/>
              </a:rPr>
              <a:t>وودوارد</a:t>
            </a:r>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 </a:t>
            </a:r>
            <a:r>
              <a:rPr lang="ar-DZ" sz="2800" dirty="0" err="1">
                <a:effectLst/>
                <a:latin typeface="Arabic Typesetting" panose="03020402040406030203" pitchFamily="66" charset="-78"/>
                <a:ea typeface="Calibri" panose="020F0502020204030204" pitchFamily="34" charset="0"/>
                <a:cs typeface="Arabic Typesetting" panose="03020402040406030203" pitchFamily="66" charset="-78"/>
              </a:rPr>
              <a:t>وبيرنست</a:t>
            </a:r>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 إلى فكرة عدم وجود نظرية أو نموذج أمثل صالح لجميع المؤسسات أو المشكلات، فظهرت النظرية </a:t>
            </a:r>
            <a:r>
              <a:rPr lang="ar-DZ" sz="2800" dirty="0" err="1">
                <a:effectLst/>
                <a:latin typeface="Arabic Typesetting" panose="03020402040406030203" pitchFamily="66" charset="-78"/>
                <a:ea typeface="Calibri" panose="020F0502020204030204" pitchFamily="34" charset="0"/>
                <a:cs typeface="Arabic Typesetting" panose="03020402040406030203" pitchFamily="66" charset="-78"/>
              </a:rPr>
              <a:t>الموقفية</a:t>
            </a:r>
            <a:r>
              <a:rPr lang="ar-DZ" sz="2800" dirty="0">
                <a:effectLst/>
                <a:latin typeface="Arabic Typesetting" panose="03020402040406030203" pitchFamily="66" charset="-78"/>
                <a:ea typeface="Calibri" panose="020F0502020204030204" pitchFamily="34" charset="0"/>
                <a:cs typeface="Arabic Typesetting" panose="03020402040406030203" pitchFamily="66" charset="-78"/>
              </a:rPr>
              <a:t> التي يقودها الموقف أو الظرف الذي تمر به المؤسسة باعتبارها نظاما مفتوحا يؤثر ويتأثر بالعديد من الأطراف والعوامل، واختلفت النظرية في طريقة تطبيقها والمبادئ التي تقوم عليها.</a:t>
            </a:r>
            <a:endParaRPr lang="fr-FR" sz="2800"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pic>
        <p:nvPicPr>
          <p:cNvPr id="7" name="Image 6"/>
          <p:cNvPicPr>
            <a:picLocks noChangeAspect="1"/>
          </p:cNvPicPr>
          <p:nvPr/>
        </p:nvPicPr>
        <p:blipFill>
          <a:blip r:embed="rId2"/>
          <a:stretch>
            <a:fillRect/>
          </a:stretch>
        </p:blipFill>
        <p:spPr>
          <a:xfrm>
            <a:off x="308216" y="423081"/>
            <a:ext cx="4634450" cy="5977719"/>
          </a:xfrm>
          <a:prstGeom prst="rect">
            <a:avLst/>
          </a:prstGeom>
        </p:spPr>
      </p:pic>
      <p:sp>
        <p:nvSpPr>
          <p:cNvPr id="2" name="Rectangle 1">
            <a:extLst>
              <a:ext uri="{FF2B5EF4-FFF2-40B4-BE49-F238E27FC236}">
                <a16:creationId xmlns:a16="http://schemas.microsoft.com/office/drawing/2014/main" id="{5DE5DF5F-4F27-31E6-10F8-8F0FE0110397}"/>
              </a:ext>
            </a:extLst>
          </p:cNvPr>
          <p:cNvSpPr/>
          <p:nvPr/>
        </p:nvSpPr>
        <p:spPr>
          <a:xfrm>
            <a:off x="323205" y="579260"/>
            <a:ext cx="3207433" cy="2123658"/>
          </a:xfrm>
          <a:prstGeom prst="rect">
            <a:avLst/>
          </a:prstGeom>
          <a:noFill/>
          <a:ln>
            <a:noFill/>
          </a:ln>
        </p:spPr>
        <p:txBody>
          <a:bodyPr wrap="square" lIns="91440" tIns="45720" rIns="91440" bIns="45720">
            <a:spAutoFit/>
          </a:bodyPr>
          <a:lstStyle/>
          <a:p>
            <a:pPr algn="ctr" rtl="1"/>
            <a:r>
              <a:rPr lang="ar-DZ" sz="4400"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مما سبق، فيما تكمن النظرية </a:t>
            </a:r>
            <a:r>
              <a:rPr lang="ar-DZ" sz="4400" dirty="0" err="1">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الموقفية</a:t>
            </a:r>
            <a:r>
              <a:rPr lang="ar-DZ" sz="4400"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 في الإدارة وكيف يمكن تطبيقها؟</a:t>
            </a:r>
            <a:endParaRPr lang="fr-FR" sz="4400"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1596805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68228" y="128483"/>
            <a:ext cx="7313220"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1. مفهوم النظرية </a:t>
            </a:r>
            <a:r>
              <a:rPr lang="ar-DZ" sz="7200" b="1" cap="none"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الموقفية</a:t>
            </a:r>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في الإدارة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2" name="Rectangle 1"/>
          <p:cNvSpPr/>
          <p:nvPr/>
        </p:nvSpPr>
        <p:spPr>
          <a:xfrm>
            <a:off x="5029201" y="1223484"/>
            <a:ext cx="6934772" cy="2554545"/>
          </a:xfrm>
          <a:prstGeom prst="rect">
            <a:avLst/>
          </a:prstGeom>
        </p:spPr>
        <p:txBody>
          <a:bodyPr wrap="square">
            <a:spAutoFit/>
          </a:bodyPr>
          <a:lstStyle/>
          <a:p>
            <a:pPr indent="355600" algn="just" rtl="1"/>
            <a:r>
              <a:rPr lang="ar-DZ" sz="3200" b="1" dirty="0">
                <a:latin typeface="Arabic Typesetting" panose="03020402040406030203" pitchFamily="66" charset="-78"/>
                <a:cs typeface="Arabic Typesetting" panose="03020402040406030203" pitchFamily="66" charset="-78"/>
              </a:rPr>
              <a:t>جاءت النظرية </a:t>
            </a:r>
            <a:r>
              <a:rPr lang="ar-DZ" sz="3200" b="1" dirty="0" err="1">
                <a:latin typeface="Arabic Typesetting" panose="03020402040406030203" pitchFamily="66" charset="-78"/>
                <a:cs typeface="Arabic Typesetting" panose="03020402040406030203" pitchFamily="66" charset="-78"/>
              </a:rPr>
              <a:t>الموقفية</a:t>
            </a:r>
            <a:r>
              <a:rPr lang="ar-DZ" sz="3200" b="1" dirty="0">
                <a:latin typeface="Arabic Typesetting" panose="03020402040406030203" pitchFamily="66" charset="-78"/>
                <a:cs typeface="Arabic Typesetting" panose="03020402040406030203" pitchFamily="66" charset="-78"/>
              </a:rPr>
              <a:t> إثر الانتقادات التي شهدتها النظريات السابقة. وقد سُميت بالنظرية </a:t>
            </a:r>
            <a:r>
              <a:rPr lang="ar-DZ" sz="3200" b="1" dirty="0" err="1">
                <a:latin typeface="Arabic Typesetting" panose="03020402040406030203" pitchFamily="66" charset="-78"/>
                <a:cs typeface="Arabic Typesetting" panose="03020402040406030203" pitchFamily="66" charset="-78"/>
              </a:rPr>
              <a:t>الموقفية</a:t>
            </a:r>
            <a:r>
              <a:rPr lang="ar-DZ" sz="3200" b="1" dirty="0">
                <a:latin typeface="Arabic Typesetting" panose="03020402040406030203" pitchFamily="66" charset="-78"/>
                <a:cs typeface="Arabic Typesetting" panose="03020402040406030203" pitchFamily="66" charset="-78"/>
              </a:rPr>
              <a:t> </a:t>
            </a:r>
            <a:r>
              <a:rPr lang="fr-FR" sz="3200" b="1" dirty="0" err="1">
                <a:latin typeface="Arabic Typesetting" panose="03020402040406030203" pitchFamily="66" charset="-78"/>
                <a:cs typeface="Arabic Typesetting" panose="03020402040406030203" pitchFamily="66" charset="-78"/>
              </a:rPr>
              <a:t>Contingency</a:t>
            </a:r>
            <a:r>
              <a:rPr lang="fr-FR" sz="3200" b="1" dirty="0">
                <a:latin typeface="Arabic Typesetting" panose="03020402040406030203" pitchFamily="66" charset="-78"/>
                <a:cs typeface="Arabic Typesetting" panose="03020402040406030203" pitchFamily="66" charset="-78"/>
              </a:rPr>
              <a:t> Theory</a:t>
            </a:r>
            <a:r>
              <a:rPr lang="ar-DZ" sz="3200" b="1" dirty="0">
                <a:latin typeface="Arabic Typesetting" panose="03020402040406030203" pitchFamily="66" charset="-78"/>
                <a:cs typeface="Arabic Typesetting" panose="03020402040406030203" pitchFamily="66" charset="-78"/>
              </a:rPr>
              <a:t> أو الظرفية </a:t>
            </a:r>
            <a:r>
              <a:rPr lang="fr-FR" sz="3200" b="1" dirty="0">
                <a:latin typeface="Arabic Typesetting" panose="03020402040406030203" pitchFamily="66" charset="-78"/>
                <a:cs typeface="Arabic Typesetting" panose="03020402040406030203" pitchFamily="66" charset="-78"/>
              </a:rPr>
              <a:t> </a:t>
            </a:r>
            <a:r>
              <a:rPr lang="fr-FR" sz="3200" b="1" dirty="0" err="1">
                <a:latin typeface="Arabic Typesetting" panose="03020402040406030203" pitchFamily="66" charset="-78"/>
                <a:cs typeface="Arabic Typesetting" panose="03020402040406030203" pitchFamily="66" charset="-78"/>
              </a:rPr>
              <a:t>Situational</a:t>
            </a:r>
            <a:r>
              <a:rPr lang="fr-FR" sz="3200" b="1" dirty="0">
                <a:latin typeface="Arabic Typesetting" panose="03020402040406030203" pitchFamily="66" charset="-78"/>
                <a:cs typeface="Arabic Typesetting" panose="03020402040406030203" pitchFamily="66" charset="-78"/>
              </a:rPr>
              <a:t> Theory</a:t>
            </a:r>
            <a:r>
              <a:rPr lang="ar-DZ" sz="3200" b="1" dirty="0">
                <a:latin typeface="Arabic Typesetting" panose="03020402040406030203" pitchFamily="66" charset="-78"/>
                <a:cs typeface="Arabic Typesetting" panose="03020402040406030203" pitchFamily="66" charset="-78"/>
              </a:rPr>
              <a:t>، وهي تقوم على مبدأ عدم وجود نموذج أو طريقة واحدة مُثلى للإدارة </a:t>
            </a:r>
            <a:r>
              <a:rPr lang="fr-FR" sz="3200" b="1" dirty="0">
                <a:latin typeface="Arabic Typesetting" panose="03020402040406030203" pitchFamily="66" charset="-78"/>
                <a:cs typeface="Arabic Typesetting" panose="03020402040406030203" pitchFamily="66" charset="-78"/>
              </a:rPr>
              <a:t>One Best </a:t>
            </a:r>
            <a:r>
              <a:rPr lang="fr-FR" sz="3200" b="1" dirty="0" err="1">
                <a:latin typeface="Arabic Typesetting" panose="03020402040406030203" pitchFamily="66" charset="-78"/>
                <a:cs typeface="Arabic Typesetting" panose="03020402040406030203" pitchFamily="66" charset="-78"/>
              </a:rPr>
              <a:t>Way</a:t>
            </a:r>
            <a:r>
              <a:rPr lang="ar-DZ" sz="3200" b="1" dirty="0">
                <a:latin typeface="Arabic Typesetting" panose="03020402040406030203" pitchFamily="66" charset="-78"/>
                <a:cs typeface="Arabic Typesetting" panose="03020402040406030203" pitchFamily="66" charset="-78"/>
              </a:rPr>
              <a:t>، بل لكل موقف بعوامله المؤثرة أسلوب وطريقة مناسبة.</a:t>
            </a:r>
          </a:p>
          <a:p>
            <a:pPr indent="355600" algn="just" rtl="1"/>
            <a:r>
              <a:rPr lang="ar-DZ" sz="3200" b="1" dirty="0">
                <a:latin typeface="Arabic Typesetting" panose="03020402040406030203" pitchFamily="66" charset="-78"/>
                <a:cs typeface="Arabic Typesetting" panose="03020402040406030203" pitchFamily="66" charset="-78"/>
              </a:rPr>
              <a:t>وقد قُدمت للنظرية </a:t>
            </a:r>
            <a:r>
              <a:rPr lang="ar-DZ" sz="3200" b="1" dirty="0" err="1">
                <a:latin typeface="Arabic Typesetting" panose="03020402040406030203" pitchFamily="66" charset="-78"/>
                <a:cs typeface="Arabic Typesetting" panose="03020402040406030203" pitchFamily="66" charset="-78"/>
              </a:rPr>
              <a:t>الموقفية</a:t>
            </a:r>
            <a:r>
              <a:rPr lang="ar-DZ" sz="3200" b="1" dirty="0">
                <a:latin typeface="Arabic Typesetting" panose="03020402040406030203" pitchFamily="66" charset="-78"/>
                <a:cs typeface="Arabic Typesetting" panose="03020402040406030203" pitchFamily="66" charset="-78"/>
              </a:rPr>
              <a:t> عدة تعاريف نذكر منها:</a:t>
            </a:r>
          </a:p>
        </p:txBody>
      </p:sp>
      <p:sp>
        <p:nvSpPr>
          <p:cNvPr id="8" name="Rectangle 7"/>
          <p:cNvSpPr/>
          <p:nvPr/>
        </p:nvSpPr>
        <p:spPr>
          <a:xfrm>
            <a:off x="8742219" y="3995170"/>
            <a:ext cx="3223464" cy="2554545"/>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r>
              <a:rPr lang="ar-DZ" sz="2800" b="1" dirty="0">
                <a:solidFill>
                  <a:schemeClr val="tx1"/>
                </a:solidFill>
                <a:latin typeface="Arabic Typesetting" panose="03020402040406030203" pitchFamily="66" charset="-78"/>
                <a:cs typeface="Arabic Typesetting" panose="03020402040406030203" pitchFamily="66" charset="-78"/>
              </a:rPr>
              <a:t>هي أسلوب لتحليل المشاكل الإدارية، تتطلب من المدير التعرف على العوامل أو المتغيرات التي يجب التعامل معها عند اختيار أسلوب أو طريقة عمل.</a:t>
            </a:r>
          </a:p>
        </p:txBody>
      </p:sp>
      <p:sp>
        <p:nvSpPr>
          <p:cNvPr id="9" name="Rectangle 8"/>
          <p:cNvSpPr/>
          <p:nvPr/>
        </p:nvSpPr>
        <p:spPr>
          <a:xfrm>
            <a:off x="5223164" y="3995170"/>
            <a:ext cx="3352800" cy="2554545"/>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sz="2800" b="1" dirty="0">
                <a:solidFill>
                  <a:schemeClr val="tx1"/>
                </a:solidFill>
                <a:latin typeface="Arabic Typesetting" panose="03020402040406030203" pitchFamily="66" charset="-78"/>
                <a:cs typeface="Arabic Typesetting" panose="03020402040406030203" pitchFamily="66" charset="-78"/>
              </a:rPr>
              <a:t>هي نظرية تُستخدم على نطاق واسع لتقييم الطرق التي تقوم بها المؤسسات بتغيير هياكلها وأساليبها لتحقيق أداءٍ أفضل، وغالبا ما يكون ذلك استجابة لمختلف الظروف الطارئة التي تنشأ من بيئة العمل.</a:t>
            </a:r>
          </a:p>
        </p:txBody>
      </p:sp>
      <p:sp>
        <p:nvSpPr>
          <p:cNvPr id="11" name="Forme libre : forme 10">
            <a:extLst>
              <a:ext uri="{FF2B5EF4-FFF2-40B4-BE49-F238E27FC236}">
                <a16:creationId xmlns:a16="http://schemas.microsoft.com/office/drawing/2014/main" id="{ADB00E4D-1615-43EF-C481-2758CB68F118}"/>
              </a:ext>
            </a:extLst>
          </p:cNvPr>
          <p:cNvSpPr/>
          <p:nvPr/>
        </p:nvSpPr>
        <p:spPr>
          <a:xfrm>
            <a:off x="783574" y="5623721"/>
            <a:ext cx="3352800" cy="4337697"/>
          </a:xfrm>
          <a:custGeom>
            <a:avLst/>
            <a:gdLst>
              <a:gd name="connsiteX0" fmla="*/ 0 w 3352800"/>
              <a:gd name="connsiteY0" fmla="*/ 948394 h 3502939"/>
              <a:gd name="connsiteX1" fmla="*/ 3352800 w 3352800"/>
              <a:gd name="connsiteY1" fmla="*/ 948394 h 3502939"/>
              <a:gd name="connsiteX2" fmla="*/ 3352800 w 3352800"/>
              <a:gd name="connsiteY2" fmla="*/ 3502939 h 3502939"/>
              <a:gd name="connsiteX3" fmla="*/ 0 w 3352800"/>
              <a:gd name="connsiteY3" fmla="*/ 3502939 h 3502939"/>
              <a:gd name="connsiteX4" fmla="*/ 1648691 w 3352800"/>
              <a:gd name="connsiteY4" fmla="*/ 0 h 3502939"/>
              <a:gd name="connsiteX5" fmla="*/ 2272145 w 3352800"/>
              <a:gd name="connsiteY5" fmla="*/ 471667 h 3502939"/>
              <a:gd name="connsiteX6" fmla="*/ 1960418 w 3352800"/>
              <a:gd name="connsiteY6" fmla="*/ 471667 h 3502939"/>
              <a:gd name="connsiteX7" fmla="*/ 1960418 w 3352800"/>
              <a:gd name="connsiteY7" fmla="*/ 943333 h 3502939"/>
              <a:gd name="connsiteX8" fmla="*/ 1336963 w 3352800"/>
              <a:gd name="connsiteY8" fmla="*/ 943333 h 3502939"/>
              <a:gd name="connsiteX9" fmla="*/ 1336963 w 3352800"/>
              <a:gd name="connsiteY9" fmla="*/ 471667 h 3502939"/>
              <a:gd name="connsiteX10" fmla="*/ 1025236 w 3352800"/>
              <a:gd name="connsiteY10" fmla="*/ 471667 h 350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2800" h="3502939">
                <a:moveTo>
                  <a:pt x="0" y="948394"/>
                </a:moveTo>
                <a:lnTo>
                  <a:pt x="3352800" y="948394"/>
                </a:lnTo>
                <a:lnTo>
                  <a:pt x="3352800" y="3502939"/>
                </a:lnTo>
                <a:lnTo>
                  <a:pt x="0" y="3502939"/>
                </a:lnTo>
                <a:close/>
                <a:moveTo>
                  <a:pt x="1648691" y="0"/>
                </a:moveTo>
                <a:lnTo>
                  <a:pt x="2272145" y="471667"/>
                </a:lnTo>
                <a:lnTo>
                  <a:pt x="1960418" y="471667"/>
                </a:lnTo>
                <a:lnTo>
                  <a:pt x="1960418" y="943333"/>
                </a:lnTo>
                <a:lnTo>
                  <a:pt x="1336963" y="943333"/>
                </a:lnTo>
                <a:lnTo>
                  <a:pt x="1336963" y="471667"/>
                </a:lnTo>
                <a:lnTo>
                  <a:pt x="1025236" y="471667"/>
                </a:lnTo>
                <a:close/>
              </a:path>
            </a:pathLst>
          </a:cu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ar-DZ" sz="2800" b="1" dirty="0">
              <a:solidFill>
                <a:schemeClr val="tx1"/>
              </a:solidFill>
              <a:latin typeface="Arabic Typesetting" panose="03020402040406030203" pitchFamily="66" charset="-78"/>
              <a:cs typeface="Arabic Typesetting" panose="03020402040406030203" pitchFamily="66" charset="-78"/>
            </a:endParaRPr>
          </a:p>
          <a:p>
            <a:pPr algn="ctr" rtl="1"/>
            <a:endParaRPr lang="ar-DZ" sz="4000" b="1" dirty="0">
              <a:solidFill>
                <a:schemeClr val="tx1"/>
              </a:solidFill>
              <a:latin typeface="Arabic Typesetting" panose="03020402040406030203" pitchFamily="66" charset="-78"/>
              <a:cs typeface="Arabic Typesetting" panose="03020402040406030203" pitchFamily="66" charset="-78"/>
            </a:endParaRPr>
          </a:p>
          <a:p>
            <a:pPr algn="ctr" rtl="1"/>
            <a:r>
              <a:rPr lang="ar-DZ" sz="3600" b="1" dirty="0">
                <a:solidFill>
                  <a:schemeClr val="tx2">
                    <a:lumMod val="75000"/>
                  </a:schemeClr>
                </a:solidFill>
                <a:latin typeface="Arabic Typesetting" panose="03020402040406030203" pitchFamily="66" charset="-78"/>
                <a:cs typeface="Arabic Typesetting" panose="03020402040406030203" pitchFamily="66" charset="-78"/>
              </a:rPr>
              <a:t>تعريف الطالبين:</a:t>
            </a:r>
          </a:p>
          <a:p>
            <a:pPr algn="ctr" rtl="1"/>
            <a:r>
              <a:rPr lang="ar-DZ" sz="3200" b="1" dirty="0">
                <a:solidFill>
                  <a:schemeClr val="tx1"/>
                </a:solidFill>
                <a:latin typeface="Arabic Typesetting" panose="03020402040406030203" pitchFamily="66" charset="-78"/>
                <a:cs typeface="Arabic Typesetting" panose="03020402040406030203" pitchFamily="66" charset="-78"/>
              </a:rPr>
              <a:t>النظرية </a:t>
            </a:r>
            <a:r>
              <a:rPr lang="ar-DZ" sz="3200" b="1" dirty="0" err="1">
                <a:solidFill>
                  <a:schemeClr val="tx1"/>
                </a:solidFill>
                <a:latin typeface="Arabic Typesetting" panose="03020402040406030203" pitchFamily="66" charset="-78"/>
                <a:cs typeface="Arabic Typesetting" panose="03020402040406030203" pitchFamily="66" charset="-78"/>
              </a:rPr>
              <a:t>الموقفية</a:t>
            </a:r>
            <a:r>
              <a:rPr lang="ar-DZ" sz="3200" b="1" dirty="0">
                <a:solidFill>
                  <a:schemeClr val="tx1"/>
                </a:solidFill>
                <a:latin typeface="Arabic Typesetting" panose="03020402040406030203" pitchFamily="66" charset="-78"/>
                <a:cs typeface="Arabic Typesetting" panose="03020402040406030203" pitchFamily="66" charset="-78"/>
              </a:rPr>
              <a:t> في الإدارة هي النظرية الإدارية التي تقوم على مبدأ عدم وجود طريقة واحدة مُثلى للإدارة، وإنّما يتم تحديد الأسلوب أو الطريقة تبعا للعوامل المؤثرة في ذلك الموقف.</a:t>
            </a:r>
          </a:p>
        </p:txBody>
      </p:sp>
    </p:spTree>
    <p:extLst>
      <p:ext uri="{BB962C8B-B14F-4D97-AF65-F5344CB8AC3E}">
        <p14:creationId xmlns:p14="http://schemas.microsoft.com/office/powerpoint/2010/main" val="11077255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4" presetClass="path" presetSubtype="0" accel="50000" decel="50000" fill="hold" grpId="0" nodeType="clickEffect">
                                  <p:stCondLst>
                                    <p:cond delay="0"/>
                                  </p:stCondLst>
                                  <p:childTnLst>
                                    <p:animMotion origin="layout" path="M 4.58333E-6 -2.59259E-6 L -0.00456 -0.67361 " pathEditMode="relative" rAng="0" ptsTypes="AA">
                                      <p:cBhvr>
                                        <p:cTn id="35" dur="2000" fill="hold"/>
                                        <p:tgtEl>
                                          <p:spTgt spid="11"/>
                                        </p:tgtEl>
                                        <p:attrNameLst>
                                          <p:attrName>ppt_x</p:attrName>
                                          <p:attrName>ppt_y</p:attrName>
                                        </p:attrNameLst>
                                      </p:cBhvr>
                                      <p:rCtr x="-234" y="-336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pour une image  8"/>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832" b="5832"/>
          <a:stretch>
            <a:fillRect/>
          </a:stretch>
        </p:blipFill>
        <p:spPr>
          <a:xfrm>
            <a:off x="696578" y="1099071"/>
            <a:ext cx="3764073" cy="4257609"/>
          </a:xfrm>
        </p:spPr>
      </p:pic>
      <p:sp>
        <p:nvSpPr>
          <p:cNvPr id="4" name="Isosceles Triangle 5"/>
          <p:cNvSpPr/>
          <p:nvPr/>
        </p:nvSpPr>
        <p:spPr>
          <a:xfrm rot="19800000">
            <a:off x="592084" y="574230"/>
            <a:ext cx="3505022" cy="4203758"/>
          </a:xfrm>
          <a:custGeom>
            <a:avLst/>
            <a:gdLst>
              <a:gd name="connsiteX0" fmla="*/ 0 w 1743456"/>
              <a:gd name="connsiteY0" fmla="*/ 1901952 h 1901952"/>
              <a:gd name="connsiteX1" fmla="*/ 871728 w 1743456"/>
              <a:gd name="connsiteY1" fmla="*/ 0 h 1901952"/>
              <a:gd name="connsiteX2" fmla="*/ 1743456 w 1743456"/>
              <a:gd name="connsiteY2" fmla="*/ 1901952 h 1901952"/>
              <a:gd name="connsiteX3" fmla="*/ 0 w 1743456"/>
              <a:gd name="connsiteY3" fmla="*/ 1901952 h 1901952"/>
              <a:gd name="connsiteX0" fmla="*/ 18999 w 1781454"/>
              <a:gd name="connsiteY0" fmla="*/ 1901952 h 1901952"/>
              <a:gd name="connsiteX1" fmla="*/ 890727 w 1781454"/>
              <a:gd name="connsiteY1" fmla="*/ 0 h 1901952"/>
              <a:gd name="connsiteX2" fmla="*/ 1762455 w 1781454"/>
              <a:gd name="connsiteY2" fmla="*/ 1901952 h 1901952"/>
              <a:gd name="connsiteX3" fmla="*/ 18999 w 1781454"/>
              <a:gd name="connsiteY3" fmla="*/ 1901952 h 1901952"/>
              <a:gd name="connsiteX0" fmla="*/ 18999 w 1922935"/>
              <a:gd name="connsiteY0" fmla="*/ 1901952 h 1901952"/>
              <a:gd name="connsiteX1" fmla="*/ 890727 w 1922935"/>
              <a:gd name="connsiteY1" fmla="*/ 0 h 1901952"/>
              <a:gd name="connsiteX2" fmla="*/ 1762455 w 1922935"/>
              <a:gd name="connsiteY2" fmla="*/ 1901952 h 1901952"/>
              <a:gd name="connsiteX3" fmla="*/ 18999 w 1922935"/>
              <a:gd name="connsiteY3" fmla="*/ 1901952 h 1901952"/>
              <a:gd name="connsiteX0" fmla="*/ 160480 w 2064416"/>
              <a:gd name="connsiteY0" fmla="*/ 1901952 h 1901952"/>
              <a:gd name="connsiteX1" fmla="*/ 1032208 w 2064416"/>
              <a:gd name="connsiteY1" fmla="*/ 0 h 1901952"/>
              <a:gd name="connsiteX2" fmla="*/ 1903936 w 2064416"/>
              <a:gd name="connsiteY2" fmla="*/ 1901952 h 1901952"/>
              <a:gd name="connsiteX3" fmla="*/ 160480 w 2064416"/>
              <a:gd name="connsiteY3" fmla="*/ 1901952 h 1901952"/>
            </a:gdLst>
            <a:ahLst/>
            <a:cxnLst>
              <a:cxn ang="0">
                <a:pos x="connsiteX0" y="connsiteY0"/>
              </a:cxn>
              <a:cxn ang="0">
                <a:pos x="connsiteX1" y="connsiteY1"/>
              </a:cxn>
              <a:cxn ang="0">
                <a:pos x="connsiteX2" y="connsiteY2"/>
              </a:cxn>
              <a:cxn ang="0">
                <a:pos x="connsiteX3" y="connsiteY3"/>
              </a:cxn>
            </a:cxnLst>
            <a:rect l="l" t="t" r="r" b="b"/>
            <a:pathLst>
              <a:path w="2064416" h="1901952">
                <a:moveTo>
                  <a:pt x="160480" y="1901952"/>
                </a:moveTo>
                <a:cubicBezTo>
                  <a:pt x="-420672" y="1901952"/>
                  <a:pt x="741632" y="0"/>
                  <a:pt x="1032208" y="0"/>
                </a:cubicBezTo>
                <a:cubicBezTo>
                  <a:pt x="1322784" y="0"/>
                  <a:pt x="2485088" y="1901952"/>
                  <a:pt x="1903936" y="1901952"/>
                </a:cubicBezTo>
                <a:lnTo>
                  <a:pt x="160480" y="1901952"/>
                </a:lnTo>
                <a:close/>
              </a:path>
            </a:pathLst>
          </a:cu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3" name="Isosceles Triangle 5"/>
          <p:cNvSpPr/>
          <p:nvPr/>
        </p:nvSpPr>
        <p:spPr>
          <a:xfrm rot="1800000">
            <a:off x="700286" y="1112561"/>
            <a:ext cx="3806438" cy="3870881"/>
          </a:xfrm>
          <a:custGeom>
            <a:avLst/>
            <a:gdLst>
              <a:gd name="connsiteX0" fmla="*/ 0 w 1743456"/>
              <a:gd name="connsiteY0" fmla="*/ 1901952 h 1901952"/>
              <a:gd name="connsiteX1" fmla="*/ 871728 w 1743456"/>
              <a:gd name="connsiteY1" fmla="*/ 0 h 1901952"/>
              <a:gd name="connsiteX2" fmla="*/ 1743456 w 1743456"/>
              <a:gd name="connsiteY2" fmla="*/ 1901952 h 1901952"/>
              <a:gd name="connsiteX3" fmla="*/ 0 w 1743456"/>
              <a:gd name="connsiteY3" fmla="*/ 1901952 h 1901952"/>
              <a:gd name="connsiteX0" fmla="*/ 18999 w 1781454"/>
              <a:gd name="connsiteY0" fmla="*/ 1901952 h 1901952"/>
              <a:gd name="connsiteX1" fmla="*/ 890727 w 1781454"/>
              <a:gd name="connsiteY1" fmla="*/ 0 h 1901952"/>
              <a:gd name="connsiteX2" fmla="*/ 1762455 w 1781454"/>
              <a:gd name="connsiteY2" fmla="*/ 1901952 h 1901952"/>
              <a:gd name="connsiteX3" fmla="*/ 18999 w 1781454"/>
              <a:gd name="connsiteY3" fmla="*/ 1901952 h 1901952"/>
              <a:gd name="connsiteX0" fmla="*/ 18999 w 1922935"/>
              <a:gd name="connsiteY0" fmla="*/ 1901952 h 1901952"/>
              <a:gd name="connsiteX1" fmla="*/ 890727 w 1922935"/>
              <a:gd name="connsiteY1" fmla="*/ 0 h 1901952"/>
              <a:gd name="connsiteX2" fmla="*/ 1762455 w 1922935"/>
              <a:gd name="connsiteY2" fmla="*/ 1901952 h 1901952"/>
              <a:gd name="connsiteX3" fmla="*/ 18999 w 1922935"/>
              <a:gd name="connsiteY3" fmla="*/ 1901952 h 1901952"/>
              <a:gd name="connsiteX0" fmla="*/ 160480 w 2064416"/>
              <a:gd name="connsiteY0" fmla="*/ 1901952 h 1901952"/>
              <a:gd name="connsiteX1" fmla="*/ 1032208 w 2064416"/>
              <a:gd name="connsiteY1" fmla="*/ 0 h 1901952"/>
              <a:gd name="connsiteX2" fmla="*/ 1903936 w 2064416"/>
              <a:gd name="connsiteY2" fmla="*/ 1901952 h 1901952"/>
              <a:gd name="connsiteX3" fmla="*/ 160480 w 2064416"/>
              <a:gd name="connsiteY3" fmla="*/ 1901952 h 1901952"/>
            </a:gdLst>
            <a:ahLst/>
            <a:cxnLst>
              <a:cxn ang="0">
                <a:pos x="connsiteX0" y="connsiteY0"/>
              </a:cxn>
              <a:cxn ang="0">
                <a:pos x="connsiteX1" y="connsiteY1"/>
              </a:cxn>
              <a:cxn ang="0">
                <a:pos x="connsiteX2" y="connsiteY2"/>
              </a:cxn>
              <a:cxn ang="0">
                <a:pos x="connsiteX3" y="connsiteY3"/>
              </a:cxn>
            </a:cxnLst>
            <a:rect l="l" t="t" r="r" b="b"/>
            <a:pathLst>
              <a:path w="2064416" h="1901952">
                <a:moveTo>
                  <a:pt x="160480" y="1901952"/>
                </a:moveTo>
                <a:cubicBezTo>
                  <a:pt x="-420672" y="1901952"/>
                  <a:pt x="741632" y="0"/>
                  <a:pt x="1032208" y="0"/>
                </a:cubicBezTo>
                <a:cubicBezTo>
                  <a:pt x="1322784" y="0"/>
                  <a:pt x="2485088" y="1901952"/>
                  <a:pt x="1903936" y="1901952"/>
                </a:cubicBezTo>
                <a:lnTo>
                  <a:pt x="160480" y="1901952"/>
                </a:lnTo>
                <a:close/>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14" name="ZoneTexte 13"/>
          <p:cNvSpPr txBox="1"/>
          <p:nvPr/>
        </p:nvSpPr>
        <p:spPr>
          <a:xfrm>
            <a:off x="4913255" y="457304"/>
            <a:ext cx="6864764" cy="4154984"/>
          </a:xfrm>
          <a:prstGeom prst="rect">
            <a:avLst/>
          </a:prstGeom>
          <a:noFill/>
        </p:spPr>
        <p:txBody>
          <a:bodyPr wrap="square" rtlCol="1">
            <a:spAutoFit/>
          </a:bodyPr>
          <a:lstStyle/>
          <a:p>
            <a:pPr indent="355600" algn="just" rtl="1"/>
            <a:r>
              <a:rPr lang="ar-DZ" sz="3200" b="1" dirty="0">
                <a:latin typeface="Arabic Typesetting" panose="03020402040406030203" pitchFamily="66" charset="-78"/>
                <a:cs typeface="Arabic Typesetting" panose="03020402040406030203" pitchFamily="66" charset="-78"/>
              </a:rPr>
              <a:t>إنّ السؤال الرئيسي الذي تطرحه النظرية </a:t>
            </a:r>
            <a:r>
              <a:rPr lang="ar-DZ" sz="3200" b="1" dirty="0" err="1">
                <a:latin typeface="Arabic Typesetting" panose="03020402040406030203" pitchFamily="66" charset="-78"/>
                <a:cs typeface="Arabic Typesetting" panose="03020402040406030203" pitchFamily="66" charset="-78"/>
              </a:rPr>
              <a:t>الموقفية</a:t>
            </a:r>
            <a:r>
              <a:rPr lang="ar-DZ" sz="3200" b="1" dirty="0">
                <a:latin typeface="Arabic Typesetting" panose="03020402040406030203" pitchFamily="66" charset="-78"/>
                <a:cs typeface="Arabic Typesetting" panose="03020402040406030203" pitchFamily="66" charset="-78"/>
              </a:rPr>
              <a:t> هو: </a:t>
            </a:r>
          </a:p>
          <a:p>
            <a:pPr marL="720725" indent="-360363" algn="just" rtl="1">
              <a:buFont typeface="Wingdings" panose="05000000000000000000" pitchFamily="2" charset="2"/>
              <a:buChar char="ü"/>
            </a:pPr>
            <a:r>
              <a:rPr lang="ar-DZ" sz="3600" b="1" dirty="0">
                <a:solidFill>
                  <a:schemeClr val="accent1">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هل الطريقة التي كانت صالحة في حل مشكلة ما سابقا، تصلح لحل مشكلة اليوم؟</a:t>
            </a:r>
          </a:p>
          <a:p>
            <a:pPr indent="355600" algn="just" rtl="1"/>
            <a:r>
              <a:rPr lang="ar-DZ" sz="3200" b="1" dirty="0">
                <a:latin typeface="Arabic Typesetting" panose="03020402040406030203" pitchFamily="66" charset="-78"/>
                <a:cs typeface="Arabic Typesetting" panose="03020402040406030203" pitchFamily="66" charset="-78"/>
              </a:rPr>
              <a:t>والجواب هو أنّ الأمر يحتاج لتشخيص وتحليل للمواقف والظروف من طرف الإدارة، ذلك أنّ لكل مؤسسة عواملها وخصوصيتها، مما يجعل الحل السابق قد لا يكون مناسب  للموقف الحالي، حيث أن السلوك الإداري أو الطريقة التي سيتم تبنيها ترتبط بالسياق أو الوضع الذي تعيشه المؤسسة وذلك لعدة أسباب:</a:t>
            </a:r>
          </a:p>
        </p:txBody>
      </p:sp>
      <p:sp>
        <p:nvSpPr>
          <p:cNvPr id="5" name="ZoneTexte 4">
            <a:extLst>
              <a:ext uri="{FF2B5EF4-FFF2-40B4-BE49-F238E27FC236}">
                <a16:creationId xmlns:a16="http://schemas.microsoft.com/office/drawing/2014/main" id="{3ABB8FE5-9D03-3BC6-3BCD-0D3E1DA74799}"/>
              </a:ext>
            </a:extLst>
          </p:cNvPr>
          <p:cNvSpPr txBox="1"/>
          <p:nvPr/>
        </p:nvSpPr>
        <p:spPr>
          <a:xfrm>
            <a:off x="4940963" y="4684953"/>
            <a:ext cx="7043219" cy="1815882"/>
          </a:xfrm>
          <a:prstGeom prst="rect">
            <a:avLst/>
          </a:prstGeom>
          <a:noFill/>
        </p:spPr>
        <p:txBody>
          <a:bodyPr wrap="square">
            <a:spAutoFit/>
          </a:bodyPr>
          <a:lstStyle/>
          <a:p>
            <a:pPr marL="720725" indent="-360363" algn="just" rtl="1">
              <a:buFont typeface="Wingdings" panose="05000000000000000000" pitchFamily="2" charset="2"/>
              <a:buChar char="ü"/>
            </a:pPr>
            <a:r>
              <a:rPr lang="ar-DZ" sz="2800" b="1" dirty="0">
                <a:solidFill>
                  <a:schemeClr val="accent1">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عدم ثبات المواقف السلوكية نتيجة لطبيعة الأفراد والجماعات المشكلة لكل مؤسسة؛</a:t>
            </a:r>
          </a:p>
          <a:p>
            <a:pPr marL="720725" indent="-360363" algn="just" rtl="1">
              <a:buFont typeface="Wingdings" panose="05000000000000000000" pitchFamily="2" charset="2"/>
              <a:buChar char="ü"/>
            </a:pPr>
            <a:r>
              <a:rPr lang="ar-DZ" sz="2800" b="1" dirty="0">
                <a:solidFill>
                  <a:schemeClr val="accent1">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الطبيعة الديناميكية في علاقات المؤسسة؛</a:t>
            </a:r>
          </a:p>
          <a:p>
            <a:pPr marL="720725" indent="-360363" algn="just" rtl="1">
              <a:buFont typeface="Wingdings" panose="05000000000000000000" pitchFamily="2" charset="2"/>
              <a:buChar char="ü"/>
            </a:pPr>
            <a:r>
              <a:rPr lang="ar-DZ" sz="2800" b="1" dirty="0">
                <a:solidFill>
                  <a:schemeClr val="accent1">
                    <a:lumMod val="5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تنوع وتعدد المتغيرات ذات العلاقة بالسلوك التنظيمي وطبيعة تداخلها وتفاعلها مع المؤسسة.</a:t>
            </a:r>
          </a:p>
        </p:txBody>
      </p:sp>
      <p:sp>
        <p:nvSpPr>
          <p:cNvPr id="2" name="Rectangle 1">
            <a:extLst>
              <a:ext uri="{FF2B5EF4-FFF2-40B4-BE49-F238E27FC236}">
                <a16:creationId xmlns:a16="http://schemas.microsoft.com/office/drawing/2014/main" id="{AAA9AB0C-2FFB-826B-553D-AA82012F6019}"/>
              </a:ext>
            </a:extLst>
          </p:cNvPr>
          <p:cNvSpPr/>
          <p:nvPr/>
        </p:nvSpPr>
        <p:spPr>
          <a:xfrm>
            <a:off x="196835" y="6178499"/>
            <a:ext cx="3238387" cy="707886"/>
          </a:xfrm>
          <a:prstGeom prst="rect">
            <a:avLst/>
          </a:prstGeom>
          <a:noFill/>
        </p:spPr>
        <p:txBody>
          <a:bodyPr wrap="none" lIns="91440" tIns="45720" rIns="91440" bIns="45720">
            <a:spAutoFit/>
          </a:bodyPr>
          <a:lstStyle/>
          <a:p>
            <a:pPr algn="ctr" rtl="1"/>
            <a:r>
              <a:rPr lang="fr-FR" sz="40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Contingency</a:t>
            </a:r>
            <a:r>
              <a:rPr lang="fr-FR" sz="4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Theory</a:t>
            </a:r>
            <a:endParaRPr lang="fr-FR" sz="40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940297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0-#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1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11" name="Rectangle 10"/>
          <p:cNvSpPr/>
          <p:nvPr/>
        </p:nvSpPr>
        <p:spPr>
          <a:xfrm>
            <a:off x="5106336" y="278325"/>
            <a:ext cx="1608134"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حوصلة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3" name="ZoneTexte 2">
            <a:extLst>
              <a:ext uri="{FF2B5EF4-FFF2-40B4-BE49-F238E27FC236}">
                <a16:creationId xmlns:a16="http://schemas.microsoft.com/office/drawing/2014/main" id="{A31F2457-6ABD-E87C-A7B9-3DA1C6007C96}"/>
              </a:ext>
            </a:extLst>
          </p:cNvPr>
          <p:cNvSpPr txBox="1"/>
          <p:nvPr/>
        </p:nvSpPr>
        <p:spPr>
          <a:xfrm>
            <a:off x="574136" y="1603864"/>
            <a:ext cx="11043728" cy="3970318"/>
          </a:xfrm>
          <a:prstGeom prst="rect">
            <a:avLst/>
          </a:prstGeom>
          <a:noFill/>
        </p:spPr>
        <p:txBody>
          <a:bodyPr wrap="square" rtlCol="1">
            <a:spAutoFit/>
          </a:bodyPr>
          <a:lstStyle/>
          <a:p>
            <a:pPr indent="355600" algn="just" rtl="1"/>
            <a:r>
              <a:rPr lang="ar-DZ" sz="3600" b="1" dirty="0">
                <a:latin typeface="Arabic Typesetting" panose="03020402040406030203" pitchFamily="66" charset="-78"/>
                <a:cs typeface="Arabic Typesetting" panose="03020402040406030203" pitchFamily="66" charset="-78"/>
              </a:rPr>
              <a:t>مما سبق، يتضح لنا أنّ النظرية </a:t>
            </a:r>
            <a:r>
              <a:rPr lang="ar-DZ" sz="3600" b="1" dirty="0" err="1">
                <a:latin typeface="Arabic Typesetting" panose="03020402040406030203" pitchFamily="66" charset="-78"/>
                <a:cs typeface="Arabic Typesetting" panose="03020402040406030203" pitchFamily="66" charset="-78"/>
              </a:rPr>
              <a:t>الموقفية</a:t>
            </a:r>
            <a:r>
              <a:rPr lang="ar-DZ" sz="3600" b="1" dirty="0">
                <a:latin typeface="Arabic Typesetting" panose="03020402040406030203" pitchFamily="66" charset="-78"/>
                <a:cs typeface="Arabic Typesetting" panose="03020402040406030203" pitchFamily="66" charset="-78"/>
              </a:rPr>
              <a:t> في الإدارة جاءت على هذا الاسم كونها تقوم على عدة افتراضات؛ أولها أنّ السلوك التنظيمي الذي سيتم اعتماده يرتبط بالموقف أو الظرف الذي تمر به المؤسسة، والذي يرتبط بدوره ويتأثر بمجموعة من العوامل التي تُساهم في تشكل ذلك الموقف، والتي تختلف من زمن لآخر، من سياق لآخر ومن مؤسسة لأخرى، والتي قد لا تستطيع المؤسسة السيطرة عليها، مما يجعل من الصعب تطبيق طريقة واحدة لجميع المواقف، وهو ما يستدعي ضرورة التوفيق بين مختلف العوامل وكذا الأطراف ذات العلاقة. حيث ترتبط هذه الأخيرة بالافتراض الثاني، وهو الذي يقوم على كون المؤسسة نظاما مفتوحا، أي أنّها تؤثر وتتأثر بالعديد من الأطراف والعوامل كونها تنشط ضمن بيئة ديناميكية متغيرة، مما يؤثر على المؤسسة ونشاطها.</a:t>
            </a:r>
          </a:p>
        </p:txBody>
      </p:sp>
      <p:sp>
        <p:nvSpPr>
          <p:cNvPr id="2" name="Rectangle 1">
            <a:extLst>
              <a:ext uri="{FF2B5EF4-FFF2-40B4-BE49-F238E27FC236}">
                <a16:creationId xmlns:a16="http://schemas.microsoft.com/office/drawing/2014/main" id="{EAF4AA3A-CB57-CC7C-D2F3-49C88D356EDB}"/>
              </a:ext>
            </a:extLst>
          </p:cNvPr>
          <p:cNvSpPr/>
          <p:nvPr/>
        </p:nvSpPr>
        <p:spPr>
          <a:xfrm>
            <a:off x="271785" y="6133529"/>
            <a:ext cx="3238387" cy="707886"/>
          </a:xfrm>
          <a:prstGeom prst="rect">
            <a:avLst/>
          </a:prstGeom>
          <a:noFill/>
        </p:spPr>
        <p:txBody>
          <a:bodyPr wrap="none" lIns="91440" tIns="45720" rIns="91440" bIns="45720">
            <a:spAutoFit/>
          </a:bodyPr>
          <a:lstStyle/>
          <a:p>
            <a:pPr algn="ctr" rtl="1"/>
            <a:r>
              <a:rPr lang="fr-FR" sz="40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Contingency</a:t>
            </a:r>
            <a:r>
              <a:rPr lang="fr-FR" sz="4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Theory</a:t>
            </a:r>
            <a:endParaRPr lang="fr-FR" sz="40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3561736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dre 4"/>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1"/>
          <p:cNvSpPr>
            <a:spLocks noChangeArrowheads="1"/>
          </p:cNvSpPr>
          <p:nvPr/>
        </p:nvSpPr>
        <p:spPr bwMode="auto">
          <a:xfrm rot="10800000" flipV="1">
            <a:off x="1155109" y="2294649"/>
            <a:ext cx="95319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tabLst/>
            </a:pPr>
            <a:r>
              <a:rPr kumimoji="0" lang="ar-SA" altLang="ar-DZ" sz="3600" b="1"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rPr>
              <a:t>ال</a:t>
            </a:r>
            <a:r>
              <a:rPr lang="ar-DZ" altLang="ar-DZ" sz="3600" b="1" dirty="0">
                <a:latin typeface="Arabic Typesetting" panose="03020402040406030203" pitchFamily="66" charset="-78"/>
                <a:cs typeface="Arabic Typesetting" panose="03020402040406030203" pitchFamily="66" charset="-78"/>
              </a:rPr>
              <a:t>توافق الأمثل للهياكل التنظيمية بناءً على المواقف الطارئة؛</a:t>
            </a:r>
            <a:endParaRPr kumimoji="0" lang="ar-DZ" altLang="ar-DZ" sz="36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p:txBody>
      </p:sp>
      <p:sp>
        <p:nvSpPr>
          <p:cNvPr id="8" name="Rectangle 7"/>
          <p:cNvSpPr/>
          <p:nvPr/>
        </p:nvSpPr>
        <p:spPr>
          <a:xfrm>
            <a:off x="2189992" y="142338"/>
            <a:ext cx="7055138" cy="1200329"/>
          </a:xfrm>
          <a:prstGeom prst="rect">
            <a:avLst/>
          </a:prstGeom>
          <a:noFill/>
        </p:spPr>
        <p:txBody>
          <a:bodyPr wrap="none" lIns="91440" tIns="45720" rIns="91440" bIns="45720">
            <a:spAutoFit/>
          </a:bodyPr>
          <a:lstStyle/>
          <a:p>
            <a:pPr algn="ctr" rtl="1"/>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خصائص النظرية </a:t>
            </a:r>
            <a:r>
              <a:rPr lang="ar-DZ" sz="7200" b="1" cap="none"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الموقفية</a:t>
            </a:r>
            <a:r>
              <a:rPr lang="ar-DZ"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في الإدارة</a:t>
            </a:r>
            <a:endParaRPr lang="fr-FR" sz="72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
        <p:nvSpPr>
          <p:cNvPr id="4" name="Flèche : gauche 3">
            <a:extLst>
              <a:ext uri="{FF2B5EF4-FFF2-40B4-BE49-F238E27FC236}">
                <a16:creationId xmlns:a16="http://schemas.microsoft.com/office/drawing/2014/main" id="{C8267313-46DD-BF3B-A93B-A5B2B7C57044}"/>
              </a:ext>
            </a:extLst>
          </p:cNvPr>
          <p:cNvSpPr/>
          <p:nvPr/>
        </p:nvSpPr>
        <p:spPr>
          <a:xfrm>
            <a:off x="10809137" y="2468878"/>
            <a:ext cx="1066800" cy="332509"/>
          </a:xfrm>
          <a:prstGeom prst="leftArrow">
            <a:avLst/>
          </a:prstGeom>
          <a:solidFill>
            <a:schemeClr val="accent1">
              <a:lumMod val="60000"/>
              <a:lumOff val="4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gauche 5">
            <a:extLst>
              <a:ext uri="{FF2B5EF4-FFF2-40B4-BE49-F238E27FC236}">
                <a16:creationId xmlns:a16="http://schemas.microsoft.com/office/drawing/2014/main" id="{CFACB68B-5DEF-E0E5-7BC3-429E62B327DF}"/>
              </a:ext>
            </a:extLst>
          </p:cNvPr>
          <p:cNvSpPr/>
          <p:nvPr/>
        </p:nvSpPr>
        <p:spPr>
          <a:xfrm>
            <a:off x="10414283" y="3317471"/>
            <a:ext cx="1066800" cy="332509"/>
          </a:xfrm>
          <a:prstGeom prst="leftArrow">
            <a:avLst/>
          </a:prstGeom>
          <a:solidFill>
            <a:schemeClr val="accent1">
              <a:lumMod val="60000"/>
              <a:lumOff val="4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gauche 8">
            <a:extLst>
              <a:ext uri="{FF2B5EF4-FFF2-40B4-BE49-F238E27FC236}">
                <a16:creationId xmlns:a16="http://schemas.microsoft.com/office/drawing/2014/main" id="{4BDD57BD-3CE8-2673-8716-31ACF529D9C6}"/>
              </a:ext>
            </a:extLst>
          </p:cNvPr>
          <p:cNvSpPr/>
          <p:nvPr/>
        </p:nvSpPr>
        <p:spPr>
          <a:xfrm>
            <a:off x="10110363" y="4271386"/>
            <a:ext cx="1066800" cy="332509"/>
          </a:xfrm>
          <a:prstGeom prst="leftArrow">
            <a:avLst/>
          </a:prstGeom>
          <a:solidFill>
            <a:schemeClr val="accent1">
              <a:lumMod val="60000"/>
              <a:lumOff val="4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gauche 9">
            <a:extLst>
              <a:ext uri="{FF2B5EF4-FFF2-40B4-BE49-F238E27FC236}">
                <a16:creationId xmlns:a16="http://schemas.microsoft.com/office/drawing/2014/main" id="{FE9949B9-4E56-76A4-9FBF-D6DEB4EEF14D}"/>
              </a:ext>
            </a:extLst>
          </p:cNvPr>
          <p:cNvSpPr/>
          <p:nvPr/>
        </p:nvSpPr>
        <p:spPr>
          <a:xfrm>
            <a:off x="9742337" y="5489179"/>
            <a:ext cx="1066800" cy="332509"/>
          </a:xfrm>
          <a:prstGeom prst="leftArrow">
            <a:avLst/>
          </a:prstGeom>
          <a:solidFill>
            <a:schemeClr val="accent1">
              <a:lumMod val="60000"/>
              <a:lumOff val="4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0197756F-4014-477B-CF05-D9E4BF9AE61B}"/>
              </a:ext>
            </a:extLst>
          </p:cNvPr>
          <p:cNvSpPr txBox="1"/>
          <p:nvPr/>
        </p:nvSpPr>
        <p:spPr>
          <a:xfrm>
            <a:off x="2365669" y="3177304"/>
            <a:ext cx="7910951" cy="584775"/>
          </a:xfrm>
          <a:prstGeom prst="rect">
            <a:avLst/>
          </a:prstGeom>
          <a:noFill/>
        </p:spPr>
        <p:txBody>
          <a:bodyPr wrap="square">
            <a:spAutoFit/>
          </a:bodyPr>
          <a:lstStyle/>
          <a:p>
            <a:pPr marL="0" marR="0" lvl="0" indent="0" algn="just" defTabSz="914400" rtl="1" eaLnBrk="0" fontAlgn="base" latinLnBrk="0" hangingPunct="0">
              <a:lnSpc>
                <a:spcPct val="100000"/>
              </a:lnSpc>
              <a:spcBef>
                <a:spcPct val="0"/>
              </a:spcBef>
              <a:spcAft>
                <a:spcPct val="0"/>
              </a:spcAft>
              <a:buClrTx/>
              <a:buSzTx/>
              <a:tabLst/>
            </a:pPr>
            <a:r>
              <a:rPr kumimoji="0" lang="ar-DZ" altLang="ar-DZ" sz="3200" b="1"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rPr>
              <a:t>عدم وجود طريقة واحدة مُثلى للتنظيم أو كما يُعرف ب </a:t>
            </a:r>
            <a:r>
              <a:rPr kumimoji="0" lang="fr-FR" altLang="ar-DZ" sz="3200" b="1"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rPr>
              <a:t>One Best </a:t>
            </a:r>
            <a:r>
              <a:rPr kumimoji="0" lang="fr-FR" altLang="ar-DZ" sz="3200" b="1" i="0" u="none" strike="noStrike" cap="none" normalizeH="0" baseline="0" dirty="0" err="1">
                <a:ln>
                  <a:noFill/>
                </a:ln>
                <a:solidFill>
                  <a:schemeClr val="tx1"/>
                </a:solidFill>
                <a:effectLst/>
                <a:latin typeface="Arabic Typesetting" panose="03020402040406030203" pitchFamily="66" charset="-78"/>
                <a:cs typeface="Arabic Typesetting" panose="03020402040406030203" pitchFamily="66" charset="-78"/>
              </a:rPr>
              <a:t>Way</a:t>
            </a:r>
            <a:r>
              <a:rPr kumimoji="0" lang="ar-DZ" altLang="ar-DZ" sz="3200" b="1"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rPr>
              <a:t>؛</a:t>
            </a:r>
            <a:endParaRPr kumimoji="0" lang="ar-DZ" altLang="ar-DZ" sz="32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p:txBody>
      </p:sp>
      <p:sp>
        <p:nvSpPr>
          <p:cNvPr id="14" name="ZoneTexte 13">
            <a:extLst>
              <a:ext uri="{FF2B5EF4-FFF2-40B4-BE49-F238E27FC236}">
                <a16:creationId xmlns:a16="http://schemas.microsoft.com/office/drawing/2014/main" id="{337EACF2-A756-E963-B337-39361751890D}"/>
              </a:ext>
            </a:extLst>
          </p:cNvPr>
          <p:cNvSpPr txBox="1"/>
          <p:nvPr/>
        </p:nvSpPr>
        <p:spPr>
          <a:xfrm>
            <a:off x="554190" y="4148740"/>
            <a:ext cx="9521531" cy="1077218"/>
          </a:xfrm>
          <a:prstGeom prst="rect">
            <a:avLst/>
          </a:prstGeom>
          <a:noFill/>
        </p:spPr>
        <p:txBody>
          <a:bodyPr wrap="square">
            <a:spAutoFit/>
          </a:bodyPr>
          <a:lstStyle/>
          <a:p>
            <a:pPr marL="0" marR="0" lvl="0" indent="0" algn="just" defTabSz="914400" rtl="1" eaLnBrk="0" fontAlgn="base" latinLnBrk="0" hangingPunct="0">
              <a:lnSpc>
                <a:spcPct val="100000"/>
              </a:lnSpc>
              <a:spcBef>
                <a:spcPct val="0"/>
              </a:spcBef>
              <a:spcAft>
                <a:spcPct val="0"/>
              </a:spcAft>
              <a:buClrTx/>
              <a:buSzTx/>
              <a:tabLst/>
            </a:pPr>
            <a:r>
              <a:rPr kumimoji="0" lang="ar-DZ" altLang="ar-DZ" sz="3200" b="1"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rPr>
              <a:t>تهتم النظرية </a:t>
            </a:r>
            <a:r>
              <a:rPr kumimoji="0" lang="ar-DZ" altLang="ar-DZ" sz="3200" b="1" i="0" u="none" strike="noStrike" cap="none" normalizeH="0" baseline="0" dirty="0" err="1">
                <a:ln>
                  <a:noFill/>
                </a:ln>
                <a:solidFill>
                  <a:schemeClr val="tx1"/>
                </a:solidFill>
                <a:effectLst/>
                <a:latin typeface="Arabic Typesetting" panose="03020402040406030203" pitchFamily="66" charset="-78"/>
                <a:cs typeface="Arabic Typesetting" panose="03020402040406030203" pitchFamily="66" charset="-78"/>
              </a:rPr>
              <a:t>الموقفية</a:t>
            </a:r>
            <a:r>
              <a:rPr kumimoji="0" lang="ar-DZ" altLang="ar-DZ" sz="3200" b="1"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rPr>
              <a:t> بالقيادة كذلك إلى جانب الإدارة من خلال تحقيق التوافق بين أسلوب القائد والسياق أو الموقف؛</a:t>
            </a:r>
          </a:p>
        </p:txBody>
      </p:sp>
      <p:sp>
        <p:nvSpPr>
          <p:cNvPr id="16" name="ZoneTexte 15">
            <a:extLst>
              <a:ext uri="{FF2B5EF4-FFF2-40B4-BE49-F238E27FC236}">
                <a16:creationId xmlns:a16="http://schemas.microsoft.com/office/drawing/2014/main" id="{94DAF374-E934-F327-A720-44360316DD53}"/>
              </a:ext>
            </a:extLst>
          </p:cNvPr>
          <p:cNvSpPr txBox="1"/>
          <p:nvPr/>
        </p:nvSpPr>
        <p:spPr>
          <a:xfrm>
            <a:off x="554190" y="5410350"/>
            <a:ext cx="9029700" cy="1077218"/>
          </a:xfrm>
          <a:prstGeom prst="rect">
            <a:avLst/>
          </a:prstGeom>
          <a:noFill/>
        </p:spPr>
        <p:txBody>
          <a:bodyPr wrap="square">
            <a:spAutoFit/>
          </a:bodyPr>
          <a:lstStyle/>
          <a:p>
            <a:pPr marL="0" marR="0" lvl="0" indent="0" algn="just" defTabSz="914400" rtl="1" eaLnBrk="0" fontAlgn="base" latinLnBrk="0" hangingPunct="0">
              <a:lnSpc>
                <a:spcPct val="100000"/>
              </a:lnSpc>
              <a:spcBef>
                <a:spcPct val="0"/>
              </a:spcBef>
              <a:spcAft>
                <a:spcPct val="0"/>
              </a:spcAft>
              <a:buClrTx/>
              <a:buSzTx/>
              <a:tabLst/>
            </a:pPr>
            <a:r>
              <a:rPr lang="ar-DZ" altLang="ar-DZ" sz="3200" b="1" dirty="0">
                <a:latin typeface="Arabic Typesetting" panose="03020402040406030203" pitchFamily="66" charset="-78"/>
                <a:cs typeface="Arabic Typesetting" panose="03020402040406030203" pitchFamily="66" charset="-78"/>
              </a:rPr>
              <a:t>تأخذ النظرية </a:t>
            </a:r>
            <a:r>
              <a:rPr lang="ar-DZ" altLang="ar-DZ" sz="3200" b="1" dirty="0" err="1">
                <a:latin typeface="Arabic Typesetting" panose="03020402040406030203" pitchFamily="66" charset="-78"/>
                <a:cs typeface="Arabic Typesetting" panose="03020402040406030203" pitchFamily="66" charset="-78"/>
              </a:rPr>
              <a:t>الموقفية</a:t>
            </a:r>
            <a:r>
              <a:rPr lang="ar-DZ" altLang="ar-DZ" sz="3200" b="1" dirty="0">
                <a:latin typeface="Arabic Typesetting" panose="03020402040406030203" pitchFamily="66" charset="-78"/>
                <a:cs typeface="Arabic Typesetting" panose="03020402040406030203" pitchFamily="66" charset="-78"/>
              </a:rPr>
              <a:t> العوامل المؤثرة في الموقف بعين الاعتبار عند اختيار الأسلوب أو الطريقة أو الهيكل المعتمد مما يحسن من النتائج المحققة إلى درجة كبيرة.</a:t>
            </a:r>
            <a:endParaRPr kumimoji="0" lang="ar-DZ" altLang="ar-DZ" sz="3200" b="0"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p:txBody>
      </p:sp>
      <p:sp>
        <p:nvSpPr>
          <p:cNvPr id="2" name="Rectangle 1">
            <a:extLst>
              <a:ext uri="{FF2B5EF4-FFF2-40B4-BE49-F238E27FC236}">
                <a16:creationId xmlns:a16="http://schemas.microsoft.com/office/drawing/2014/main" id="{EAC46A88-BBE4-A0EF-A82F-1C6864000DD9}"/>
              </a:ext>
            </a:extLst>
          </p:cNvPr>
          <p:cNvSpPr>
            <a:spLocks noChangeArrowheads="1"/>
          </p:cNvSpPr>
          <p:nvPr/>
        </p:nvSpPr>
        <p:spPr bwMode="auto">
          <a:xfrm rot="10800000" flipV="1">
            <a:off x="554188" y="1114762"/>
            <a:ext cx="1132174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lang="ar-DZ" sz="3200" b="1" dirty="0">
                <a:latin typeface="Arabic Typesetting" panose="03020402040406030203" pitchFamily="66" charset="-78"/>
                <a:cs typeface="Arabic Typesetting" panose="03020402040406030203" pitchFamily="66" charset="-78"/>
              </a:rPr>
              <a:t>كون النظرية </a:t>
            </a:r>
            <a:r>
              <a:rPr lang="ar-DZ" sz="3200" b="1" dirty="0" err="1">
                <a:latin typeface="Arabic Typesetting" panose="03020402040406030203" pitchFamily="66" charset="-78"/>
                <a:cs typeface="Arabic Typesetting" panose="03020402040406030203" pitchFamily="66" charset="-78"/>
              </a:rPr>
              <a:t>الموقفية</a:t>
            </a:r>
            <a:r>
              <a:rPr lang="ar-DZ" sz="3200" b="1" dirty="0">
                <a:latin typeface="Arabic Typesetting" panose="03020402040406030203" pitchFamily="66" charset="-78"/>
                <a:cs typeface="Arabic Typesetting" panose="03020402040406030203" pitchFamily="66" charset="-78"/>
              </a:rPr>
              <a:t> جاءت على أثر الانتقادات الموجهة للنظريات التقليدية السابقة، فقد تميّزت بمجموعة من الخصائص التي تحدد أهم مبادئ قيام النظرية </a:t>
            </a:r>
            <a:r>
              <a:rPr lang="ar-DZ" sz="3200" b="1" dirty="0" err="1">
                <a:latin typeface="Arabic Typesetting" panose="03020402040406030203" pitchFamily="66" charset="-78"/>
                <a:cs typeface="Arabic Typesetting" panose="03020402040406030203" pitchFamily="66" charset="-78"/>
              </a:rPr>
              <a:t>الموقفية</a:t>
            </a:r>
            <a:r>
              <a:rPr lang="ar-DZ" sz="3200" b="1" dirty="0">
                <a:latin typeface="Arabic Typesetting" panose="03020402040406030203" pitchFamily="66" charset="-78"/>
                <a:cs typeface="Arabic Typesetting" panose="03020402040406030203" pitchFamily="66" charset="-78"/>
              </a:rPr>
              <a:t>، حيث يمكن توضيح هذه الخصائص كما يلي:</a:t>
            </a:r>
            <a:endParaRPr kumimoji="0" lang="ar-DZ" altLang="ar-DZ" sz="5400" b="1" i="0" u="none" strike="noStrike" cap="none" normalizeH="0" baseline="0" dirty="0">
              <a:ln>
                <a:noFill/>
              </a:ln>
              <a:solidFill>
                <a:schemeClr val="tx1"/>
              </a:solidFill>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13466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1+#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1+#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1+#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1+#ppt_w/2"/>
                                          </p:val>
                                        </p:tav>
                                        <p:tav tm="100000">
                                          <p:val>
                                            <p:strVal val="#ppt_x"/>
                                          </p:val>
                                        </p:tav>
                                      </p:tavLst>
                                    </p:anim>
                                    <p:anim calcmode="lin" valueType="num">
                                      <p:cBhvr additive="base">
                                        <p:cTn id="42"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animBg="1"/>
      <p:bldP spid="6" grpId="0" animBg="1"/>
      <p:bldP spid="9" grpId="0" animBg="1"/>
      <p:bldP spid="10" grpId="0" animBg="1"/>
      <p:bldP spid="12" grpId="0"/>
      <p:bldP spid="14"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EF121C2-8B2F-4452-2DBF-B7F575F15DED}"/>
              </a:ext>
            </a:extLst>
          </p:cNvPr>
          <p:cNvSpPr/>
          <p:nvPr/>
        </p:nvSpPr>
        <p:spPr>
          <a:xfrm>
            <a:off x="2208950" y="29260"/>
            <a:ext cx="7633820" cy="830997"/>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rtl="1"/>
            <a:r>
              <a:rPr lang="ar-DZ" sz="4800" b="1" dirty="0">
                <a:ln/>
                <a:solidFill>
                  <a:schemeClr val="accent4">
                    <a:lumMod val="40000"/>
                    <a:lumOff val="60000"/>
                  </a:schemeClr>
                </a:solidFill>
                <a:latin typeface="ae_Nice" panose="020B0603030804020204" pitchFamily="34" charset="-78"/>
                <a:cs typeface="ae_Nice" panose="020B0603030804020204" pitchFamily="34" charset="-78"/>
              </a:rPr>
              <a:t>أبرز رواد النظرية </a:t>
            </a:r>
            <a:r>
              <a:rPr lang="ar-DZ" sz="4800" b="1" dirty="0" err="1">
                <a:ln/>
                <a:solidFill>
                  <a:schemeClr val="accent4">
                    <a:lumMod val="40000"/>
                    <a:lumOff val="60000"/>
                  </a:schemeClr>
                </a:solidFill>
                <a:latin typeface="ae_Nice" panose="020B0603030804020204" pitchFamily="34" charset="-78"/>
                <a:cs typeface="ae_Nice" panose="020B0603030804020204" pitchFamily="34" charset="-78"/>
              </a:rPr>
              <a:t>الموقفية</a:t>
            </a:r>
            <a:r>
              <a:rPr lang="ar-DZ" sz="4800" b="1" dirty="0">
                <a:ln/>
                <a:solidFill>
                  <a:schemeClr val="accent4">
                    <a:lumMod val="40000"/>
                    <a:lumOff val="60000"/>
                  </a:schemeClr>
                </a:solidFill>
                <a:latin typeface="ae_Nice" panose="020B0603030804020204" pitchFamily="34" charset="-78"/>
                <a:cs typeface="ae_Nice" panose="020B0603030804020204" pitchFamily="34" charset="-78"/>
              </a:rPr>
              <a:t> في الإدارة</a:t>
            </a:r>
            <a:endParaRPr lang="fr-FR" sz="4800" b="1" dirty="0">
              <a:ln/>
              <a:solidFill>
                <a:schemeClr val="accent4">
                  <a:lumMod val="40000"/>
                  <a:lumOff val="60000"/>
                </a:schemeClr>
              </a:solidFill>
              <a:latin typeface="ae_Nice" panose="020B0603030804020204" pitchFamily="34" charset="-78"/>
              <a:cs typeface="ae_Nice" panose="020B0603030804020204" pitchFamily="34" charset="-78"/>
            </a:endParaRPr>
          </a:p>
        </p:txBody>
      </p:sp>
      <p:sp>
        <p:nvSpPr>
          <p:cNvPr id="4" name="Rectangle 3"/>
          <p:cNvSpPr/>
          <p:nvPr/>
        </p:nvSpPr>
        <p:spPr>
          <a:xfrm>
            <a:off x="-3" y="4488873"/>
            <a:ext cx="12192000" cy="2369126"/>
          </a:xfrm>
          <a:prstGeom prst="rect">
            <a:avLst/>
          </a:prstGeom>
          <a:gradFill>
            <a:gsLst>
              <a:gs pos="70000">
                <a:schemeClr val="accent3"/>
              </a:gs>
              <a:gs pos="35000">
                <a:schemeClr val="accent2"/>
              </a:gs>
              <a:gs pos="0">
                <a:schemeClr val="accent1"/>
              </a:gs>
              <a:gs pos="100000">
                <a:schemeClr val="accent4"/>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6" name="Isosceles Triangle 5"/>
          <p:cNvSpPr/>
          <p:nvPr/>
        </p:nvSpPr>
        <p:spPr>
          <a:xfrm rot="19800000">
            <a:off x="881950" y="4496284"/>
            <a:ext cx="1464546" cy="1617418"/>
          </a:xfrm>
          <a:custGeom>
            <a:avLst/>
            <a:gdLst>
              <a:gd name="connsiteX0" fmla="*/ 0 w 1743456"/>
              <a:gd name="connsiteY0" fmla="*/ 1901952 h 1901952"/>
              <a:gd name="connsiteX1" fmla="*/ 871728 w 1743456"/>
              <a:gd name="connsiteY1" fmla="*/ 0 h 1901952"/>
              <a:gd name="connsiteX2" fmla="*/ 1743456 w 1743456"/>
              <a:gd name="connsiteY2" fmla="*/ 1901952 h 1901952"/>
              <a:gd name="connsiteX3" fmla="*/ 0 w 1743456"/>
              <a:gd name="connsiteY3" fmla="*/ 1901952 h 1901952"/>
              <a:gd name="connsiteX0" fmla="*/ 18999 w 1781454"/>
              <a:gd name="connsiteY0" fmla="*/ 1901952 h 1901952"/>
              <a:gd name="connsiteX1" fmla="*/ 890727 w 1781454"/>
              <a:gd name="connsiteY1" fmla="*/ 0 h 1901952"/>
              <a:gd name="connsiteX2" fmla="*/ 1762455 w 1781454"/>
              <a:gd name="connsiteY2" fmla="*/ 1901952 h 1901952"/>
              <a:gd name="connsiteX3" fmla="*/ 18999 w 1781454"/>
              <a:gd name="connsiteY3" fmla="*/ 1901952 h 1901952"/>
              <a:gd name="connsiteX0" fmla="*/ 18999 w 1922935"/>
              <a:gd name="connsiteY0" fmla="*/ 1901952 h 1901952"/>
              <a:gd name="connsiteX1" fmla="*/ 890727 w 1922935"/>
              <a:gd name="connsiteY1" fmla="*/ 0 h 1901952"/>
              <a:gd name="connsiteX2" fmla="*/ 1762455 w 1922935"/>
              <a:gd name="connsiteY2" fmla="*/ 1901952 h 1901952"/>
              <a:gd name="connsiteX3" fmla="*/ 18999 w 1922935"/>
              <a:gd name="connsiteY3" fmla="*/ 1901952 h 1901952"/>
              <a:gd name="connsiteX0" fmla="*/ 160480 w 2064416"/>
              <a:gd name="connsiteY0" fmla="*/ 1901952 h 1901952"/>
              <a:gd name="connsiteX1" fmla="*/ 1032208 w 2064416"/>
              <a:gd name="connsiteY1" fmla="*/ 0 h 1901952"/>
              <a:gd name="connsiteX2" fmla="*/ 1903936 w 2064416"/>
              <a:gd name="connsiteY2" fmla="*/ 1901952 h 1901952"/>
              <a:gd name="connsiteX3" fmla="*/ 160480 w 2064416"/>
              <a:gd name="connsiteY3" fmla="*/ 1901952 h 1901952"/>
            </a:gdLst>
            <a:ahLst/>
            <a:cxnLst>
              <a:cxn ang="0">
                <a:pos x="connsiteX0" y="connsiteY0"/>
              </a:cxn>
              <a:cxn ang="0">
                <a:pos x="connsiteX1" y="connsiteY1"/>
              </a:cxn>
              <a:cxn ang="0">
                <a:pos x="connsiteX2" y="connsiteY2"/>
              </a:cxn>
              <a:cxn ang="0">
                <a:pos x="connsiteX3" y="connsiteY3"/>
              </a:cxn>
            </a:cxnLst>
            <a:rect l="l" t="t" r="r" b="b"/>
            <a:pathLst>
              <a:path w="2064416" h="1901952">
                <a:moveTo>
                  <a:pt x="160480" y="1901952"/>
                </a:moveTo>
                <a:cubicBezTo>
                  <a:pt x="-420672" y="1901952"/>
                  <a:pt x="741632" y="0"/>
                  <a:pt x="1032208" y="0"/>
                </a:cubicBezTo>
                <a:cubicBezTo>
                  <a:pt x="1322784" y="0"/>
                  <a:pt x="2485088" y="1901952"/>
                  <a:pt x="1903936" y="1901952"/>
                </a:cubicBezTo>
                <a:lnTo>
                  <a:pt x="160480" y="1901952"/>
                </a:lnTo>
                <a:close/>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14" name="TextBox 13"/>
          <p:cNvSpPr txBox="1"/>
          <p:nvPr/>
        </p:nvSpPr>
        <p:spPr>
          <a:xfrm>
            <a:off x="817321" y="6456475"/>
            <a:ext cx="2203848" cy="400110"/>
          </a:xfrm>
          <a:prstGeom prst="rect">
            <a:avLst/>
          </a:prstGeom>
          <a:noFill/>
        </p:spPr>
        <p:txBody>
          <a:bodyPr wrap="square" rtlCol="0">
            <a:spAutoFit/>
          </a:bodyPr>
          <a:lstStyle/>
          <a:p>
            <a:pPr algn="ctr" rtl="1"/>
            <a:r>
              <a:rPr lang="fr-FR" sz="2000" b="1" dirty="0" err="1">
                <a:latin typeface="Times New Roman" panose="02020603050405020304" pitchFamily="18" charset="0"/>
                <a:cs typeface="Times New Roman" panose="02020603050405020304" pitchFamily="18" charset="0"/>
              </a:rPr>
              <a:t>Burnst</a:t>
            </a:r>
            <a:r>
              <a:rPr lang="fr-FR" sz="2000" b="1" dirty="0">
                <a:latin typeface="Times New Roman" panose="02020603050405020304" pitchFamily="18" charset="0"/>
                <a:cs typeface="Times New Roman" panose="02020603050405020304" pitchFamily="18" charset="0"/>
              </a:rPr>
              <a:t> &amp; Stalker</a:t>
            </a:r>
            <a:endParaRPr lang="en-ID" sz="2000" b="1" dirty="0">
              <a:latin typeface="Times New Roman" panose="02020603050405020304" pitchFamily="18" charset="0"/>
              <a:cs typeface="Times New Roman" panose="02020603050405020304" pitchFamily="18" charset="0"/>
            </a:endParaRPr>
          </a:p>
        </p:txBody>
      </p:sp>
      <p:sp>
        <p:nvSpPr>
          <p:cNvPr id="20" name="Isosceles Triangle 5"/>
          <p:cNvSpPr/>
          <p:nvPr/>
        </p:nvSpPr>
        <p:spPr>
          <a:xfrm rot="19800000">
            <a:off x="4505257" y="4496304"/>
            <a:ext cx="1464546" cy="1617418"/>
          </a:xfrm>
          <a:custGeom>
            <a:avLst/>
            <a:gdLst>
              <a:gd name="connsiteX0" fmla="*/ 0 w 1743456"/>
              <a:gd name="connsiteY0" fmla="*/ 1901952 h 1901952"/>
              <a:gd name="connsiteX1" fmla="*/ 871728 w 1743456"/>
              <a:gd name="connsiteY1" fmla="*/ 0 h 1901952"/>
              <a:gd name="connsiteX2" fmla="*/ 1743456 w 1743456"/>
              <a:gd name="connsiteY2" fmla="*/ 1901952 h 1901952"/>
              <a:gd name="connsiteX3" fmla="*/ 0 w 1743456"/>
              <a:gd name="connsiteY3" fmla="*/ 1901952 h 1901952"/>
              <a:gd name="connsiteX0" fmla="*/ 18999 w 1781454"/>
              <a:gd name="connsiteY0" fmla="*/ 1901952 h 1901952"/>
              <a:gd name="connsiteX1" fmla="*/ 890727 w 1781454"/>
              <a:gd name="connsiteY1" fmla="*/ 0 h 1901952"/>
              <a:gd name="connsiteX2" fmla="*/ 1762455 w 1781454"/>
              <a:gd name="connsiteY2" fmla="*/ 1901952 h 1901952"/>
              <a:gd name="connsiteX3" fmla="*/ 18999 w 1781454"/>
              <a:gd name="connsiteY3" fmla="*/ 1901952 h 1901952"/>
              <a:gd name="connsiteX0" fmla="*/ 18999 w 1922935"/>
              <a:gd name="connsiteY0" fmla="*/ 1901952 h 1901952"/>
              <a:gd name="connsiteX1" fmla="*/ 890727 w 1922935"/>
              <a:gd name="connsiteY1" fmla="*/ 0 h 1901952"/>
              <a:gd name="connsiteX2" fmla="*/ 1762455 w 1922935"/>
              <a:gd name="connsiteY2" fmla="*/ 1901952 h 1901952"/>
              <a:gd name="connsiteX3" fmla="*/ 18999 w 1922935"/>
              <a:gd name="connsiteY3" fmla="*/ 1901952 h 1901952"/>
              <a:gd name="connsiteX0" fmla="*/ 160480 w 2064416"/>
              <a:gd name="connsiteY0" fmla="*/ 1901952 h 1901952"/>
              <a:gd name="connsiteX1" fmla="*/ 1032208 w 2064416"/>
              <a:gd name="connsiteY1" fmla="*/ 0 h 1901952"/>
              <a:gd name="connsiteX2" fmla="*/ 1903936 w 2064416"/>
              <a:gd name="connsiteY2" fmla="*/ 1901952 h 1901952"/>
              <a:gd name="connsiteX3" fmla="*/ 160480 w 2064416"/>
              <a:gd name="connsiteY3" fmla="*/ 1901952 h 1901952"/>
            </a:gdLst>
            <a:ahLst/>
            <a:cxnLst>
              <a:cxn ang="0">
                <a:pos x="connsiteX0" y="connsiteY0"/>
              </a:cxn>
              <a:cxn ang="0">
                <a:pos x="connsiteX1" y="connsiteY1"/>
              </a:cxn>
              <a:cxn ang="0">
                <a:pos x="connsiteX2" y="connsiteY2"/>
              </a:cxn>
              <a:cxn ang="0">
                <a:pos x="connsiteX3" y="connsiteY3"/>
              </a:cxn>
            </a:cxnLst>
            <a:rect l="l" t="t" r="r" b="b"/>
            <a:pathLst>
              <a:path w="2064416" h="1901952">
                <a:moveTo>
                  <a:pt x="160480" y="1901952"/>
                </a:moveTo>
                <a:cubicBezTo>
                  <a:pt x="-420672" y="1901952"/>
                  <a:pt x="741632" y="0"/>
                  <a:pt x="1032208" y="0"/>
                </a:cubicBezTo>
                <a:cubicBezTo>
                  <a:pt x="1322784" y="0"/>
                  <a:pt x="2485088" y="1901952"/>
                  <a:pt x="1903936" y="1901952"/>
                </a:cubicBezTo>
                <a:lnTo>
                  <a:pt x="160480" y="1901952"/>
                </a:lnTo>
                <a:close/>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21" name="TextBox 20"/>
          <p:cNvSpPr txBox="1"/>
          <p:nvPr/>
        </p:nvSpPr>
        <p:spPr>
          <a:xfrm>
            <a:off x="4412916" y="6456495"/>
            <a:ext cx="2203848" cy="400110"/>
          </a:xfrm>
          <a:prstGeom prst="rect">
            <a:avLst/>
          </a:prstGeom>
          <a:noFill/>
        </p:spPr>
        <p:txBody>
          <a:bodyPr wrap="square" rtlCol="0">
            <a:spAutoFit/>
          </a:bodyPr>
          <a:lstStyle/>
          <a:p>
            <a:pPr algn="ctr" rtl="1"/>
            <a:r>
              <a:rPr lang="fr-FR" sz="2000" b="1" dirty="0">
                <a:latin typeface="Times New Roman" panose="02020603050405020304" pitchFamily="18" charset="0"/>
                <a:cs typeface="Times New Roman" panose="02020603050405020304" pitchFamily="18" charset="0"/>
              </a:rPr>
              <a:t>Joan Woodward</a:t>
            </a:r>
            <a:endParaRPr lang="en-ID" sz="2000" b="1" dirty="0">
              <a:latin typeface="Times New Roman" panose="02020603050405020304" pitchFamily="18" charset="0"/>
              <a:cs typeface="Times New Roman" panose="02020603050405020304" pitchFamily="18" charset="0"/>
            </a:endParaRPr>
          </a:p>
        </p:txBody>
      </p:sp>
      <p:sp>
        <p:nvSpPr>
          <p:cNvPr id="7" name="Rectangle 6"/>
          <p:cNvSpPr/>
          <p:nvPr/>
        </p:nvSpPr>
        <p:spPr>
          <a:xfrm>
            <a:off x="2224266" y="0"/>
            <a:ext cx="7633820" cy="830997"/>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rtl="1"/>
            <a:r>
              <a:rPr lang="ar-DZ" sz="4800" b="1" dirty="0">
                <a:ln/>
                <a:solidFill>
                  <a:schemeClr val="accent4"/>
                </a:solidFill>
                <a:latin typeface="ae_Nice" panose="020B0603030804020204" pitchFamily="34" charset="-78"/>
                <a:cs typeface="ae_Nice" panose="020B0603030804020204" pitchFamily="34" charset="-78"/>
              </a:rPr>
              <a:t>أبرز رواد النظرية </a:t>
            </a:r>
            <a:r>
              <a:rPr lang="ar-DZ" sz="4800" b="1" dirty="0" err="1">
                <a:ln/>
                <a:solidFill>
                  <a:schemeClr val="accent4"/>
                </a:solidFill>
                <a:latin typeface="ae_Nice" panose="020B0603030804020204" pitchFamily="34" charset="-78"/>
                <a:cs typeface="ae_Nice" panose="020B0603030804020204" pitchFamily="34" charset="-78"/>
              </a:rPr>
              <a:t>الموقفية</a:t>
            </a:r>
            <a:r>
              <a:rPr lang="ar-DZ" sz="4800" b="1" dirty="0">
                <a:ln/>
                <a:solidFill>
                  <a:schemeClr val="accent4"/>
                </a:solidFill>
                <a:latin typeface="ae_Nice" panose="020B0603030804020204" pitchFamily="34" charset="-78"/>
                <a:cs typeface="ae_Nice" panose="020B0603030804020204" pitchFamily="34" charset="-78"/>
              </a:rPr>
              <a:t> في الإدارة</a:t>
            </a:r>
            <a:endParaRPr lang="fr-FR" sz="4800" b="1" dirty="0">
              <a:ln/>
              <a:solidFill>
                <a:schemeClr val="accent4"/>
              </a:solidFill>
              <a:latin typeface="ae_Nice" panose="020B0603030804020204" pitchFamily="34" charset="-78"/>
              <a:cs typeface="ae_Nice" panose="020B0603030804020204" pitchFamily="34" charset="-78"/>
            </a:endParaRPr>
          </a:p>
        </p:txBody>
      </p:sp>
      <p:sp>
        <p:nvSpPr>
          <p:cNvPr id="31" name="ZoneTexte 30"/>
          <p:cNvSpPr txBox="1"/>
          <p:nvPr/>
        </p:nvSpPr>
        <p:spPr>
          <a:xfrm>
            <a:off x="277323" y="1113757"/>
            <a:ext cx="2756826" cy="3170099"/>
          </a:xfrm>
          <a:prstGeom prst="rect">
            <a:avLst/>
          </a:prstGeom>
          <a:noFill/>
        </p:spPr>
        <p:txBody>
          <a:bodyPr wrap="square" rtlCol="1">
            <a:spAutoFit/>
          </a:bodyPr>
          <a:lstStyle/>
          <a:p>
            <a:pPr algn="just" rtl="1"/>
            <a:r>
              <a:rPr lang="ar-DZ" sz="2000" b="1" dirty="0">
                <a:latin typeface="ae_Rasheeq" panose="02060803050605020204" pitchFamily="18" charset="-78"/>
                <a:cs typeface="+mj-cs"/>
              </a:rPr>
              <a:t>درسا منذ سنة 1963 تأثير البيئة على 20 مؤسسة في بريطانيا، حيث تؤثر البيئة على نوع التنظيم المعتمد ما بين الآلي والعضوي، وقد توصلت دراستهما على وجود متغيرات بيئية مؤثرة أهمها عدم التأكد وتعقيد البيئة حيث يتم قياسها من خلال معدل التغير في التكنولوجيا والسوق.</a:t>
            </a:r>
            <a:endParaRPr lang="ar-DZ" sz="2400" b="1" dirty="0">
              <a:latin typeface="ae_Rasheeq" panose="02060803050605020204" pitchFamily="18" charset="-78"/>
              <a:cs typeface="+mj-cs"/>
            </a:endParaRPr>
          </a:p>
        </p:txBody>
      </p:sp>
      <p:sp>
        <p:nvSpPr>
          <p:cNvPr id="33" name="Isosceles Triangle 5"/>
          <p:cNvSpPr/>
          <p:nvPr/>
        </p:nvSpPr>
        <p:spPr>
          <a:xfrm rot="19800000">
            <a:off x="9324164" y="4512421"/>
            <a:ext cx="1464546" cy="1617418"/>
          </a:xfrm>
          <a:custGeom>
            <a:avLst/>
            <a:gdLst>
              <a:gd name="connsiteX0" fmla="*/ 0 w 1743456"/>
              <a:gd name="connsiteY0" fmla="*/ 1901952 h 1901952"/>
              <a:gd name="connsiteX1" fmla="*/ 871728 w 1743456"/>
              <a:gd name="connsiteY1" fmla="*/ 0 h 1901952"/>
              <a:gd name="connsiteX2" fmla="*/ 1743456 w 1743456"/>
              <a:gd name="connsiteY2" fmla="*/ 1901952 h 1901952"/>
              <a:gd name="connsiteX3" fmla="*/ 0 w 1743456"/>
              <a:gd name="connsiteY3" fmla="*/ 1901952 h 1901952"/>
              <a:gd name="connsiteX0" fmla="*/ 18999 w 1781454"/>
              <a:gd name="connsiteY0" fmla="*/ 1901952 h 1901952"/>
              <a:gd name="connsiteX1" fmla="*/ 890727 w 1781454"/>
              <a:gd name="connsiteY1" fmla="*/ 0 h 1901952"/>
              <a:gd name="connsiteX2" fmla="*/ 1762455 w 1781454"/>
              <a:gd name="connsiteY2" fmla="*/ 1901952 h 1901952"/>
              <a:gd name="connsiteX3" fmla="*/ 18999 w 1781454"/>
              <a:gd name="connsiteY3" fmla="*/ 1901952 h 1901952"/>
              <a:gd name="connsiteX0" fmla="*/ 18999 w 1922935"/>
              <a:gd name="connsiteY0" fmla="*/ 1901952 h 1901952"/>
              <a:gd name="connsiteX1" fmla="*/ 890727 w 1922935"/>
              <a:gd name="connsiteY1" fmla="*/ 0 h 1901952"/>
              <a:gd name="connsiteX2" fmla="*/ 1762455 w 1922935"/>
              <a:gd name="connsiteY2" fmla="*/ 1901952 h 1901952"/>
              <a:gd name="connsiteX3" fmla="*/ 18999 w 1922935"/>
              <a:gd name="connsiteY3" fmla="*/ 1901952 h 1901952"/>
              <a:gd name="connsiteX0" fmla="*/ 160480 w 2064416"/>
              <a:gd name="connsiteY0" fmla="*/ 1901952 h 1901952"/>
              <a:gd name="connsiteX1" fmla="*/ 1032208 w 2064416"/>
              <a:gd name="connsiteY1" fmla="*/ 0 h 1901952"/>
              <a:gd name="connsiteX2" fmla="*/ 1903936 w 2064416"/>
              <a:gd name="connsiteY2" fmla="*/ 1901952 h 1901952"/>
              <a:gd name="connsiteX3" fmla="*/ 160480 w 2064416"/>
              <a:gd name="connsiteY3" fmla="*/ 1901952 h 1901952"/>
            </a:gdLst>
            <a:ahLst/>
            <a:cxnLst>
              <a:cxn ang="0">
                <a:pos x="connsiteX0" y="connsiteY0"/>
              </a:cxn>
              <a:cxn ang="0">
                <a:pos x="connsiteX1" y="connsiteY1"/>
              </a:cxn>
              <a:cxn ang="0">
                <a:pos x="connsiteX2" y="connsiteY2"/>
              </a:cxn>
              <a:cxn ang="0">
                <a:pos x="connsiteX3" y="connsiteY3"/>
              </a:cxn>
            </a:cxnLst>
            <a:rect l="l" t="t" r="r" b="b"/>
            <a:pathLst>
              <a:path w="2064416" h="1901952">
                <a:moveTo>
                  <a:pt x="160480" y="1901952"/>
                </a:moveTo>
                <a:cubicBezTo>
                  <a:pt x="-420672" y="1901952"/>
                  <a:pt x="741632" y="0"/>
                  <a:pt x="1032208" y="0"/>
                </a:cubicBezTo>
                <a:cubicBezTo>
                  <a:pt x="1322784" y="0"/>
                  <a:pt x="2485088" y="1901952"/>
                  <a:pt x="1903936" y="1901952"/>
                </a:cubicBezTo>
                <a:lnTo>
                  <a:pt x="160480" y="1901952"/>
                </a:lnTo>
                <a:close/>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D">
              <a:latin typeface="DIN Next LT Arabic Light" panose="020B0303020203050203" pitchFamily="34" charset="-78"/>
              <a:cs typeface="DIN Next LT Arabic Light" panose="020B0303020203050203" pitchFamily="34" charset="-78"/>
            </a:endParaRPr>
          </a:p>
        </p:txBody>
      </p:sp>
      <p:sp>
        <p:nvSpPr>
          <p:cNvPr id="34" name="TextBox 20"/>
          <p:cNvSpPr txBox="1"/>
          <p:nvPr/>
        </p:nvSpPr>
        <p:spPr>
          <a:xfrm>
            <a:off x="9259535" y="6472612"/>
            <a:ext cx="2203848" cy="369332"/>
          </a:xfrm>
          <a:prstGeom prst="rect">
            <a:avLst/>
          </a:prstGeom>
          <a:noFill/>
        </p:spPr>
        <p:txBody>
          <a:bodyPr wrap="square" rtlCol="0">
            <a:spAutoFit/>
          </a:bodyPr>
          <a:lstStyle/>
          <a:p>
            <a:pPr algn="ctr" rtl="1"/>
            <a:r>
              <a:rPr lang="fr-FR" b="1" dirty="0">
                <a:latin typeface="Times New Roman" panose="02020603050405020304" pitchFamily="18" charset="0"/>
                <a:cs typeface="Times New Roman" panose="02020603050405020304" pitchFamily="18" charset="0"/>
              </a:rPr>
              <a:t>Lawrence &amp; Lorsch</a:t>
            </a:r>
            <a:endParaRPr lang="en-ID" b="1" dirty="0">
              <a:latin typeface="Times New Roman" panose="02020603050405020304" pitchFamily="18" charset="0"/>
              <a:cs typeface="Times New Roman" panose="02020603050405020304" pitchFamily="18" charset="0"/>
            </a:endParaRPr>
          </a:p>
        </p:txBody>
      </p:sp>
      <p:sp>
        <p:nvSpPr>
          <p:cNvPr id="36" name="Organigramme : Connecteur 35"/>
          <p:cNvSpPr/>
          <p:nvPr/>
        </p:nvSpPr>
        <p:spPr>
          <a:xfrm>
            <a:off x="9756088" y="5057691"/>
            <a:ext cx="791570" cy="794242"/>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r-FR" sz="2400" b="1" dirty="0">
                <a:solidFill>
                  <a:schemeClr val="tx1"/>
                </a:solidFill>
                <a:latin typeface="Times New Roman" panose="02020603050405020304" pitchFamily="18" charset="0"/>
                <a:cs typeface="Times New Roman" panose="02020603050405020304" pitchFamily="18" charset="0"/>
              </a:rPr>
              <a:t>03</a:t>
            </a:r>
            <a:endParaRPr lang="ar-DZ" sz="2400" b="1" dirty="0">
              <a:solidFill>
                <a:schemeClr val="tx1"/>
              </a:solidFill>
              <a:latin typeface="Times New Roman" panose="02020603050405020304" pitchFamily="18" charset="0"/>
              <a:cs typeface="Times New Roman" panose="02020603050405020304" pitchFamily="18" charset="0"/>
            </a:endParaRPr>
          </a:p>
        </p:txBody>
      </p:sp>
      <p:sp>
        <p:nvSpPr>
          <p:cNvPr id="37" name="Organigramme : Connecteur 36"/>
          <p:cNvSpPr/>
          <p:nvPr/>
        </p:nvSpPr>
        <p:spPr>
          <a:xfrm>
            <a:off x="4951727" y="5055222"/>
            <a:ext cx="791570" cy="794242"/>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sz="2400" b="1" dirty="0">
                <a:solidFill>
                  <a:schemeClr val="tx1"/>
                </a:solidFill>
                <a:cs typeface="+mj-cs"/>
              </a:rPr>
              <a:t>02</a:t>
            </a:r>
            <a:endParaRPr lang="ar-DZ" sz="2400" dirty="0">
              <a:solidFill>
                <a:schemeClr val="accent5">
                  <a:lumMod val="60000"/>
                  <a:lumOff val="40000"/>
                </a:schemeClr>
              </a:solidFill>
              <a:cs typeface="+mj-cs"/>
            </a:endParaRPr>
          </a:p>
        </p:txBody>
      </p:sp>
      <p:sp>
        <p:nvSpPr>
          <p:cNvPr id="38" name="Organigramme : Connecteur 37"/>
          <p:cNvSpPr/>
          <p:nvPr/>
        </p:nvSpPr>
        <p:spPr>
          <a:xfrm>
            <a:off x="1321783" y="5055202"/>
            <a:ext cx="902484" cy="794242"/>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sz="2400" b="1" dirty="0">
                <a:solidFill>
                  <a:schemeClr val="tx1"/>
                </a:solidFill>
                <a:cs typeface="+mj-cs"/>
              </a:rPr>
              <a:t>01</a:t>
            </a:r>
          </a:p>
        </p:txBody>
      </p:sp>
      <p:sp>
        <p:nvSpPr>
          <p:cNvPr id="3" name="ZoneTexte 2">
            <a:extLst>
              <a:ext uri="{FF2B5EF4-FFF2-40B4-BE49-F238E27FC236}">
                <a16:creationId xmlns:a16="http://schemas.microsoft.com/office/drawing/2014/main" id="{3F432613-B6FF-3D68-2477-0D1EB612AF8F}"/>
              </a:ext>
            </a:extLst>
          </p:cNvPr>
          <p:cNvSpPr txBox="1"/>
          <p:nvPr/>
        </p:nvSpPr>
        <p:spPr>
          <a:xfrm>
            <a:off x="3042495" y="1142728"/>
            <a:ext cx="4128453" cy="3170099"/>
          </a:xfrm>
          <a:prstGeom prst="rect">
            <a:avLst/>
          </a:prstGeom>
          <a:noFill/>
        </p:spPr>
        <p:txBody>
          <a:bodyPr wrap="square" rtlCol="1">
            <a:spAutoFit/>
          </a:bodyPr>
          <a:lstStyle/>
          <a:p>
            <a:pPr algn="just" rtl="1"/>
            <a:r>
              <a:rPr lang="ar-DZ" sz="2000" b="1" dirty="0">
                <a:cs typeface="+mj-cs"/>
              </a:rPr>
              <a:t>درست العلاقة بين التكنولوجيا والهيكل التنظيمي ودرجة نجاح المشروع في 100 شركة صناعية بريطانية، وجمعت البيانات التي تخص الهيكل التنظيمي، وعلى أساس ذلك قسمت أنظمة الإنتاج والهيكل التنظيمي وفقا لنسبة التقانة الموجودة، وقسمت التكنولوجيا إلى 10 أنماط مصنفة ضمن ثلاثة مجاميع، تتباين بدرجة تعقيدها الفني، وعلى إثر ذلك استنتجت أنّ درجة التعقيد التقني (كعامل منخفض أو  مرتفع) يؤثر على نوع الهيكل المعتمد وخصائصه.</a:t>
            </a:r>
            <a:endParaRPr lang="ar-DZ" sz="2800" b="1" dirty="0">
              <a:latin typeface="ae_Rasheeq" panose="02060803050605020204" pitchFamily="18" charset="-78"/>
              <a:cs typeface="+mj-cs"/>
            </a:endParaRPr>
          </a:p>
        </p:txBody>
      </p:sp>
      <p:sp>
        <p:nvSpPr>
          <p:cNvPr id="5" name="ZoneTexte 4">
            <a:extLst>
              <a:ext uri="{FF2B5EF4-FFF2-40B4-BE49-F238E27FC236}">
                <a16:creationId xmlns:a16="http://schemas.microsoft.com/office/drawing/2014/main" id="{E3BD32C5-3207-A0A1-5A3A-5B69785EDD65}"/>
              </a:ext>
            </a:extLst>
          </p:cNvPr>
          <p:cNvSpPr txBox="1"/>
          <p:nvPr/>
        </p:nvSpPr>
        <p:spPr>
          <a:xfrm>
            <a:off x="7220857" y="1130801"/>
            <a:ext cx="4994437" cy="3170099"/>
          </a:xfrm>
          <a:prstGeom prst="rect">
            <a:avLst/>
          </a:prstGeom>
          <a:noFill/>
        </p:spPr>
        <p:txBody>
          <a:bodyPr wrap="square" rtlCol="1">
            <a:spAutoFit/>
          </a:bodyPr>
          <a:lstStyle/>
          <a:p>
            <a:pPr algn="just" rtl="1"/>
            <a:r>
              <a:rPr lang="ar-DZ" sz="2000" b="1" dirty="0">
                <a:cs typeface="+mj-cs"/>
              </a:rPr>
              <a:t>درسا المحيط المستقر وغير المستقر، من خلال 10 مؤسسات تعمل في ثلاث صناعات هي البلاستيك، الأغذية، والحاويات، واختارا هذه الصناعات نظرا لاختلاف درجة التعقيد في بيئاتها من حيث الغموض وعدم التأكد، مما يجعل من الصعب التنبؤ بالمتغيرات البيئية، وأشارا إلى أنّ صناعة البلاستيك هي الأكثر تعقيدا، بينما صناعة الحاويات تتميّز ببيئة أكثر هدوءً واستقرارا حيث لا تشهد الكثير من التطورات في التكنولوجيا. وتوصلا لتوافق الهيكل العضوي وغير المعقد مع البيئة الأكثر تغييرا، بينما يتناسب الهيكل الميكانيكي مع المؤسسات المتميزة ببيئة مستقرة.</a:t>
            </a:r>
            <a:endParaRPr lang="ar-DZ" sz="3200" b="1" dirty="0">
              <a:latin typeface="ae_Rasheeq" panose="02060803050605020204" pitchFamily="18" charset="-78"/>
              <a:cs typeface="+mj-cs"/>
            </a:endParaRPr>
          </a:p>
        </p:txBody>
      </p:sp>
    </p:spTree>
    <p:extLst>
      <p:ext uri="{BB962C8B-B14F-4D97-AF65-F5344CB8AC3E}">
        <p14:creationId xmlns:p14="http://schemas.microsoft.com/office/powerpoint/2010/main" val="1101829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B3ACB-145F-2F66-1ED5-8116716613EE}"/>
            </a:ext>
          </a:extLst>
        </p:cNvPr>
        <p:cNvGrpSpPr/>
        <p:nvPr/>
      </p:nvGrpSpPr>
      <p:grpSpPr>
        <a:xfrm>
          <a:off x="0" y="0"/>
          <a:ext cx="0" cy="0"/>
          <a:chOff x="0" y="0"/>
          <a:chExt cx="0" cy="0"/>
        </a:xfrm>
      </p:grpSpPr>
      <p:sp>
        <p:nvSpPr>
          <p:cNvPr id="5" name="Cadre 4">
            <a:extLst>
              <a:ext uri="{FF2B5EF4-FFF2-40B4-BE49-F238E27FC236}">
                <a16:creationId xmlns:a16="http://schemas.microsoft.com/office/drawing/2014/main" id="{80F654F8-769C-0553-3A55-CB35C12DD4C7}"/>
              </a:ext>
            </a:extLst>
          </p:cNvPr>
          <p:cNvSpPr/>
          <p:nvPr/>
        </p:nvSpPr>
        <p:spPr>
          <a:xfrm>
            <a:off x="0" y="0"/>
            <a:ext cx="12192000" cy="6858000"/>
          </a:xfrm>
          <a:prstGeom prst="frame">
            <a:avLst>
              <a:gd name="adj1" fmla="val 1555"/>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ZoneTexte 2">
            <a:extLst>
              <a:ext uri="{FF2B5EF4-FFF2-40B4-BE49-F238E27FC236}">
                <a16:creationId xmlns:a16="http://schemas.microsoft.com/office/drawing/2014/main" id="{72C59931-12F8-D082-EB5A-52C55F9982AE}"/>
              </a:ext>
            </a:extLst>
          </p:cNvPr>
          <p:cNvSpPr txBox="1"/>
          <p:nvPr/>
        </p:nvSpPr>
        <p:spPr>
          <a:xfrm>
            <a:off x="574136" y="914318"/>
            <a:ext cx="11043728" cy="5016758"/>
          </a:xfrm>
          <a:prstGeom prst="rect">
            <a:avLst/>
          </a:prstGeom>
          <a:noFill/>
        </p:spPr>
        <p:txBody>
          <a:bodyPr wrap="square" rtlCol="1">
            <a:spAutoFit/>
          </a:bodyPr>
          <a:lstStyle/>
          <a:p>
            <a:pPr indent="355600" algn="just" rtl="1"/>
            <a:r>
              <a:rPr lang="ar-DZ" sz="4000" b="1" dirty="0">
                <a:latin typeface="Arabic Typesetting" panose="03020402040406030203" pitchFamily="66" charset="-78"/>
                <a:cs typeface="Arabic Typesetting" panose="03020402040406030203" pitchFamily="66" charset="-78"/>
              </a:rPr>
              <a:t>إضافة للدراسات التي ركزنا عليها، تبرز كذلك دراسة هال </a:t>
            </a:r>
            <a:r>
              <a:rPr lang="fr-FR" sz="4000" b="1" dirty="0">
                <a:latin typeface="Arabic Typesetting" panose="03020402040406030203" pitchFamily="66" charset="-78"/>
                <a:cs typeface="Arabic Typesetting" panose="03020402040406030203" pitchFamily="66" charset="-78"/>
              </a:rPr>
              <a:t>Hall</a:t>
            </a:r>
            <a:r>
              <a:rPr lang="ar-DZ" sz="4000" b="1" dirty="0">
                <a:latin typeface="Arabic Typesetting" panose="03020402040406030203" pitchFamily="66" charset="-78"/>
                <a:cs typeface="Arabic Typesetting" panose="03020402040406030203" pitchFamily="66" charset="-78"/>
              </a:rPr>
              <a:t> الذي درس هو الآخر نوع التكنولوجيا المستخدمة وتأثيرها على كل إدارة من إدارات المشروع، وكذا شاندلر </a:t>
            </a:r>
            <a:r>
              <a:rPr lang="fr-FR" sz="4000" b="1" dirty="0">
                <a:latin typeface="Arabic Typesetting" panose="03020402040406030203" pitchFamily="66" charset="-78"/>
                <a:cs typeface="Arabic Typesetting" panose="03020402040406030203" pitchFamily="66" charset="-78"/>
              </a:rPr>
              <a:t>Chandler</a:t>
            </a:r>
            <a:r>
              <a:rPr lang="ar-DZ" sz="4000" b="1" dirty="0">
                <a:latin typeface="Arabic Typesetting" panose="03020402040406030203" pitchFamily="66" charset="-78"/>
                <a:cs typeface="Arabic Typesetting" panose="03020402040406030203" pitchFamily="66" charset="-78"/>
              </a:rPr>
              <a:t> وبلو </a:t>
            </a:r>
            <a:r>
              <a:rPr lang="fr-FR" sz="4000" b="1" dirty="0">
                <a:latin typeface="Arabic Typesetting" panose="03020402040406030203" pitchFamily="66" charset="-78"/>
                <a:cs typeface="Arabic Typesetting" panose="03020402040406030203" pitchFamily="66" charset="-78"/>
              </a:rPr>
              <a:t>Blau</a:t>
            </a:r>
            <a:r>
              <a:rPr lang="ar-DZ" sz="4000" b="1" dirty="0">
                <a:latin typeface="Arabic Typesetting" panose="03020402040406030203" pitchFamily="66" charset="-78"/>
                <a:cs typeface="Arabic Typesetting" panose="03020402040406030203" pitchFamily="66" charset="-78"/>
              </a:rPr>
              <a:t> </a:t>
            </a:r>
            <a:r>
              <a:rPr lang="ar-DZ" sz="4000" b="1" dirty="0" err="1">
                <a:latin typeface="Arabic Typesetting" panose="03020402040406030203" pitchFamily="66" charset="-78"/>
                <a:cs typeface="Arabic Typesetting" panose="03020402040406030203" pitchFamily="66" charset="-78"/>
              </a:rPr>
              <a:t>ومينتزبرغ</a:t>
            </a:r>
            <a:r>
              <a:rPr lang="ar-DZ" sz="4000" b="1" dirty="0">
                <a:latin typeface="Arabic Typesetting" panose="03020402040406030203" pitchFamily="66" charset="-78"/>
                <a:cs typeface="Arabic Typesetting" panose="03020402040406030203" pitchFamily="66" charset="-78"/>
              </a:rPr>
              <a:t> </a:t>
            </a:r>
            <a:r>
              <a:rPr lang="fr-FR" sz="4000" b="1" dirty="0">
                <a:latin typeface="Arabic Typesetting" panose="03020402040406030203" pitchFamily="66" charset="-78"/>
                <a:cs typeface="Arabic Typesetting" panose="03020402040406030203" pitchFamily="66" charset="-78"/>
              </a:rPr>
              <a:t>Mintzberg</a:t>
            </a:r>
            <a:r>
              <a:rPr lang="ar-DZ" sz="4000" b="1" dirty="0">
                <a:latin typeface="Arabic Typesetting" panose="03020402040406030203" pitchFamily="66" charset="-78"/>
                <a:cs typeface="Arabic Typesetting" panose="03020402040406030203" pitchFamily="66" charset="-78"/>
              </a:rPr>
              <a:t> والذين عملوا جميعهم على دراسة تأثير العوامل المختلفة على المواقف وعملية اختيار النموذج أو الهيكل أو الأسلوب المناسب للإدارة.</a:t>
            </a:r>
          </a:p>
          <a:p>
            <a:pPr indent="355600" algn="just" rtl="1"/>
            <a:r>
              <a:rPr lang="ar-DZ" sz="4000" b="1" dirty="0">
                <a:latin typeface="Arabic Typesetting" panose="03020402040406030203" pitchFamily="66" charset="-78"/>
                <a:cs typeface="Arabic Typesetting" panose="03020402040406030203" pitchFamily="66" charset="-78"/>
              </a:rPr>
              <a:t>عموما، نلاحظ أنّ الدراسات التي جاء بها رواد النظرية جميعها أكدت على أهمية العوامل وتأثيراتها على الموقف أو الظرف الذي تعيشه المؤسسة، والتي ينبغي أن تأخذها بعين الاعتبار أثناء اختيار الأسلوب الإداري المناسب حتى تتفادى الاختلالات والمشكلات التي قد تنجم عن سوء اختيار الأداة الإدارية المناسبة والتقيد بنموذج واحد وأسلوب جامد لا يحقق النتائج المرجوة.</a:t>
            </a:r>
          </a:p>
        </p:txBody>
      </p:sp>
      <p:sp>
        <p:nvSpPr>
          <p:cNvPr id="2" name="Rectangle 1">
            <a:extLst>
              <a:ext uri="{FF2B5EF4-FFF2-40B4-BE49-F238E27FC236}">
                <a16:creationId xmlns:a16="http://schemas.microsoft.com/office/drawing/2014/main" id="{CC49FE41-3B73-9DAA-4EEF-76AFCB992C11}"/>
              </a:ext>
            </a:extLst>
          </p:cNvPr>
          <p:cNvSpPr/>
          <p:nvPr/>
        </p:nvSpPr>
        <p:spPr>
          <a:xfrm>
            <a:off x="271785" y="6133529"/>
            <a:ext cx="3238387" cy="707886"/>
          </a:xfrm>
          <a:prstGeom prst="rect">
            <a:avLst/>
          </a:prstGeom>
          <a:noFill/>
        </p:spPr>
        <p:txBody>
          <a:bodyPr wrap="none" lIns="91440" tIns="45720" rIns="91440" bIns="45720">
            <a:spAutoFit/>
          </a:bodyPr>
          <a:lstStyle/>
          <a:p>
            <a:pPr algn="ctr" rtl="1"/>
            <a:r>
              <a:rPr lang="fr-FR" sz="40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Contingency</a:t>
            </a:r>
            <a:r>
              <a:rPr lang="fr-FR" sz="40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rPr>
              <a:t> Theory</a:t>
            </a:r>
            <a:endParaRPr lang="fr-FR" sz="40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530802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2932</TotalTime>
  <Words>2333</Words>
  <Application>Microsoft Office PowerPoint</Application>
  <PresentationFormat>Grand écran</PresentationFormat>
  <Paragraphs>161</Paragraphs>
  <Slides>19</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19</vt:i4>
      </vt:variant>
    </vt:vector>
  </HeadingPairs>
  <TitlesOfParts>
    <vt:vector size="30" baseType="lpstr">
      <vt:lpstr>ae_Nice</vt:lpstr>
      <vt:lpstr>ae_Rasheeq</vt:lpstr>
      <vt:lpstr>Arabic Typesetting</vt:lpstr>
      <vt:lpstr>Arial</vt:lpstr>
      <vt:lpstr>Calibri</vt:lpstr>
      <vt:lpstr>Calibri Light</vt:lpstr>
      <vt:lpstr>Courier New</vt:lpstr>
      <vt:lpstr>DIN Next LT Arabic Light</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dz</dc:creator>
  <cp:lastModifiedBy>HP</cp:lastModifiedBy>
  <cp:revision>119</cp:revision>
  <dcterms:created xsi:type="dcterms:W3CDTF">2024-11-05T17:08:40Z</dcterms:created>
  <dcterms:modified xsi:type="dcterms:W3CDTF">2024-11-11T13:01:49Z</dcterms:modified>
</cp:coreProperties>
</file>