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D6A0"/>
    <a:srgbClr val="FFD166"/>
    <a:srgbClr val="073B4C"/>
    <a:srgbClr val="05314A"/>
    <a:srgbClr val="4B696D"/>
    <a:srgbClr val="F77C00"/>
    <a:srgbClr val="EAE2B7"/>
    <a:srgbClr val="5ECDF0"/>
    <a:srgbClr val="FFE6AF"/>
    <a:srgbClr val="5CFA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62" d="100"/>
          <a:sy n="62" d="100"/>
        </p:scale>
        <p:origin x="96" y="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94494C-D456-484E-ACB1-B212D40409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5F2C18F-735D-49A9-B762-16C8CD561C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D2C9C9-9A29-4DF8-92FC-7C58ECDDA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CC7B821-3D86-4142-A078-A39C261CE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AE61BF-3468-4A92-A0E1-760EE3F2C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4069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6986E1-1D1C-4948-ABDE-8DDF31B15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3B05211-9D1D-45B0-AA98-0B406115E6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E800C4E-15EF-4A75-BDAF-09EE20E8F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F99DA28-CC87-42CD-AAB6-A677329AD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5C6618-B11D-4499-8A2F-74921DE02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4778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D533B65-41BB-43D4-B3D4-6811220F48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F3AA518-9702-4C1C-8B9D-B4EE66AB3E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847BD55-B236-4CC3-9310-C9CA8B3F1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9E117BE-F10B-42BC-923D-4C94E079A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E7CB9E-6D56-41C0-B5AF-B5497A1C5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5190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2E389E-CC84-4CBB-A396-814EB385A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78B3F54-CF22-4898-BD83-1CCA644DA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2B8151-C34C-4020-ACB9-FAAFD7B4B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21E1778-330A-4F80-8E74-ACDF7E6FF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B256C7-2033-4EA0-A250-2BC5E787D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5037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2A376E-A707-4833-89A8-B048A80A1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03F7E3B-8AD9-41D6-BE8B-83C8CCC992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720049-B1E8-42F1-A391-A453E9102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A8B1F56-AC84-4228-A15E-4A40A0D81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F66EFEE-2C92-4832-A4D8-26C2D688D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24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F70FFD-AA61-4B2A-BDB3-506E03A7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845833-57F8-42B1-9B25-6364D760EC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E1A0AD6-1385-41AB-B920-50DD87D278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A401534-F598-4D01-83B3-91B74F3DE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F0E404F-BADC-41B3-A153-AD2B5003C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CF70FB4-DB06-4A5B-8331-F06808209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014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EDA7DD-EE43-4A47-B9DE-4F68D2A2C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7C662EA-0726-4CA2-8A07-37CC816223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F41A50F-01AE-45F0-A86D-AE93AC1036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271A247-3752-4E07-BAB8-4B8037ABA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4A081C1-552B-4BD0-BB1A-CEC4ED7A5E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34675BB-9871-4430-AFFE-3AFC723AA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11C221D-97FF-44EE-84DE-B041E6CB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C070495-C2EF-4D91-B61C-B3A956B7D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2869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8A0A83-B44A-459A-A996-B208F382A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0A2990E-76E5-4A01-8453-6C13F4297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FC2A8D2-9D2B-4C43-B1A4-C3D5452B4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037CEB4-C9C0-4D74-8BBB-18E3586F8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5880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  5">
            <a:extLst>
              <a:ext uri="{FF2B5EF4-FFF2-40B4-BE49-F238E27FC236}">
                <a16:creationId xmlns:a16="http://schemas.microsoft.com/office/drawing/2014/main" id="{E7DE2A82-47D1-43D5-BC8C-8A6B0AB6C4E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10000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pour une image  5">
            <a:extLst>
              <a:ext uri="{FF2B5EF4-FFF2-40B4-BE49-F238E27FC236}">
                <a16:creationId xmlns:a16="http://schemas.microsoft.com/office/drawing/2014/main" id="{ABEBF760-2D52-4A35-BA56-D1B031C0C08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710703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8" name="Espace réservé pour une image  5">
            <a:extLst>
              <a:ext uri="{FF2B5EF4-FFF2-40B4-BE49-F238E27FC236}">
                <a16:creationId xmlns:a16="http://schemas.microsoft.com/office/drawing/2014/main" id="{49A751B6-D8E3-456C-B82D-4CFF8C9344C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0711406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9" name="Espace réservé pour une image  5">
            <a:extLst>
              <a:ext uri="{FF2B5EF4-FFF2-40B4-BE49-F238E27FC236}">
                <a16:creationId xmlns:a16="http://schemas.microsoft.com/office/drawing/2014/main" id="{B4783E5A-1690-40AD-BB86-3EC7D1BF85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712109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11" name="Espace réservé pour une image  5">
            <a:extLst>
              <a:ext uri="{FF2B5EF4-FFF2-40B4-BE49-F238E27FC236}">
                <a16:creationId xmlns:a16="http://schemas.microsoft.com/office/drawing/2014/main" id="{DDBB7854-CCE4-4A3F-BF9F-802BEB0234F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1291406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12" name="Espace réservé pour une image  5">
            <a:extLst>
              <a:ext uri="{FF2B5EF4-FFF2-40B4-BE49-F238E27FC236}">
                <a16:creationId xmlns:a16="http://schemas.microsoft.com/office/drawing/2014/main" id="{C4B23E80-2FA0-48E7-A5EA-994E0E8B5DC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709297" y="1485000"/>
            <a:ext cx="2772000" cy="38880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930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3528CB-C19F-44F5-AFFE-0084B2837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B54D11C-24C0-473F-A604-E65C65081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E19FBC8-0B1A-4C99-B88B-C04381D62A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2AA996B-5F95-416D-AB3D-068D3FF8A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69E8E93-976E-4594-A603-D97E24F30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0EE52AC-7F1C-42B2-8927-077EDD9EC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16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DE7FA7-901B-441A-87E5-CF9B9119B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FC6D5C3-070F-4A77-862A-24FF8CCD0C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12FFB76-3650-45B4-BA9E-584A1E6E98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9D85EF9-D412-457C-94A5-90B0DEEC1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847390A-841A-455D-B9C2-691D926FD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4F9045E-3646-42A1-A105-A4500D5F2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754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8B151DF-2393-4FD4-B5EC-13E8C3079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D11316C-1B32-4EF2-BB12-FAA5C66935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861192-B5AC-4E06-8004-768BE71B80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277A46-A513-42BC-92CC-B2411D6EC6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66EE00D-1AE5-4AEC-9E30-AD0A73B654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9501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>
            <a:extLst>
              <a:ext uri="{FF2B5EF4-FFF2-40B4-BE49-F238E27FC236}">
                <a16:creationId xmlns:a16="http://schemas.microsoft.com/office/drawing/2014/main" id="{FE7A4D9F-9B96-4994-9D2C-B409DCF6AF1C}"/>
              </a:ext>
            </a:extLst>
          </p:cNvPr>
          <p:cNvSpPr txBox="1"/>
          <p:nvPr/>
        </p:nvSpPr>
        <p:spPr>
          <a:xfrm>
            <a:off x="1425844" y="1398376"/>
            <a:ext cx="986965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7200">
                <a:latin typeface="ae_AlMohanad" panose="02060603050605020204" pitchFamily="18" charset="-78"/>
                <a:cs typeface="ae_AlMohanad" panose="02060603050605020204" pitchFamily="18" charset="-78"/>
              </a:defRPr>
            </a:lvl1pPr>
          </a:lstStyle>
          <a:p>
            <a:pPr algn="ctr"/>
            <a:r>
              <a:rPr lang="ar-DZ" sz="2000" dirty="0" err="1"/>
              <a:t>ثالثا:العقوبات</a:t>
            </a:r>
            <a:r>
              <a:rPr lang="ar-DZ" sz="2000" dirty="0"/>
              <a:t> المقررة:</a:t>
            </a:r>
            <a:endParaRPr lang="fr-FR" sz="2000" dirty="0"/>
          </a:p>
          <a:p>
            <a:pPr algn="ctr"/>
            <a:r>
              <a:rPr lang="ar-DZ" sz="2000" dirty="0"/>
              <a:t>1 – العقوبات الأصلية :</a:t>
            </a:r>
            <a:endParaRPr lang="fr-FR" sz="2000" dirty="0"/>
          </a:p>
          <a:p>
            <a:pPr algn="ctr"/>
            <a:r>
              <a:rPr lang="ar-DZ" sz="2000" dirty="0"/>
              <a:t>مادة 429 من قانون العقوبات :من شهرين الى 3سنوات وغرامة من 20ألف الى 100ألف </a:t>
            </a:r>
            <a:r>
              <a:rPr lang="ar-DZ" sz="2000" dirty="0" err="1"/>
              <a:t>دينار.في</a:t>
            </a:r>
            <a:r>
              <a:rPr lang="ar-DZ" sz="2000" dirty="0"/>
              <a:t> النوع ،</a:t>
            </a:r>
            <a:r>
              <a:rPr lang="ar-DZ" sz="2000" dirty="0" err="1"/>
              <a:t>المصدر،الكمية</a:t>
            </a:r>
            <a:r>
              <a:rPr lang="ar-DZ" sz="2000" dirty="0"/>
              <a:t>.</a:t>
            </a:r>
            <a:endParaRPr lang="fr-FR" sz="2000" dirty="0"/>
          </a:p>
          <a:p>
            <a:pPr algn="ctr"/>
            <a:r>
              <a:rPr lang="ar-DZ" sz="2000" dirty="0"/>
              <a:t>مادة 430 من قانون العقوبات :تداول مواد مغشوشة: من سنتين الى 5 سنوات وغرامة من 20ألف الى 100ألف دج.</a:t>
            </a:r>
            <a:endParaRPr lang="fr-FR" sz="2000" dirty="0"/>
          </a:p>
          <a:p>
            <a:pPr algn="ctr"/>
            <a:r>
              <a:rPr lang="ar-DZ" sz="2000" dirty="0"/>
              <a:t>مادة 432 عند الحاقها الضرر:  من5سنوات الى 10سنوات وغرامة من 500ألف دج الى 100ألف دج .</a:t>
            </a:r>
            <a:endParaRPr lang="fr-FR" sz="2000" dirty="0"/>
          </a:p>
          <a:p>
            <a:pPr algn="ctr"/>
            <a:r>
              <a:rPr lang="ar-DZ" sz="2000" dirty="0"/>
              <a:t>وإذا كان المرض غير قابل للشفاء (عاهة مستديمة ):من10سنوات الى20سنة وغرامة من 100ألف الى 2مليون دج .</a:t>
            </a:r>
            <a:endParaRPr lang="fr-FR" sz="2000" dirty="0"/>
          </a:p>
          <a:p>
            <a:pPr algn="ctr"/>
            <a:r>
              <a:rPr lang="ar-DZ" sz="2000" dirty="0"/>
              <a:t>وعند حدوث </a:t>
            </a:r>
            <a:r>
              <a:rPr lang="ar-DZ" sz="2000" dirty="0" err="1"/>
              <a:t>الوفاةيحكم</a:t>
            </a:r>
            <a:r>
              <a:rPr lang="ar-DZ" sz="2000" dirty="0"/>
              <a:t> عليه بالمؤبد.</a:t>
            </a:r>
            <a:endParaRPr lang="fr-FR" sz="2000" dirty="0"/>
          </a:p>
          <a:p>
            <a:pPr algn="ctr"/>
            <a:r>
              <a:rPr lang="ar-DZ" sz="2000" dirty="0"/>
              <a:t>بالنسبة للشخص </a:t>
            </a:r>
            <a:r>
              <a:rPr lang="ar-DZ" sz="2000" dirty="0" err="1"/>
              <a:t>الاعتباري:يعاقب</a:t>
            </a:r>
            <a:r>
              <a:rPr lang="ar-DZ" sz="2000" dirty="0"/>
              <a:t> بغرامة من 1 الى 5مرات من غرامة الشخص الطبيعي.</a:t>
            </a:r>
            <a:endParaRPr lang="fr-FR" sz="2000" dirty="0"/>
          </a:p>
          <a:p>
            <a:pPr algn="ctr"/>
            <a:r>
              <a:rPr lang="ar-DZ" sz="2000" dirty="0"/>
              <a:t>2- العقوبات التكميلية: </a:t>
            </a:r>
            <a:endParaRPr lang="fr-FR" sz="2000" dirty="0"/>
          </a:p>
          <a:p>
            <a:pPr algn="ctr"/>
            <a:r>
              <a:rPr lang="ar-DZ" sz="2000" dirty="0"/>
              <a:t>-المصادرة.</a:t>
            </a:r>
            <a:endParaRPr lang="fr-FR" sz="2000" dirty="0"/>
          </a:p>
          <a:p>
            <a:pPr algn="ctr"/>
            <a:r>
              <a:rPr lang="ar-DZ" sz="2000" dirty="0"/>
              <a:t>-نشر الحكم.</a:t>
            </a:r>
            <a:endParaRPr lang="fr-FR" sz="2000" dirty="0"/>
          </a:p>
          <a:p>
            <a:pPr algn="ctr"/>
            <a:r>
              <a:rPr lang="ar-DZ" sz="2000" dirty="0"/>
              <a:t>-غلق المؤسسة لمد </a:t>
            </a:r>
            <a:r>
              <a:rPr lang="ar-DZ" sz="2000" dirty="0" err="1"/>
              <a:t>ةلا</a:t>
            </a:r>
            <a:r>
              <a:rPr lang="ar-DZ" sz="2000" dirty="0"/>
              <a:t> تتجاوز 5سنوات .</a:t>
            </a:r>
            <a:endParaRPr lang="fr-FR" sz="2000" dirty="0"/>
          </a:p>
          <a:p>
            <a:pPr algn="ctr"/>
            <a:r>
              <a:rPr lang="ar-DZ" sz="2000" dirty="0"/>
              <a:t>-الاقصاء من الصفقات العمومية لمدة لا </a:t>
            </a:r>
            <a:r>
              <a:rPr lang="ar-DZ" sz="2000" dirty="0" err="1"/>
              <a:t>تتاوز</a:t>
            </a:r>
            <a:r>
              <a:rPr lang="ar-DZ" sz="2000" dirty="0"/>
              <a:t> 5سنوات.</a:t>
            </a:r>
            <a:endParaRPr lang="fr-FR" sz="2000" dirty="0"/>
          </a:p>
        </p:txBody>
      </p:sp>
      <p:pic>
        <p:nvPicPr>
          <p:cNvPr id="7" name="Image 6">
            <a:hlinkClick r:id="" action="ppaction://noaction"/>
            <a:extLst>
              <a:ext uri="{FF2B5EF4-FFF2-40B4-BE49-F238E27FC236}">
                <a16:creationId xmlns:a16="http://schemas.microsoft.com/office/drawing/2014/main" id="{F776173D-CE8A-4713-B856-4C974ED9BAA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4468" y="6230468"/>
            <a:ext cx="627532" cy="62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951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1105</TotalTime>
  <Words>142</Words>
  <Application>Microsoft Office PowerPoint</Application>
  <PresentationFormat>Grand écran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zaki</dc:creator>
  <cp:lastModifiedBy>DELL</cp:lastModifiedBy>
  <cp:revision>26</cp:revision>
  <dcterms:created xsi:type="dcterms:W3CDTF">2023-10-28T21:02:18Z</dcterms:created>
  <dcterms:modified xsi:type="dcterms:W3CDTF">2024-12-17T09:06:46Z</dcterms:modified>
</cp:coreProperties>
</file>