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97" r:id="rId3"/>
    <p:sldId id="277" r:id="rId4"/>
    <p:sldId id="298" r:id="rId5"/>
    <p:sldId id="29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2600105" y="1111034"/>
            <a:ext cx="71801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7200" b="1" dirty="0">
                <a:latin typeface="ae_AlMohanad" panose="02060603050605020204" pitchFamily="18" charset="-78"/>
                <a:cs typeface="Fanan" pitchFamily="2" charset="-78"/>
              </a:rPr>
              <a:t>ضمان خدمة </a:t>
            </a:r>
            <a:r>
              <a:rPr lang="ar-DZ" sz="7200" b="1" dirty="0" err="1">
                <a:latin typeface="ae_AlMohanad" panose="02060603050605020204" pitchFamily="18" charset="-78"/>
                <a:cs typeface="Fanan" pitchFamily="2" charset="-78"/>
              </a:rPr>
              <a:t>مابعد</a:t>
            </a:r>
            <a:r>
              <a:rPr lang="ar-DZ" sz="7200" b="1" dirty="0">
                <a:latin typeface="ae_AlMohanad" panose="02060603050605020204" pitchFamily="18" charset="-78"/>
                <a:cs typeface="Fanan" pitchFamily="2" charset="-78"/>
              </a:rPr>
              <a:t> البيع</a:t>
            </a:r>
            <a:endParaRPr lang="fr-FR" sz="72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255363" y="2820948"/>
            <a:ext cx="986965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2800" dirty="0">
                <a:cs typeface="+mn-cs"/>
              </a:rPr>
              <a:t>بينت المادة16 من القانون 09/ 03المتضمن قانون حماية المستهلك وقمع الغش أهمية هذه </a:t>
            </a:r>
            <a:r>
              <a:rPr lang="ar-DZ" sz="2800" dirty="0" err="1">
                <a:cs typeface="+mn-cs"/>
              </a:rPr>
              <a:t>الخدمةعند</a:t>
            </a:r>
            <a:r>
              <a:rPr lang="ar-DZ" sz="2800" dirty="0">
                <a:cs typeface="+mn-cs"/>
              </a:rPr>
              <a:t> تحقق الشروط </a:t>
            </a:r>
            <a:r>
              <a:rPr lang="ar-DZ" sz="2800" dirty="0" err="1">
                <a:cs typeface="+mn-cs"/>
              </a:rPr>
              <a:t>التاليه</a:t>
            </a:r>
            <a:r>
              <a:rPr lang="ar-DZ" sz="2800" dirty="0">
                <a:cs typeface="+mn-cs"/>
              </a:rPr>
              <a:t>:</a:t>
            </a:r>
          </a:p>
          <a:p>
            <a:pPr algn="ctr"/>
            <a:r>
              <a:rPr lang="ar-DZ" sz="2800" dirty="0">
                <a:cs typeface="+mn-cs"/>
              </a:rPr>
              <a:t>- انتهاء مده الضمان.</a:t>
            </a:r>
          </a:p>
          <a:p>
            <a:pPr algn="ctr"/>
            <a:r>
              <a:rPr lang="ar-DZ" sz="2800" dirty="0">
                <a:cs typeface="+mn-cs"/>
              </a:rPr>
              <a:t>                            - عند عطب المنتوج نتيجة الاستعمال السيء من قبل المستهلك</a:t>
            </a:r>
            <a:endParaRPr lang="ar-DZ" sz="4000" dirty="0">
              <a:cs typeface="Fanan" pitchFamily="2" charset="-78"/>
            </a:endParaRPr>
          </a:p>
          <a:p>
            <a:pPr algn="ctr"/>
            <a:endParaRPr lang="ar-DZ" sz="4000" dirty="0">
              <a:cs typeface="Fanan" pitchFamily="2" charset="-78"/>
            </a:endParaRPr>
          </a:p>
          <a:p>
            <a:pPr algn="ctr"/>
            <a:endParaRPr lang="ar-DZ" sz="4000" dirty="0">
              <a:cs typeface="Fanan" pitchFamily="2" charset="-78"/>
            </a:endParaRP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rId2" action="ppaction://hlinksldjump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66FDA-A3CF-F132-BFFB-808874C0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127" y="282413"/>
            <a:ext cx="7277746" cy="797248"/>
          </a:xfrm>
        </p:spPr>
        <p:txBody>
          <a:bodyPr/>
          <a:lstStyle/>
          <a:p>
            <a:pPr algn="ctr"/>
            <a:r>
              <a:rPr lang="ar-DZ" sz="4400" b="1" dirty="0"/>
              <a:t>الفرع الأول: مفهوم خدمة ما بعد البيع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273A9D-6460-7310-6671-763A3DCDE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834"/>
            <a:ext cx="10515600" cy="4658129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DZ" sz="2800" dirty="0"/>
              <a:t>1 – </a:t>
            </a:r>
            <a:r>
              <a:rPr lang="ar-DZ" sz="2800" b="1" dirty="0"/>
              <a:t>تعريفها:</a:t>
            </a:r>
            <a:r>
              <a:rPr lang="ar-DZ" sz="2800" dirty="0"/>
              <a:t> </a:t>
            </a:r>
            <a:r>
              <a:rPr lang="ar-DZ" sz="2800" dirty="0">
                <a:cs typeface="+mn-cs"/>
              </a:rPr>
              <a:t>مرسوم تنفيذي 21 /244 المتضمن شروط وكيفيات تقديم خدمة </a:t>
            </a:r>
            <a:r>
              <a:rPr lang="ar-DZ" sz="2800" dirty="0" err="1">
                <a:cs typeface="+mn-cs"/>
              </a:rPr>
              <a:t>مابعد</a:t>
            </a:r>
            <a:r>
              <a:rPr lang="ar-DZ" sz="2800" dirty="0">
                <a:cs typeface="+mn-cs"/>
              </a:rPr>
              <a:t> بيع السلع مادة 03/فقرة 02 :خدمة ما بعد البيع هي مجموع الخدمات التي يجب على المتدخل تقديمها عندما تعرض السلعة للاستهلاك بمقابل أو مجانا مثل خدمات التصليح المؤقت </a:t>
            </a:r>
            <a:r>
              <a:rPr lang="ar-DZ" sz="2800" dirty="0" err="1">
                <a:cs typeface="+mn-cs"/>
              </a:rPr>
              <a:t>والصيانه</a:t>
            </a:r>
            <a:r>
              <a:rPr lang="ar-DZ" sz="2800" dirty="0">
                <a:cs typeface="+mn-cs"/>
              </a:rPr>
              <a:t> والتركيب </a:t>
            </a:r>
            <a:r>
              <a:rPr lang="ar-DZ" sz="2800" dirty="0" err="1">
                <a:cs typeface="+mn-cs"/>
              </a:rPr>
              <a:t>والمراقبه</a:t>
            </a:r>
            <a:r>
              <a:rPr lang="ar-DZ" sz="2800" dirty="0">
                <a:cs typeface="+mn-cs"/>
              </a:rPr>
              <a:t> التقنية والنقل وكذا توفير قطع الغيار.</a:t>
            </a:r>
          </a:p>
          <a:p>
            <a:pPr marL="0" indent="0" algn="r">
              <a:buNone/>
            </a:pPr>
            <a:r>
              <a:rPr lang="ar-DZ" sz="2800" dirty="0"/>
              <a:t> </a:t>
            </a:r>
            <a:r>
              <a:rPr lang="ar-DZ" sz="2800" b="1" dirty="0"/>
              <a:t>2 - شروط </a:t>
            </a:r>
            <a:r>
              <a:rPr lang="ar-DZ" sz="2800" b="1" dirty="0" err="1"/>
              <a:t>الاستفاده</a:t>
            </a:r>
            <a:r>
              <a:rPr lang="ar-DZ" sz="2800" b="1" dirty="0"/>
              <a:t> منها: </a:t>
            </a:r>
          </a:p>
          <a:p>
            <a:pPr marL="0" indent="0" algn="r">
              <a:buNone/>
            </a:pPr>
            <a:r>
              <a:rPr lang="ar-DZ" sz="2800" b="1" dirty="0"/>
              <a:t>أ - عدم امكان استفادة المستهلك من الضمان القانوني أو </a:t>
            </a:r>
            <a:r>
              <a:rPr lang="ar-DZ" sz="2800" b="1" dirty="0" err="1"/>
              <a:t>الإتفاقي</a:t>
            </a:r>
            <a:r>
              <a:rPr lang="ar-DZ" sz="2800" b="1" dirty="0"/>
              <a:t> </a:t>
            </a:r>
            <a:r>
              <a:rPr lang="ar-DZ" sz="2800" dirty="0"/>
              <a:t>مادة 02  من المرسوم 21/ 244 </a:t>
            </a:r>
          </a:p>
          <a:p>
            <a:pPr marL="0" indent="0" algn="r">
              <a:buNone/>
            </a:pPr>
            <a:r>
              <a:rPr lang="ar-DZ" dirty="0"/>
              <a:t>* انتهاء مدة </a:t>
            </a:r>
            <a:r>
              <a:rPr lang="ar-DZ" sz="2800" dirty="0"/>
              <a:t>الضمان القانوني او الاتفاقي.</a:t>
            </a:r>
          </a:p>
          <a:p>
            <a:pPr marL="0" indent="0" algn="r">
              <a:buNone/>
            </a:pPr>
            <a:r>
              <a:rPr lang="ar-DZ" dirty="0"/>
              <a:t>*</a:t>
            </a:r>
            <a:r>
              <a:rPr lang="ar-DZ" sz="2800" dirty="0"/>
              <a:t> سقوط الحق في الضمان: لسبب لا يضمنه البائع التزاما مستهلك بدفع مقابل تقديم خدمه ما بعد البيع</a:t>
            </a:r>
            <a:endParaRPr lang="ar-DZ" sz="2800" dirty="0">
              <a:cs typeface="Fanan" pitchFamily="2" charset="-78"/>
            </a:endParaRPr>
          </a:p>
          <a:p>
            <a:pPr marL="0" indent="0" algn="r">
              <a:buNone/>
            </a:pPr>
            <a:r>
              <a:rPr lang="ar-DZ" sz="2800" b="1" dirty="0"/>
              <a:t>ب -  التزام المستهلك بدفع مقابل تقديم خدمه ما بعد البيع.</a:t>
            </a:r>
            <a:endParaRPr lang="ar-DZ" sz="2800" b="1" dirty="0">
              <a:cs typeface="Fanan" pitchFamily="2" charset="-78"/>
            </a:endParaRPr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7897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2521049" y="866296"/>
            <a:ext cx="8364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5400" b="1" dirty="0"/>
              <a:t>الفرع الثاني: تنفيذ خدمة ما بعد البيع</a:t>
            </a:r>
            <a:endParaRPr lang="ar-DZ" sz="54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371951" y="1789626"/>
            <a:ext cx="1080232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2800" b="1" dirty="0">
                <a:cs typeface="+mn-cs"/>
              </a:rPr>
              <a:t>اولا :التزام المتدخل (المنتج او المستورد) بتقديم الخدمة: </a:t>
            </a:r>
            <a:r>
              <a:rPr lang="ar-DZ" sz="2800" dirty="0">
                <a:cs typeface="+mn-cs"/>
              </a:rPr>
              <a:t>ماده 03و04 من المرسوم التنفيذي 21/ 244 .</a:t>
            </a:r>
          </a:p>
          <a:p>
            <a:pPr algn="ctr"/>
            <a:r>
              <a:rPr lang="ar-DZ" sz="2800" dirty="0">
                <a:cs typeface="+mn-cs"/>
              </a:rPr>
              <a:t>ثانيا: دور الالتزام </a:t>
            </a:r>
            <a:r>
              <a:rPr lang="ar-DZ" sz="2800" dirty="0" err="1">
                <a:cs typeface="+mn-cs"/>
              </a:rPr>
              <a:t>بالاعلام</a:t>
            </a:r>
            <a:r>
              <a:rPr lang="ar-DZ" sz="2800" dirty="0">
                <a:cs typeface="+mn-cs"/>
              </a:rPr>
              <a:t> في تنفيذ التزام خدمة ما بعد البيع:</a:t>
            </a:r>
          </a:p>
          <a:p>
            <a:pPr algn="ctr"/>
            <a:r>
              <a:rPr lang="ar-DZ" sz="2800" dirty="0">
                <a:cs typeface="+mn-cs"/>
              </a:rPr>
              <a:t> 1-  قبل ابرام العقد تؤدي مجرد معلومة عن توفر خدمة </a:t>
            </a:r>
            <a:r>
              <a:rPr lang="ar-DZ" sz="2800" dirty="0" err="1">
                <a:cs typeface="+mn-cs"/>
              </a:rPr>
              <a:t>مابعد</a:t>
            </a:r>
            <a:r>
              <a:rPr lang="ar-DZ" sz="2800" dirty="0">
                <a:cs typeface="+mn-cs"/>
              </a:rPr>
              <a:t> البيع الى حسم المستهلك قرار الاقتناء .</a:t>
            </a:r>
          </a:p>
          <a:p>
            <a:pPr algn="ctr"/>
            <a:r>
              <a:rPr lang="ar-DZ" sz="2800" dirty="0">
                <a:cs typeface="+mn-cs"/>
              </a:rPr>
              <a:t>بيان هوية مقدم خدمة ما بعد البيع.</a:t>
            </a:r>
          </a:p>
          <a:p>
            <a:pPr algn="ctr"/>
            <a:r>
              <a:rPr lang="ar-DZ" sz="2800" dirty="0">
                <a:cs typeface="+mn-cs"/>
              </a:rPr>
              <a:t>2-  الالتزام بتحديد مضمون </a:t>
            </a:r>
            <a:r>
              <a:rPr lang="ar-DZ" sz="2800" dirty="0" err="1">
                <a:cs typeface="+mn-cs"/>
              </a:rPr>
              <a:t>الخدمه</a:t>
            </a:r>
            <a:r>
              <a:rPr lang="ar-DZ" sz="2800" dirty="0">
                <a:cs typeface="+mn-cs"/>
              </a:rPr>
              <a:t> وتكاليفها:  اعلام المستهلك قبل الاصلاح بـأصل العطب والقطع الواجب استبدالها وطبيعة التدخل والأخطار </a:t>
            </a:r>
            <a:r>
              <a:rPr lang="ar-DZ" sz="2800" dirty="0" err="1">
                <a:cs typeface="+mn-cs"/>
              </a:rPr>
              <a:t>المحتمله</a:t>
            </a:r>
            <a:r>
              <a:rPr lang="ar-DZ" sz="2800" dirty="0">
                <a:cs typeface="+mn-cs"/>
              </a:rPr>
              <a:t> </a:t>
            </a:r>
            <a:r>
              <a:rPr lang="ar-DZ" sz="2800" dirty="0" err="1">
                <a:cs typeface="+mn-cs"/>
              </a:rPr>
              <a:t>نتيجه</a:t>
            </a:r>
            <a:r>
              <a:rPr lang="ar-DZ" sz="2800" dirty="0">
                <a:cs typeface="+mn-cs"/>
              </a:rPr>
              <a:t> التصليح واعلامه بمصير القطع والعناصر المستبدلة.</a:t>
            </a:r>
          </a:p>
          <a:p>
            <a:pPr algn="ctr"/>
            <a:r>
              <a:rPr lang="ar-DZ" sz="1800" dirty="0"/>
              <a:t> </a:t>
            </a:r>
            <a:endParaRPr lang="ar-DZ" sz="1800" dirty="0">
              <a:cs typeface="Fanan" pitchFamily="2" charset="-78"/>
            </a:endParaRPr>
          </a:p>
          <a:p>
            <a:pPr algn="ctr"/>
            <a:endParaRPr lang="ar-DZ" sz="1800" dirty="0">
              <a:cs typeface="Fanan" pitchFamily="2" charset="-78"/>
            </a:endParaRPr>
          </a:p>
          <a:p>
            <a:pPr algn="ctr"/>
            <a:endParaRPr lang="ar-DZ" sz="1800" dirty="0">
              <a:cs typeface="Fanan" pitchFamily="2" charset="-78"/>
            </a:endParaRPr>
          </a:p>
          <a:p>
            <a:pPr algn="ctr"/>
            <a:endParaRPr lang="ar-DZ" sz="1800" dirty="0">
              <a:cs typeface="Fanan" pitchFamily="2" charset="-78"/>
            </a:endParaRPr>
          </a:p>
          <a:p>
            <a:pPr algn="ctr"/>
            <a:endParaRPr lang="ar-DZ" sz="1800" dirty="0">
              <a:cs typeface="Fanan" pitchFamily="2" charset="-78"/>
            </a:endParaRPr>
          </a:p>
          <a:p>
            <a:pPr algn="ctr"/>
            <a:endParaRPr lang="ar-DZ" sz="1800" dirty="0">
              <a:cs typeface="Fanan" pitchFamily="2" charset="-78"/>
            </a:endParaRPr>
          </a:p>
        </p:txBody>
      </p:sp>
      <p:pic>
        <p:nvPicPr>
          <p:cNvPr id="5" name="Image 4">
            <a:hlinkClick r:id="rId2" action="ppaction://hlinksldjump"/>
            <a:extLst>
              <a:ext uri="{FF2B5EF4-FFF2-40B4-BE49-F238E27FC236}">
                <a16:creationId xmlns:a16="http://schemas.microsoft.com/office/drawing/2014/main" id="{C6EFC886-60F2-4156-962E-BC0E282EE6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0601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A563F2-5D88-E382-8ED2-784F27FCE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95946"/>
            <a:ext cx="10615047" cy="5681017"/>
          </a:xfrm>
        </p:spPr>
        <p:txBody>
          <a:bodyPr/>
          <a:lstStyle/>
          <a:p>
            <a:pPr marL="0" indent="0" algn="r">
              <a:buNone/>
            </a:pPr>
            <a:r>
              <a:rPr lang="ar-DZ" b="1" dirty="0"/>
              <a:t>ثانيا خدمه الاصلاح والصيانة: </a:t>
            </a:r>
            <a:r>
              <a:rPr lang="ar-DZ" dirty="0"/>
              <a:t>بمعالجة الخامل واعادة المنتوج للحالة العادية لضمان حياة اطول للمنتوج .</a:t>
            </a:r>
          </a:p>
          <a:p>
            <a:pPr marL="0" indent="0" algn="r">
              <a:buNone/>
            </a:pPr>
            <a:r>
              <a:rPr lang="ar-DZ" b="1" dirty="0"/>
              <a:t>ثالثا التركيب: </a:t>
            </a:r>
            <a:r>
              <a:rPr lang="ar-DZ" dirty="0"/>
              <a:t>تتعلق بالمنتجات المجزئة التي تحتاج الى جمع وترتيب المكاتب والاجهزة المتطورة كجهاز الانذار في المنازل .</a:t>
            </a:r>
          </a:p>
          <a:p>
            <a:pPr marL="0" indent="0" algn="r">
              <a:buNone/>
            </a:pPr>
            <a:r>
              <a:rPr lang="ar-DZ" b="1" dirty="0"/>
              <a:t>رابعا خدمة المراقبة التقنية: </a:t>
            </a:r>
            <a:r>
              <a:rPr lang="ar-DZ" dirty="0" err="1"/>
              <a:t>للتاكد</a:t>
            </a:r>
            <a:r>
              <a:rPr lang="ar-DZ" dirty="0"/>
              <a:t> من سلامة السلعة وتفادي أي عطب قد يحدث.</a:t>
            </a:r>
          </a:p>
          <a:p>
            <a:pPr marL="0" indent="0" algn="r">
              <a:buNone/>
            </a:pPr>
            <a:r>
              <a:rPr lang="ar-DZ" b="1" dirty="0" err="1"/>
              <a:t>خامسا:خدمة</a:t>
            </a:r>
            <a:r>
              <a:rPr lang="ar-DZ" b="1" dirty="0"/>
              <a:t> </a:t>
            </a:r>
            <a:r>
              <a:rPr lang="ar-DZ" b="1" dirty="0" err="1"/>
              <a:t>النقل:</a:t>
            </a:r>
            <a:r>
              <a:rPr lang="ar-DZ" dirty="0" err="1"/>
              <a:t>التسليم</a:t>
            </a:r>
            <a:r>
              <a:rPr lang="ar-DZ" dirty="0"/>
              <a:t> في </a:t>
            </a:r>
            <a:r>
              <a:rPr lang="ar-DZ" dirty="0" err="1"/>
              <a:t>المنزل،وقد</a:t>
            </a:r>
            <a:r>
              <a:rPr lang="ar-DZ" dirty="0"/>
              <a:t> تكون أتعابها مشمولة في ثمن المبيع.</a:t>
            </a:r>
          </a:p>
          <a:p>
            <a:pPr marL="0" indent="0" algn="r">
              <a:buNone/>
            </a:pPr>
            <a:r>
              <a:rPr lang="ar-DZ" b="1" dirty="0"/>
              <a:t>سادسا: توفير قطع الغيار: </a:t>
            </a:r>
            <a:r>
              <a:rPr lang="ar-DZ" dirty="0"/>
              <a:t>ماده 03  من المرسوم 244/21.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r>
              <a:rPr lang="ar-DZ" b="1" dirty="0"/>
              <a:t>سابعا تعويض الزبون: </a:t>
            </a:r>
            <a:r>
              <a:rPr lang="ar-DZ" b="1" dirty="0" err="1"/>
              <a:t>ال</a:t>
            </a:r>
            <a:r>
              <a:rPr lang="ar-DZ" dirty="0" err="1"/>
              <a:t>ماده</a:t>
            </a:r>
            <a:r>
              <a:rPr lang="ar-DZ" dirty="0"/>
              <a:t> 12 من المرسوم 21/ 244 اذا ما لحق ضرار مادي بالزبون.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endParaRPr lang="ar-DZ" dirty="0">
              <a:cs typeface="Fanan" pitchFamily="2" charset="-78"/>
            </a:endParaRPr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615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D0A88B-5D91-D986-C7A2-D1B05B171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4000" b="1" dirty="0"/>
              <a:t>الفرع الثالث: جزاء مخالفه الزاميه تنفيذ خدمة ما بعد البيع:</a:t>
            </a:r>
            <a:endParaRPr lang="fr-FR" sz="40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B8947B-6401-2184-A1AF-24376633B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DZ" dirty="0" err="1"/>
              <a:t>الماده</a:t>
            </a:r>
            <a:r>
              <a:rPr lang="ar-DZ" dirty="0"/>
              <a:t> 77 من قانون 09/ 03 </a:t>
            </a:r>
          </a:p>
          <a:p>
            <a:pPr marL="0" indent="0" algn="r">
              <a:buNone/>
            </a:pPr>
            <a:endParaRPr lang="ar-DZ" dirty="0"/>
          </a:p>
          <a:p>
            <a:pPr marL="0" indent="0" algn="r">
              <a:buNone/>
            </a:pPr>
            <a:r>
              <a:rPr lang="ar-DZ" dirty="0"/>
              <a:t>غرامة من 50,000 الى 1 مليون </a:t>
            </a:r>
            <a:r>
              <a:rPr lang="ar-DZ"/>
              <a:t>دينار جزائري.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57058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392</Words>
  <Application>Microsoft Office PowerPoint</Application>
  <PresentationFormat>Grand écran</PresentationFormat>
  <Paragraphs>33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ae_AlMohanad</vt:lpstr>
      <vt:lpstr>Arial</vt:lpstr>
      <vt:lpstr>Calibri</vt:lpstr>
      <vt:lpstr>Calibri Light</vt:lpstr>
      <vt:lpstr>Fanan</vt:lpstr>
      <vt:lpstr>Thème Office</vt:lpstr>
      <vt:lpstr>Présentation PowerPoint</vt:lpstr>
      <vt:lpstr>الفرع الأول: مفهوم خدمة ما بعد البيع</vt:lpstr>
      <vt:lpstr>Présentation PowerPoint</vt:lpstr>
      <vt:lpstr>Présentation PowerPoint</vt:lpstr>
      <vt:lpstr>الفرع الثالث: جزاء مخالفه الزاميه تنفيذ خدمة ما بعد البيع: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28</cp:revision>
  <dcterms:created xsi:type="dcterms:W3CDTF">2023-10-28T21:02:18Z</dcterms:created>
  <dcterms:modified xsi:type="dcterms:W3CDTF">2025-12-08T20:52:53Z</dcterms:modified>
</cp:coreProperties>
</file>