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9" r:id="rId4"/>
    <p:sldId id="260" r:id="rId5"/>
    <p:sldId id="262" r:id="rId6"/>
    <p:sldId id="265" r:id="rId7"/>
    <p:sldId id="267" r:id="rId8"/>
    <p:sldId id="270" r:id="rId9"/>
    <p:sldId id="272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3225" autoAdjust="0"/>
    <p:restoredTop sz="94660"/>
  </p:normalViewPr>
  <p:slideViewPr>
    <p:cSldViewPr snapToGrid="0" snapToObjects="1">
      <p:cViewPr varScale="1">
        <p:scale>
          <a:sx n="65" d="100"/>
          <a:sy n="65" d="100"/>
        </p:scale>
        <p:origin x="-1388" y="-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3/14/2026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3/14/2026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3/14/2026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3/14/2026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3/14/2026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3/14/2026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3/14/2026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3/14/2026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3/14/2026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3/14/2026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3/14/2026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pPr/>
              <a:t>3/14/2026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/>
          <a:lstStyle/>
          <a:p>
            <a:r>
              <a:t>Les indicateurs physiques et chimiques de la pollution du sol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4281" y="170185"/>
            <a:ext cx="8482519" cy="3088582"/>
          </a:xfrm>
        </p:spPr>
        <p:txBody>
          <a:bodyPr/>
          <a:lstStyle/>
          <a:p>
            <a:pPr>
              <a:buNone/>
            </a:pPr>
            <a:r>
              <a:rPr lang="fr-FR" b="1" dirty="0" smtClean="0">
                <a:solidFill>
                  <a:srgbClr val="FF0000"/>
                </a:solidFill>
              </a:rPr>
              <a:t>1.Introduction générale</a:t>
            </a:r>
          </a:p>
          <a:p>
            <a:pPr>
              <a:buNone/>
            </a:pPr>
            <a:r>
              <a:rPr lang="fr-FR" b="1" dirty="0" smtClean="0">
                <a:solidFill>
                  <a:srgbClr val="FF0000"/>
                </a:solidFill>
              </a:rPr>
              <a:t>1.1.</a:t>
            </a:r>
            <a:r>
              <a:rPr b="1" smtClean="0">
                <a:solidFill>
                  <a:srgbClr val="FF0000"/>
                </a:solidFill>
              </a:rPr>
              <a:t>Définition </a:t>
            </a:r>
            <a:r>
              <a:rPr b="1">
                <a:solidFill>
                  <a:srgbClr val="FF0000"/>
                </a:solidFill>
              </a:rPr>
              <a:t>du </a:t>
            </a:r>
            <a:r>
              <a:rPr b="1" smtClean="0">
                <a:solidFill>
                  <a:srgbClr val="FF0000"/>
                </a:solidFill>
              </a:rPr>
              <a:t>sol</a:t>
            </a:r>
            <a:endParaRPr lang="fr-FR" b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fr-FR" dirty="0" smtClean="0"/>
              <a:t>-</a:t>
            </a:r>
            <a:r>
              <a:rPr smtClean="0"/>
              <a:t>Système </a:t>
            </a:r>
            <a:r>
              <a:t>dynamique composé de minéraux, MO, eau, air </a:t>
            </a:r>
            <a:r>
              <a:rPr/>
              <a:t>et </a:t>
            </a:r>
            <a:r>
              <a:rPr smtClean="0"/>
              <a:t>organismes</a:t>
            </a:r>
            <a:endParaRPr lang="fr-FR" dirty="0" smtClean="0"/>
          </a:p>
          <a:p>
            <a:pPr>
              <a:buNone/>
            </a:pPr>
            <a:r>
              <a:rPr smtClean="0"/>
              <a:t>Fonctions </a:t>
            </a:r>
            <a:r>
              <a:t>écologiques </a:t>
            </a:r>
            <a:r>
              <a:rPr/>
              <a:t>et </a:t>
            </a:r>
            <a:r>
              <a:rPr smtClean="0"/>
              <a:t>agronomiques</a:t>
            </a:r>
          </a:p>
        </p:txBody>
      </p:sp>
      <p:sp>
        <p:nvSpPr>
          <p:cNvPr id="4" name="Rectangle 3"/>
          <p:cNvSpPr/>
          <p:nvPr/>
        </p:nvSpPr>
        <p:spPr>
          <a:xfrm>
            <a:off x="312075" y="2981678"/>
            <a:ext cx="586590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3200" b="1" dirty="0" smtClean="0">
                <a:solidFill>
                  <a:srgbClr val="FF0000"/>
                </a:solidFill>
              </a:rPr>
              <a:t>2.Définition de la pollution du sol</a:t>
            </a:r>
            <a:endParaRPr lang="fr-FR" sz="3200" b="1" dirty="0">
              <a:solidFill>
                <a:srgbClr val="FF0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04281" y="3726119"/>
            <a:ext cx="8482519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fr-FR" sz="3600" dirty="0" smtClean="0"/>
              <a:t>Introduction de substances toxiques </a:t>
            </a:r>
          </a:p>
          <a:p>
            <a:pPr>
              <a:buFont typeface="Wingdings" pitchFamily="2" charset="2"/>
              <a:buChar char="Ø"/>
            </a:pPr>
            <a:r>
              <a:rPr lang="fr-FR" sz="3600" dirty="0" smtClean="0"/>
              <a:t>Perturbation des fonctions du sol</a:t>
            </a:r>
          </a:p>
          <a:p>
            <a:pPr>
              <a:buFont typeface="Wingdings" pitchFamily="2" charset="2"/>
              <a:buChar char="Ø"/>
            </a:pPr>
            <a:r>
              <a:rPr lang="fr-FR" sz="3600" dirty="0" smtClean="0"/>
              <a:t>Impact écologique, agricole et sanitaire</a:t>
            </a:r>
            <a:endParaRPr lang="fr-FR" sz="3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000"/>
            <a:ext cx="8229600" cy="3098311"/>
          </a:xfrm>
        </p:spPr>
        <p:txBody>
          <a:bodyPr/>
          <a:lstStyle/>
          <a:p>
            <a:pPr>
              <a:buNone/>
            </a:pPr>
            <a:r>
              <a:rPr lang="fr-FR" b="1" dirty="0" smtClean="0">
                <a:solidFill>
                  <a:srgbClr val="FF0000"/>
                </a:solidFill>
              </a:rPr>
              <a:t>2.1.Sources de pollution</a:t>
            </a:r>
          </a:p>
          <a:p>
            <a:pPr>
              <a:buFont typeface="Wingdings" pitchFamily="2" charset="2"/>
              <a:buChar char="Ø"/>
            </a:pPr>
            <a:r>
              <a:rPr smtClean="0"/>
              <a:t>Agriculture </a:t>
            </a:r>
            <a:r>
              <a:t>: engrais</a:t>
            </a:r>
            <a:r>
              <a:rPr/>
              <a:t>, </a:t>
            </a:r>
            <a:r>
              <a:rPr smtClean="0"/>
              <a:t>pesticides</a:t>
            </a:r>
            <a:endParaRPr lang="fr-FR" dirty="0" smtClean="0"/>
          </a:p>
          <a:p>
            <a:pPr>
              <a:buFont typeface="Wingdings" pitchFamily="2" charset="2"/>
              <a:buChar char="Ø"/>
            </a:pPr>
            <a:r>
              <a:rPr smtClean="0"/>
              <a:t>Industrie </a:t>
            </a:r>
            <a:r>
              <a:t>: métaux lourds</a:t>
            </a:r>
            <a:r>
              <a:rPr/>
              <a:t>, </a:t>
            </a:r>
            <a:r>
              <a:rPr smtClean="0"/>
              <a:t>hydrocarbures</a:t>
            </a:r>
            <a:endParaRPr lang="fr-FR" dirty="0" smtClean="0"/>
          </a:p>
          <a:p>
            <a:pPr>
              <a:buFont typeface="Wingdings" pitchFamily="2" charset="2"/>
              <a:buChar char="Ø"/>
            </a:pPr>
            <a:r>
              <a:rPr smtClean="0"/>
              <a:t>Décharges </a:t>
            </a:r>
            <a:r>
              <a:t>et </a:t>
            </a:r>
            <a:r>
              <a:rPr/>
              <a:t>déchets </a:t>
            </a:r>
            <a:r>
              <a:rPr smtClean="0"/>
              <a:t>urbains</a:t>
            </a:r>
            <a:endParaRPr lang="fr-FR" dirty="0" smtClean="0"/>
          </a:p>
          <a:p>
            <a:pPr>
              <a:buFont typeface="Wingdings" pitchFamily="2" charset="2"/>
              <a:buChar char="Ø"/>
            </a:pPr>
            <a:r>
              <a:rPr smtClean="0"/>
              <a:t>Activités </a:t>
            </a:r>
            <a:r>
              <a:t>minières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3239310"/>
            <a:ext cx="8044774" cy="33500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1817"/>
            <a:ext cx="4912468" cy="3652736"/>
          </a:xfrm>
        </p:spPr>
        <p:txBody>
          <a:bodyPr/>
          <a:lstStyle/>
          <a:p>
            <a:pPr>
              <a:buNone/>
            </a:pPr>
            <a:r>
              <a:rPr lang="fr-FR" b="1" dirty="0" smtClean="0">
                <a:solidFill>
                  <a:srgbClr val="FF0000"/>
                </a:solidFill>
              </a:rPr>
              <a:t>2.3.Indicateurs physiques</a:t>
            </a:r>
          </a:p>
          <a:p>
            <a:pPr>
              <a:buNone/>
            </a:pPr>
            <a:r>
              <a:rPr smtClean="0"/>
              <a:t>Texture</a:t>
            </a:r>
            <a:endParaRPr lang="fr-FR" dirty="0" smtClean="0"/>
          </a:p>
          <a:p>
            <a:pPr>
              <a:buNone/>
            </a:pPr>
            <a:r>
              <a:rPr smtClean="0"/>
              <a:t>Structure</a:t>
            </a:r>
            <a:endParaRPr lang="fr-FR" dirty="0" smtClean="0"/>
          </a:p>
          <a:p>
            <a:pPr>
              <a:buNone/>
            </a:pPr>
            <a:r>
              <a:rPr smtClean="0"/>
              <a:t>Porosité</a:t>
            </a:r>
            <a:endParaRPr lang="fr-FR" dirty="0" smtClean="0"/>
          </a:p>
          <a:p>
            <a:pPr>
              <a:buNone/>
            </a:pPr>
            <a:r>
              <a:rPr smtClean="0"/>
              <a:t>Densité apparente</a:t>
            </a:r>
            <a:endParaRPr lang="fr-FR" dirty="0" smtClean="0"/>
          </a:p>
          <a:p>
            <a:pPr>
              <a:buNone/>
            </a:pPr>
            <a:r>
              <a:rPr smtClean="0"/>
              <a:t>Couleur</a:t>
            </a:r>
            <a:endParaRPr/>
          </a:p>
        </p:txBody>
      </p:sp>
      <p:sp>
        <p:nvSpPr>
          <p:cNvPr id="4" name="Rectangle 3"/>
          <p:cNvSpPr/>
          <p:nvPr/>
        </p:nvSpPr>
        <p:spPr>
          <a:xfrm>
            <a:off x="157704" y="3594542"/>
            <a:ext cx="279961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800" b="1" dirty="0" smtClean="0">
                <a:solidFill>
                  <a:srgbClr val="FF0000"/>
                </a:solidFill>
              </a:rPr>
              <a:t>2.4.Texture du sol</a:t>
            </a:r>
            <a:endParaRPr lang="fr-FR" sz="2800" b="1" dirty="0">
              <a:solidFill>
                <a:srgbClr val="FF0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43120" y="4112932"/>
            <a:ext cx="6011765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fr-FR" sz="2800" dirty="0" smtClean="0"/>
              <a:t>Sable – Limon – Argile</a:t>
            </a:r>
          </a:p>
          <a:p>
            <a:pPr>
              <a:buFont typeface="Wingdings" pitchFamily="2" charset="2"/>
              <a:buChar char="§"/>
            </a:pPr>
            <a:r>
              <a:rPr lang="fr-FR" sz="2800" dirty="0" smtClean="0"/>
              <a:t>Influence la mobilité des polluants</a:t>
            </a:r>
          </a:p>
          <a:p>
            <a:pPr>
              <a:buFont typeface="Wingdings" pitchFamily="2" charset="2"/>
              <a:buChar char="§"/>
            </a:pPr>
            <a:r>
              <a:rPr lang="fr-FR" sz="2800" dirty="0" smtClean="0"/>
              <a:t>Argile : forte adsorption des métaux</a:t>
            </a:r>
          </a:p>
          <a:p>
            <a:pPr>
              <a:buFont typeface="Wingdings" pitchFamily="2" charset="2"/>
              <a:buChar char="§"/>
            </a:pPr>
            <a:r>
              <a:rPr lang="fr-FR" sz="2800" dirty="0" smtClean="0"/>
              <a:t>Sable : infiltration rapide</a:t>
            </a:r>
            <a:endParaRPr lang="fr-FR" sz="2800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904689" y="846306"/>
            <a:ext cx="2420972" cy="50825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6732" y="141001"/>
            <a:ext cx="8570068" cy="2252004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fr-FR" b="1" dirty="0" smtClean="0">
                <a:solidFill>
                  <a:srgbClr val="FF0000"/>
                </a:solidFill>
              </a:rPr>
              <a:t>2.5.Structure du sol</a:t>
            </a:r>
          </a:p>
          <a:p>
            <a:pPr>
              <a:buFont typeface="Wingdings" pitchFamily="2" charset="2"/>
              <a:buChar char="Ø"/>
            </a:pPr>
            <a:r>
              <a:rPr smtClean="0"/>
              <a:t>Organisation </a:t>
            </a:r>
            <a:r>
              <a:rPr/>
              <a:t>des </a:t>
            </a:r>
            <a:r>
              <a:rPr smtClean="0"/>
              <a:t>agrégats</a:t>
            </a:r>
            <a:endParaRPr lang="fr-FR" dirty="0" smtClean="0"/>
          </a:p>
          <a:p>
            <a:pPr>
              <a:buFont typeface="Wingdings" pitchFamily="2" charset="2"/>
              <a:buChar char="Ø"/>
            </a:pPr>
            <a:r>
              <a:rPr smtClean="0"/>
              <a:t>Hydrocarbures </a:t>
            </a:r>
            <a:r>
              <a:t>détruisent </a:t>
            </a:r>
            <a:r>
              <a:rPr/>
              <a:t>la </a:t>
            </a:r>
            <a:r>
              <a:rPr smtClean="0"/>
              <a:t>structure</a:t>
            </a:r>
            <a:endParaRPr lang="fr-FR" dirty="0" smtClean="0"/>
          </a:p>
          <a:p>
            <a:pPr>
              <a:buFont typeface="Wingdings" pitchFamily="2" charset="2"/>
              <a:buChar char="Ø"/>
            </a:pPr>
            <a:r>
              <a:rPr smtClean="0"/>
              <a:t>Compactage </a:t>
            </a:r>
            <a:r>
              <a:t>réduit l'infiltration</a:t>
            </a:r>
          </a:p>
        </p:txBody>
      </p:sp>
      <p:sp>
        <p:nvSpPr>
          <p:cNvPr id="4" name="Rectangle 3"/>
          <p:cNvSpPr/>
          <p:nvPr/>
        </p:nvSpPr>
        <p:spPr>
          <a:xfrm>
            <a:off x="290475" y="2310446"/>
            <a:ext cx="515301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800" b="1" dirty="0" smtClean="0">
                <a:solidFill>
                  <a:srgbClr val="FF0000"/>
                </a:solidFill>
                <a:latin typeface="+mj-lt"/>
              </a:rPr>
              <a:t>2.6.Porosité et densité apparente</a:t>
            </a:r>
            <a:endParaRPr lang="fr-FR" sz="2800" b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16732" y="2831143"/>
            <a:ext cx="6741268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fr-FR" sz="2800" dirty="0" smtClean="0"/>
              <a:t>Macro pores et micropores</a:t>
            </a:r>
          </a:p>
          <a:p>
            <a:pPr>
              <a:buFont typeface="Wingdings" pitchFamily="2" charset="2"/>
              <a:buChar char="Ø"/>
            </a:pPr>
            <a:r>
              <a:rPr lang="fr-FR" sz="2800" dirty="0" smtClean="0"/>
              <a:t>Colmatage par polluants organiques</a:t>
            </a:r>
          </a:p>
          <a:p>
            <a:pPr>
              <a:buFont typeface="Wingdings" pitchFamily="2" charset="2"/>
              <a:buChar char="Ø"/>
            </a:pPr>
            <a:r>
              <a:rPr lang="fr-FR" sz="2800" dirty="0" smtClean="0"/>
              <a:t>Densité élevée = sol compacté</a:t>
            </a:r>
            <a:endParaRPr lang="fr-FR" sz="2800" dirty="0"/>
          </a:p>
        </p:txBody>
      </p:sp>
      <p:sp>
        <p:nvSpPr>
          <p:cNvPr id="6" name="Rectangle 5"/>
          <p:cNvSpPr/>
          <p:nvPr/>
        </p:nvSpPr>
        <p:spPr>
          <a:xfrm>
            <a:off x="282091" y="4217134"/>
            <a:ext cx="285938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800" b="1" dirty="0" smtClean="0">
                <a:solidFill>
                  <a:srgbClr val="FF0000"/>
                </a:solidFill>
              </a:rPr>
              <a:t>2.7.Couleur du sol</a:t>
            </a:r>
            <a:endParaRPr lang="fr-FR" sz="2800" b="1" dirty="0">
              <a:solidFill>
                <a:srgbClr val="FF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90475" y="4674018"/>
            <a:ext cx="45720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fr-FR" sz="2400" dirty="0" smtClean="0"/>
              <a:t>Noir : hydrocarbures</a:t>
            </a:r>
          </a:p>
          <a:p>
            <a:pPr>
              <a:buFont typeface="Wingdings" pitchFamily="2" charset="2"/>
              <a:buChar char="Ø"/>
            </a:pPr>
            <a:r>
              <a:rPr lang="fr-FR" sz="2400" dirty="0" smtClean="0"/>
              <a:t>Blanc : salinité</a:t>
            </a:r>
          </a:p>
          <a:p>
            <a:pPr>
              <a:buFont typeface="Wingdings" pitchFamily="2" charset="2"/>
              <a:buChar char="Ø"/>
            </a:pPr>
            <a:r>
              <a:rPr lang="fr-FR" sz="2400" dirty="0" smtClean="0"/>
              <a:t>Gris : anaérobie</a:t>
            </a:r>
          </a:p>
          <a:p>
            <a:pPr>
              <a:buFont typeface="Wingdings" pitchFamily="2" charset="2"/>
              <a:buChar char="Ø"/>
            </a:pPr>
            <a:r>
              <a:rPr lang="fr-FR" sz="2400" dirty="0" smtClean="0"/>
              <a:t>Rouge : oxydation du fer</a:t>
            </a:r>
            <a:endParaRPr lang="fr-FR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9097"/>
            <a:ext cx="8229600" cy="3497142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fr-FR" b="1" dirty="0" smtClean="0">
                <a:solidFill>
                  <a:srgbClr val="FF0000"/>
                </a:solidFill>
              </a:rPr>
              <a:t>3.Indicateurs chimiques</a:t>
            </a:r>
          </a:p>
          <a:p>
            <a:pPr>
              <a:buFont typeface="Wingdings" pitchFamily="2" charset="2"/>
              <a:buChar char="Ø"/>
            </a:pPr>
            <a:r>
              <a:rPr lang="fr-FR" dirty="0" smtClean="0"/>
              <a:t>Ph</a:t>
            </a:r>
          </a:p>
          <a:p>
            <a:pPr>
              <a:buFont typeface="Wingdings" pitchFamily="2" charset="2"/>
              <a:buChar char="Ø"/>
            </a:pPr>
            <a:r>
              <a:rPr smtClean="0"/>
              <a:t>Conductivité électrique</a:t>
            </a:r>
            <a:endParaRPr lang="fr-FR" dirty="0" smtClean="0"/>
          </a:p>
          <a:p>
            <a:pPr>
              <a:buFont typeface="Wingdings" pitchFamily="2" charset="2"/>
              <a:buChar char="Ø"/>
            </a:pPr>
            <a:r>
              <a:rPr smtClean="0"/>
              <a:t>Matière organique</a:t>
            </a:r>
            <a:endParaRPr lang="fr-FR" dirty="0" smtClean="0"/>
          </a:p>
          <a:p>
            <a:pPr>
              <a:buFont typeface="Wingdings" pitchFamily="2" charset="2"/>
              <a:buChar char="Ø"/>
            </a:pPr>
            <a:r>
              <a:rPr smtClean="0"/>
              <a:t>Métaux lourds</a:t>
            </a:r>
            <a:endParaRPr lang="fr-FR" dirty="0" smtClean="0"/>
          </a:p>
          <a:p>
            <a:pPr>
              <a:buFont typeface="Wingdings" pitchFamily="2" charset="2"/>
              <a:buChar char="Ø"/>
            </a:pPr>
            <a:r>
              <a:rPr smtClean="0"/>
              <a:t>Nitrates </a:t>
            </a:r>
            <a:r>
              <a:t>et phosphates</a:t>
            </a:r>
          </a:p>
        </p:txBody>
      </p:sp>
      <p:sp>
        <p:nvSpPr>
          <p:cNvPr id="4" name="Rectangle 3"/>
          <p:cNvSpPr/>
          <p:nvPr/>
        </p:nvSpPr>
        <p:spPr>
          <a:xfrm>
            <a:off x="554468" y="3351342"/>
            <a:ext cx="213231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800" b="1" dirty="0" smtClean="0">
                <a:solidFill>
                  <a:srgbClr val="FF0000"/>
                </a:solidFill>
              </a:rPr>
              <a:t>3.1.pH du sol</a:t>
            </a:r>
            <a:endParaRPr lang="fr-FR" sz="2800" b="1" dirty="0">
              <a:solidFill>
                <a:srgbClr val="FF0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01487" y="3988775"/>
            <a:ext cx="7889201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800" dirty="0" smtClean="0"/>
              <a:t>Influence la solubilité des métaux</a:t>
            </a:r>
          </a:p>
          <a:p>
            <a:pPr lvl="1"/>
            <a:r>
              <a:rPr lang="fr-FR" sz="2800" dirty="0" smtClean="0"/>
              <a:t>pH acide : mobilité accrue</a:t>
            </a:r>
          </a:p>
          <a:p>
            <a:pPr lvl="1"/>
            <a:r>
              <a:rPr lang="fr-FR" sz="2800" dirty="0" smtClean="0"/>
              <a:t>pH alcalin : précipitation possible</a:t>
            </a:r>
            <a:endParaRPr lang="fr-FR" sz="2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544"/>
            <a:ext cx="8229600" cy="2320047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fr-FR" b="1" dirty="0" smtClean="0">
                <a:solidFill>
                  <a:srgbClr val="FF0000"/>
                </a:solidFill>
              </a:rPr>
              <a:t>3.4.Conductivité électrique</a:t>
            </a:r>
          </a:p>
          <a:p>
            <a:pPr>
              <a:buNone/>
            </a:pPr>
            <a:r>
              <a:rPr smtClean="0"/>
              <a:t>Mesure </a:t>
            </a:r>
            <a:r>
              <a:rPr/>
              <a:t>la </a:t>
            </a:r>
            <a:r>
              <a:rPr smtClean="0"/>
              <a:t>salinité</a:t>
            </a:r>
            <a:endParaRPr lang="fr-FR" dirty="0" smtClean="0"/>
          </a:p>
          <a:p>
            <a:pPr>
              <a:buFont typeface="Wingdings" pitchFamily="2" charset="2"/>
              <a:buChar char="Ø"/>
            </a:pPr>
            <a:r>
              <a:rPr smtClean="0"/>
              <a:t>CE </a:t>
            </a:r>
            <a:r>
              <a:t>élevée = accumulation </a:t>
            </a:r>
            <a:r>
              <a:rPr/>
              <a:t>de </a:t>
            </a:r>
            <a:r>
              <a:rPr smtClean="0"/>
              <a:t>sels</a:t>
            </a:r>
            <a:endParaRPr lang="fr-FR" dirty="0" smtClean="0"/>
          </a:p>
          <a:p>
            <a:pPr>
              <a:buFont typeface="Wingdings" pitchFamily="2" charset="2"/>
              <a:buChar char="Ø"/>
            </a:pPr>
            <a:r>
              <a:rPr smtClean="0"/>
              <a:t>Liée </a:t>
            </a:r>
            <a:r>
              <a:t>à irrigation et engrais</a:t>
            </a:r>
          </a:p>
        </p:txBody>
      </p:sp>
      <p:sp>
        <p:nvSpPr>
          <p:cNvPr id="4" name="Rectangle 3"/>
          <p:cNvSpPr/>
          <p:nvPr/>
        </p:nvSpPr>
        <p:spPr>
          <a:xfrm>
            <a:off x="525287" y="2363767"/>
            <a:ext cx="351718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800" b="1" dirty="0" smtClean="0">
                <a:solidFill>
                  <a:srgbClr val="FF0000"/>
                </a:solidFill>
              </a:rPr>
              <a:t>3.5.Matière organique</a:t>
            </a:r>
            <a:endParaRPr lang="fr-FR" sz="2800" b="1" dirty="0">
              <a:solidFill>
                <a:srgbClr val="FF0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41967" y="2957607"/>
            <a:ext cx="5437819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fr-FR" sz="2800" dirty="0" smtClean="0"/>
              <a:t>Améliore structure et fertilité</a:t>
            </a:r>
          </a:p>
          <a:p>
            <a:pPr>
              <a:buFont typeface="Wingdings" pitchFamily="2" charset="2"/>
              <a:buChar char="Ø"/>
            </a:pPr>
            <a:r>
              <a:rPr lang="fr-FR" sz="2800" dirty="0" smtClean="0"/>
              <a:t>Fixe certains polluants</a:t>
            </a:r>
          </a:p>
          <a:p>
            <a:pPr>
              <a:buFont typeface="Wingdings" pitchFamily="2" charset="2"/>
              <a:buChar char="Ø"/>
            </a:pPr>
            <a:r>
              <a:rPr lang="fr-FR" sz="2800" dirty="0" smtClean="0"/>
              <a:t>Excès ou déficit = déséquilibre</a:t>
            </a:r>
            <a:endParaRPr lang="fr-FR" sz="2800" dirty="0"/>
          </a:p>
        </p:txBody>
      </p:sp>
      <p:sp>
        <p:nvSpPr>
          <p:cNvPr id="6" name="Rectangle 5"/>
          <p:cNvSpPr/>
          <p:nvPr/>
        </p:nvSpPr>
        <p:spPr>
          <a:xfrm>
            <a:off x="776573" y="4392238"/>
            <a:ext cx="290586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800" b="1" dirty="0" smtClean="0">
                <a:solidFill>
                  <a:srgbClr val="FF0000"/>
                </a:solidFill>
              </a:rPr>
              <a:t>3.6.Métaux lourds</a:t>
            </a:r>
            <a:endParaRPr lang="fr-FR" sz="2800" b="1" dirty="0">
              <a:solidFill>
                <a:srgbClr val="FF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94461" y="4971303"/>
            <a:ext cx="6081427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fr-FR" sz="2800" dirty="0" smtClean="0"/>
              <a:t>Pb, Cd, Hg, Zn, Ni</a:t>
            </a:r>
          </a:p>
          <a:p>
            <a:pPr>
              <a:buFont typeface="Wingdings" pitchFamily="2" charset="2"/>
              <a:buChar char="Ø"/>
            </a:pPr>
            <a:r>
              <a:rPr lang="fr-FR" sz="2800" dirty="0" smtClean="0"/>
              <a:t>Sources industrielles et agricoles</a:t>
            </a:r>
          </a:p>
          <a:p>
            <a:pPr>
              <a:buFont typeface="Wingdings" pitchFamily="2" charset="2"/>
              <a:buChar char="Ø"/>
            </a:pPr>
            <a:r>
              <a:rPr lang="fr-FR" sz="2800" dirty="0" smtClean="0"/>
              <a:t>Bioaccumulation et toxicité</a:t>
            </a:r>
            <a:endParaRPr lang="fr-FR" sz="2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64744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fr-FR" b="1" dirty="0" smtClean="0">
                <a:solidFill>
                  <a:srgbClr val="FF0000"/>
                </a:solidFill>
              </a:rPr>
              <a:t>3.7.Nitrates et phosphates</a:t>
            </a:r>
          </a:p>
          <a:p>
            <a:r>
              <a:rPr smtClean="0"/>
              <a:t>Engrais </a:t>
            </a:r>
            <a:r>
              <a:t>agricoles</a:t>
            </a:r>
          </a:p>
          <a:p>
            <a:pPr lvl="1"/>
            <a:r>
              <a:t>Lessivage vers nappes phréatiques</a:t>
            </a:r>
          </a:p>
          <a:p>
            <a:pPr lvl="1"/>
            <a:r>
              <a:t>Risque d’eutrophisation</a:t>
            </a:r>
          </a:p>
        </p:txBody>
      </p:sp>
      <p:sp>
        <p:nvSpPr>
          <p:cNvPr id="4" name="Rectangle 3"/>
          <p:cNvSpPr/>
          <p:nvPr/>
        </p:nvSpPr>
        <p:spPr>
          <a:xfrm>
            <a:off x="626890" y="2680110"/>
            <a:ext cx="346768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800" b="1" dirty="0" smtClean="0">
                <a:solidFill>
                  <a:srgbClr val="FF0000"/>
                </a:solidFill>
              </a:rPr>
              <a:t>4.Méthodes d'analyse</a:t>
            </a:r>
            <a:endParaRPr lang="fr-FR" sz="2800" b="1" dirty="0">
              <a:solidFill>
                <a:srgbClr val="FF0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52919" y="3203330"/>
            <a:ext cx="6332707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fr-FR" sz="2800" dirty="0" smtClean="0"/>
              <a:t>Spectrométrie (métaux)</a:t>
            </a:r>
          </a:p>
          <a:p>
            <a:pPr>
              <a:buFont typeface="Wingdings" pitchFamily="2" charset="2"/>
              <a:buChar char="Ø"/>
            </a:pPr>
            <a:r>
              <a:rPr lang="fr-FR" sz="2800" dirty="0" smtClean="0"/>
              <a:t>Chromatographie (pesticides)</a:t>
            </a:r>
          </a:p>
          <a:p>
            <a:pPr>
              <a:buFont typeface="Wingdings" pitchFamily="2" charset="2"/>
              <a:buChar char="Ø"/>
            </a:pPr>
            <a:r>
              <a:rPr lang="fr-FR" sz="2800" dirty="0" smtClean="0"/>
              <a:t>pH-mètre</a:t>
            </a:r>
          </a:p>
          <a:p>
            <a:pPr>
              <a:buFont typeface="Wingdings" pitchFamily="2" charset="2"/>
              <a:buChar char="Ø"/>
            </a:pPr>
            <a:r>
              <a:rPr lang="fr-FR" sz="2800" dirty="0" smtClean="0"/>
              <a:t>Conductimètre</a:t>
            </a:r>
            <a:endParaRPr lang="fr-FR" sz="2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600" b="1" dirty="0" smtClean="0">
                <a:solidFill>
                  <a:srgbClr val="FF0000"/>
                </a:solidFill>
                <a:latin typeface="+mn-lt"/>
              </a:rPr>
              <a:t>4.</a:t>
            </a:r>
            <a:r>
              <a:rPr sz="3600" b="1" smtClean="0">
                <a:solidFill>
                  <a:srgbClr val="FF0000"/>
                </a:solidFill>
                <a:latin typeface="+mn-lt"/>
              </a:rPr>
              <a:t>Conséquences </a:t>
            </a:r>
            <a:r>
              <a:rPr sz="3600" b="1">
                <a:solidFill>
                  <a:srgbClr val="FF0000"/>
                </a:solidFill>
                <a:latin typeface="+mn-lt"/>
              </a:rPr>
              <a:t>environnementales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823936"/>
          </a:xfrm>
        </p:spPr>
        <p:txBody>
          <a:bodyPr>
            <a:normAutofit fontScale="92500" lnSpcReduction="10000"/>
          </a:bodyPr>
          <a:lstStyle/>
          <a:p>
            <a:r>
              <a:t>Perte de fertilité</a:t>
            </a:r>
          </a:p>
          <a:p>
            <a:pPr lvl="1"/>
            <a:r>
              <a:t>Contamination alimentaire</a:t>
            </a:r>
          </a:p>
          <a:p>
            <a:pPr lvl="1"/>
            <a:r>
              <a:t>Dégradation des écosystèmes</a:t>
            </a:r>
          </a:p>
          <a:p>
            <a:pPr lvl="1"/>
            <a:r>
              <a:t>Risques sanitaires</a:t>
            </a:r>
          </a:p>
        </p:txBody>
      </p:sp>
      <p:sp>
        <p:nvSpPr>
          <p:cNvPr id="4" name="Rectangle 3"/>
          <p:cNvSpPr/>
          <p:nvPr/>
        </p:nvSpPr>
        <p:spPr>
          <a:xfrm>
            <a:off x="3966706" y="3555630"/>
            <a:ext cx="200888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3200" dirty="0" smtClean="0"/>
              <a:t>Conclusion</a:t>
            </a:r>
            <a:endParaRPr lang="fr-FR" sz="3200" dirty="0"/>
          </a:p>
        </p:txBody>
      </p:sp>
      <p:sp>
        <p:nvSpPr>
          <p:cNvPr id="5" name="Rectangle 4"/>
          <p:cNvSpPr/>
          <p:nvPr/>
        </p:nvSpPr>
        <p:spPr>
          <a:xfrm>
            <a:off x="457200" y="4140405"/>
            <a:ext cx="8472791" cy="156966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fr-FR" sz="3200" dirty="0" smtClean="0"/>
              <a:t>Analyse combinée physique et chimique</a:t>
            </a:r>
          </a:p>
          <a:p>
            <a:pPr lvl="1" algn="ctr"/>
            <a:r>
              <a:rPr lang="fr-FR" sz="3200" dirty="0" smtClean="0"/>
              <a:t>Surveillance régulière nécessaire</a:t>
            </a:r>
          </a:p>
          <a:p>
            <a:pPr lvl="1" algn="ctr"/>
            <a:r>
              <a:rPr lang="fr-FR" sz="3200" dirty="0" smtClean="0"/>
              <a:t>Base pour gestion durable des sols</a:t>
            </a:r>
            <a:endParaRPr lang="fr-FR" sz="3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1945</TotalTime>
  <Words>282</Words>
  <Application>Microsoft Macintosh PowerPoint</Application>
  <PresentationFormat>Affichage à l'écran (4:3)</PresentationFormat>
  <Paragraphs>78</Paragraphs>
  <Slides>9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0" baseType="lpstr">
      <vt:lpstr>Office Theme</vt:lpstr>
      <vt:lpstr>Les indicateurs physiques et chimiques de la pollution du sol</vt:lpstr>
      <vt:lpstr>Diapositive 2</vt:lpstr>
      <vt:lpstr>Diapositive 3</vt:lpstr>
      <vt:lpstr>Diapositive 4</vt:lpstr>
      <vt:lpstr>Diapositive 5</vt:lpstr>
      <vt:lpstr>Diapositive 6</vt:lpstr>
      <vt:lpstr>Diapositive 7</vt:lpstr>
      <vt:lpstr>Diapositive 8</vt:lpstr>
      <vt:lpstr>4.Conséquences environnementales</vt:lpstr>
    </vt:vector>
  </TitlesOfParts>
  <LinksUpToDate>false</LinksUpToDate>
  <SharedDoc>false</SharedDoc>
  <HyperlinkBase/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 indicateurs physiques et chimiques de la pollution du sol</dc:title>
  <dc:creator>User</dc:creator>
  <dc:description>generated using python-pptx</dc:description>
  <cp:lastModifiedBy>User</cp:lastModifiedBy>
  <cp:revision>5</cp:revision>
  <dcterms:created xsi:type="dcterms:W3CDTF">2013-01-27T09:14:16Z</dcterms:created>
  <dcterms:modified xsi:type="dcterms:W3CDTF">2026-03-14T09:46:18Z</dcterms:modified>
</cp:coreProperties>
</file>