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4" r:id="rId3"/>
    <p:sldId id="314" r:id="rId4"/>
    <p:sldId id="358" r:id="rId5"/>
    <p:sldId id="316" r:id="rId6"/>
    <p:sldId id="344" r:id="rId7"/>
    <p:sldId id="346" r:id="rId8"/>
    <p:sldId id="355" r:id="rId9"/>
    <p:sldId id="356" r:id="rId10"/>
    <p:sldId id="357" r:id="rId11"/>
    <p:sldId id="359" r:id="rId12"/>
    <p:sldId id="360" r:id="rId13"/>
    <p:sldId id="361" r:id="rId14"/>
    <p:sldId id="363" r:id="rId15"/>
    <p:sldId id="362" r:id="rId16"/>
    <p:sldId id="364" r:id="rId17"/>
    <p:sldId id="366" r:id="rId18"/>
    <p:sldId id="367" r:id="rId19"/>
    <p:sldId id="369" r:id="rId20"/>
    <p:sldId id="379" r:id="rId21"/>
    <p:sldId id="371" r:id="rId22"/>
    <p:sldId id="372" r:id="rId23"/>
    <p:sldId id="374" r:id="rId24"/>
    <p:sldId id="375" r:id="rId25"/>
    <p:sldId id="380" r:id="rId26"/>
    <p:sldId id="376" r:id="rId27"/>
    <p:sldId id="382" r:id="rId28"/>
    <p:sldId id="377" r:id="rId29"/>
    <p:sldId id="397" r:id="rId30"/>
    <p:sldId id="398" r:id="rId31"/>
    <p:sldId id="383" r:id="rId32"/>
    <p:sldId id="384" r:id="rId33"/>
    <p:sldId id="388" r:id="rId34"/>
    <p:sldId id="390" r:id="rId35"/>
    <p:sldId id="391" r:id="rId36"/>
    <p:sldId id="392" r:id="rId37"/>
    <p:sldId id="393" r:id="rId38"/>
    <p:sldId id="401" r:id="rId39"/>
    <p:sldId id="402" r:id="rId40"/>
    <p:sldId id="403"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098" y="102"/>
      </p:cViewPr>
      <p:guideLst>
        <p:guide orient="horz" pos="2160"/>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a:xfrm>
            <a:off x="609599" y="609600"/>
            <a:ext cx="5195026" cy="5251451"/>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hasCustomPrompt="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Content Placeholder 3"/>
          <p:cNvSpPr>
            <a:spLocks noGrp="1"/>
          </p:cNvSpPr>
          <p:nvPr>
            <p:ph sz="half" idx="2" hasCustomPrompt="1"/>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Content Placeholder 3"/>
          <p:cNvSpPr>
            <a:spLocks noGrp="1"/>
          </p:cNvSpPr>
          <p:nvPr>
            <p:ph sz="half" idx="2" hasCustomPrompt="1"/>
          </p:nvPr>
        </p:nvSpPr>
        <p:spPr>
          <a:xfrm>
            <a:off x="609599" y="2737246"/>
            <a:ext cx="3090672" cy="330411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Text Placeholder 4"/>
          <p:cNvSpPr>
            <a:spLocks noGrp="1"/>
          </p:cNvSpPr>
          <p:nvPr>
            <p:ph type="body" sz="quarter" idx="3" hasCustomPrompt="1"/>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Content Placeholder 5"/>
          <p:cNvSpPr>
            <a:spLocks noGrp="1"/>
          </p:cNvSpPr>
          <p:nvPr>
            <p:ph sz="quarter" idx="4" hasCustomPrompt="1"/>
          </p:nvPr>
        </p:nvSpPr>
        <p:spPr>
          <a:xfrm>
            <a:off x="3866640" y="2737246"/>
            <a:ext cx="3090672" cy="330411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hasCustomPrompt="1"/>
          </p:nvPr>
        </p:nvSpPr>
        <p:spPr>
          <a:xfrm>
            <a:off x="3571275" y="514925"/>
            <a:ext cx="3386037" cy="552643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Text Placeholder 3"/>
          <p:cNvSpPr>
            <a:spLocks noGrp="1"/>
          </p:cNvSpPr>
          <p:nvPr>
            <p:ph type="body" sz="half" idx="2" hasCustomPrompt="1"/>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p:txBody>
          <a:bodyPr/>
          <a:lstStyle/>
          <a:p>
            <a:fld id="{AA309A6D-C09C-4548-B29A-6CF363A7E532}" type="datetimeFigureOut">
              <a:rPr lang="fr-FR" smtClean="0"/>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hasCustomPrompt="1"/>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p:txBody>
          <a:bodyPr/>
          <a:lstStyle/>
          <a:p>
            <a:fld id="{AA309A6D-C09C-4548-B29A-6CF363A7E532}" type="datetimeFigureOut">
              <a:rPr lang="fr-FR" smtClean="0"/>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09A6D-C09C-4548-B29A-6CF363A7E532}" type="datetimeFigureOut">
              <a:rPr lang="fr-FR" smtClean="0"/>
            </a:fld>
            <a:endParaRPr lang="fr-B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F4668DC-857F-487D-BFFA-8C0CA5037977}" type="slidenum">
              <a:rPr lang="fr-BE" smtClean="0"/>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76872"/>
            <a:ext cx="7418785" cy="1320800"/>
          </a:xfrm>
        </p:spPr>
        <p:txBody>
          <a:bodyPr>
            <a:normAutofit/>
          </a:bodyPr>
          <a:lstStyle/>
          <a:p>
            <a:pPr algn="ctr"/>
            <a:br>
              <a:rPr lang="fr-FR" b="1" dirty="0" smtClean="0"/>
            </a:br>
            <a:r>
              <a:rPr lang="en-US" altLang="fr-FR" b="1" dirty="0" smtClean="0">
                <a:latin typeface="Trebuchet MS (Titres)" charset="0"/>
                <a:cs typeface="Trebuchet MS (Titres)" charset="0"/>
                <a:sym typeface="+mn-ea"/>
              </a:rPr>
              <a:t>The display</a:t>
            </a:r>
            <a:r>
              <a:rPr lang="fr-FR" b="1" dirty="0" smtClean="0">
                <a:latin typeface="Trebuchet MS (Titres)" charset="0"/>
                <a:cs typeface="Trebuchet MS (Titres)" charset="0"/>
                <a:sym typeface="+mn-ea"/>
              </a:rPr>
              <a:t> screen</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Placement within manipulation zones</a:t>
            </a:r>
            <a:endParaRPr lang="en-US" altLang="fr-FR" sz="3200" dirty="0"/>
          </a:p>
        </p:txBody>
      </p:sp>
      <p:sp>
        <p:nvSpPr>
          <p:cNvPr id="3" name="Espace réservé du contenu 2"/>
          <p:cNvSpPr>
            <a:spLocks noGrp="1"/>
          </p:cNvSpPr>
          <p:nvPr>
            <p:ph idx="1"/>
          </p:nvPr>
        </p:nvSpPr>
        <p:spPr>
          <a:xfrm>
            <a:off x="71406" y="642918"/>
            <a:ext cx="8929750" cy="6000792"/>
          </a:xfrm>
        </p:spPr>
        <p:txBody>
          <a:bodyPr>
            <a:noAutofit/>
          </a:bodyPr>
          <a:lstStyle/>
          <a:p>
            <a:pPr>
              <a:buNone/>
            </a:pPr>
            <a:r>
              <a:rPr lang="en-US" altLang="fr-FR" sz="4000" dirty="0" smtClean="0"/>
              <a:t>Within manipulation zones:</a:t>
            </a:r>
            <a:endParaRPr lang="en-US" altLang="fr-FR" sz="4000" dirty="0" smtClean="0"/>
          </a:p>
          <a:p>
            <a:pPr>
              <a:buFont typeface="Wingdings" panose="05000000000000000000" charset="0"/>
              <a:buChar char="Ø"/>
            </a:pPr>
            <a:r>
              <a:rPr lang="en-US" altLang="fr-FR" sz="3000" dirty="0" smtClean="0"/>
              <a:t>Important elements should appear first (following the reading direction)</a:t>
            </a:r>
            <a:endParaRPr lang="en-US" altLang="fr-FR" sz="3000" dirty="0" smtClean="0"/>
          </a:p>
          <a:p>
            <a:pPr>
              <a:buNone/>
            </a:pPr>
            <a:endParaRPr lang="en-US" altLang="fr-FR" sz="3000" dirty="0" smtClean="0"/>
          </a:p>
          <a:p>
            <a:pPr>
              <a:buFont typeface="Wingdings" panose="05000000000000000000" charset="0"/>
              <a:buChar char="Ø"/>
            </a:pPr>
            <a:r>
              <a:rPr lang="en-US" altLang="fr-FR" sz="3000" dirty="0" smtClean="0"/>
              <a:t>Frequently used elements should be placed next</a:t>
            </a:r>
            <a:endParaRPr lang="en-US" altLang="fr-FR" sz="3000" dirty="0" smtClean="0"/>
          </a:p>
          <a:p>
            <a:pPr>
              <a:buNone/>
            </a:pPr>
            <a:endParaRPr lang="en-US" altLang="fr-FR" sz="3000" dirty="0" smtClean="0"/>
          </a:p>
          <a:p>
            <a:pPr>
              <a:buFont typeface="Wingdings" panose="05000000000000000000" charset="0"/>
              <a:buChar char="Ø"/>
            </a:pPr>
            <a:r>
              <a:rPr lang="en-US" altLang="fr-FR" sz="3000" dirty="0" smtClean="0"/>
              <a:t>Less critical elements should be placed at the end</a:t>
            </a:r>
            <a:endParaRPr lang="en-US" altLang="fr-FR" sz="3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sym typeface="+mn-ea"/>
              </a:rPr>
              <a:t>Placement within manipulation zones</a:t>
            </a:r>
            <a:endParaRPr lang="fr-FR" sz="3200" dirty="0"/>
          </a:p>
        </p:txBody>
      </p:sp>
      <p:sp>
        <p:nvSpPr>
          <p:cNvPr id="3" name="Espace réservé du contenu 2"/>
          <p:cNvSpPr>
            <a:spLocks noGrp="1"/>
          </p:cNvSpPr>
          <p:nvPr>
            <p:ph idx="1"/>
          </p:nvPr>
        </p:nvSpPr>
        <p:spPr>
          <a:xfrm>
            <a:off x="71406" y="642918"/>
            <a:ext cx="8929750" cy="714380"/>
          </a:xfrm>
        </p:spPr>
        <p:txBody>
          <a:bodyPr>
            <a:noAutofit/>
          </a:bodyPr>
          <a:lstStyle/>
          <a:p>
            <a:r>
              <a:rPr lang="fr-FR" sz="2800" b="1" u="sng" dirty="0" smtClean="0"/>
              <a:t>Ex</a:t>
            </a:r>
            <a:r>
              <a:rPr lang="en-GB" altLang="fr-FR" sz="2800" b="1" u="sng" dirty="0" smtClean="0"/>
              <a:t>a</a:t>
            </a:r>
            <a:r>
              <a:rPr lang="fr-FR" sz="2800" b="1" u="sng" dirty="0" smtClean="0"/>
              <a:t>mples :</a:t>
            </a:r>
            <a:endParaRPr lang="fr-FR" sz="2800" b="1" u="sng" dirty="0" smtClean="0"/>
          </a:p>
        </p:txBody>
      </p:sp>
      <p:pic>
        <p:nvPicPr>
          <p:cNvPr id="2050" name="Picture 2"/>
          <p:cNvPicPr>
            <a:picLocks noChangeAspect="1" noChangeArrowheads="1"/>
          </p:cNvPicPr>
          <p:nvPr/>
        </p:nvPicPr>
        <p:blipFill>
          <a:blip r:embed="rId1"/>
          <a:srcRect/>
          <a:stretch>
            <a:fillRect/>
          </a:stretch>
        </p:blipFill>
        <p:spPr bwMode="auto">
          <a:xfrm>
            <a:off x="285719" y="1214422"/>
            <a:ext cx="8535077"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GB" altLang="fr-FR" sz="3200" b="1" dirty="0" smtClean="0"/>
              <a:t>Graphics</a:t>
            </a:r>
            <a:endParaRPr lang="en-GB" altLang="fr-FR" sz="3200" b="1" dirty="0" smtClean="0"/>
          </a:p>
        </p:txBody>
      </p:sp>
      <p:sp>
        <p:nvSpPr>
          <p:cNvPr id="3" name="Espace réservé du contenu 2"/>
          <p:cNvSpPr>
            <a:spLocks noGrp="1"/>
          </p:cNvSpPr>
          <p:nvPr>
            <p:ph idx="1"/>
          </p:nvPr>
        </p:nvSpPr>
        <p:spPr>
          <a:xfrm>
            <a:off x="71406" y="642918"/>
            <a:ext cx="8929750" cy="6000792"/>
          </a:xfrm>
        </p:spPr>
        <p:txBody>
          <a:bodyPr>
            <a:noAutofit/>
          </a:bodyPr>
          <a:lstStyle/>
          <a:p>
            <a:r>
              <a:rPr lang="en-US" altLang="fr-FR" sz="3200" dirty="0" smtClean="0"/>
              <a:t>The graphics of a software program are not intended solely to satisfy aesthetic criteria.</a:t>
            </a:r>
            <a:endParaRPr lang="en-US" altLang="fr-FR" sz="3200" dirty="0" smtClean="0"/>
          </a:p>
          <a:p>
            <a:pPr marL="0" indent="0">
              <a:buNone/>
            </a:pPr>
            <a:r>
              <a:rPr lang="fr-FR" sz="3200" dirty="0" smtClean="0"/>
              <a:t> </a:t>
            </a:r>
            <a:endParaRPr lang="fr-FR" sz="3200" dirty="0" smtClean="0"/>
          </a:p>
          <a:p>
            <a:r>
              <a:rPr lang="en-US" altLang="fr-FR" sz="3200" dirty="0" smtClean="0"/>
              <a:t>It should above all ensure proper</a:t>
            </a:r>
            <a:r>
              <a:rPr lang="en-US" altLang="fr-FR" sz="3200" dirty="0" smtClean="0">
                <a:solidFill>
                  <a:srgbClr val="FF0000"/>
                </a:solidFill>
              </a:rPr>
              <a:t> readability </a:t>
            </a:r>
            <a:r>
              <a:rPr lang="en-US" altLang="fr-FR" sz="3200" dirty="0" smtClean="0"/>
              <a:t>of information while avoiding an overload of the user’s perceptual system.</a:t>
            </a:r>
            <a:endParaRPr lang="en-US" altLang="fr-FR" sz="3200" dirty="0" smtClean="0"/>
          </a:p>
          <a:p>
            <a:pPr marL="0" indent="0">
              <a:buNone/>
            </a:pPr>
            <a:r>
              <a:rPr lang="fr-FR" sz="3200" dirty="0" smtClean="0"/>
              <a:t> </a:t>
            </a:r>
            <a:endParaRPr lang="fr-FR" sz="3200" dirty="0" smtClean="0"/>
          </a:p>
          <a:p>
            <a:r>
              <a:rPr lang="en-US" altLang="fr-FR" sz="3200" dirty="0" smtClean="0"/>
              <a:t>The aesthetic aspect should not, however, be neglected, as it helps place the user in a positive mindset.</a:t>
            </a:r>
            <a:r>
              <a:rPr lang="fr-FR" sz="3200" dirty="0" smtClean="0"/>
              <a:t> </a:t>
            </a:r>
            <a:endParaRPr lang="fr-FR"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Graphisme</a:t>
            </a:r>
            <a:endParaRPr lang="fr-FR" sz="3200" dirty="0"/>
          </a:p>
        </p:txBody>
      </p:sp>
      <p:sp>
        <p:nvSpPr>
          <p:cNvPr id="3" name="Espace réservé du contenu 2"/>
          <p:cNvSpPr>
            <a:spLocks noGrp="1"/>
          </p:cNvSpPr>
          <p:nvPr>
            <p:ph idx="1"/>
          </p:nvPr>
        </p:nvSpPr>
        <p:spPr>
          <a:xfrm>
            <a:off x="71406" y="642918"/>
            <a:ext cx="8929750" cy="6000792"/>
          </a:xfrm>
        </p:spPr>
        <p:txBody>
          <a:bodyPr>
            <a:noAutofit/>
          </a:bodyPr>
          <a:lstStyle/>
          <a:p>
            <a:pPr>
              <a:buNone/>
            </a:pPr>
            <a:r>
              <a:rPr lang="en-US" altLang="fr-FR" sz="3600" dirty="0" smtClean="0"/>
              <a:t>The main aspects of graphics to take into account are</a:t>
            </a:r>
            <a:r>
              <a:rPr lang="fr-FR" sz="3600" dirty="0" smtClean="0"/>
              <a:t> : </a:t>
            </a:r>
            <a:endParaRPr lang="fr-FR" sz="3600" dirty="0" smtClean="0"/>
          </a:p>
          <a:p>
            <a:pPr>
              <a:buNone/>
            </a:pPr>
            <a:r>
              <a:rPr lang="fr-FR" sz="3600" b="1" dirty="0" smtClean="0">
                <a:solidFill>
                  <a:srgbClr val="FF0000"/>
                </a:solidFill>
              </a:rPr>
              <a:t>• </a:t>
            </a:r>
            <a:r>
              <a:rPr lang="en-US" altLang="fr-FR" sz="3600" b="1" dirty="0" smtClean="0">
                <a:solidFill>
                  <a:srgbClr val="FF0000"/>
                </a:solidFill>
              </a:rPr>
              <a:t>Colors</a:t>
            </a:r>
            <a:endParaRPr lang="en-US" altLang="fr-FR" sz="3600" b="1" dirty="0" smtClean="0">
              <a:solidFill>
                <a:srgbClr val="FF0000"/>
              </a:solidFill>
            </a:endParaRPr>
          </a:p>
          <a:p>
            <a:pPr>
              <a:buNone/>
            </a:pPr>
            <a:r>
              <a:rPr lang="en-US" altLang="fr-FR" sz="3600" b="1" dirty="0" smtClean="0">
                <a:solidFill>
                  <a:srgbClr val="FF0000"/>
                </a:solidFill>
              </a:rPr>
              <a:t>• Fonts</a:t>
            </a:r>
            <a:endParaRPr lang="en-US" altLang="fr-FR" sz="3600" b="1" dirty="0" smtClean="0">
              <a:solidFill>
                <a:srgbClr val="FF0000"/>
              </a:solidFill>
            </a:endParaRPr>
          </a:p>
          <a:p>
            <a:pPr>
              <a:buNone/>
            </a:pPr>
            <a:r>
              <a:rPr lang="en-US" altLang="fr-FR" sz="3600" b="1" dirty="0" smtClean="0">
                <a:solidFill>
                  <a:srgbClr val="FF0000"/>
                </a:solidFill>
              </a:rPr>
              <a:t>• Icons</a:t>
            </a:r>
            <a:endParaRPr lang="en-US" altLang="fr-FR" sz="3600" b="1" dirty="0" smtClean="0">
              <a:solidFill>
                <a:srgbClr val="FF0000"/>
              </a:solidFill>
            </a:endParaRPr>
          </a:p>
          <a:p>
            <a:pPr>
              <a:buNone/>
            </a:pPr>
            <a:r>
              <a:rPr lang="en-US" altLang="fr-FR" sz="3600" b="1" dirty="0" smtClean="0">
                <a:solidFill>
                  <a:srgbClr val="FF0000"/>
                </a:solidFill>
              </a:rPr>
              <a:t>• Highlighting techniques</a:t>
            </a:r>
            <a:endParaRPr lang="en-US" altLang="fr-FR" sz="3600" b="1"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fontScale="90000"/>
          </a:bodyPr>
          <a:lstStyle/>
          <a:p>
            <a:r>
              <a:rPr lang="en-GB" altLang="fr-FR" sz="3200" b="1" dirty="0" smtClean="0"/>
              <a:t>The Color : </a:t>
            </a:r>
            <a:r>
              <a:rPr lang="en-GB" altLang="fr-FR" sz="3200" dirty="0" smtClean="0">
                <a:sym typeface="+mn-ea"/>
              </a:rPr>
              <a:t>the color is an important element in HMI</a:t>
            </a:r>
            <a:r>
              <a:rPr lang="fr-FR" sz="3200" dirty="0" smtClean="0">
                <a:sym typeface="+mn-ea"/>
              </a:rPr>
              <a:t>.</a:t>
            </a:r>
            <a:endParaRPr lang="en-GB" altLang="fr-FR" sz="3200" b="1" dirty="0" smtClean="0"/>
          </a:p>
        </p:txBody>
      </p:sp>
      <p:sp>
        <p:nvSpPr>
          <p:cNvPr id="3" name="Espace réservé du contenu 2"/>
          <p:cNvSpPr>
            <a:spLocks noGrp="1"/>
          </p:cNvSpPr>
          <p:nvPr>
            <p:ph idx="1"/>
          </p:nvPr>
        </p:nvSpPr>
        <p:spPr>
          <a:xfrm>
            <a:off x="71406" y="404792"/>
            <a:ext cx="8929750" cy="3143272"/>
          </a:xfrm>
        </p:spPr>
        <p:txBody>
          <a:bodyPr>
            <a:noAutofit/>
          </a:bodyPr>
          <a:lstStyle/>
          <a:p>
            <a:pPr>
              <a:buNone/>
            </a:pPr>
            <a:r>
              <a:rPr lang="fr-FR" sz="2800" dirty="0" smtClean="0"/>
              <a:t> </a:t>
            </a:r>
            <a:r>
              <a:rPr lang="en-US" altLang="fr-FR" sz="2800" dirty="0" smtClean="0"/>
              <a:t>It notably makes it possible to:</a:t>
            </a:r>
            <a:r>
              <a:rPr lang="fr-FR" sz="2800" dirty="0" smtClean="0"/>
              <a:t> </a:t>
            </a:r>
            <a:endParaRPr lang="fr-FR" sz="2800" dirty="0" smtClean="0"/>
          </a:p>
          <a:p>
            <a:pPr>
              <a:buNone/>
            </a:pPr>
            <a:r>
              <a:rPr lang="fr-FR" sz="2800" dirty="0" smtClean="0"/>
              <a:t>• </a:t>
            </a:r>
            <a:r>
              <a:rPr lang="en-US" altLang="fr-FR" sz="2800" dirty="0" smtClean="0"/>
              <a:t>to highlight objects</a:t>
            </a:r>
            <a:endParaRPr lang="en-US" altLang="fr-FR" sz="2800" dirty="0" smtClean="0"/>
          </a:p>
          <a:p>
            <a:pPr>
              <a:buNone/>
            </a:pPr>
            <a:r>
              <a:rPr lang="fr-FR" sz="2800" dirty="0" smtClean="0"/>
              <a:t>• </a:t>
            </a:r>
            <a:r>
              <a:rPr lang="en-US" altLang="fr-FR" sz="2800" dirty="0" smtClean="0"/>
              <a:t>to provide information about the current state of an element</a:t>
            </a:r>
            <a:r>
              <a:rPr lang="fr-FR" sz="2800" dirty="0" smtClean="0"/>
              <a:t> </a:t>
            </a:r>
            <a:endParaRPr lang="fr-FR" sz="2800" dirty="0" smtClean="0"/>
          </a:p>
          <a:p>
            <a:pPr>
              <a:buNone/>
            </a:pPr>
            <a:r>
              <a:rPr lang="fr-FR" sz="2800" dirty="0" smtClean="0"/>
              <a:t>• </a:t>
            </a:r>
            <a:r>
              <a:rPr lang="en-US" altLang="fr-FR" sz="2800" dirty="0" smtClean="0"/>
              <a:t>to group objects that are distant based on their position</a:t>
            </a:r>
            <a:endParaRPr lang="en-US" altLang="fr-FR" sz="2800" dirty="0" smtClean="0"/>
          </a:p>
        </p:txBody>
      </p:sp>
      <p:pic>
        <p:nvPicPr>
          <p:cNvPr id="4" name="Image 3" descr="epilepsie_irm.jpg"/>
          <p:cNvPicPr>
            <a:picLocks noChangeAspect="1"/>
          </p:cNvPicPr>
          <p:nvPr/>
        </p:nvPicPr>
        <p:blipFill>
          <a:blip r:embed="rId1"/>
          <a:stretch>
            <a:fillRect/>
          </a:stretch>
        </p:blipFill>
        <p:spPr>
          <a:xfrm>
            <a:off x="1857356" y="3232933"/>
            <a:ext cx="4643470" cy="34798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GB" altLang="fr-FR" sz="3200" b="1" dirty="0" smtClean="0"/>
              <a:t>Color Coding</a:t>
            </a:r>
            <a:endParaRPr lang="en-GB" altLang="fr-FR" sz="3200" b="1" dirty="0" smtClean="0"/>
          </a:p>
        </p:txBody>
      </p:sp>
      <p:sp>
        <p:nvSpPr>
          <p:cNvPr id="3" name="Espace réservé du contenu 2"/>
          <p:cNvSpPr>
            <a:spLocks noGrp="1"/>
          </p:cNvSpPr>
          <p:nvPr>
            <p:ph idx="1"/>
          </p:nvPr>
        </p:nvSpPr>
        <p:spPr>
          <a:xfrm>
            <a:off x="71406" y="642918"/>
            <a:ext cx="8929750" cy="6000792"/>
          </a:xfrm>
        </p:spPr>
        <p:txBody>
          <a:bodyPr>
            <a:noAutofit/>
          </a:bodyPr>
          <a:lstStyle/>
          <a:p>
            <a:pPr>
              <a:buNone/>
            </a:pPr>
            <a:r>
              <a:rPr lang="fr-FR" sz="2800" dirty="0" smtClean="0"/>
              <a:t></a:t>
            </a:r>
            <a:r>
              <a:rPr lang="en-US" altLang="fr-FR" sz="2800" dirty="0" smtClean="0"/>
              <a:t>The idea of color coding is to associate each color in the interface with a precise and consistent meaning throughout the application.</a:t>
            </a:r>
            <a:r>
              <a:rPr lang="fr-FR" sz="2800" dirty="0" smtClean="0"/>
              <a:t> </a:t>
            </a:r>
            <a:endParaRPr lang="fr-FR" sz="2800" dirty="0" smtClean="0"/>
          </a:p>
          <a:p>
            <a:pPr>
              <a:buNone/>
            </a:pPr>
            <a:r>
              <a:rPr lang="en-GB" altLang="en-US" sz="2800" dirty="0" smtClean="0"/>
              <a:t>1. </a:t>
            </a:r>
            <a:r>
              <a:rPr lang="en-US" altLang="fr-FR" sz="2800" dirty="0" smtClean="0"/>
              <a:t>It allows indicating a state.</a:t>
            </a:r>
            <a:r>
              <a:rPr lang="fr-FR" sz="2800" dirty="0" smtClean="0"/>
              <a:t> </a:t>
            </a:r>
            <a:endParaRPr lang="fr-FR" sz="2800" dirty="0" smtClean="0"/>
          </a:p>
          <a:p>
            <a:pPr>
              <a:buNone/>
            </a:pPr>
            <a:r>
              <a:rPr lang="en-GB" altLang="fr-FR" sz="2800" dirty="0" smtClean="0"/>
              <a:t>2. </a:t>
            </a:r>
            <a:r>
              <a:rPr lang="en-US" altLang="fr-FR" sz="2800" dirty="0" smtClean="0"/>
              <a:t>Color coding should be simple, and the number of colors should not be too large, so that they can be distinguished (no more than 7).</a:t>
            </a:r>
            <a:endParaRPr lang="en-US" altLang="fr-FR" sz="2800" dirty="0" smtClean="0"/>
          </a:p>
        </p:txBody>
      </p:sp>
      <p:pic>
        <p:nvPicPr>
          <p:cNvPr id="4" name="Image 3" descr="epilepsie_irm.jpg"/>
          <p:cNvPicPr>
            <a:picLocks noChangeAspect="1"/>
          </p:cNvPicPr>
          <p:nvPr/>
        </p:nvPicPr>
        <p:blipFill>
          <a:blip r:embed="rId1"/>
          <a:stretch>
            <a:fillRect/>
          </a:stretch>
        </p:blipFill>
        <p:spPr>
          <a:xfrm>
            <a:off x="4787900" y="3860800"/>
            <a:ext cx="4429125" cy="30638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Choice of colors</a:t>
            </a:r>
            <a:endParaRPr lang="en-US" altLang="fr-FR" sz="3200" dirty="0"/>
          </a:p>
        </p:txBody>
      </p:sp>
      <p:sp>
        <p:nvSpPr>
          <p:cNvPr id="3" name="Espace réservé du contenu 2"/>
          <p:cNvSpPr>
            <a:spLocks noGrp="1"/>
          </p:cNvSpPr>
          <p:nvPr>
            <p:ph idx="1"/>
          </p:nvPr>
        </p:nvSpPr>
        <p:spPr>
          <a:xfrm>
            <a:off x="71406" y="642918"/>
            <a:ext cx="8929750" cy="3857652"/>
          </a:xfrm>
        </p:spPr>
        <p:txBody>
          <a:bodyPr>
            <a:noAutofit/>
          </a:bodyPr>
          <a:lstStyle/>
          <a:p>
            <a:pPr>
              <a:buNone/>
            </a:pPr>
            <a:r>
              <a:rPr lang="fr-FR" sz="2800" dirty="0" smtClean="0"/>
              <a:t> </a:t>
            </a:r>
            <a:r>
              <a:rPr lang="en-US" altLang="fr-FR" sz="2800" dirty="0" smtClean="0"/>
              <a:t>When choosing colors (hue, saturation, brightness), the following rules must be taken into account:</a:t>
            </a:r>
            <a:endParaRPr lang="en-US" altLang="fr-FR" sz="2800" dirty="0" smtClean="0"/>
          </a:p>
          <a:p>
            <a:pPr>
              <a:buNone/>
            </a:pPr>
            <a:r>
              <a:rPr lang="fr-FR" sz="2800" dirty="0" smtClean="0"/>
              <a:t>• </a:t>
            </a:r>
            <a:r>
              <a:rPr lang="en-US" altLang="fr-FR" sz="2800" dirty="0" smtClean="0"/>
              <a:t>For large areas, use colors with low saturation (pastel).</a:t>
            </a:r>
            <a:r>
              <a:rPr lang="fr-FR" sz="2800" dirty="0" smtClean="0"/>
              <a:t> </a:t>
            </a:r>
            <a:endParaRPr lang="fr-FR" sz="2800" dirty="0" smtClean="0"/>
          </a:p>
        </p:txBody>
      </p:sp>
      <p:pic>
        <p:nvPicPr>
          <p:cNvPr id="4" name="Image 3" descr="pastel.jpg"/>
          <p:cNvPicPr>
            <a:picLocks noChangeAspect="1"/>
          </p:cNvPicPr>
          <p:nvPr/>
        </p:nvPicPr>
        <p:blipFill>
          <a:blip r:embed="rId1"/>
          <a:stretch>
            <a:fillRect/>
          </a:stretch>
        </p:blipFill>
        <p:spPr>
          <a:xfrm>
            <a:off x="3357554" y="3429000"/>
            <a:ext cx="5786446" cy="34290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Choi</a:t>
            </a:r>
            <a:r>
              <a:rPr lang="en-GB" altLang="fr-FR" sz="3200" b="1" dirty="0" smtClean="0"/>
              <a:t>ce of </a:t>
            </a:r>
            <a:r>
              <a:rPr lang="fr-FR" sz="3200" b="1" dirty="0" smtClean="0"/>
              <a:t> col</a:t>
            </a:r>
            <a:r>
              <a:rPr lang="en-GB" altLang="fr-FR" sz="3200" b="1" dirty="0" smtClean="0"/>
              <a:t>o</a:t>
            </a:r>
            <a:r>
              <a:rPr lang="fr-FR" sz="3200" b="1" dirty="0" smtClean="0"/>
              <a:t>rs </a:t>
            </a:r>
            <a:endParaRPr lang="fr-FR" sz="3200" dirty="0"/>
          </a:p>
        </p:txBody>
      </p:sp>
      <p:sp>
        <p:nvSpPr>
          <p:cNvPr id="3" name="Espace réservé du contenu 2"/>
          <p:cNvSpPr>
            <a:spLocks noGrp="1"/>
          </p:cNvSpPr>
          <p:nvPr>
            <p:ph idx="1"/>
          </p:nvPr>
        </p:nvSpPr>
        <p:spPr>
          <a:xfrm>
            <a:off x="71406" y="642918"/>
            <a:ext cx="8929750" cy="3786214"/>
          </a:xfrm>
        </p:spPr>
        <p:txBody>
          <a:bodyPr>
            <a:noAutofit/>
          </a:bodyPr>
          <a:lstStyle/>
          <a:p>
            <a:pPr>
              <a:buNone/>
            </a:pPr>
            <a:r>
              <a:rPr lang="fr-FR" dirty="0" smtClean="0"/>
              <a:t>• </a:t>
            </a:r>
            <a:r>
              <a:rPr lang="en-US" altLang="fr-FR" sz="2800" dirty="0" smtClean="0"/>
              <a:t>Use contrasting colors to indicate a difference.</a:t>
            </a:r>
            <a:endParaRPr lang="en-US" altLang="fr-FR" sz="2800" dirty="0" smtClean="0"/>
          </a:p>
          <a:p>
            <a:pPr>
              <a:buNone/>
            </a:pPr>
            <a:r>
              <a:rPr lang="fr-FR" sz="2800" dirty="0" smtClean="0"/>
              <a:t>• </a:t>
            </a:r>
            <a:r>
              <a:rPr lang="en-US" altLang="fr-FR" sz="2800" dirty="0" smtClean="0"/>
              <a:t>Choose low-contrast colors to indicate similarity</a:t>
            </a:r>
            <a:endParaRPr lang="en-US" altLang="fr-FR" sz="2800" dirty="0" smtClean="0"/>
          </a:p>
          <a:p>
            <a:pPr>
              <a:buNone/>
            </a:pPr>
            <a:r>
              <a:rPr lang="fr-FR" sz="2800" dirty="0" smtClean="0"/>
              <a:t>• </a:t>
            </a:r>
            <a:r>
              <a:rPr lang="en-US" altLang="fr-FR" sz="2800" dirty="0" smtClean="0"/>
              <a:t>Red</a:t>
            </a:r>
            <a:r>
              <a:rPr lang="en-US" altLang="fr-FR" sz="2800" b="1" dirty="0" smtClean="0"/>
              <a:t> appears closer, </a:t>
            </a:r>
            <a:r>
              <a:rPr lang="en-US" altLang="fr-FR" sz="2800" dirty="0" smtClean="0"/>
              <a:t>while blue appears</a:t>
            </a:r>
            <a:r>
              <a:rPr lang="en-US" altLang="fr-FR" sz="2800" b="1" dirty="0" smtClean="0"/>
              <a:t> farther away.</a:t>
            </a:r>
            <a:r>
              <a:rPr lang="fr-FR" sz="2800" b="1" dirty="0" smtClean="0"/>
              <a:t> </a:t>
            </a:r>
            <a:endParaRPr lang="fr-FR" sz="2800" b="1" dirty="0" smtClean="0"/>
          </a:p>
          <a:p>
            <a:pPr>
              <a:buNone/>
            </a:pPr>
            <a:r>
              <a:rPr lang="fr-FR" sz="2800" dirty="0" smtClean="0"/>
              <a:t>•</a:t>
            </a:r>
            <a:r>
              <a:rPr lang="en-US" altLang="fr-FR" sz="2800" dirty="0" smtClean="0"/>
              <a:t>A warm color seems to occupy more space than a cool color.</a:t>
            </a:r>
            <a:endParaRPr lang="en-US" altLang="fr-FR" sz="2800" dirty="0" smtClean="0"/>
          </a:p>
        </p:txBody>
      </p:sp>
      <p:pic>
        <p:nvPicPr>
          <p:cNvPr id="4" name="Image 3" descr="coulChdFrd.png"/>
          <p:cNvPicPr>
            <a:picLocks noChangeAspect="1"/>
          </p:cNvPicPr>
          <p:nvPr/>
        </p:nvPicPr>
        <p:blipFill>
          <a:blip r:embed="rId1"/>
          <a:stretch>
            <a:fillRect/>
          </a:stretch>
        </p:blipFill>
        <p:spPr>
          <a:xfrm>
            <a:off x="4857752" y="3072263"/>
            <a:ext cx="3857199" cy="38571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Choi</a:t>
            </a:r>
            <a:r>
              <a:rPr lang="en-GB" altLang="fr-FR" sz="3200" b="1" dirty="0" smtClean="0"/>
              <a:t>ce</a:t>
            </a:r>
            <a:r>
              <a:rPr lang="fr-FR" sz="3200" b="1" dirty="0" smtClean="0"/>
              <a:t> </a:t>
            </a:r>
            <a:r>
              <a:rPr lang="en-GB" altLang="fr-FR" sz="3200" b="1" dirty="0" smtClean="0"/>
              <a:t>of</a:t>
            </a:r>
            <a:r>
              <a:rPr lang="fr-FR" sz="3200" b="1" dirty="0" smtClean="0"/>
              <a:t> col</a:t>
            </a:r>
            <a:r>
              <a:rPr lang="en-GB" altLang="fr-FR" sz="3200" b="1" dirty="0" smtClean="0"/>
              <a:t>0</a:t>
            </a:r>
            <a:r>
              <a:rPr lang="fr-FR" sz="3200" b="1" dirty="0" smtClean="0"/>
              <a:t>rs </a:t>
            </a:r>
            <a:endParaRPr lang="fr-FR" sz="3200" dirty="0"/>
          </a:p>
        </p:txBody>
      </p:sp>
      <p:sp>
        <p:nvSpPr>
          <p:cNvPr id="3" name="Espace réservé du contenu 2"/>
          <p:cNvSpPr>
            <a:spLocks noGrp="1"/>
          </p:cNvSpPr>
          <p:nvPr>
            <p:ph idx="1"/>
          </p:nvPr>
        </p:nvSpPr>
        <p:spPr>
          <a:xfrm>
            <a:off x="71406" y="642918"/>
            <a:ext cx="8929750" cy="6000792"/>
          </a:xfrm>
        </p:spPr>
        <p:txBody>
          <a:bodyPr>
            <a:noAutofit/>
          </a:bodyPr>
          <a:lstStyle/>
          <a:p>
            <a:r>
              <a:rPr lang="en-US" altLang="fr-FR" sz="3200" dirty="0" smtClean="0"/>
              <a:t>The first rule to follow:</a:t>
            </a:r>
            <a:r>
              <a:rPr lang="fr-FR" sz="3200" dirty="0" smtClean="0"/>
              <a:t> </a:t>
            </a:r>
            <a:r>
              <a:rPr lang="en-US" altLang="fr-FR" sz="3200" b="1" dirty="0" smtClean="0"/>
              <a:t>Do not use color</a:t>
            </a:r>
            <a:endParaRPr lang="en-US" altLang="fr-FR" sz="3200" dirty="0" smtClean="0"/>
          </a:p>
          <a:p>
            <a:r>
              <a:rPr lang="en-US" altLang="fr-FR" sz="3200" dirty="0" smtClean="0"/>
              <a:t>Design in </a:t>
            </a:r>
            <a:r>
              <a:rPr lang="en-US" altLang="fr-FR" sz="3200" u="sng" dirty="0" smtClean="0"/>
              <a:t>black and white first</a:t>
            </a:r>
            <a:r>
              <a:rPr lang="en-US" altLang="fr-FR" sz="3200" dirty="0" smtClean="0"/>
              <a:t>.</a:t>
            </a:r>
            <a:endParaRPr lang="en-US" altLang="fr-FR" sz="3200" dirty="0" smtClean="0"/>
          </a:p>
          <a:p>
            <a:r>
              <a:rPr lang="en-US" altLang="fr-FR" sz="3200" dirty="0" smtClean="0"/>
              <a:t>Only add color when it is useful.</a:t>
            </a:r>
            <a:endParaRPr lang="en-US" altLang="fr-FR" sz="3200" dirty="0" smtClean="0"/>
          </a:p>
          <a:p>
            <a:r>
              <a:rPr lang="en-US" altLang="fr-FR" sz="3200" dirty="0" smtClean="0"/>
              <a:t>Choose the hue based on the pre-established color coding.</a:t>
            </a:r>
            <a:endParaRPr lang="en-US" altLang="fr-FR" sz="3200" dirty="0" smtClean="0"/>
          </a:p>
          <a:p>
            <a:r>
              <a:rPr lang="en-US" altLang="fr-FR" sz="3200" dirty="0" smtClean="0"/>
              <a:t>Define the saturation and intensity according to the desired visibility.</a:t>
            </a:r>
            <a:r>
              <a:rPr lang="fr-FR" sz="3200" dirty="0" smtClean="0"/>
              <a:t> </a:t>
            </a:r>
            <a:endParaRPr lang="fr-FR" sz="3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Symbolique des couleurs</a:t>
            </a:r>
            <a:endParaRPr lang="fr-FR" sz="3200" dirty="0"/>
          </a:p>
        </p:txBody>
      </p:sp>
      <p:pic>
        <p:nvPicPr>
          <p:cNvPr id="5122" name="Picture 2"/>
          <p:cNvPicPr>
            <a:picLocks noChangeAspect="1" noChangeArrowheads="1"/>
          </p:cNvPicPr>
          <p:nvPr/>
        </p:nvPicPr>
        <p:blipFill>
          <a:blip r:embed="rId1"/>
          <a:srcRect/>
          <a:stretch>
            <a:fillRect/>
          </a:stretch>
        </p:blipFill>
        <p:spPr bwMode="auto">
          <a:xfrm>
            <a:off x="4714876" y="500042"/>
            <a:ext cx="4286280" cy="6143668"/>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a:srcRect/>
          <a:stretch>
            <a:fillRect/>
          </a:stretch>
        </p:blipFill>
        <p:spPr bwMode="auto">
          <a:xfrm>
            <a:off x="71406" y="514372"/>
            <a:ext cx="4371975" cy="605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b="1" dirty="0" smtClean="0">
                <a:latin typeface="Trebuchet MS (Titres)" charset="0"/>
                <a:cs typeface="Trebuchet MS (Titres)" charset="0"/>
                <a:sym typeface="+mn-ea"/>
              </a:rPr>
              <a:t>The display</a:t>
            </a:r>
            <a:r>
              <a:rPr lang="fr-FR" sz="3200" b="1" dirty="0" smtClean="0">
                <a:latin typeface="Trebuchet MS (Titres)" charset="0"/>
                <a:cs typeface="Trebuchet MS (Titres)" charset="0"/>
              </a:rPr>
              <a:t> screen</a:t>
            </a:r>
            <a:endParaRPr lang="fr-FR" sz="3200" b="1" dirty="0">
              <a:latin typeface="Trebuchet MS (Titres)" charset="0"/>
              <a:cs typeface="Trebuchet MS (Titres)" charset="0"/>
            </a:endParaRPr>
          </a:p>
        </p:txBody>
      </p:sp>
      <p:sp>
        <p:nvSpPr>
          <p:cNvPr id="3" name="Espace réservé du contenu 2"/>
          <p:cNvSpPr>
            <a:spLocks noGrp="1"/>
          </p:cNvSpPr>
          <p:nvPr>
            <p:ph idx="1"/>
          </p:nvPr>
        </p:nvSpPr>
        <p:spPr>
          <a:xfrm>
            <a:off x="71406" y="642918"/>
            <a:ext cx="8929750" cy="6000792"/>
          </a:xfrm>
        </p:spPr>
        <p:txBody>
          <a:bodyPr>
            <a:noAutofit/>
          </a:bodyPr>
          <a:lstStyle/>
          <a:p>
            <a:r>
              <a:rPr lang="en-US" altLang="fr-FR" sz="3600" dirty="0" smtClean="0"/>
              <a:t>The display screen is the main output medium of the HMI (Human-Machine Interface)</a:t>
            </a:r>
            <a:r>
              <a:rPr lang="fr-FR" sz="3600" dirty="0" smtClean="0"/>
              <a:t>. </a:t>
            </a:r>
            <a:endParaRPr lang="fr-FR" sz="3600" dirty="0" smtClean="0"/>
          </a:p>
          <a:p>
            <a:r>
              <a:rPr lang="en-US" altLang="fr-FR" sz="3600" dirty="0" smtClean="0"/>
              <a:t>Its presentation significantly influences the usability of the software</a:t>
            </a:r>
            <a:r>
              <a:rPr lang="fr-FR" sz="3600" dirty="0" smtClean="0"/>
              <a:t>. </a:t>
            </a:r>
            <a:endParaRPr lang="fr-FR"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Symbolique des couleurs</a:t>
            </a:r>
            <a:endParaRPr lang="fr-FR" sz="3200" dirty="0"/>
          </a:p>
        </p:txBody>
      </p:sp>
      <p:pic>
        <p:nvPicPr>
          <p:cNvPr id="1026" name="Picture 2"/>
          <p:cNvPicPr>
            <a:picLocks noChangeAspect="1" noChangeArrowheads="1"/>
          </p:cNvPicPr>
          <p:nvPr/>
        </p:nvPicPr>
        <p:blipFill>
          <a:blip r:embed="rId1"/>
          <a:srcRect/>
          <a:stretch>
            <a:fillRect/>
          </a:stretch>
        </p:blipFill>
        <p:spPr bwMode="auto">
          <a:xfrm>
            <a:off x="161925" y="666750"/>
            <a:ext cx="882015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a:t>Symbolique des couleurs</a:t>
            </a:r>
            <a:endParaRPr lang="fr-FR" sz="3200" dirty="0"/>
          </a:p>
        </p:txBody>
      </p:sp>
      <p:pic>
        <p:nvPicPr>
          <p:cNvPr id="2050" name="Picture 2"/>
          <p:cNvPicPr>
            <a:picLocks noChangeAspect="1" noChangeArrowheads="1"/>
          </p:cNvPicPr>
          <p:nvPr/>
        </p:nvPicPr>
        <p:blipFill>
          <a:blip r:embed="rId1"/>
          <a:srcRect/>
          <a:stretch>
            <a:fillRect/>
          </a:stretch>
        </p:blipFill>
        <p:spPr bwMode="auto">
          <a:xfrm>
            <a:off x="161925" y="666750"/>
            <a:ext cx="882015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Police de caractères</a:t>
            </a:r>
            <a:endParaRPr lang="fr-FR" sz="3200" dirty="0"/>
          </a:p>
        </p:txBody>
      </p:sp>
      <p:sp>
        <p:nvSpPr>
          <p:cNvPr id="3" name="Espace réservé du contenu 2"/>
          <p:cNvSpPr>
            <a:spLocks noGrp="1"/>
          </p:cNvSpPr>
          <p:nvPr>
            <p:ph idx="1"/>
          </p:nvPr>
        </p:nvSpPr>
        <p:spPr>
          <a:xfrm>
            <a:off x="71406" y="642918"/>
            <a:ext cx="8929750" cy="6000792"/>
          </a:xfrm>
        </p:spPr>
        <p:txBody>
          <a:bodyPr>
            <a:noAutofit/>
          </a:bodyPr>
          <a:lstStyle/>
          <a:p>
            <a:pPr>
              <a:lnSpc>
                <a:spcPct val="150000"/>
              </a:lnSpc>
            </a:pPr>
            <a:r>
              <a:rPr lang="en-US" altLang="fr-FR" sz="3200" b="1" dirty="0" smtClean="0"/>
              <a:t>Textual information</a:t>
            </a:r>
            <a:r>
              <a:rPr lang="fr-FR" sz="3200" b="1" dirty="0" smtClean="0"/>
              <a:t> </a:t>
            </a:r>
            <a:r>
              <a:rPr lang="en-US" altLang="fr-FR" sz="3200" dirty="0" smtClean="0"/>
              <a:t>often constitutes an important part of communication with the user.</a:t>
            </a:r>
            <a:endParaRPr lang="en-US" altLang="fr-FR" sz="3200" dirty="0" smtClean="0"/>
          </a:p>
          <a:p>
            <a:pPr>
              <a:lnSpc>
                <a:spcPct val="150000"/>
              </a:lnSpc>
            </a:pPr>
            <a:r>
              <a:rPr lang="fr-FR" sz="3200" dirty="0" smtClean="0"/>
              <a:t>Le </a:t>
            </a:r>
            <a:r>
              <a:rPr lang="fr-FR" sz="3200" b="1" dirty="0" smtClean="0"/>
              <a:t>choi</a:t>
            </a:r>
            <a:r>
              <a:rPr lang="en-GB" altLang="fr-FR" sz="3200" b="1" dirty="0" smtClean="0"/>
              <a:t>ce of</a:t>
            </a:r>
            <a:r>
              <a:rPr lang="fr-FR" sz="3200" b="1" dirty="0" smtClean="0"/>
              <a:t> police de caractères </a:t>
            </a:r>
            <a:r>
              <a:rPr lang="en-US" altLang="fr-FR" sz="3200" dirty="0" smtClean="0"/>
              <a:t>therefore plays an important role in the design of the user interface (UI)</a:t>
            </a:r>
            <a:r>
              <a:rPr lang="fr-FR" sz="3200" dirty="0" smtClean="0"/>
              <a:t>. </a:t>
            </a:r>
            <a:endParaRPr lang="fr-FR" sz="32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Readability</a:t>
            </a:r>
            <a:endParaRPr lang="en-US" altLang="fr-FR" sz="3200" dirty="0"/>
          </a:p>
        </p:txBody>
      </p:sp>
      <p:sp>
        <p:nvSpPr>
          <p:cNvPr id="3" name="Espace réservé du contenu 2"/>
          <p:cNvSpPr>
            <a:spLocks noGrp="1"/>
          </p:cNvSpPr>
          <p:nvPr>
            <p:ph idx="1"/>
          </p:nvPr>
        </p:nvSpPr>
        <p:spPr>
          <a:xfrm>
            <a:off x="0" y="714356"/>
            <a:ext cx="9144000" cy="5929354"/>
          </a:xfrm>
        </p:spPr>
        <p:txBody>
          <a:bodyPr>
            <a:noAutofit/>
          </a:bodyPr>
          <a:lstStyle/>
          <a:p>
            <a:pPr>
              <a:buFont typeface="Wingdings" panose="05000000000000000000" pitchFamily="2" charset="2"/>
              <a:buChar char="q"/>
            </a:pPr>
            <a:r>
              <a:rPr lang="en-US" altLang="fr-FR" sz="2800" dirty="0" smtClean="0"/>
              <a:t>Experiments show that text written in mixed case is read 13% faster than text written entirely in uppercase.</a:t>
            </a:r>
            <a:endParaRPr lang="en-US" altLang="fr-FR" sz="2800" dirty="0" smtClean="0"/>
          </a:p>
          <a:p>
            <a:pPr>
              <a:buFont typeface="Wingdings" panose="05000000000000000000" pitchFamily="2" charset="2"/>
              <a:buChar char="q"/>
            </a:pPr>
            <a:r>
              <a:rPr lang="en-US" altLang="fr-FR" sz="2800" dirty="0" smtClean="0"/>
              <a:t>Avoid (or limit) italicized text on screens.</a:t>
            </a:r>
            <a:endParaRPr lang="en-US" altLang="fr-FR" sz="2800" dirty="0" smtClean="0"/>
          </a:p>
          <a:p>
            <a:pPr>
              <a:buFont typeface="Wingdings" panose="05000000000000000000" pitchFamily="2" charset="2"/>
              <a:buChar char="q"/>
            </a:pPr>
            <a:r>
              <a:rPr lang="en-US" altLang="fr-FR" sz="2800" dirty="0" smtClean="0"/>
              <a:t>Other points to consider (illustrated by examples):</a:t>
            </a:r>
            <a:r>
              <a:rPr lang="fr-FR" sz="2800" dirty="0" smtClean="0"/>
              <a:t> </a:t>
            </a:r>
            <a:endParaRPr lang="fr-FR" sz="2800" dirty="0" smtClean="0"/>
          </a:p>
          <a:p>
            <a:pPr marL="179705" indent="-179705">
              <a:buNone/>
            </a:pPr>
            <a:r>
              <a:rPr lang="fr-FR" sz="4000" dirty="0" smtClean="0"/>
              <a:t>• </a:t>
            </a:r>
            <a:r>
              <a:rPr lang="en-US" altLang="fr-FR" sz="2800" dirty="0" smtClean="0"/>
              <a:t>This text is read more slowly than lowercase text</a:t>
            </a:r>
            <a:endParaRPr lang="en-US" altLang="fr-FR" sz="2800" dirty="0" smtClean="0"/>
          </a:p>
          <a:p>
            <a:pPr marL="179705" indent="-179705">
              <a:buNone/>
            </a:pPr>
            <a:r>
              <a:rPr lang="fr-FR" sz="2800" dirty="0" smtClean="0"/>
              <a:t>  </a:t>
            </a:r>
            <a:endParaRPr lang="fr-FR" sz="2800" dirty="0" smtClean="0"/>
          </a:p>
          <a:p>
            <a:pPr>
              <a:buNone/>
            </a:pPr>
            <a:r>
              <a:rPr lang="fr-FR" sz="2800" dirty="0" smtClean="0"/>
              <a:t>• </a:t>
            </a:r>
            <a:r>
              <a:rPr lang="en-US" altLang="fr-FR" sz="2800" dirty="0" smtClean="0"/>
              <a:t>This text is read faster than all-uppercase text</a:t>
            </a:r>
            <a:r>
              <a:rPr lang="fr-FR" sz="2800" dirty="0" smtClean="0"/>
              <a:t> </a:t>
            </a:r>
            <a:endParaRPr lang="fr-FR" sz="2800" dirty="0" smtClean="0"/>
          </a:p>
          <a:p>
            <a:pPr>
              <a:buNone/>
            </a:pPr>
            <a:r>
              <a:rPr lang="fr-FR" sz="2800" dirty="0" smtClean="0"/>
              <a:t>• </a:t>
            </a:r>
            <a:r>
              <a:rPr lang="en-US" altLang="fr-FR" sz="2800" dirty="0" smtClean="0"/>
              <a:t>THIS TEXT IS READ MORE SLOWLY THAN THE PREVIOUS ONE</a:t>
            </a:r>
            <a:r>
              <a:rPr lang="fr-FR" sz="2800" dirty="0" smtClean="0"/>
              <a:t>  </a:t>
            </a:r>
            <a:endParaRPr lang="fr-FR" sz="2800" dirty="0" smtClean="0"/>
          </a:p>
          <a:p>
            <a:pPr>
              <a:buNone/>
            </a:pPr>
            <a:endParaRPr lang="fr-FR"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GB" altLang="fr-FR" sz="3200" dirty="0"/>
              <a:t>Readability</a:t>
            </a:r>
            <a:endParaRPr lang="en-GB" altLang="fr-FR" sz="3200" dirty="0"/>
          </a:p>
        </p:txBody>
      </p:sp>
      <p:sp>
        <p:nvSpPr>
          <p:cNvPr id="3" name="Espace réservé du contenu 2"/>
          <p:cNvSpPr>
            <a:spLocks noGrp="1"/>
          </p:cNvSpPr>
          <p:nvPr>
            <p:ph idx="1"/>
          </p:nvPr>
        </p:nvSpPr>
        <p:spPr>
          <a:xfrm>
            <a:off x="71406" y="642918"/>
            <a:ext cx="8929750" cy="6000792"/>
          </a:xfrm>
        </p:spPr>
        <p:txBody>
          <a:bodyPr>
            <a:noAutofit/>
          </a:bodyPr>
          <a:lstStyle/>
          <a:p>
            <a:pPr>
              <a:buNone/>
            </a:pPr>
            <a:r>
              <a:rPr lang="fr-FR" sz="3000" dirty="0" smtClean="0"/>
              <a:t>• </a:t>
            </a:r>
            <a:r>
              <a:rPr lang="en-US" altLang="fr-FR" sz="3000" dirty="0" smtClean="0"/>
              <a:t>Sometimes, a WORD can be written in uppercase to highlight it.</a:t>
            </a:r>
            <a:r>
              <a:rPr lang="fr-FR" sz="3000" dirty="0" smtClean="0"/>
              <a:t> </a:t>
            </a:r>
            <a:endParaRPr lang="fr-FR" sz="3000" dirty="0" smtClean="0"/>
          </a:p>
          <a:p>
            <a:pPr>
              <a:buNone/>
            </a:pPr>
            <a:r>
              <a:rPr lang="fr-FR" sz="3600" dirty="0" smtClean="0"/>
              <a:t>• </a:t>
            </a:r>
            <a:r>
              <a:rPr lang="fr-FR" sz="3600" dirty="0" smtClean="0">
                <a:solidFill>
                  <a:srgbClr val="00B0F0"/>
                </a:solidFill>
              </a:rPr>
              <a:t>C</a:t>
            </a:r>
            <a:r>
              <a:rPr lang="fr-FR" sz="3600" dirty="0" smtClean="0">
                <a:solidFill>
                  <a:schemeClr val="bg2">
                    <a:lumMod val="50000"/>
                  </a:schemeClr>
                </a:solidFill>
              </a:rPr>
              <a:t>e</a:t>
            </a:r>
            <a:r>
              <a:rPr lang="fr-FR" sz="3600" dirty="0" smtClean="0"/>
              <a:t> </a:t>
            </a:r>
            <a:r>
              <a:rPr lang="fr-FR" sz="3600" dirty="0" smtClean="0">
                <a:solidFill>
                  <a:schemeClr val="tx2">
                    <a:lumMod val="60000"/>
                    <a:lumOff val="40000"/>
                  </a:schemeClr>
                </a:solidFill>
              </a:rPr>
              <a:t>t</a:t>
            </a:r>
            <a:r>
              <a:rPr lang="fr-FR" sz="3600" dirty="0" smtClean="0">
                <a:solidFill>
                  <a:schemeClr val="accent2">
                    <a:lumMod val="75000"/>
                  </a:schemeClr>
                </a:solidFill>
              </a:rPr>
              <a:t>e</a:t>
            </a:r>
            <a:r>
              <a:rPr lang="fr-FR" sz="3600" dirty="0" smtClean="0">
                <a:solidFill>
                  <a:srgbClr val="C00000"/>
                </a:solidFill>
              </a:rPr>
              <a:t>x</a:t>
            </a:r>
            <a:r>
              <a:rPr lang="fr-FR" sz="3600" dirty="0" smtClean="0">
                <a:solidFill>
                  <a:srgbClr val="FF0000"/>
                </a:solidFill>
              </a:rPr>
              <a:t>t</a:t>
            </a:r>
            <a:r>
              <a:rPr lang="fr-FR" sz="3600" dirty="0" smtClean="0">
                <a:solidFill>
                  <a:srgbClr val="FFC000"/>
                </a:solidFill>
              </a:rPr>
              <a:t>e</a:t>
            </a:r>
            <a:r>
              <a:rPr lang="fr-FR" sz="3600" dirty="0" smtClean="0"/>
              <a:t> </a:t>
            </a:r>
            <a:r>
              <a:rPr lang="fr-FR" sz="3600" dirty="0" smtClean="0">
                <a:solidFill>
                  <a:srgbClr val="92D050"/>
                </a:solidFill>
              </a:rPr>
              <a:t>e</a:t>
            </a:r>
            <a:r>
              <a:rPr lang="fr-FR" sz="3600" dirty="0" smtClean="0">
                <a:solidFill>
                  <a:srgbClr val="00B050"/>
                </a:solidFill>
              </a:rPr>
              <a:t>s</a:t>
            </a:r>
            <a:r>
              <a:rPr lang="fr-FR" sz="3600" dirty="0" smtClean="0">
                <a:solidFill>
                  <a:srgbClr val="00B0F0"/>
                </a:solidFill>
              </a:rPr>
              <a:t>t</a:t>
            </a:r>
            <a:r>
              <a:rPr lang="fr-FR" sz="3600" dirty="0" smtClean="0"/>
              <a:t> </a:t>
            </a:r>
            <a:r>
              <a:rPr lang="fr-FR" sz="3600" dirty="0" smtClean="0">
                <a:solidFill>
                  <a:srgbClr val="0070C0"/>
                </a:solidFill>
              </a:rPr>
              <a:t>m</a:t>
            </a:r>
            <a:r>
              <a:rPr lang="fr-FR" sz="3600" dirty="0" smtClean="0">
                <a:solidFill>
                  <a:srgbClr val="7030A0"/>
                </a:solidFill>
              </a:rPr>
              <a:t>o</a:t>
            </a:r>
            <a:r>
              <a:rPr lang="fr-FR" sz="3600" dirty="0" smtClean="0">
                <a:solidFill>
                  <a:srgbClr val="FF0000"/>
                </a:solidFill>
              </a:rPr>
              <a:t>i</a:t>
            </a:r>
            <a:r>
              <a:rPr lang="fr-FR" sz="3600" dirty="0" smtClean="0">
                <a:solidFill>
                  <a:srgbClr val="C00000"/>
                </a:solidFill>
              </a:rPr>
              <a:t>n</a:t>
            </a:r>
            <a:r>
              <a:rPr lang="fr-FR" sz="3600" dirty="0" smtClean="0">
                <a:solidFill>
                  <a:srgbClr val="FFC000"/>
                </a:solidFill>
              </a:rPr>
              <a:t>s</a:t>
            </a:r>
            <a:r>
              <a:rPr lang="fr-FR" sz="3600" dirty="0" smtClean="0"/>
              <a:t> </a:t>
            </a:r>
            <a:r>
              <a:rPr lang="fr-FR" sz="3600" dirty="0" smtClean="0">
                <a:solidFill>
                  <a:srgbClr val="FFFF00"/>
                </a:solidFill>
              </a:rPr>
              <a:t>v</a:t>
            </a:r>
            <a:r>
              <a:rPr lang="fr-FR" sz="3600" dirty="0" smtClean="0">
                <a:solidFill>
                  <a:srgbClr val="92D050"/>
                </a:solidFill>
              </a:rPr>
              <a:t>i</a:t>
            </a:r>
            <a:r>
              <a:rPr lang="fr-FR" sz="3600" dirty="0" smtClean="0">
                <a:solidFill>
                  <a:srgbClr val="00B050"/>
                </a:solidFill>
              </a:rPr>
              <a:t>t</a:t>
            </a:r>
            <a:r>
              <a:rPr lang="fr-FR" sz="3600" dirty="0" smtClean="0">
                <a:solidFill>
                  <a:srgbClr val="00B0F0"/>
                </a:solidFill>
              </a:rPr>
              <a:t>e</a:t>
            </a:r>
            <a:r>
              <a:rPr lang="fr-FR" sz="3600" dirty="0" smtClean="0"/>
              <a:t> </a:t>
            </a:r>
            <a:r>
              <a:rPr lang="fr-FR" sz="3600" dirty="0" smtClean="0">
                <a:solidFill>
                  <a:srgbClr val="0070C0"/>
                </a:solidFill>
              </a:rPr>
              <a:t>l</a:t>
            </a:r>
            <a:r>
              <a:rPr lang="fr-FR" sz="3600" dirty="0" smtClean="0">
                <a:solidFill>
                  <a:srgbClr val="7030A0"/>
                </a:solidFill>
              </a:rPr>
              <a:t>u</a:t>
            </a:r>
            <a:r>
              <a:rPr lang="fr-FR" sz="3600" dirty="0" smtClean="0"/>
              <a:t> </a:t>
            </a:r>
            <a:r>
              <a:rPr lang="fr-FR" sz="3600" dirty="0" smtClean="0">
                <a:solidFill>
                  <a:srgbClr val="C00000"/>
                </a:solidFill>
              </a:rPr>
              <a:t>q</a:t>
            </a:r>
            <a:r>
              <a:rPr lang="fr-FR" sz="3600" dirty="0" smtClean="0">
                <a:solidFill>
                  <a:srgbClr val="FF0000"/>
                </a:solidFill>
              </a:rPr>
              <a:t>u</a:t>
            </a:r>
            <a:r>
              <a:rPr lang="fr-FR" sz="3600" dirty="0" smtClean="0">
                <a:solidFill>
                  <a:srgbClr val="FFC000"/>
                </a:solidFill>
              </a:rPr>
              <a:t>e</a:t>
            </a:r>
            <a:r>
              <a:rPr lang="fr-FR" sz="3600" dirty="0" smtClean="0"/>
              <a:t> </a:t>
            </a:r>
            <a:r>
              <a:rPr lang="fr-FR" sz="3600" dirty="0" smtClean="0">
                <a:solidFill>
                  <a:srgbClr val="FFFF00"/>
                </a:solidFill>
              </a:rPr>
              <a:t>l</a:t>
            </a:r>
            <a:r>
              <a:rPr lang="fr-FR" sz="3600" dirty="0" smtClean="0">
                <a:solidFill>
                  <a:srgbClr val="92D050"/>
                </a:solidFill>
              </a:rPr>
              <a:t>e</a:t>
            </a:r>
            <a:r>
              <a:rPr lang="fr-FR" sz="3600" dirty="0" smtClean="0"/>
              <a:t> </a:t>
            </a:r>
            <a:r>
              <a:rPr lang="fr-FR" sz="3600" dirty="0" smtClean="0">
                <a:solidFill>
                  <a:srgbClr val="00B050"/>
                </a:solidFill>
              </a:rPr>
              <a:t>t</a:t>
            </a:r>
            <a:r>
              <a:rPr lang="fr-FR" sz="3600" dirty="0" smtClean="0">
                <a:solidFill>
                  <a:srgbClr val="00B0F0"/>
                </a:solidFill>
              </a:rPr>
              <a:t>e</a:t>
            </a:r>
            <a:r>
              <a:rPr lang="fr-FR" sz="3600" dirty="0" smtClean="0">
                <a:solidFill>
                  <a:srgbClr val="0070C0"/>
                </a:solidFill>
              </a:rPr>
              <a:t>x</a:t>
            </a:r>
            <a:r>
              <a:rPr lang="fr-FR" sz="3600" dirty="0" smtClean="0">
                <a:solidFill>
                  <a:srgbClr val="7030A0"/>
                </a:solidFill>
              </a:rPr>
              <a:t>t</a:t>
            </a:r>
            <a:r>
              <a:rPr lang="fr-FR" sz="3600" dirty="0" smtClean="0">
                <a:solidFill>
                  <a:srgbClr val="C00000"/>
                </a:solidFill>
              </a:rPr>
              <a:t>e</a:t>
            </a:r>
            <a:r>
              <a:rPr lang="fr-FR" sz="3600" dirty="0" smtClean="0"/>
              <a:t> </a:t>
            </a:r>
            <a:r>
              <a:rPr lang="fr-FR" sz="3600" dirty="0" smtClean="0">
                <a:solidFill>
                  <a:srgbClr val="FF0000"/>
                </a:solidFill>
              </a:rPr>
              <a:t>d</a:t>
            </a:r>
            <a:r>
              <a:rPr lang="fr-FR" sz="3600" dirty="0" smtClean="0"/>
              <a:t>'</a:t>
            </a:r>
            <a:r>
              <a:rPr lang="fr-FR" sz="3600" dirty="0" smtClean="0">
                <a:solidFill>
                  <a:srgbClr val="FFC000"/>
                </a:solidFill>
              </a:rPr>
              <a:t>u</a:t>
            </a:r>
            <a:r>
              <a:rPr lang="fr-FR" sz="3600" dirty="0" smtClean="0">
                <a:solidFill>
                  <a:srgbClr val="92D050"/>
                </a:solidFill>
              </a:rPr>
              <a:t>n</a:t>
            </a:r>
            <a:r>
              <a:rPr lang="fr-FR" sz="3600" dirty="0" smtClean="0">
                <a:solidFill>
                  <a:srgbClr val="FFFF00"/>
                </a:solidFill>
              </a:rPr>
              <a:t>e</a:t>
            </a:r>
            <a:r>
              <a:rPr lang="fr-FR" sz="3600" dirty="0" smtClean="0"/>
              <a:t> </a:t>
            </a:r>
            <a:r>
              <a:rPr lang="fr-FR" sz="3600" dirty="0" smtClean="0">
                <a:solidFill>
                  <a:srgbClr val="00B050"/>
                </a:solidFill>
              </a:rPr>
              <a:t>s</a:t>
            </a:r>
            <a:r>
              <a:rPr lang="fr-FR" sz="3600" dirty="0" smtClean="0">
                <a:solidFill>
                  <a:srgbClr val="00B0F0"/>
                </a:solidFill>
              </a:rPr>
              <a:t>e</a:t>
            </a:r>
            <a:r>
              <a:rPr lang="fr-FR" sz="3600" dirty="0" smtClean="0">
                <a:solidFill>
                  <a:srgbClr val="0070C0"/>
                </a:solidFill>
              </a:rPr>
              <a:t>u</a:t>
            </a:r>
            <a:r>
              <a:rPr lang="fr-FR" sz="3600" dirty="0" smtClean="0">
                <a:solidFill>
                  <a:srgbClr val="7030A0"/>
                </a:solidFill>
              </a:rPr>
              <a:t>l</a:t>
            </a:r>
            <a:r>
              <a:rPr lang="fr-FR" sz="3600" dirty="0" smtClean="0">
                <a:solidFill>
                  <a:srgbClr val="C00000"/>
                </a:solidFill>
              </a:rPr>
              <a:t>e</a:t>
            </a:r>
            <a:r>
              <a:rPr lang="fr-FR" sz="3600" dirty="0" smtClean="0"/>
              <a:t> </a:t>
            </a:r>
            <a:r>
              <a:rPr lang="fr-FR" sz="3600" dirty="0" smtClean="0">
                <a:solidFill>
                  <a:srgbClr val="FF0000"/>
                </a:solidFill>
              </a:rPr>
              <a:t>c</a:t>
            </a:r>
            <a:r>
              <a:rPr lang="fr-FR" sz="3600" dirty="0" smtClean="0">
                <a:solidFill>
                  <a:srgbClr val="FFC000"/>
                </a:solidFill>
              </a:rPr>
              <a:t>o</a:t>
            </a:r>
            <a:r>
              <a:rPr lang="fr-FR" sz="3600" dirty="0" smtClean="0">
                <a:solidFill>
                  <a:srgbClr val="FFFF00"/>
                </a:solidFill>
              </a:rPr>
              <a:t>u</a:t>
            </a:r>
            <a:r>
              <a:rPr lang="fr-FR" sz="3600" dirty="0" smtClean="0">
                <a:solidFill>
                  <a:srgbClr val="00B050"/>
                </a:solidFill>
              </a:rPr>
              <a:t>le</a:t>
            </a:r>
            <a:r>
              <a:rPr lang="fr-FR" sz="3600" dirty="0" smtClean="0">
                <a:solidFill>
                  <a:srgbClr val="00B0F0"/>
                </a:solidFill>
              </a:rPr>
              <a:t>u</a:t>
            </a:r>
            <a:r>
              <a:rPr lang="fr-FR" sz="3600" dirty="0" smtClean="0">
                <a:solidFill>
                  <a:srgbClr val="7030A0"/>
                </a:solidFill>
              </a:rPr>
              <a:t>r </a:t>
            </a:r>
            <a:endParaRPr lang="fr-FR" sz="3600" dirty="0" smtClean="0">
              <a:solidFill>
                <a:srgbClr val="7030A0"/>
              </a:solidFill>
            </a:endParaRPr>
          </a:p>
          <a:p>
            <a:pPr>
              <a:buNone/>
            </a:pPr>
            <a:r>
              <a:rPr lang="fr-FR" sz="3000" u="sng" dirty="0" smtClean="0"/>
              <a:t>• </a:t>
            </a:r>
            <a:r>
              <a:rPr lang="en-US" altLang="fr-FR" sz="3000" u="sng" dirty="0" smtClean="0"/>
              <a:t>Underlining should be avoided because it reduces readability.</a:t>
            </a:r>
            <a:endParaRPr lang="en-US" altLang="fr-FR" sz="3000" u="sng" dirty="0" smtClean="0"/>
          </a:p>
          <a:p>
            <a:pPr>
              <a:buNone/>
            </a:pPr>
            <a:r>
              <a:rPr lang="fr-FR" sz="4000" dirty="0" smtClean="0">
                <a:latin typeface="Times New Roman" panose="02020603050405020304" pitchFamily="18" charset="0"/>
                <a:cs typeface="Times New Roman" panose="02020603050405020304" pitchFamily="18" charset="0"/>
              </a:rPr>
              <a:t>• </a:t>
            </a:r>
            <a:r>
              <a:rPr lang="en-US" altLang="fr-FR" sz="4000" dirty="0" smtClean="0">
                <a:latin typeface="Times New Roman" panose="02020603050405020304" pitchFamily="18" charset="0"/>
                <a:cs typeface="Times New Roman" panose="02020603050405020304" pitchFamily="18" charset="0"/>
              </a:rPr>
              <a:t>Serif fonts are less readable on screens.</a:t>
            </a:r>
            <a:r>
              <a:rPr lang="fr-FR" sz="4000" dirty="0" smtClean="0">
                <a:latin typeface="Times New Roman" panose="02020603050405020304" pitchFamily="18" charset="0"/>
                <a:cs typeface="Times New Roman" panose="02020603050405020304" pitchFamily="18" charset="0"/>
              </a:rPr>
              <a:t> </a:t>
            </a:r>
            <a:endParaRPr lang="fr-FR" sz="4000" dirty="0" smtClean="0">
              <a:latin typeface="Times New Roman" panose="02020603050405020304" pitchFamily="18" charset="0"/>
              <a:cs typeface="Times New Roman" panose="02020603050405020304" pitchFamily="18" charset="0"/>
            </a:endParaRPr>
          </a:p>
          <a:p>
            <a:pPr>
              <a:buNone/>
            </a:pPr>
            <a:r>
              <a:rPr lang="fr-FR" sz="4000" dirty="0" smtClean="0">
                <a:latin typeface="Freestyle Script" panose="030804020302050B0404" pitchFamily="66" charset="0"/>
              </a:rPr>
              <a:t>• </a:t>
            </a:r>
            <a:r>
              <a:rPr lang="en-US" altLang="fr-FR" sz="4000" dirty="0" smtClean="0">
                <a:latin typeface="Freestyle Script" panose="030804020302050B0404" pitchFamily="66" charset="0"/>
              </a:rPr>
              <a:t>Script fonts are not always very readable on screens.</a:t>
            </a:r>
            <a:endParaRPr lang="en-US" altLang="fr-FR" sz="4000" dirty="0" smtClean="0">
              <a:latin typeface="Freestyle Script" panose="030804020302050B0404"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GB" altLang="fr-FR" sz="3200" b="1" dirty="0" smtClean="0"/>
              <a:t>Some Rules</a:t>
            </a:r>
            <a:endParaRPr lang="en-GB" altLang="fr-FR" sz="3200" b="1" dirty="0" smtClean="0"/>
          </a:p>
        </p:txBody>
      </p:sp>
      <p:sp>
        <p:nvSpPr>
          <p:cNvPr id="3" name="Espace réservé du contenu 2"/>
          <p:cNvSpPr>
            <a:spLocks noGrp="1"/>
          </p:cNvSpPr>
          <p:nvPr>
            <p:ph idx="1"/>
          </p:nvPr>
        </p:nvSpPr>
        <p:spPr>
          <a:xfrm>
            <a:off x="71406" y="642918"/>
            <a:ext cx="8929750" cy="6000792"/>
          </a:xfrm>
        </p:spPr>
        <p:txBody>
          <a:bodyPr>
            <a:noAutofit/>
          </a:bodyPr>
          <a:lstStyle/>
          <a:p>
            <a:pPr>
              <a:buFont typeface="Wingdings" panose="05000000000000000000" pitchFamily="2" charset="2"/>
              <a:buChar char="q"/>
            </a:pPr>
            <a:r>
              <a:rPr lang="fr-FR" sz="2800" dirty="0" smtClean="0"/>
              <a:t> </a:t>
            </a:r>
            <a:r>
              <a:rPr lang="en-GB" altLang="fr-FR" sz="2800" dirty="0" smtClean="0"/>
              <a:t>some</a:t>
            </a:r>
            <a:r>
              <a:rPr lang="fr-FR" sz="2800" dirty="0" smtClean="0"/>
              <a:t> </a:t>
            </a:r>
            <a:r>
              <a:rPr lang="en-GB" altLang="fr-FR" sz="2800" dirty="0" smtClean="0">
                <a:solidFill>
                  <a:srgbClr val="FF0000"/>
                </a:solidFill>
              </a:rPr>
              <a:t>general rules</a:t>
            </a:r>
            <a:r>
              <a:rPr lang="fr-FR" sz="2800" b="1" dirty="0" smtClean="0">
                <a:solidFill>
                  <a:srgbClr val="FF0000"/>
                </a:solidFill>
              </a:rPr>
              <a:t> </a:t>
            </a:r>
            <a:r>
              <a:rPr lang="fr-FR" sz="2800" dirty="0" smtClean="0"/>
              <a:t>concer</a:t>
            </a:r>
            <a:r>
              <a:rPr lang="en-GB" altLang="fr-FR" sz="2800" dirty="0" smtClean="0"/>
              <a:t>ns</a:t>
            </a:r>
            <a:r>
              <a:rPr lang="fr-FR" sz="2800" dirty="0" smtClean="0"/>
              <a:t> </a:t>
            </a:r>
            <a:r>
              <a:rPr lang="en-GB" altLang="fr-FR" sz="2800" dirty="0" smtClean="0"/>
              <a:t>using </a:t>
            </a:r>
            <a:r>
              <a:rPr lang="fr-FR" sz="2800" dirty="0" smtClean="0"/>
              <a:t> des polices de caractères : </a:t>
            </a:r>
            <a:endParaRPr lang="fr-FR" sz="2800" dirty="0" smtClean="0"/>
          </a:p>
          <a:p>
            <a:pPr>
              <a:buNone/>
            </a:pPr>
            <a:r>
              <a:rPr lang="fr-FR" sz="2800" dirty="0" smtClean="0"/>
              <a:t>• Minimise </a:t>
            </a:r>
            <a:r>
              <a:rPr lang="en-US" altLang="fr-FR" sz="2800" b="1" dirty="0" smtClean="0"/>
              <a:t>Number of fonts</a:t>
            </a:r>
            <a:r>
              <a:rPr lang="fr-FR" sz="2800" b="1" dirty="0" smtClean="0"/>
              <a:t> </a:t>
            </a:r>
            <a:r>
              <a:rPr lang="fr-FR" sz="2800" dirty="0" smtClean="0"/>
              <a:t>u</a:t>
            </a:r>
            <a:r>
              <a:rPr lang="en-GB" altLang="fr-FR" sz="2800" dirty="0" smtClean="0"/>
              <a:t>sed</a:t>
            </a:r>
            <a:r>
              <a:rPr lang="fr-FR" sz="2800" dirty="0" smtClean="0"/>
              <a:t> (</a:t>
            </a:r>
            <a:r>
              <a:rPr lang="en-GB" altLang="fr-FR" sz="2800" dirty="0" smtClean="0"/>
              <a:t>not more than</a:t>
            </a:r>
            <a:r>
              <a:rPr lang="fr-FR" sz="2800" dirty="0" smtClean="0"/>
              <a:t> 3 par page) </a:t>
            </a:r>
            <a:endParaRPr lang="fr-FR" sz="2800" dirty="0" smtClean="0"/>
          </a:p>
          <a:p>
            <a:pPr>
              <a:buNone/>
            </a:pPr>
            <a:r>
              <a:rPr lang="fr-FR" sz="2800" dirty="0" smtClean="0"/>
              <a:t>• </a:t>
            </a:r>
            <a:r>
              <a:rPr lang="en-US" altLang="fr-FR" sz="2800" dirty="0" smtClean="0"/>
              <a:t>Assign a specific role to each font (title, paragraph, caption, box).</a:t>
            </a:r>
            <a:r>
              <a:rPr lang="fr-FR" sz="2800" dirty="0" smtClean="0"/>
              <a:t>, …) </a:t>
            </a:r>
            <a:endParaRPr lang="fr-FR" sz="2800" dirty="0" smtClean="0"/>
          </a:p>
          <a:p>
            <a:pPr>
              <a:buNone/>
            </a:pPr>
            <a:r>
              <a:rPr lang="fr-FR" sz="2800" dirty="0" smtClean="0"/>
              <a:t>• </a:t>
            </a:r>
            <a:r>
              <a:rPr lang="en-US" altLang="fr-FR" sz="2800" dirty="0" smtClean="0"/>
              <a:t>Write text in lowercase with a capital letter at the beginning of the sentence.</a:t>
            </a:r>
            <a:r>
              <a:rPr lang="fr-FR" sz="2800" dirty="0" smtClean="0"/>
              <a:t> </a:t>
            </a:r>
            <a:endParaRPr lang="fr-FR" sz="2800" dirty="0" smtClean="0"/>
          </a:p>
          <a:p>
            <a:pPr>
              <a:buNone/>
            </a:pPr>
            <a:r>
              <a:rPr lang="fr-FR" sz="2800" dirty="0" smtClean="0"/>
              <a:t>• </a:t>
            </a:r>
            <a:r>
              <a:rPr lang="en-US" altLang="fr-FR" sz="2800" dirty="0" smtClean="0"/>
              <a:t>Use a few distinguishable font sizes.</a:t>
            </a:r>
            <a:endParaRPr lang="en-US" altLang="fr-FR"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Ic</a:t>
            </a:r>
            <a:r>
              <a:rPr lang="en-GB" altLang="fr-FR" sz="3200" b="1" dirty="0" smtClean="0"/>
              <a:t>o</a:t>
            </a:r>
            <a:r>
              <a:rPr lang="fr-FR" sz="3200" b="1" dirty="0" smtClean="0"/>
              <a:t>ns</a:t>
            </a:r>
            <a:endParaRPr lang="fr-FR" sz="3200" dirty="0"/>
          </a:p>
        </p:txBody>
      </p:sp>
      <p:sp>
        <p:nvSpPr>
          <p:cNvPr id="3" name="Espace réservé du contenu 2"/>
          <p:cNvSpPr>
            <a:spLocks noGrp="1"/>
          </p:cNvSpPr>
          <p:nvPr>
            <p:ph idx="1"/>
          </p:nvPr>
        </p:nvSpPr>
        <p:spPr>
          <a:xfrm>
            <a:off x="71406" y="642918"/>
            <a:ext cx="8929750" cy="4000528"/>
          </a:xfrm>
        </p:spPr>
        <p:txBody>
          <a:bodyPr>
            <a:noAutofit/>
          </a:bodyPr>
          <a:lstStyle/>
          <a:p>
            <a:pPr>
              <a:buNone/>
            </a:pPr>
            <a:r>
              <a:rPr lang="fr-FR" sz="2800" dirty="0" smtClean="0"/>
              <a:t> </a:t>
            </a:r>
            <a:r>
              <a:rPr lang="en-US" altLang="fr-FR" sz="2800" dirty="0" smtClean="0">
                <a:solidFill>
                  <a:srgbClr val="FF0000"/>
                </a:solidFill>
              </a:rPr>
              <a:t>Icons</a:t>
            </a:r>
            <a:r>
              <a:rPr lang="en-US" altLang="fr-FR" sz="2800" dirty="0" smtClean="0"/>
              <a:t> are symbolic representations to which a meaning is assigned in the user interface.</a:t>
            </a:r>
            <a:r>
              <a:rPr lang="fr-FR" sz="2800" dirty="0" smtClean="0"/>
              <a:t>. </a:t>
            </a:r>
            <a:endParaRPr lang="fr-FR" sz="2800" dirty="0" smtClean="0"/>
          </a:p>
          <a:p>
            <a:pPr>
              <a:buNone/>
            </a:pPr>
            <a:r>
              <a:rPr lang="fr-FR" sz="2800" dirty="0" smtClean="0"/>
              <a:t></a:t>
            </a:r>
            <a:r>
              <a:rPr lang="en-US" altLang="fr-FR" sz="2800" dirty="0" smtClean="0"/>
              <a:t>The use of icons offers several advantages</a:t>
            </a:r>
            <a:r>
              <a:rPr lang="fr-FR" sz="2800" dirty="0" smtClean="0"/>
              <a:t> : </a:t>
            </a:r>
            <a:endParaRPr lang="fr-FR" sz="2800" dirty="0" smtClean="0"/>
          </a:p>
          <a:p>
            <a:pPr>
              <a:buNone/>
            </a:pPr>
            <a:r>
              <a:rPr lang="fr-FR" sz="2800" dirty="0" smtClean="0"/>
              <a:t>• </a:t>
            </a:r>
            <a:r>
              <a:rPr lang="en-US" altLang="fr-FR" sz="2800" b="1" dirty="0" smtClean="0"/>
              <a:t>Icons are language-independent</a:t>
            </a:r>
            <a:endParaRPr lang="en-US" altLang="fr-FR" sz="2800" b="1" dirty="0" smtClean="0"/>
          </a:p>
          <a:p>
            <a:pPr>
              <a:buNone/>
            </a:pPr>
            <a:r>
              <a:rPr lang="fr-FR" sz="2800" dirty="0" smtClean="0"/>
              <a:t>• </a:t>
            </a:r>
            <a:r>
              <a:rPr lang="en-US" altLang="fr-FR" sz="2800" dirty="0" smtClean="0"/>
              <a:t>Icons can convey more information than text ("a picture is worth a thousand words")</a:t>
            </a:r>
            <a:endParaRPr lang="en-US" altLang="fr-FR" sz="2800" dirty="0" smtClean="0"/>
          </a:p>
          <a:p>
            <a:pPr>
              <a:buNone/>
            </a:pPr>
            <a:r>
              <a:rPr lang="fr-FR" sz="2800" dirty="0" smtClean="0"/>
              <a:t>• </a:t>
            </a:r>
            <a:r>
              <a:rPr lang="en-US" altLang="fr-FR" sz="2800" dirty="0" smtClean="0"/>
              <a:t>Icons are interpreted more quickly than text.</a:t>
            </a:r>
            <a:endParaRPr lang="en-US" altLang="fr-FR" sz="2800" dirty="0" smtClean="0"/>
          </a:p>
        </p:txBody>
      </p:sp>
      <p:pic>
        <p:nvPicPr>
          <p:cNvPr id="1026" name="Picture 2"/>
          <p:cNvPicPr>
            <a:picLocks noChangeAspect="1" noChangeArrowheads="1"/>
          </p:cNvPicPr>
          <p:nvPr/>
        </p:nvPicPr>
        <p:blipFill>
          <a:blip r:embed="rId1"/>
          <a:srcRect/>
          <a:stretch>
            <a:fillRect/>
          </a:stretch>
        </p:blipFill>
        <p:spPr bwMode="auto">
          <a:xfrm>
            <a:off x="357158" y="4714884"/>
            <a:ext cx="1643074" cy="1439507"/>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3214678" y="4929198"/>
            <a:ext cx="1487881" cy="17259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000760" y="4857760"/>
            <a:ext cx="2071702" cy="1627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Interpretation of icons</a:t>
            </a:r>
            <a:endParaRPr lang="en-US" altLang="fr-FR" sz="3200" dirty="0"/>
          </a:p>
        </p:txBody>
      </p:sp>
      <p:sp>
        <p:nvSpPr>
          <p:cNvPr id="3" name="Espace réservé du contenu 2"/>
          <p:cNvSpPr>
            <a:spLocks noGrp="1"/>
          </p:cNvSpPr>
          <p:nvPr>
            <p:ph idx="1"/>
          </p:nvPr>
        </p:nvSpPr>
        <p:spPr>
          <a:xfrm>
            <a:off x="71406" y="642918"/>
            <a:ext cx="8929750" cy="6000792"/>
          </a:xfrm>
        </p:spPr>
        <p:txBody>
          <a:bodyPr>
            <a:noAutofit/>
          </a:bodyPr>
          <a:lstStyle/>
          <a:p>
            <a:pPr>
              <a:buNone/>
            </a:pPr>
            <a:r>
              <a:rPr lang="fr-FR" sz="3600" dirty="0" smtClean="0"/>
              <a:t></a:t>
            </a:r>
            <a:r>
              <a:rPr lang="en-US" altLang="fr-FR" sz="2600" dirty="0" smtClean="0"/>
              <a:t>The use of icons can also have drawbacks, particularly in terms of learning the software.</a:t>
            </a:r>
            <a:endParaRPr lang="en-US" altLang="fr-FR" sz="2600" dirty="0" smtClean="0"/>
          </a:p>
          <a:p>
            <a:pPr>
              <a:buNone/>
            </a:pPr>
            <a:endParaRPr lang="en-US" altLang="fr-FR" sz="2600" dirty="0" smtClean="0"/>
          </a:p>
          <a:p>
            <a:pPr>
              <a:buNone/>
            </a:pPr>
            <a:r>
              <a:rPr lang="en-US" altLang="fr-FR" sz="2600" dirty="0" smtClean="0"/>
              <a:t>The main problem encountered concerns the understanding of the icon, which can sometimes be a source of ambiguity.</a:t>
            </a:r>
            <a:r>
              <a:rPr lang="fr-FR" sz="2600" dirty="0" smtClean="0"/>
              <a:t> </a:t>
            </a:r>
            <a:endParaRPr lang="fr-FR" sz="2600" dirty="0" smtClean="0"/>
          </a:p>
          <a:p>
            <a:pPr>
              <a:buNone/>
            </a:pPr>
            <a:endParaRPr lang="fr-FR" sz="2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Interpr</a:t>
            </a:r>
            <a:r>
              <a:rPr lang="en-GB" altLang="fr-FR" sz="3200" b="1" dirty="0" smtClean="0"/>
              <a:t>e</a:t>
            </a:r>
            <a:r>
              <a:rPr lang="fr-FR" sz="3200" b="1" dirty="0" smtClean="0"/>
              <a:t>tation </a:t>
            </a:r>
            <a:r>
              <a:rPr lang="en-GB" altLang="fr-FR" sz="3200" b="1" dirty="0" smtClean="0"/>
              <a:t>of</a:t>
            </a:r>
            <a:r>
              <a:rPr lang="fr-FR" sz="3200" b="1" dirty="0" smtClean="0"/>
              <a:t> ic</a:t>
            </a:r>
            <a:r>
              <a:rPr lang="en-GB" altLang="fr-FR" sz="3200" b="1" dirty="0" smtClean="0"/>
              <a:t>o</a:t>
            </a:r>
            <a:r>
              <a:rPr lang="fr-FR" sz="3200" b="1" dirty="0" smtClean="0"/>
              <a:t>ns</a:t>
            </a:r>
            <a:endParaRPr lang="fr-FR" sz="3200" dirty="0"/>
          </a:p>
        </p:txBody>
      </p:sp>
      <p:sp>
        <p:nvSpPr>
          <p:cNvPr id="3" name="Espace réservé du contenu 2"/>
          <p:cNvSpPr>
            <a:spLocks noGrp="1"/>
          </p:cNvSpPr>
          <p:nvPr>
            <p:ph idx="1"/>
          </p:nvPr>
        </p:nvSpPr>
        <p:spPr>
          <a:xfrm>
            <a:off x="71406" y="642918"/>
            <a:ext cx="8929750" cy="2357454"/>
          </a:xfrm>
        </p:spPr>
        <p:txBody>
          <a:bodyPr>
            <a:noAutofit/>
          </a:bodyPr>
          <a:lstStyle/>
          <a:p>
            <a:pPr>
              <a:buNone/>
            </a:pPr>
            <a:r>
              <a:rPr lang="fr-FR" sz="2800" dirty="0" smtClean="0"/>
              <a:t> </a:t>
            </a:r>
            <a:r>
              <a:rPr lang="en-US" altLang="fr-FR" sz="2800" dirty="0" smtClean="0"/>
              <a:t>What function is represented by each of these icons?</a:t>
            </a:r>
            <a:endParaRPr lang="en-US" altLang="fr-FR" sz="2800" dirty="0" smtClean="0"/>
          </a:p>
          <a:p>
            <a:pPr>
              <a:buNone/>
            </a:pPr>
            <a:r>
              <a:rPr lang="en-US" altLang="fr-FR" sz="2800" dirty="0" smtClean="0"/>
              <a:t>Hint: it is a word processing application.</a:t>
            </a:r>
            <a:endParaRPr lang="en-US" altLang="fr-FR" sz="2800" dirty="0" smtClean="0"/>
          </a:p>
        </p:txBody>
      </p:sp>
      <p:pic>
        <p:nvPicPr>
          <p:cNvPr id="2051" name="Picture 3"/>
          <p:cNvPicPr>
            <a:picLocks noChangeAspect="1" noChangeArrowheads="1"/>
          </p:cNvPicPr>
          <p:nvPr/>
        </p:nvPicPr>
        <p:blipFill>
          <a:blip r:embed="rId1"/>
          <a:srcRect/>
          <a:stretch>
            <a:fillRect/>
          </a:stretch>
        </p:blipFill>
        <p:spPr bwMode="auto">
          <a:xfrm>
            <a:off x="539552" y="2708920"/>
            <a:ext cx="7128792" cy="3803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Interpr</a:t>
            </a:r>
            <a:r>
              <a:rPr lang="en-GB" altLang="fr-FR" sz="3200" b="1" dirty="0" smtClean="0"/>
              <a:t>e</a:t>
            </a:r>
            <a:r>
              <a:rPr lang="fr-FR" sz="3200" b="1" dirty="0" smtClean="0"/>
              <a:t>tation </a:t>
            </a:r>
            <a:r>
              <a:rPr lang="en-GB" altLang="fr-FR" sz="3200" b="1" dirty="0" smtClean="0"/>
              <a:t>of</a:t>
            </a:r>
            <a:r>
              <a:rPr lang="fr-FR" sz="3200" b="1" dirty="0" smtClean="0"/>
              <a:t> ic</a:t>
            </a:r>
            <a:r>
              <a:rPr lang="en-GB" altLang="fr-FR" sz="3200" b="1" dirty="0" smtClean="0"/>
              <a:t>o</a:t>
            </a:r>
            <a:r>
              <a:rPr lang="fr-FR" sz="3200" b="1" dirty="0" smtClean="0"/>
              <a:t>ns</a:t>
            </a:r>
            <a:endParaRPr lang="fr-FR" sz="3200" dirty="0"/>
          </a:p>
        </p:txBody>
      </p:sp>
      <p:sp>
        <p:nvSpPr>
          <p:cNvPr id="3" name="Espace réservé du contenu 2"/>
          <p:cNvSpPr>
            <a:spLocks noGrp="1"/>
          </p:cNvSpPr>
          <p:nvPr>
            <p:ph idx="1"/>
          </p:nvPr>
        </p:nvSpPr>
        <p:spPr>
          <a:xfrm>
            <a:off x="71406" y="642918"/>
            <a:ext cx="8929750" cy="1214446"/>
          </a:xfrm>
        </p:spPr>
        <p:txBody>
          <a:bodyPr>
            <a:noAutofit/>
          </a:bodyPr>
          <a:lstStyle/>
          <a:p>
            <a:pPr>
              <a:buNone/>
            </a:pPr>
            <a:r>
              <a:rPr lang="en-US" altLang="fr-FR" sz="3200" dirty="0" smtClean="0"/>
              <a:t>Can you "read" and understand this text?</a:t>
            </a:r>
            <a:endParaRPr lang="en-US" altLang="fr-FR" sz="3200" dirty="0" smtClean="0"/>
          </a:p>
        </p:txBody>
      </p:sp>
      <p:pic>
        <p:nvPicPr>
          <p:cNvPr id="3074" name="Picture 2"/>
          <p:cNvPicPr>
            <a:picLocks noChangeAspect="1" noChangeArrowheads="1"/>
          </p:cNvPicPr>
          <p:nvPr/>
        </p:nvPicPr>
        <p:blipFill>
          <a:blip r:embed="rId1"/>
          <a:srcRect/>
          <a:stretch>
            <a:fillRect/>
          </a:stretch>
        </p:blipFill>
        <p:spPr bwMode="auto">
          <a:xfrm>
            <a:off x="83194" y="2000240"/>
            <a:ext cx="9060838" cy="3143272"/>
          </a:xfrm>
          <a:prstGeom prst="rect">
            <a:avLst/>
          </a:prstGeom>
          <a:noFill/>
          <a:ln w="9525">
            <a:noFill/>
            <a:miter lim="800000"/>
            <a:headEnd/>
            <a:tailEnd/>
          </a:ln>
          <a:effectLst/>
        </p:spPr>
      </p:pic>
      <p:sp>
        <p:nvSpPr>
          <p:cNvPr id="6" name="ZoneTexte 5"/>
          <p:cNvSpPr txBox="1"/>
          <p:nvPr/>
        </p:nvSpPr>
        <p:spPr>
          <a:xfrm>
            <a:off x="214282" y="5987497"/>
            <a:ext cx="6000792" cy="583565"/>
          </a:xfrm>
          <a:prstGeom prst="rect">
            <a:avLst/>
          </a:prstGeom>
          <a:noFill/>
        </p:spPr>
        <p:txBody>
          <a:bodyPr wrap="square" rtlCol="0">
            <a:spAutoFit/>
          </a:bodyPr>
          <a:lstStyle/>
          <a:p>
            <a:r>
              <a:rPr lang="en-US" altLang="fr-FR" sz="3200" dirty="0"/>
              <a:t>Why is it so easy?</a:t>
            </a:r>
            <a:endParaRPr lang="en-US" altLang="fr-F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b="1" dirty="0" smtClean="0">
                <a:latin typeface="Trebuchet MS (Titres)" charset="0"/>
                <a:cs typeface="Trebuchet MS (Titres)" charset="0"/>
                <a:sym typeface="+mn-ea"/>
              </a:rPr>
              <a:t>The display</a:t>
            </a:r>
            <a:r>
              <a:rPr lang="fr-FR" sz="3200" b="1" dirty="0" smtClean="0">
                <a:latin typeface="Trebuchet MS (Titres)" charset="0"/>
                <a:cs typeface="Trebuchet MS (Titres)" charset="0"/>
                <a:sym typeface="+mn-ea"/>
              </a:rPr>
              <a:t> screen</a:t>
            </a:r>
            <a:endParaRPr lang="fr-FR" sz="3200" dirty="0"/>
          </a:p>
        </p:txBody>
      </p:sp>
      <p:sp>
        <p:nvSpPr>
          <p:cNvPr id="3" name="Espace réservé du contenu 2"/>
          <p:cNvSpPr>
            <a:spLocks noGrp="1"/>
          </p:cNvSpPr>
          <p:nvPr>
            <p:ph idx="1"/>
          </p:nvPr>
        </p:nvSpPr>
        <p:spPr>
          <a:xfrm>
            <a:off x="71406" y="642918"/>
            <a:ext cx="8929750" cy="6000792"/>
          </a:xfrm>
        </p:spPr>
        <p:txBody>
          <a:bodyPr>
            <a:noAutofit/>
          </a:bodyPr>
          <a:lstStyle/>
          <a:p>
            <a:pPr>
              <a:buNone/>
            </a:pPr>
            <a:r>
              <a:rPr lang="fr-FR" sz="3200" b="1" dirty="0" smtClean="0"/>
              <a:t>important points to consider : </a:t>
            </a:r>
            <a:endParaRPr lang="fr-FR" sz="3200" b="1" dirty="0" smtClean="0"/>
          </a:p>
          <a:p>
            <a:pPr lvl="0"/>
            <a:r>
              <a:rPr lang="en-US" altLang="fr-FR" sz="3200" dirty="0" smtClean="0"/>
              <a:t>Layout, organization (to facilitate reading and access)</a:t>
            </a:r>
            <a:r>
              <a:rPr lang="fr-FR" sz="3200" dirty="0" smtClean="0"/>
              <a:t> </a:t>
            </a:r>
            <a:endParaRPr lang="fr-FR" sz="3200" dirty="0" smtClean="0"/>
          </a:p>
          <a:p>
            <a:pPr lvl="0"/>
            <a:r>
              <a:rPr lang="en-US" altLang="fr-FR" sz="3200" dirty="0" smtClean="0"/>
              <a:t>Graphical aspects (colors, fonts, icons, etc.)</a:t>
            </a:r>
            <a:r>
              <a:rPr lang="fr-FR" sz="3200" dirty="0" smtClean="0"/>
              <a:t> </a:t>
            </a:r>
            <a:endParaRPr lang="fr-FR" sz="3200" dirty="0" smtClean="0"/>
          </a:p>
          <a:p>
            <a:r>
              <a:rPr lang="en-US" altLang="fr-FR" sz="3200" dirty="0" smtClean="0"/>
              <a:t>Language used (comprehensibility)</a:t>
            </a:r>
            <a:endParaRPr lang="en-US" altLang="fr-FR" sz="3200" dirty="0" smtClean="0"/>
          </a:p>
          <a:p>
            <a:endParaRPr lang="en-US" altLang="fr-FR" sz="3200" dirty="0" smtClean="0"/>
          </a:p>
          <a:p>
            <a:endParaRPr lang="en-US" altLang="fr-FR" sz="3200" dirty="0" smtClean="0"/>
          </a:p>
          <a:p>
            <a:endParaRPr lang="en-US" altLang="fr-FR" sz="3200" dirty="0" smtClean="0"/>
          </a:p>
          <a:p>
            <a:endParaRPr lang="en-US" altLang="fr-FR" sz="3200" dirty="0" smtClean="0"/>
          </a:p>
          <a:p>
            <a:endParaRPr lang="en-US" altLang="fr-FR" sz="3200" dirty="0" smtClean="0"/>
          </a:p>
          <a:p>
            <a:endParaRPr lang="en-US" altLang="fr-FR" sz="3200" dirty="0" smtClean="0"/>
          </a:p>
          <a:p>
            <a:endParaRPr lang="en-US" altLang="fr-FR" sz="3200" dirty="0" smtClean="0"/>
          </a:p>
          <a:p>
            <a:endParaRPr lang="en-US" altLang="fr-FR" sz="3200" dirty="0" smtClean="0"/>
          </a:p>
          <a:p>
            <a:endParaRPr lang="en-US" altLang="fr-FR" sz="3200" dirty="0" smtClean="0"/>
          </a:p>
          <a:p>
            <a:endParaRPr lang="fr-FR" sz="3200" dirty="0" smtClean="0">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Diff</a:t>
            </a:r>
            <a:r>
              <a:rPr lang="en-GB" altLang="fr-FR" sz="3200" b="1" dirty="0" smtClean="0"/>
              <a:t>e</a:t>
            </a:r>
            <a:r>
              <a:rPr lang="fr-FR" sz="3200" b="1" dirty="0" smtClean="0"/>
              <a:t>rent types </a:t>
            </a:r>
            <a:r>
              <a:rPr lang="en-GB" altLang="fr-FR" sz="3200" b="1" dirty="0" smtClean="0"/>
              <a:t>of </a:t>
            </a:r>
            <a:r>
              <a:rPr lang="fr-FR" sz="3200" b="1" dirty="0" smtClean="0"/>
              <a:t>ic</a:t>
            </a:r>
            <a:r>
              <a:rPr lang="en-GB" altLang="fr-FR" sz="3200" b="1" dirty="0" smtClean="0"/>
              <a:t>o</a:t>
            </a:r>
            <a:r>
              <a:rPr lang="fr-FR" sz="3200" b="1" dirty="0" smtClean="0"/>
              <a:t>ns</a:t>
            </a:r>
            <a:endParaRPr lang="fr-FR" sz="3200" dirty="0"/>
          </a:p>
        </p:txBody>
      </p:sp>
      <p:sp>
        <p:nvSpPr>
          <p:cNvPr id="3" name="Espace réservé du contenu 2"/>
          <p:cNvSpPr>
            <a:spLocks noGrp="1"/>
          </p:cNvSpPr>
          <p:nvPr>
            <p:ph idx="1"/>
          </p:nvPr>
        </p:nvSpPr>
        <p:spPr>
          <a:xfrm>
            <a:off x="71406" y="642918"/>
            <a:ext cx="8929750" cy="3500462"/>
          </a:xfrm>
        </p:spPr>
        <p:txBody>
          <a:bodyPr>
            <a:noAutofit/>
          </a:bodyPr>
          <a:lstStyle/>
          <a:p>
            <a:pPr>
              <a:buNone/>
            </a:pPr>
            <a:r>
              <a:rPr lang="fr-FR" sz="2800" dirty="0" smtClean="0"/>
              <a:t></a:t>
            </a:r>
            <a:r>
              <a:rPr lang="en-US" altLang="fr-FR" sz="2800" dirty="0" smtClean="0"/>
              <a:t>Icons can play different roles:</a:t>
            </a:r>
            <a:endParaRPr lang="en-US" altLang="fr-FR" sz="2800" dirty="0" smtClean="0"/>
          </a:p>
          <a:p>
            <a:pPr>
              <a:buNone/>
            </a:pPr>
            <a:r>
              <a:rPr lang="en-US" altLang="fr-FR" sz="2800" dirty="0" smtClean="0"/>
              <a:t>Objects with which the user can interact (button, toolbar)</a:t>
            </a:r>
            <a:r>
              <a:rPr lang="en-GB" altLang="en-US" sz="2800" dirty="0" smtClean="0"/>
              <a:t>.</a:t>
            </a:r>
            <a:endParaRPr lang="en-US" altLang="fr-FR" sz="2800" dirty="0" smtClean="0"/>
          </a:p>
          <a:p>
            <a:pPr>
              <a:buNone/>
            </a:pPr>
            <a:r>
              <a:rPr lang="en-US" altLang="fr-FR" sz="2800" dirty="0" smtClean="0"/>
              <a:t>Complement or reinforce the importance of information</a:t>
            </a:r>
            <a:endParaRPr lang="en-US" altLang="fr-FR" sz="2800" dirty="0" smtClean="0"/>
          </a:p>
        </p:txBody>
      </p:sp>
      <p:pic>
        <p:nvPicPr>
          <p:cNvPr id="4098" name="Picture 2"/>
          <p:cNvPicPr>
            <a:picLocks noChangeAspect="1" noChangeArrowheads="1"/>
          </p:cNvPicPr>
          <p:nvPr/>
        </p:nvPicPr>
        <p:blipFill>
          <a:blip r:embed="rId1"/>
          <a:srcRect/>
          <a:stretch>
            <a:fillRect/>
          </a:stretch>
        </p:blipFill>
        <p:spPr bwMode="auto">
          <a:xfrm>
            <a:off x="285720" y="3571876"/>
            <a:ext cx="8392689"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Différents types d'icônes</a:t>
            </a:r>
            <a:endParaRPr lang="fr-FR" sz="3200" dirty="0"/>
          </a:p>
        </p:txBody>
      </p:sp>
      <p:sp>
        <p:nvSpPr>
          <p:cNvPr id="3" name="Espace réservé du contenu 2"/>
          <p:cNvSpPr>
            <a:spLocks noGrp="1"/>
          </p:cNvSpPr>
          <p:nvPr>
            <p:ph idx="1"/>
          </p:nvPr>
        </p:nvSpPr>
        <p:spPr>
          <a:xfrm>
            <a:off x="71406" y="642918"/>
            <a:ext cx="8929750" cy="1428760"/>
          </a:xfrm>
        </p:spPr>
        <p:txBody>
          <a:bodyPr>
            <a:noAutofit/>
          </a:bodyPr>
          <a:lstStyle/>
          <a:p>
            <a:pPr>
              <a:buNone/>
            </a:pPr>
            <a:r>
              <a:rPr lang="fr-FR" sz="2800" dirty="0" smtClean="0"/>
              <a:t> La conception des icônes peut être basée sur différents principes :</a:t>
            </a:r>
            <a:endParaRPr lang="fr-FR" sz="2800" dirty="0" smtClean="0"/>
          </a:p>
          <a:p>
            <a:pPr>
              <a:buNone/>
            </a:pPr>
            <a:endParaRPr lang="fr-FR" dirty="0" smtClean="0"/>
          </a:p>
        </p:txBody>
      </p:sp>
      <p:pic>
        <p:nvPicPr>
          <p:cNvPr id="3074" name="Picture 2"/>
          <p:cNvPicPr>
            <a:picLocks noChangeAspect="1" noChangeArrowheads="1"/>
          </p:cNvPicPr>
          <p:nvPr/>
        </p:nvPicPr>
        <p:blipFill>
          <a:blip r:embed="rId1"/>
          <a:srcRect/>
          <a:stretch>
            <a:fillRect/>
          </a:stretch>
        </p:blipFill>
        <p:spPr bwMode="auto">
          <a:xfrm>
            <a:off x="161925" y="1885950"/>
            <a:ext cx="8820150" cy="4543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Blinking</a:t>
            </a:r>
            <a:endParaRPr lang="en-US" altLang="fr-FR" sz="3200" dirty="0"/>
          </a:p>
        </p:txBody>
      </p:sp>
      <p:sp>
        <p:nvSpPr>
          <p:cNvPr id="3" name="Espace réservé du contenu 2"/>
          <p:cNvSpPr>
            <a:spLocks noGrp="1"/>
          </p:cNvSpPr>
          <p:nvPr>
            <p:ph idx="1"/>
          </p:nvPr>
        </p:nvSpPr>
        <p:spPr>
          <a:xfrm>
            <a:off x="71406" y="642918"/>
            <a:ext cx="8929750" cy="3857652"/>
          </a:xfrm>
        </p:spPr>
        <p:txBody>
          <a:bodyPr>
            <a:noAutofit/>
          </a:bodyPr>
          <a:lstStyle/>
          <a:p>
            <a:pPr>
              <a:buNone/>
            </a:pPr>
            <a:r>
              <a:rPr lang="fr-FR" sz="3200" dirty="0" smtClean="0"/>
              <a:t> </a:t>
            </a:r>
            <a:r>
              <a:rPr lang="en-US" altLang="fr-FR" sz="3200" dirty="0" smtClean="0"/>
              <a:t>Blinking is used to draw attention to an object located at the periphery of the user's field of vision.</a:t>
            </a:r>
            <a:endParaRPr lang="en-US" altLang="fr-FR" sz="3200" dirty="0" smtClean="0"/>
          </a:p>
          <a:p>
            <a:pPr>
              <a:buNone/>
            </a:pPr>
            <a:endParaRPr lang="en-US" altLang="fr-FR" sz="3200" dirty="0" smtClean="0"/>
          </a:p>
          <a:p>
            <a:pPr>
              <a:buNone/>
            </a:pPr>
            <a:r>
              <a:rPr lang="en-US" altLang="fr-FR" sz="3200" dirty="0" smtClean="0"/>
              <a:t>It is probably the most effective highlighting method, but it distracts the user’s attention and causes significant visual fatigue.</a:t>
            </a:r>
            <a:endParaRPr lang="en-US" altLang="fr-FR" sz="3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Mise en gras / Graisse</a:t>
            </a:r>
            <a:endParaRPr lang="fr-FR" sz="3200" dirty="0"/>
          </a:p>
        </p:txBody>
      </p:sp>
      <p:sp>
        <p:nvSpPr>
          <p:cNvPr id="3" name="Espace réservé du contenu 2"/>
          <p:cNvSpPr>
            <a:spLocks noGrp="1"/>
          </p:cNvSpPr>
          <p:nvPr>
            <p:ph idx="1"/>
          </p:nvPr>
        </p:nvSpPr>
        <p:spPr>
          <a:xfrm>
            <a:off x="71406" y="642918"/>
            <a:ext cx="8929750" cy="1714512"/>
          </a:xfrm>
        </p:spPr>
        <p:txBody>
          <a:bodyPr>
            <a:noAutofit/>
          </a:bodyPr>
          <a:lstStyle/>
          <a:p>
            <a:pPr>
              <a:buNone/>
            </a:pPr>
            <a:r>
              <a:rPr lang="fr-FR" sz="2800" dirty="0" smtClean="0"/>
              <a:t></a:t>
            </a:r>
            <a:r>
              <a:rPr lang="en-US" altLang="fr-FR" sz="2800" dirty="0" smtClean="0"/>
              <a:t>Bold text is less effective than reverse video for highlighting a string of characters in text.</a:t>
            </a:r>
            <a:endParaRPr lang="en-US" altLang="fr-FR" sz="2800" dirty="0" smtClean="0"/>
          </a:p>
          <a:p>
            <a:pPr>
              <a:buNone/>
            </a:pPr>
            <a:r>
              <a:rPr lang="en-US" altLang="fr-FR" sz="2800" dirty="0" smtClean="0"/>
              <a:t>However, it distorts the appearance of the text much less.</a:t>
            </a:r>
            <a:endParaRPr lang="en-US" altLang="fr-FR" sz="2800" dirty="0" smtClean="0"/>
          </a:p>
        </p:txBody>
      </p:sp>
      <p:pic>
        <p:nvPicPr>
          <p:cNvPr id="10242" name="Picture 2"/>
          <p:cNvPicPr>
            <a:picLocks noChangeAspect="1" noChangeArrowheads="1"/>
          </p:cNvPicPr>
          <p:nvPr/>
        </p:nvPicPr>
        <p:blipFill>
          <a:blip r:embed="rId1"/>
          <a:srcRect/>
          <a:stretch>
            <a:fillRect/>
          </a:stretch>
        </p:blipFill>
        <p:spPr bwMode="auto">
          <a:xfrm>
            <a:off x="428596" y="2928933"/>
            <a:ext cx="8072494" cy="38996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Soulignement </a:t>
            </a:r>
            <a:endParaRPr lang="fr-FR" sz="3200" dirty="0"/>
          </a:p>
        </p:txBody>
      </p:sp>
      <p:sp>
        <p:nvSpPr>
          <p:cNvPr id="3" name="Espace réservé du contenu 2"/>
          <p:cNvSpPr>
            <a:spLocks noGrp="1"/>
          </p:cNvSpPr>
          <p:nvPr>
            <p:ph idx="1"/>
          </p:nvPr>
        </p:nvSpPr>
        <p:spPr>
          <a:xfrm>
            <a:off x="71406" y="642918"/>
            <a:ext cx="8929750" cy="1071570"/>
          </a:xfrm>
        </p:spPr>
        <p:txBody>
          <a:bodyPr>
            <a:noAutofit/>
          </a:bodyPr>
          <a:lstStyle/>
          <a:p>
            <a:pPr>
              <a:buNone/>
            </a:pPr>
            <a:r>
              <a:rPr lang="en-US" altLang="fr-FR" dirty="0" smtClean="0"/>
              <a:t>Underlining allows text to be highlighted, but it reduces its readability.</a:t>
            </a:r>
            <a:r>
              <a:rPr lang="fr-FR" dirty="0" smtClean="0"/>
              <a:t>lisibilité. </a:t>
            </a:r>
            <a:endParaRPr lang="fr-FR" dirty="0" smtClean="0"/>
          </a:p>
        </p:txBody>
      </p:sp>
      <p:pic>
        <p:nvPicPr>
          <p:cNvPr id="11266" name="Picture 2"/>
          <p:cNvPicPr>
            <a:picLocks noChangeAspect="1" noChangeArrowheads="1"/>
          </p:cNvPicPr>
          <p:nvPr/>
        </p:nvPicPr>
        <p:blipFill>
          <a:blip r:embed="rId1"/>
          <a:srcRect/>
          <a:stretch>
            <a:fillRect/>
          </a:stretch>
        </p:blipFill>
        <p:spPr bwMode="auto">
          <a:xfrm>
            <a:off x="285719" y="2214554"/>
            <a:ext cx="8154485"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Police de caractères </a:t>
            </a:r>
            <a:endParaRPr lang="fr-FR" sz="3200" dirty="0"/>
          </a:p>
        </p:txBody>
      </p:sp>
      <p:sp>
        <p:nvSpPr>
          <p:cNvPr id="3" name="Espace réservé du contenu 2"/>
          <p:cNvSpPr>
            <a:spLocks noGrp="1"/>
          </p:cNvSpPr>
          <p:nvPr>
            <p:ph idx="1"/>
          </p:nvPr>
        </p:nvSpPr>
        <p:spPr>
          <a:xfrm>
            <a:off x="71406" y="642918"/>
            <a:ext cx="8929750" cy="2357454"/>
          </a:xfrm>
        </p:spPr>
        <p:txBody>
          <a:bodyPr>
            <a:noAutofit/>
          </a:bodyPr>
          <a:lstStyle/>
          <a:p>
            <a:pPr>
              <a:buNone/>
            </a:pPr>
            <a:r>
              <a:rPr lang="fr-FR" dirty="0" smtClean="0"/>
              <a:t> </a:t>
            </a:r>
            <a:r>
              <a:rPr lang="fr-FR" sz="3200" dirty="0" smtClean="0"/>
              <a:t>Un changement de police de caractères peut s'avérer utile pour des textes longs car la lisibilité est préservée. </a:t>
            </a:r>
            <a:endParaRPr lang="fr-FR" sz="3200" dirty="0" smtClean="0"/>
          </a:p>
          <a:p>
            <a:pPr>
              <a:buNone/>
            </a:pPr>
            <a:r>
              <a:rPr lang="fr-FR" sz="3200" dirty="0" smtClean="0"/>
              <a:t>Peu efficace pour des textes courts. </a:t>
            </a:r>
            <a:endParaRPr lang="fr-FR" sz="3200" dirty="0" smtClean="0"/>
          </a:p>
        </p:txBody>
      </p:sp>
      <p:pic>
        <p:nvPicPr>
          <p:cNvPr id="12291" name="Picture 3"/>
          <p:cNvPicPr>
            <a:picLocks noChangeAspect="1" noChangeArrowheads="1"/>
          </p:cNvPicPr>
          <p:nvPr/>
        </p:nvPicPr>
        <p:blipFill>
          <a:blip r:embed="rId1"/>
          <a:srcRect/>
          <a:stretch>
            <a:fillRect/>
          </a:stretch>
        </p:blipFill>
        <p:spPr bwMode="auto">
          <a:xfrm>
            <a:off x="1071538" y="3143248"/>
            <a:ext cx="7015212"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GB" altLang="fr-FR" sz="3200" b="1" dirty="0" smtClean="0"/>
              <a:t>size</a:t>
            </a:r>
            <a:endParaRPr lang="fr-FR" sz="3200" dirty="0"/>
          </a:p>
        </p:txBody>
      </p:sp>
      <p:sp>
        <p:nvSpPr>
          <p:cNvPr id="3" name="Espace réservé du contenu 2"/>
          <p:cNvSpPr>
            <a:spLocks noGrp="1"/>
          </p:cNvSpPr>
          <p:nvPr>
            <p:ph idx="1"/>
          </p:nvPr>
        </p:nvSpPr>
        <p:spPr>
          <a:xfrm>
            <a:off x="0" y="642918"/>
            <a:ext cx="9144000" cy="6000792"/>
          </a:xfrm>
        </p:spPr>
        <p:txBody>
          <a:bodyPr>
            <a:noAutofit/>
          </a:bodyPr>
          <a:lstStyle/>
          <a:p>
            <a:pPr>
              <a:buNone/>
            </a:pPr>
            <a:r>
              <a:rPr lang="fr-FR" sz="2800" dirty="0" smtClean="0"/>
              <a:t> </a:t>
            </a:r>
            <a:r>
              <a:rPr lang="en-US" altLang="fr-FR" sz="2800" dirty="0" smtClean="0"/>
              <a:t>Changing the size of certain objects also allows them to be highlighted.</a:t>
            </a:r>
            <a:endParaRPr lang="en-US" altLang="fr-FR" sz="2800" dirty="0" smtClean="0"/>
          </a:p>
          <a:p>
            <a:pPr>
              <a:buNone/>
            </a:pPr>
            <a:r>
              <a:rPr lang="fr-FR" sz="3600" dirty="0" smtClean="0"/>
              <a:t>(</a:t>
            </a:r>
            <a:r>
              <a:rPr lang="fr-FR" sz="6000" dirty="0" smtClean="0"/>
              <a:t>augmentation de l'impact visuel par la surface</a:t>
            </a:r>
            <a:r>
              <a:rPr lang="fr-FR" sz="3600" dirty="0" smtClean="0"/>
              <a:t>). </a:t>
            </a:r>
            <a:endParaRPr lang="fr-FR" sz="3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So</a:t>
            </a:r>
            <a:r>
              <a:rPr lang="en-GB" altLang="fr-FR" sz="3200" b="1" dirty="0" smtClean="0"/>
              <a:t>und</a:t>
            </a:r>
            <a:endParaRPr lang="en-GB" altLang="fr-FR" sz="3200" b="1" dirty="0" smtClean="0"/>
          </a:p>
        </p:txBody>
      </p:sp>
      <p:sp>
        <p:nvSpPr>
          <p:cNvPr id="3" name="Espace réservé du contenu 2"/>
          <p:cNvSpPr>
            <a:spLocks noGrp="1"/>
          </p:cNvSpPr>
          <p:nvPr>
            <p:ph idx="1"/>
          </p:nvPr>
        </p:nvSpPr>
        <p:spPr>
          <a:xfrm>
            <a:off x="71406" y="642918"/>
            <a:ext cx="8929750" cy="6000792"/>
          </a:xfrm>
        </p:spPr>
        <p:txBody>
          <a:bodyPr>
            <a:noAutofit/>
          </a:bodyPr>
          <a:lstStyle/>
          <a:p>
            <a:pPr>
              <a:lnSpc>
                <a:spcPct val="100000"/>
              </a:lnSpc>
              <a:buNone/>
            </a:pPr>
            <a:r>
              <a:rPr lang="fr-FR" sz="2800" dirty="0" smtClean="0"/>
              <a:t></a:t>
            </a:r>
            <a:r>
              <a:rPr lang="en-US" altLang="fr-FR" sz="2800" dirty="0" smtClean="0"/>
              <a:t>Using a sound signal is an extremely effective alert method.</a:t>
            </a:r>
            <a:endParaRPr lang="en-US" altLang="fr-FR" sz="2800" dirty="0" smtClean="0"/>
          </a:p>
          <a:p>
            <a:pPr>
              <a:lnSpc>
                <a:spcPct val="100000"/>
              </a:lnSpc>
              <a:buNone/>
            </a:pPr>
            <a:r>
              <a:rPr lang="en-US" altLang="fr-FR" sz="2800" dirty="0" smtClean="0"/>
              <a:t>It can attract the user’s attention even if they are not interacting with the application.</a:t>
            </a:r>
            <a:endParaRPr lang="en-US" altLang="fr-FR" sz="2800" dirty="0" smtClean="0"/>
          </a:p>
          <a:p>
            <a:pPr>
              <a:lnSpc>
                <a:spcPct val="100000"/>
              </a:lnSpc>
              <a:buNone/>
            </a:pPr>
            <a:r>
              <a:rPr lang="en-US" altLang="fr-FR" sz="2800" dirty="0" smtClean="0"/>
              <a:t>The information conveyed is often imprecise and requires complementary visual display.</a:t>
            </a:r>
            <a:endParaRPr lang="en-US" altLang="fr-FR" sz="2800" dirty="0" smtClean="0"/>
          </a:p>
          <a:p>
            <a:pPr>
              <a:lnSpc>
                <a:spcPct val="100000"/>
              </a:lnSpc>
              <a:buNone/>
            </a:pPr>
            <a:r>
              <a:rPr lang="en-US" altLang="fr-FR" sz="2800" dirty="0" smtClean="0"/>
              <a:t>Limit the use of sound to exceptional events</a:t>
            </a:r>
            <a:endParaRPr lang="en-US" altLang="fr-FR" sz="2800" dirty="0" smtClean="0"/>
          </a:p>
          <a:p>
            <a:pPr>
              <a:lnSpc>
                <a:spcPct val="100000"/>
              </a:lnSpc>
              <a:buNone/>
            </a:pPr>
            <a:r>
              <a:rPr lang="en-US" altLang="fr-FR" sz="2800" dirty="0" smtClean="0"/>
              <a:t>Provide the option to adjust the volume</a:t>
            </a:r>
            <a:endParaRPr lang="en-US" altLang="fr-FR" sz="2800" dirty="0" smtClean="0"/>
          </a:p>
          <a:p>
            <a:pPr>
              <a:lnSpc>
                <a:spcPct val="100000"/>
              </a:lnSpc>
              <a:buNone/>
            </a:pPr>
            <a:endParaRPr lang="en-US" altLang="fr-FR" sz="2800" dirty="0" smtClean="0"/>
          </a:p>
          <a:p>
            <a:pPr>
              <a:lnSpc>
                <a:spcPct val="100000"/>
              </a:lnSpc>
              <a:buNone/>
            </a:pPr>
            <a:r>
              <a:rPr lang="en-US" altLang="fr-FR" sz="2800" dirty="0" smtClean="0"/>
              <a:t>Offer an alternative in another form (settings)</a:t>
            </a:r>
            <a:endParaRPr lang="en-US" altLang="fr-FR"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Disposition à l'écran  </a:t>
            </a:r>
            <a:endParaRPr lang="fr-FR" sz="3200" dirty="0"/>
          </a:p>
        </p:txBody>
      </p:sp>
      <p:pic>
        <p:nvPicPr>
          <p:cNvPr id="16386" name="Picture 2"/>
          <p:cNvPicPr>
            <a:picLocks noChangeAspect="1" noChangeArrowheads="1"/>
          </p:cNvPicPr>
          <p:nvPr/>
        </p:nvPicPr>
        <p:blipFill>
          <a:blip r:embed="rId1"/>
          <a:srcRect/>
          <a:stretch>
            <a:fillRect/>
          </a:stretch>
        </p:blipFill>
        <p:spPr bwMode="auto">
          <a:xfrm>
            <a:off x="214282" y="1292072"/>
            <a:ext cx="4143404" cy="370856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2"/>
          <a:srcRect/>
          <a:stretch>
            <a:fillRect/>
          </a:stretch>
        </p:blipFill>
        <p:spPr bwMode="auto">
          <a:xfrm>
            <a:off x="4581525" y="1357298"/>
            <a:ext cx="4562475"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Alignement Libellés/Champs  [1]</a:t>
            </a:r>
            <a:endParaRPr lang="fr-FR" sz="3200" dirty="0"/>
          </a:p>
        </p:txBody>
      </p:sp>
      <p:pic>
        <p:nvPicPr>
          <p:cNvPr id="17410" name="Picture 2"/>
          <p:cNvPicPr>
            <a:picLocks noChangeAspect="1" noChangeArrowheads="1"/>
          </p:cNvPicPr>
          <p:nvPr/>
        </p:nvPicPr>
        <p:blipFill>
          <a:blip r:embed="rId1"/>
          <a:srcRect/>
          <a:stretch>
            <a:fillRect/>
          </a:stretch>
        </p:blipFill>
        <p:spPr bwMode="auto">
          <a:xfrm>
            <a:off x="71438" y="1357298"/>
            <a:ext cx="4214810" cy="3786214"/>
          </a:xfrm>
          <a:prstGeom prst="rect">
            <a:avLst/>
          </a:prstGeom>
          <a:noFill/>
          <a:ln w="9525">
            <a:noFill/>
            <a:miter lim="800000"/>
            <a:headEnd/>
            <a:tailEnd/>
          </a:ln>
          <a:effectLst/>
        </p:spPr>
      </p:pic>
      <p:pic>
        <p:nvPicPr>
          <p:cNvPr id="17411" name="Picture 3"/>
          <p:cNvPicPr>
            <a:picLocks noChangeAspect="1" noChangeArrowheads="1"/>
          </p:cNvPicPr>
          <p:nvPr/>
        </p:nvPicPr>
        <p:blipFill>
          <a:blip r:embed="rId2"/>
          <a:srcRect/>
          <a:stretch>
            <a:fillRect/>
          </a:stretch>
        </p:blipFill>
        <p:spPr bwMode="auto">
          <a:xfrm>
            <a:off x="4286248" y="1357298"/>
            <a:ext cx="4857752"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fontScale="90000"/>
          </a:bodyPr>
          <a:lstStyle/>
          <a:p>
            <a:r>
              <a:rPr lang="en-US" altLang="fr-FR" sz="3200" dirty="0"/>
              <a:t>Eye movement (gaze path)</a:t>
            </a:r>
            <a:br>
              <a:rPr lang="en-US" altLang="fr-FR" sz="3200" dirty="0"/>
            </a:br>
            <a:br>
              <a:rPr lang="en-US" altLang="fr-FR" sz="3200" dirty="0"/>
            </a:br>
            <a:br>
              <a:rPr lang="en-US" altLang="fr-FR" sz="3200" dirty="0"/>
            </a:br>
            <a:br>
              <a:rPr lang="en-US" altLang="fr-FR" sz="3200" dirty="0"/>
            </a:br>
            <a:br>
              <a:rPr lang="en-US" altLang="fr-FR" sz="3200" dirty="0"/>
            </a:br>
            <a:br>
              <a:rPr lang="en-US" altLang="fr-FR" sz="3200" dirty="0"/>
            </a:br>
            <a:br>
              <a:rPr lang="en-US" altLang="fr-FR" sz="3200" dirty="0"/>
            </a:br>
            <a:br>
              <a:rPr lang="en-US" altLang="fr-FR" sz="3200" dirty="0"/>
            </a:br>
            <a:br>
              <a:rPr lang="en-US" altLang="fr-FR" sz="3200" dirty="0"/>
            </a:br>
            <a:br>
              <a:rPr lang="en-US" altLang="fr-FR" sz="3200" dirty="0"/>
            </a:br>
            <a:r>
              <a:rPr lang="en-US" altLang="fr-FR" sz="3200" dirty="0"/>
              <a:t>Demander à ChatGPT</a:t>
            </a:r>
            <a:br>
              <a:rPr lang="en-US" altLang="fr-FR" sz="3200" dirty="0"/>
            </a:br>
            <a:endParaRPr lang="en-US" altLang="fr-FR" sz="3200" dirty="0"/>
          </a:p>
        </p:txBody>
      </p:sp>
      <p:sp>
        <p:nvSpPr>
          <p:cNvPr id="3" name="Espace réservé du contenu 2"/>
          <p:cNvSpPr>
            <a:spLocks noGrp="1"/>
          </p:cNvSpPr>
          <p:nvPr>
            <p:ph idx="1"/>
          </p:nvPr>
        </p:nvSpPr>
        <p:spPr>
          <a:xfrm>
            <a:off x="71406" y="500042"/>
            <a:ext cx="8929750" cy="3214710"/>
          </a:xfrm>
        </p:spPr>
        <p:txBody>
          <a:bodyPr>
            <a:noAutofit/>
          </a:bodyPr>
          <a:lstStyle/>
          <a:p>
            <a:r>
              <a:rPr lang="en-US" altLang="fr-FR" sz="2800" dirty="0" smtClean="0"/>
              <a:t>On web pages, recent studies have shown that the gaze of most users follows an F-shaped pattern (F-Pattern).</a:t>
            </a:r>
            <a:r>
              <a:rPr lang="fr-FR" sz="2800" dirty="0" smtClean="0"/>
              <a:t> </a:t>
            </a:r>
            <a:endParaRPr lang="fr-FR" sz="2800" dirty="0" smtClean="0"/>
          </a:p>
          <a:p>
            <a:r>
              <a:rPr lang="en-US" altLang="fr-FR" sz="2800" dirty="0" smtClean="0"/>
              <a:t>The user first reads the top lines horizontally, then scans the subsequent lines going progressively less far to the right. Finally, the user scrolls vertically down the left side of the screen.</a:t>
            </a:r>
            <a:r>
              <a:rPr lang="fr-FR" sz="2800" dirty="0" smtClean="0"/>
              <a:t> </a:t>
            </a:r>
            <a:endParaRPr lang="fr-FR" sz="2800" dirty="0"/>
          </a:p>
        </p:txBody>
      </p:sp>
      <p:pic>
        <p:nvPicPr>
          <p:cNvPr id="4" name="Image 3"/>
          <p:cNvPicPr/>
          <p:nvPr/>
        </p:nvPicPr>
        <p:blipFill>
          <a:blip r:embed="rId1"/>
          <a:srcRect/>
          <a:stretch>
            <a:fillRect/>
          </a:stretch>
        </p:blipFill>
        <p:spPr bwMode="auto">
          <a:xfrm>
            <a:off x="71406" y="4188695"/>
            <a:ext cx="4139952" cy="2643206"/>
          </a:xfrm>
          <a:prstGeom prst="rect">
            <a:avLst/>
          </a:prstGeom>
          <a:noFill/>
          <a:ln w="9525">
            <a:noFill/>
            <a:miter lim="800000"/>
            <a:headEnd/>
            <a:tailEnd/>
          </a:ln>
        </p:spPr>
      </p:pic>
      <p:pic>
        <p:nvPicPr>
          <p:cNvPr id="5" name="Image 4"/>
          <p:cNvPicPr/>
          <p:nvPr/>
        </p:nvPicPr>
        <p:blipFill>
          <a:blip r:embed="rId2"/>
          <a:srcRect/>
          <a:stretch>
            <a:fillRect/>
          </a:stretch>
        </p:blipFill>
        <p:spPr bwMode="auto">
          <a:xfrm>
            <a:off x="5082101" y="3714752"/>
            <a:ext cx="3929058" cy="3143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Visibility / Accessibility</a:t>
            </a:r>
            <a:endParaRPr lang="en-US" altLang="fr-FR" sz="3200" dirty="0"/>
          </a:p>
        </p:txBody>
      </p:sp>
      <p:sp>
        <p:nvSpPr>
          <p:cNvPr id="3" name="Espace réservé du contenu 2"/>
          <p:cNvSpPr>
            <a:spLocks noGrp="1"/>
          </p:cNvSpPr>
          <p:nvPr>
            <p:ph idx="1"/>
          </p:nvPr>
        </p:nvSpPr>
        <p:spPr>
          <a:xfrm>
            <a:off x="71406" y="642918"/>
            <a:ext cx="8929750" cy="1857388"/>
          </a:xfrm>
        </p:spPr>
        <p:txBody>
          <a:bodyPr>
            <a:noAutofit/>
          </a:bodyPr>
          <a:lstStyle/>
          <a:p>
            <a:r>
              <a:rPr lang="en-US" altLang="fr-FR" sz="2800" dirty="0" smtClean="0"/>
              <a:t>To organize the screen, it is also important to consider not only the visibility of different areas but also their accessibility using the mouse (movement is more difficult in the corners).</a:t>
            </a:r>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a:p>
            <a:endParaRPr lang="en-US" altLang="fr-FR" sz="2800" dirty="0" smtClean="0"/>
          </a:p>
        </p:txBody>
      </p:sp>
      <p:pic>
        <p:nvPicPr>
          <p:cNvPr id="4" name="Image 3"/>
          <p:cNvPicPr/>
          <p:nvPr/>
        </p:nvPicPr>
        <p:blipFill>
          <a:blip r:embed="rId1"/>
          <a:srcRect/>
          <a:stretch>
            <a:fillRect/>
          </a:stretch>
        </p:blipFill>
        <p:spPr bwMode="auto">
          <a:xfrm>
            <a:off x="785786" y="2428868"/>
            <a:ext cx="7143800" cy="4357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t>Regulating lines / Screen template</a:t>
            </a:r>
            <a:endParaRPr lang="en-US" altLang="fr-FR" sz="3200" dirty="0"/>
          </a:p>
        </p:txBody>
      </p:sp>
      <p:sp>
        <p:nvSpPr>
          <p:cNvPr id="3" name="Espace réservé du contenu 2"/>
          <p:cNvSpPr>
            <a:spLocks noGrp="1"/>
          </p:cNvSpPr>
          <p:nvPr>
            <p:ph idx="1"/>
          </p:nvPr>
        </p:nvSpPr>
        <p:spPr>
          <a:xfrm>
            <a:off x="71406" y="642918"/>
            <a:ext cx="9072594" cy="1643074"/>
          </a:xfrm>
        </p:spPr>
        <p:txBody>
          <a:bodyPr>
            <a:noAutofit/>
          </a:bodyPr>
          <a:lstStyle/>
          <a:p>
            <a:r>
              <a:rPr lang="en-US" altLang="fr-FR" sz="2400" dirty="0" smtClean="0"/>
              <a:t>The regulating line is an architectural term that refers to a standard layout or guideline.</a:t>
            </a:r>
            <a:endParaRPr lang="en-US" altLang="fr-FR" sz="2400" dirty="0" smtClean="0"/>
          </a:p>
          <a:p>
            <a:r>
              <a:rPr lang="en-US" altLang="fr-FR" sz="2400" dirty="0" smtClean="0"/>
              <a:t>Its role is to define the positioning of various elements within a given space</a:t>
            </a:r>
            <a:endParaRPr lang="fr-FR" altLang="en-US" sz="2400" dirty="0" smtClean="0"/>
          </a:p>
        </p:txBody>
      </p:sp>
      <p:pic>
        <p:nvPicPr>
          <p:cNvPr id="5" name="Picture 2"/>
          <p:cNvPicPr>
            <a:picLocks noChangeAspect="1" noChangeArrowheads="1"/>
          </p:cNvPicPr>
          <p:nvPr/>
        </p:nvPicPr>
        <p:blipFill>
          <a:blip r:embed="rId1"/>
          <a:srcRect/>
          <a:stretch>
            <a:fillRect/>
          </a:stretch>
        </p:blipFill>
        <p:spPr bwMode="auto">
          <a:xfrm>
            <a:off x="-32" y="2214554"/>
            <a:ext cx="9072594"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sym typeface="+mn-ea"/>
              </a:rPr>
              <a:t>Regulating lines / Screen template</a:t>
            </a:r>
            <a:endParaRPr lang="fr-FR" sz="3200" dirty="0"/>
          </a:p>
        </p:txBody>
      </p:sp>
      <p:sp>
        <p:nvSpPr>
          <p:cNvPr id="3" name="Espace réservé du contenu 2"/>
          <p:cNvSpPr>
            <a:spLocks noGrp="1"/>
          </p:cNvSpPr>
          <p:nvPr>
            <p:ph idx="1"/>
          </p:nvPr>
        </p:nvSpPr>
        <p:spPr>
          <a:xfrm>
            <a:off x="-214346" y="357166"/>
            <a:ext cx="8929750" cy="571504"/>
          </a:xfrm>
        </p:spPr>
        <p:txBody>
          <a:bodyPr>
            <a:noAutofit/>
          </a:bodyPr>
          <a:lstStyle/>
          <a:p>
            <a:r>
              <a:rPr lang="fr-FR" b="1" dirty="0" smtClean="0"/>
              <a:t>ex</a:t>
            </a:r>
            <a:r>
              <a:rPr lang="en-GB" altLang="fr-FR" b="1" dirty="0" smtClean="0"/>
              <a:t>a</a:t>
            </a:r>
            <a:r>
              <a:rPr lang="fr-FR" b="1" dirty="0" smtClean="0"/>
              <a:t>mple </a:t>
            </a:r>
            <a:endParaRPr lang="fr-FR" dirty="0"/>
          </a:p>
        </p:txBody>
      </p:sp>
      <p:pic>
        <p:nvPicPr>
          <p:cNvPr id="6" name="Image 5"/>
          <p:cNvPicPr/>
          <p:nvPr/>
        </p:nvPicPr>
        <p:blipFill>
          <a:blip r:embed="rId1"/>
          <a:srcRect/>
          <a:stretch>
            <a:fillRect/>
          </a:stretch>
        </p:blipFill>
        <p:spPr bwMode="auto">
          <a:xfrm>
            <a:off x="285720" y="1000108"/>
            <a:ext cx="8286808"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sym typeface="+mn-ea"/>
              </a:rPr>
              <a:t>Regulating lines / Screen template</a:t>
            </a:r>
            <a:endParaRPr lang="fr-FR" sz="3200" dirty="0"/>
          </a:p>
        </p:txBody>
      </p:sp>
      <p:sp>
        <p:nvSpPr>
          <p:cNvPr id="3" name="Espace réservé du contenu 2"/>
          <p:cNvSpPr>
            <a:spLocks noGrp="1"/>
          </p:cNvSpPr>
          <p:nvPr>
            <p:ph idx="1"/>
          </p:nvPr>
        </p:nvSpPr>
        <p:spPr>
          <a:xfrm>
            <a:off x="-214346" y="357166"/>
            <a:ext cx="8929750" cy="571504"/>
          </a:xfrm>
        </p:spPr>
        <p:txBody>
          <a:bodyPr>
            <a:noAutofit/>
          </a:bodyPr>
          <a:lstStyle/>
          <a:p>
            <a:r>
              <a:rPr lang="fr-FR" b="1" dirty="0" smtClean="0"/>
              <a:t>ex</a:t>
            </a:r>
            <a:r>
              <a:rPr lang="en-GB" altLang="fr-FR" b="1" dirty="0" smtClean="0"/>
              <a:t>a</a:t>
            </a:r>
            <a:r>
              <a:rPr lang="fr-FR" b="1" dirty="0" smtClean="0"/>
              <a:t>mple </a:t>
            </a:r>
            <a:endParaRPr lang="fr-FR" dirty="0"/>
          </a:p>
        </p:txBody>
      </p:sp>
      <p:pic>
        <p:nvPicPr>
          <p:cNvPr id="5" name="Image 4"/>
          <p:cNvPicPr/>
          <p:nvPr/>
        </p:nvPicPr>
        <p:blipFill>
          <a:blip r:embed="rId1"/>
          <a:srcRect/>
          <a:stretch>
            <a:fillRect/>
          </a:stretch>
        </p:blipFill>
        <p:spPr bwMode="auto">
          <a:xfrm>
            <a:off x="285720" y="1071546"/>
            <a:ext cx="8429684"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en-US" altLang="fr-FR" sz="3200" dirty="0">
                <a:sym typeface="+mn-ea"/>
              </a:rPr>
              <a:t>Regulating lines / Screen template</a:t>
            </a:r>
            <a:endParaRPr lang="fr-FR" sz="3200" dirty="0"/>
          </a:p>
        </p:txBody>
      </p:sp>
      <p:sp>
        <p:nvSpPr>
          <p:cNvPr id="3" name="Espace réservé du contenu 2"/>
          <p:cNvSpPr>
            <a:spLocks noGrp="1"/>
          </p:cNvSpPr>
          <p:nvPr>
            <p:ph idx="1"/>
          </p:nvPr>
        </p:nvSpPr>
        <p:spPr>
          <a:xfrm>
            <a:off x="-214346" y="357166"/>
            <a:ext cx="8929750" cy="571504"/>
          </a:xfrm>
        </p:spPr>
        <p:txBody>
          <a:bodyPr>
            <a:noAutofit/>
          </a:bodyPr>
          <a:lstStyle/>
          <a:p>
            <a:r>
              <a:rPr lang="fr-FR" b="1" dirty="0" smtClean="0"/>
              <a:t>ex</a:t>
            </a:r>
            <a:r>
              <a:rPr lang="en-GB" altLang="fr-FR" b="1" dirty="0" smtClean="0"/>
              <a:t>a</a:t>
            </a:r>
            <a:r>
              <a:rPr lang="fr-FR" b="1" dirty="0" smtClean="0"/>
              <a:t>mple </a:t>
            </a:r>
            <a:endParaRPr lang="fr-FR" dirty="0"/>
          </a:p>
        </p:txBody>
      </p:sp>
      <p:pic>
        <p:nvPicPr>
          <p:cNvPr id="6" name="Image 5"/>
          <p:cNvPicPr/>
          <p:nvPr/>
        </p:nvPicPr>
        <p:blipFill>
          <a:blip r:embed="rId1"/>
          <a:srcRect/>
          <a:stretch>
            <a:fillRect/>
          </a:stretch>
        </p:blipFill>
        <p:spPr bwMode="auto">
          <a:xfrm>
            <a:off x="285720" y="1071546"/>
            <a:ext cx="8572560"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6735</Words>
  <Application>WPS Presentation</Application>
  <PresentationFormat>Affichage à l'écran (4:3)</PresentationFormat>
  <Paragraphs>236</Paragraphs>
  <Slides>39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39</vt:i4>
      </vt:variant>
    </vt:vector>
  </HeadingPairs>
  <TitlesOfParts>
    <vt:vector size="53" baseType="lpstr">
      <vt:lpstr>Arial</vt:lpstr>
      <vt:lpstr>SimSun</vt:lpstr>
      <vt:lpstr>Wingdings</vt:lpstr>
      <vt:lpstr>Wingdings 3</vt:lpstr>
      <vt:lpstr>Arial</vt:lpstr>
      <vt:lpstr>Trebuchet MS (Titres)</vt:lpstr>
      <vt:lpstr>Trebuchet MS</vt:lpstr>
      <vt:lpstr>Wingdings</vt:lpstr>
      <vt:lpstr>Microsoft YaHei</vt:lpstr>
      <vt:lpstr>Arial Unicode MS</vt:lpstr>
      <vt:lpstr>Calibri</vt:lpstr>
      <vt:lpstr>Times New Roman</vt:lpstr>
      <vt:lpstr>Freestyle Script</vt:lpstr>
      <vt:lpstr>Facette</vt:lpstr>
      <vt:lpstr> The display screen</vt:lpstr>
      <vt:lpstr>The display screen</vt:lpstr>
      <vt:lpstr>The display screen</vt:lpstr>
      <vt:lpstr>Eye movement (gaze path)          Demander à ChatGPT </vt:lpstr>
      <vt:lpstr>Visibility / Accessibility</vt:lpstr>
      <vt:lpstr>Regulating lines / Screen template</vt:lpstr>
      <vt:lpstr>Regulating lines / Screen template</vt:lpstr>
      <vt:lpstr>Regulating lines / Screen template</vt:lpstr>
      <vt:lpstr>Regulating lines / Screen template</vt:lpstr>
      <vt:lpstr>Placement within manipulation zones</vt:lpstr>
      <vt:lpstr>Placement within manipulation zones</vt:lpstr>
      <vt:lpstr>Graphisme</vt:lpstr>
      <vt:lpstr>Graphisme</vt:lpstr>
      <vt:lpstr>La couleur</vt:lpstr>
      <vt:lpstr>Codage couleur</vt:lpstr>
      <vt:lpstr>Choix des couleurs </vt:lpstr>
      <vt:lpstr>Choix des couleurs </vt:lpstr>
      <vt:lpstr>Choix des couleurs </vt:lpstr>
      <vt:lpstr>Symbolique des couleurs</vt:lpstr>
      <vt:lpstr>Symbolique des couleurs</vt:lpstr>
      <vt:lpstr>Symbolique des couleurs</vt:lpstr>
      <vt:lpstr>Police de caractères</vt:lpstr>
      <vt:lpstr>Lisibilité</vt:lpstr>
      <vt:lpstr>Lisibilité</vt:lpstr>
      <vt:lpstr>Quelques règles</vt:lpstr>
      <vt:lpstr>Icônes</vt:lpstr>
      <vt:lpstr>Interprétation des icônes</vt:lpstr>
      <vt:lpstr>Interprétation des icônes</vt:lpstr>
      <vt:lpstr>Interprétation des icônes</vt:lpstr>
      <vt:lpstr>Différents types d'icônes</vt:lpstr>
      <vt:lpstr>Différents types d'icônes</vt:lpstr>
      <vt:lpstr>Clignotement</vt:lpstr>
      <vt:lpstr>Mise en gras / Graisse</vt:lpstr>
      <vt:lpstr>Soulignement </vt:lpstr>
      <vt:lpstr>Police de caractères </vt:lpstr>
      <vt:lpstr>Taille</vt:lpstr>
      <vt:lpstr>Son</vt:lpstr>
      <vt:lpstr>Disposition à l'écran  </vt:lpstr>
      <vt:lpstr>Alignement Libellés/Champs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Homme-Machine</dc:title>
  <dc:creator/>
  <cp:lastModifiedBy>hp</cp:lastModifiedBy>
  <cp:revision>272</cp:revision>
  <dcterms:created xsi:type="dcterms:W3CDTF">2025-07-17T10:26:00Z</dcterms:created>
  <dcterms:modified xsi:type="dcterms:W3CDTF">2026-01-12T11:57:37Z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1F6ABB7B0FFB494D8D9ECAC2B1EB4342_13</vt:lpwstr>
  </property>
  <property fmtid="{D5CDD505-2E9C-101B-9397-08002B2CF9AE}" pid="3" name="KSOProductBuildVer">
    <vt:lpwstr>1036-12.2.0.23196</vt:lpwstr>
  </property>
</Properties>
</file>