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2" r:id="rId2"/>
  </p:sldMasterIdLst>
  <p:notesMasterIdLst>
    <p:notesMasterId r:id="rId36"/>
  </p:notesMasterIdLst>
  <p:handoutMasterIdLst>
    <p:handoutMasterId r:id="rId37"/>
  </p:handoutMasterIdLst>
  <p:sldIdLst>
    <p:sldId id="256" r:id="rId3"/>
    <p:sldId id="258" r:id="rId4"/>
    <p:sldId id="309" r:id="rId5"/>
    <p:sldId id="314" r:id="rId6"/>
    <p:sldId id="315" r:id="rId7"/>
    <p:sldId id="316" r:id="rId8"/>
    <p:sldId id="312" r:id="rId9"/>
    <p:sldId id="325" r:id="rId10"/>
    <p:sldId id="327" r:id="rId11"/>
    <p:sldId id="326" r:id="rId12"/>
    <p:sldId id="313" r:id="rId13"/>
    <p:sldId id="328" r:id="rId14"/>
    <p:sldId id="317" r:id="rId15"/>
    <p:sldId id="318" r:id="rId16"/>
    <p:sldId id="319" r:id="rId17"/>
    <p:sldId id="320" r:id="rId18"/>
    <p:sldId id="310" r:id="rId19"/>
    <p:sldId id="321" r:id="rId20"/>
    <p:sldId id="322" r:id="rId21"/>
    <p:sldId id="311" r:id="rId22"/>
    <p:sldId id="329" r:id="rId23"/>
    <p:sldId id="324" r:id="rId24"/>
    <p:sldId id="330" r:id="rId25"/>
    <p:sldId id="331" r:id="rId26"/>
    <p:sldId id="332" r:id="rId27"/>
    <p:sldId id="333" r:id="rId28"/>
    <p:sldId id="334" r:id="rId29"/>
    <p:sldId id="335" r:id="rId30"/>
    <p:sldId id="336" r:id="rId31"/>
    <p:sldId id="337" r:id="rId32"/>
    <p:sldId id="339" r:id="rId33"/>
    <p:sldId id="338" r:id="rId34"/>
    <p:sldId id="308" r:id="rId35"/>
  </p:sldIdLst>
  <p:sldSz cx="9144000" cy="6858000" type="screen4x3"/>
  <p:notesSz cx="9869488" cy="6735763"/>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0977" autoAdjust="0"/>
    <p:restoredTop sz="94291" autoAdjust="0"/>
  </p:normalViewPr>
  <p:slideViewPr>
    <p:cSldViewPr>
      <p:cViewPr>
        <p:scale>
          <a:sx n="75" d="100"/>
          <a:sy n="75" d="100"/>
        </p:scale>
        <p:origin x="1014" y="-90"/>
      </p:cViewPr>
      <p:guideLst>
        <p:guide orient="horz" pos="2160"/>
        <p:guide pos="2880"/>
      </p:guideLst>
    </p:cSldViewPr>
  </p:slideViewPr>
  <p:outlineViewPr>
    <p:cViewPr>
      <p:scale>
        <a:sx n="33" d="100"/>
        <a:sy n="33" d="100"/>
      </p:scale>
      <p:origin x="0" y="1909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592711" y="0"/>
            <a:ext cx="4276779" cy="336788"/>
          </a:xfrm>
          <a:prstGeom prst="rect">
            <a:avLst/>
          </a:prstGeom>
        </p:spPr>
        <p:txBody>
          <a:bodyPr vert="horz" lIns="91440" tIns="45720" rIns="91440" bIns="45720" rtlCol="1"/>
          <a:lstStyle>
            <a:lvl1pPr algn="r">
              <a:defRPr sz="1200"/>
            </a:lvl1pPr>
          </a:lstStyle>
          <a:p>
            <a:r>
              <a:rPr lang="ar-SA"/>
              <a:t>قسم المحاسبة والمالية</a:t>
            </a:r>
          </a:p>
        </p:txBody>
      </p:sp>
      <p:sp>
        <p:nvSpPr>
          <p:cNvPr id="3" name="Date Placeholder 2"/>
          <p:cNvSpPr>
            <a:spLocks noGrp="1"/>
          </p:cNvSpPr>
          <p:nvPr>
            <p:ph type="dt" sz="quarter" idx="1"/>
          </p:nvPr>
        </p:nvSpPr>
        <p:spPr>
          <a:xfrm>
            <a:off x="2288" y="0"/>
            <a:ext cx="4276779" cy="336788"/>
          </a:xfrm>
          <a:prstGeom prst="rect">
            <a:avLst/>
          </a:prstGeom>
        </p:spPr>
        <p:txBody>
          <a:bodyPr vert="horz" lIns="91440" tIns="45720" rIns="91440" bIns="45720" rtlCol="1"/>
          <a:lstStyle>
            <a:lvl1pPr algn="l">
              <a:defRPr sz="1200"/>
            </a:lvl1pPr>
          </a:lstStyle>
          <a:p>
            <a:fld id="{949558D2-38F3-4CC3-91A0-5D0E67971E78}" type="datetime1">
              <a:rPr lang="en-US" smtClean="0"/>
              <a:t>5/6/2025</a:t>
            </a:fld>
            <a:endParaRPr lang="ar-SA"/>
          </a:p>
        </p:txBody>
      </p:sp>
      <p:sp>
        <p:nvSpPr>
          <p:cNvPr id="4" name="Footer Placeholder 3"/>
          <p:cNvSpPr>
            <a:spLocks noGrp="1"/>
          </p:cNvSpPr>
          <p:nvPr>
            <p:ph type="ftr" sz="quarter" idx="2"/>
          </p:nvPr>
        </p:nvSpPr>
        <p:spPr>
          <a:xfrm>
            <a:off x="5592711" y="6397806"/>
            <a:ext cx="4276779" cy="336788"/>
          </a:xfrm>
          <a:prstGeom prst="rect">
            <a:avLst/>
          </a:prstGeom>
        </p:spPr>
        <p:txBody>
          <a:bodyPr vert="horz" lIns="91440" tIns="45720" rIns="91440" bIns="45720" rtlCol="1" anchor="b"/>
          <a:lstStyle>
            <a:lvl1pPr algn="r">
              <a:defRPr sz="1200"/>
            </a:lvl1pPr>
          </a:lstStyle>
          <a:p>
            <a:r>
              <a:rPr lang="ar-SA"/>
              <a:t>الأستاذ الدكتور بوداح عبدالجليل</a:t>
            </a:r>
          </a:p>
        </p:txBody>
      </p:sp>
      <p:sp>
        <p:nvSpPr>
          <p:cNvPr id="5" name="Slide Number Placeholder 4"/>
          <p:cNvSpPr>
            <a:spLocks noGrp="1"/>
          </p:cNvSpPr>
          <p:nvPr>
            <p:ph type="sldNum" sz="quarter" idx="3"/>
          </p:nvPr>
        </p:nvSpPr>
        <p:spPr>
          <a:xfrm>
            <a:off x="2288" y="6397806"/>
            <a:ext cx="4276779" cy="336788"/>
          </a:xfrm>
          <a:prstGeom prst="rect">
            <a:avLst/>
          </a:prstGeom>
        </p:spPr>
        <p:txBody>
          <a:bodyPr vert="horz" lIns="91440" tIns="45720" rIns="91440" bIns="45720" rtlCol="1" anchor="b"/>
          <a:lstStyle>
            <a:lvl1pPr algn="l">
              <a:defRPr sz="1200"/>
            </a:lvl1pPr>
          </a:lstStyle>
          <a:p>
            <a:fld id="{C6395E4D-6E97-482B-84FD-30E28AD351DD}" type="slidenum">
              <a:rPr lang="ar-SA" smtClean="0"/>
              <a:pPr/>
              <a:t>‹N°›</a:t>
            </a:fld>
            <a:endParaRPr lang="ar-SA"/>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592711" y="0"/>
            <a:ext cx="4276779" cy="336788"/>
          </a:xfrm>
          <a:prstGeom prst="rect">
            <a:avLst/>
          </a:prstGeom>
        </p:spPr>
        <p:txBody>
          <a:bodyPr vert="horz" lIns="91440" tIns="45720" rIns="91440" bIns="45720" rtlCol="1"/>
          <a:lstStyle>
            <a:lvl1pPr algn="r">
              <a:defRPr sz="1200"/>
            </a:lvl1pPr>
          </a:lstStyle>
          <a:p>
            <a:r>
              <a:rPr lang="ar-SA"/>
              <a:t>قسم المحاسبة والمالية</a:t>
            </a:r>
          </a:p>
        </p:txBody>
      </p:sp>
      <p:sp>
        <p:nvSpPr>
          <p:cNvPr id="3" name="Date Placeholder 2"/>
          <p:cNvSpPr>
            <a:spLocks noGrp="1"/>
          </p:cNvSpPr>
          <p:nvPr>
            <p:ph type="dt" idx="1"/>
          </p:nvPr>
        </p:nvSpPr>
        <p:spPr>
          <a:xfrm>
            <a:off x="2288" y="0"/>
            <a:ext cx="4276779" cy="336788"/>
          </a:xfrm>
          <a:prstGeom prst="rect">
            <a:avLst/>
          </a:prstGeom>
        </p:spPr>
        <p:txBody>
          <a:bodyPr vert="horz" lIns="91440" tIns="45720" rIns="91440" bIns="45720" rtlCol="1"/>
          <a:lstStyle>
            <a:lvl1pPr algn="l">
              <a:defRPr sz="1200"/>
            </a:lvl1pPr>
          </a:lstStyle>
          <a:p>
            <a:fld id="{7AD840CF-0205-4803-BC58-63602CE8AD52}" type="datetime1">
              <a:rPr lang="en-US" smtClean="0"/>
              <a:t>5/6/2025</a:t>
            </a:fld>
            <a:endParaRPr lang="ar-SA"/>
          </a:p>
        </p:txBody>
      </p:sp>
      <p:sp>
        <p:nvSpPr>
          <p:cNvPr id="4" name="Slide Image Placeholder 3"/>
          <p:cNvSpPr>
            <a:spLocks noGrp="1" noRot="1" noChangeAspect="1"/>
          </p:cNvSpPr>
          <p:nvPr>
            <p:ph type="sldImg" idx="2"/>
          </p:nvPr>
        </p:nvSpPr>
        <p:spPr>
          <a:xfrm>
            <a:off x="3249613" y="504825"/>
            <a:ext cx="3370262" cy="25273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986950" y="3199487"/>
            <a:ext cx="7895590" cy="3031094"/>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6" name="Footer Placeholder 5"/>
          <p:cNvSpPr>
            <a:spLocks noGrp="1"/>
          </p:cNvSpPr>
          <p:nvPr>
            <p:ph type="ftr" sz="quarter" idx="4"/>
          </p:nvPr>
        </p:nvSpPr>
        <p:spPr>
          <a:xfrm>
            <a:off x="5592711" y="6397806"/>
            <a:ext cx="4276779" cy="336788"/>
          </a:xfrm>
          <a:prstGeom prst="rect">
            <a:avLst/>
          </a:prstGeom>
        </p:spPr>
        <p:txBody>
          <a:bodyPr vert="horz" lIns="91440" tIns="45720" rIns="91440" bIns="45720" rtlCol="1" anchor="b"/>
          <a:lstStyle>
            <a:lvl1pPr algn="r">
              <a:defRPr sz="1200"/>
            </a:lvl1pPr>
          </a:lstStyle>
          <a:p>
            <a:r>
              <a:rPr lang="ar-SA"/>
              <a:t>الأستاذ الدكتور بوداح عبدالجليل</a:t>
            </a:r>
          </a:p>
        </p:txBody>
      </p:sp>
      <p:sp>
        <p:nvSpPr>
          <p:cNvPr id="7" name="Slide Number Placeholder 6"/>
          <p:cNvSpPr>
            <a:spLocks noGrp="1"/>
          </p:cNvSpPr>
          <p:nvPr>
            <p:ph type="sldNum" sz="quarter" idx="5"/>
          </p:nvPr>
        </p:nvSpPr>
        <p:spPr>
          <a:xfrm>
            <a:off x="2288" y="6397806"/>
            <a:ext cx="4276779" cy="336788"/>
          </a:xfrm>
          <a:prstGeom prst="rect">
            <a:avLst/>
          </a:prstGeom>
        </p:spPr>
        <p:txBody>
          <a:bodyPr vert="horz" lIns="91440" tIns="45720" rIns="91440" bIns="45720" rtlCol="1" anchor="b"/>
          <a:lstStyle>
            <a:lvl1pPr algn="l">
              <a:defRPr sz="1200"/>
            </a:lvl1pPr>
          </a:lstStyle>
          <a:p>
            <a:fld id="{2F576C64-1989-487D-A6AB-C06D0AEDBD91}" type="slidenum">
              <a:rPr lang="ar-SA" smtClean="0"/>
              <a:pPr/>
              <a:t>‹N°›</a:t>
            </a:fld>
            <a:endParaRPr lang="ar-SA"/>
          </a:p>
        </p:txBody>
      </p:sp>
    </p:spTree>
  </p:cSld>
  <p:clrMap bg1="lt1" tx1="dk1" bg2="lt2" tx2="dk2" accent1="accent1" accent2="accent2" accent3="accent3" accent4="accent4" accent5="accent5" accent6="accent6" hlink="hlink" folHlink="folHlink"/>
  <p:hf/>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fld id="{2F576C64-1989-487D-A6AB-C06D0AEDBD91}" type="slidenum">
              <a:rPr lang="ar-SA" smtClean="0"/>
              <a:pPr/>
              <a:t>1</a:t>
            </a:fld>
            <a:endParaRPr lang="ar-SA"/>
          </a:p>
        </p:txBody>
      </p:sp>
      <p:sp>
        <p:nvSpPr>
          <p:cNvPr id="5" name="Date Placeholder 4"/>
          <p:cNvSpPr>
            <a:spLocks noGrp="1"/>
          </p:cNvSpPr>
          <p:nvPr>
            <p:ph type="dt" idx="11"/>
          </p:nvPr>
        </p:nvSpPr>
        <p:spPr/>
        <p:txBody>
          <a:bodyPr/>
          <a:lstStyle/>
          <a:p>
            <a:fld id="{01F0393C-9BE6-478D-9432-A2206ED2F158}" type="datetime1">
              <a:rPr lang="en-US" smtClean="0"/>
              <a:t>5/6/2025</a:t>
            </a:fld>
            <a:endParaRPr lang="ar-SA"/>
          </a:p>
        </p:txBody>
      </p:sp>
      <p:sp>
        <p:nvSpPr>
          <p:cNvPr id="6" name="Footer Placeholder 5"/>
          <p:cNvSpPr>
            <a:spLocks noGrp="1"/>
          </p:cNvSpPr>
          <p:nvPr>
            <p:ph type="ftr" sz="quarter" idx="12"/>
          </p:nvPr>
        </p:nvSpPr>
        <p:spPr/>
        <p:txBody>
          <a:bodyPr/>
          <a:lstStyle/>
          <a:p>
            <a:r>
              <a:rPr lang="ar-SA"/>
              <a:t>الأستاذ الدكتور بوداح عبدالجليل</a:t>
            </a:r>
          </a:p>
        </p:txBody>
      </p:sp>
      <p:sp>
        <p:nvSpPr>
          <p:cNvPr id="7" name="Header Placeholder 6"/>
          <p:cNvSpPr>
            <a:spLocks noGrp="1"/>
          </p:cNvSpPr>
          <p:nvPr>
            <p:ph type="hdr" sz="quarter" idx="13"/>
          </p:nvPr>
        </p:nvSpPr>
        <p:spPr/>
        <p:txBody>
          <a:bodyPr/>
          <a:lstStyle/>
          <a:p>
            <a:r>
              <a:rPr lang="ar-SA"/>
              <a:t>قسم المحاسبة والمالية</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6F051-3783-0EE2-1878-2699EF6343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B9239F-D437-0F9B-2A24-561667691E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775F7A-0220-22BC-F7F0-E47230E9FEE7}"/>
              </a:ext>
            </a:extLst>
          </p:cNvPr>
          <p:cNvSpPr>
            <a:spLocks noGrp="1"/>
          </p:cNvSpPr>
          <p:nvPr>
            <p:ph type="body" idx="1"/>
          </p:nvPr>
        </p:nvSpPr>
        <p:spPr/>
        <p:txBody>
          <a:bodyPr>
            <a:normAutofit/>
          </a:bodyPr>
          <a:lstStyle/>
          <a:p>
            <a:endParaRPr lang="ar-SA"/>
          </a:p>
        </p:txBody>
      </p:sp>
      <p:sp>
        <p:nvSpPr>
          <p:cNvPr id="4" name="Header Placeholder 3">
            <a:extLst>
              <a:ext uri="{FF2B5EF4-FFF2-40B4-BE49-F238E27FC236}">
                <a16:creationId xmlns:a16="http://schemas.microsoft.com/office/drawing/2014/main" id="{E935EC2E-08CB-80B2-F8E3-738FAE1C068E}"/>
              </a:ext>
            </a:extLst>
          </p:cNvPr>
          <p:cNvSpPr>
            <a:spLocks noGrp="1"/>
          </p:cNvSpPr>
          <p:nvPr>
            <p:ph type="hdr" sz="quarter" idx="10"/>
          </p:nvPr>
        </p:nvSpPr>
        <p:spPr/>
        <p:txBody>
          <a:bodyPr/>
          <a:lstStyle/>
          <a:p>
            <a:r>
              <a:rPr lang="ar-SA"/>
              <a:t>قسم المحاسبة والمالية</a:t>
            </a:r>
          </a:p>
        </p:txBody>
      </p:sp>
      <p:sp>
        <p:nvSpPr>
          <p:cNvPr id="5" name="Date Placeholder 4">
            <a:extLst>
              <a:ext uri="{FF2B5EF4-FFF2-40B4-BE49-F238E27FC236}">
                <a16:creationId xmlns:a16="http://schemas.microsoft.com/office/drawing/2014/main" id="{047C209D-8AC4-0D76-AD63-30D831A94F27}"/>
              </a:ext>
            </a:extLst>
          </p:cNvPr>
          <p:cNvSpPr>
            <a:spLocks noGrp="1"/>
          </p:cNvSpPr>
          <p:nvPr>
            <p:ph type="dt" idx="11"/>
          </p:nvPr>
        </p:nvSpPr>
        <p:spPr/>
        <p:txBody>
          <a:bodyPr/>
          <a:lstStyle/>
          <a:p>
            <a:fld id="{E4BB81E2-6A0B-4F68-9FE9-CBA95DDC110B}" type="datetime1">
              <a:rPr lang="en-US" smtClean="0"/>
              <a:t>5/6/2025</a:t>
            </a:fld>
            <a:endParaRPr lang="ar-SA"/>
          </a:p>
        </p:txBody>
      </p:sp>
      <p:sp>
        <p:nvSpPr>
          <p:cNvPr id="6" name="Footer Placeholder 5">
            <a:extLst>
              <a:ext uri="{FF2B5EF4-FFF2-40B4-BE49-F238E27FC236}">
                <a16:creationId xmlns:a16="http://schemas.microsoft.com/office/drawing/2014/main" id="{A7C62E8F-6F3D-2505-2008-6CD04C957DEC}"/>
              </a:ext>
            </a:extLst>
          </p:cNvPr>
          <p:cNvSpPr>
            <a:spLocks noGrp="1"/>
          </p:cNvSpPr>
          <p:nvPr>
            <p:ph type="ftr" sz="quarter" idx="12"/>
          </p:nvPr>
        </p:nvSpPr>
        <p:spPr/>
        <p:txBody>
          <a:bodyPr/>
          <a:lstStyle/>
          <a:p>
            <a:r>
              <a:rPr lang="ar-SA"/>
              <a:t>الأستاذ الدكتور بوداح عبدالجليل</a:t>
            </a:r>
          </a:p>
        </p:txBody>
      </p:sp>
      <p:sp>
        <p:nvSpPr>
          <p:cNvPr id="7" name="Slide Number Placeholder 6">
            <a:extLst>
              <a:ext uri="{FF2B5EF4-FFF2-40B4-BE49-F238E27FC236}">
                <a16:creationId xmlns:a16="http://schemas.microsoft.com/office/drawing/2014/main" id="{DE13D5D1-A54C-8109-2761-1180FF51E178}"/>
              </a:ext>
            </a:extLst>
          </p:cNvPr>
          <p:cNvSpPr>
            <a:spLocks noGrp="1"/>
          </p:cNvSpPr>
          <p:nvPr>
            <p:ph type="sldNum" sz="quarter" idx="13"/>
          </p:nvPr>
        </p:nvSpPr>
        <p:spPr/>
        <p:txBody>
          <a:bodyPr/>
          <a:lstStyle/>
          <a:p>
            <a:fld id="{2F576C64-1989-487D-A6AB-C06D0AEDBD91}" type="slidenum">
              <a:rPr lang="ar-SA" smtClean="0"/>
              <a:pPr/>
              <a:t>10</a:t>
            </a:fld>
            <a:endParaRPr lang="ar-SA"/>
          </a:p>
        </p:txBody>
      </p:sp>
    </p:spTree>
    <p:extLst>
      <p:ext uri="{BB962C8B-B14F-4D97-AF65-F5344CB8AC3E}">
        <p14:creationId xmlns:p14="http://schemas.microsoft.com/office/powerpoint/2010/main" val="2199287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EEB2A-7EF5-0529-EF2F-BE190EC5B1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DF1D26-5DEB-E209-FC86-2268C496E5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B589E3-747A-87AE-DA55-7394B371CF53}"/>
              </a:ext>
            </a:extLst>
          </p:cNvPr>
          <p:cNvSpPr>
            <a:spLocks noGrp="1"/>
          </p:cNvSpPr>
          <p:nvPr>
            <p:ph type="body" idx="1"/>
          </p:nvPr>
        </p:nvSpPr>
        <p:spPr/>
        <p:txBody>
          <a:bodyPr>
            <a:normAutofit/>
          </a:bodyPr>
          <a:lstStyle/>
          <a:p>
            <a:endParaRPr lang="ar-SA"/>
          </a:p>
        </p:txBody>
      </p:sp>
      <p:sp>
        <p:nvSpPr>
          <p:cNvPr id="4" name="Header Placeholder 3">
            <a:extLst>
              <a:ext uri="{FF2B5EF4-FFF2-40B4-BE49-F238E27FC236}">
                <a16:creationId xmlns:a16="http://schemas.microsoft.com/office/drawing/2014/main" id="{22F23FFD-FC31-E50A-D27D-D316FA6D3E99}"/>
              </a:ext>
            </a:extLst>
          </p:cNvPr>
          <p:cNvSpPr>
            <a:spLocks noGrp="1"/>
          </p:cNvSpPr>
          <p:nvPr>
            <p:ph type="hdr" sz="quarter" idx="10"/>
          </p:nvPr>
        </p:nvSpPr>
        <p:spPr/>
        <p:txBody>
          <a:bodyPr/>
          <a:lstStyle/>
          <a:p>
            <a:r>
              <a:rPr lang="ar-SA"/>
              <a:t>قسم المحاسبة والمالية</a:t>
            </a:r>
          </a:p>
        </p:txBody>
      </p:sp>
      <p:sp>
        <p:nvSpPr>
          <p:cNvPr id="5" name="Date Placeholder 4">
            <a:extLst>
              <a:ext uri="{FF2B5EF4-FFF2-40B4-BE49-F238E27FC236}">
                <a16:creationId xmlns:a16="http://schemas.microsoft.com/office/drawing/2014/main" id="{5072E0E0-B4D5-260D-FEF2-72CC8F5699A7}"/>
              </a:ext>
            </a:extLst>
          </p:cNvPr>
          <p:cNvSpPr>
            <a:spLocks noGrp="1"/>
          </p:cNvSpPr>
          <p:nvPr>
            <p:ph type="dt" idx="11"/>
          </p:nvPr>
        </p:nvSpPr>
        <p:spPr/>
        <p:txBody>
          <a:bodyPr/>
          <a:lstStyle/>
          <a:p>
            <a:fld id="{6632A417-C92A-481D-A2AC-8BE1029373A5}" type="datetime1">
              <a:rPr lang="en-US" smtClean="0"/>
              <a:t>5/6/2025</a:t>
            </a:fld>
            <a:endParaRPr lang="ar-SA"/>
          </a:p>
        </p:txBody>
      </p:sp>
      <p:sp>
        <p:nvSpPr>
          <p:cNvPr id="6" name="Footer Placeholder 5">
            <a:extLst>
              <a:ext uri="{FF2B5EF4-FFF2-40B4-BE49-F238E27FC236}">
                <a16:creationId xmlns:a16="http://schemas.microsoft.com/office/drawing/2014/main" id="{DD40171F-F461-CB09-4F8F-50E8EAB0CA04}"/>
              </a:ext>
            </a:extLst>
          </p:cNvPr>
          <p:cNvSpPr>
            <a:spLocks noGrp="1"/>
          </p:cNvSpPr>
          <p:nvPr>
            <p:ph type="ftr" sz="quarter" idx="12"/>
          </p:nvPr>
        </p:nvSpPr>
        <p:spPr/>
        <p:txBody>
          <a:bodyPr/>
          <a:lstStyle/>
          <a:p>
            <a:r>
              <a:rPr lang="ar-SA"/>
              <a:t>الأستاذ الدكتور بوداح عبدالجليل</a:t>
            </a:r>
          </a:p>
        </p:txBody>
      </p:sp>
      <p:sp>
        <p:nvSpPr>
          <p:cNvPr id="7" name="Slide Number Placeholder 6">
            <a:extLst>
              <a:ext uri="{FF2B5EF4-FFF2-40B4-BE49-F238E27FC236}">
                <a16:creationId xmlns:a16="http://schemas.microsoft.com/office/drawing/2014/main" id="{E20D89E7-723A-734F-5253-6FAFB3817EAF}"/>
              </a:ext>
            </a:extLst>
          </p:cNvPr>
          <p:cNvSpPr>
            <a:spLocks noGrp="1"/>
          </p:cNvSpPr>
          <p:nvPr>
            <p:ph type="sldNum" sz="quarter" idx="13"/>
          </p:nvPr>
        </p:nvSpPr>
        <p:spPr/>
        <p:txBody>
          <a:bodyPr/>
          <a:lstStyle/>
          <a:p>
            <a:fld id="{2F576C64-1989-487D-A6AB-C06D0AEDBD91}" type="slidenum">
              <a:rPr lang="ar-SA" smtClean="0"/>
              <a:pPr/>
              <a:t>11</a:t>
            </a:fld>
            <a:endParaRPr lang="ar-SA"/>
          </a:p>
        </p:txBody>
      </p:sp>
    </p:spTree>
    <p:extLst>
      <p:ext uri="{BB962C8B-B14F-4D97-AF65-F5344CB8AC3E}">
        <p14:creationId xmlns:p14="http://schemas.microsoft.com/office/powerpoint/2010/main" val="3718177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43057-FD52-30C1-B11D-6AD3068337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BDAB64-E9EE-1F87-9DB7-F49BF5D115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5AE4EC-0DC8-B175-4739-9170C8AFFB2E}"/>
              </a:ext>
            </a:extLst>
          </p:cNvPr>
          <p:cNvSpPr>
            <a:spLocks noGrp="1"/>
          </p:cNvSpPr>
          <p:nvPr>
            <p:ph type="body" idx="1"/>
          </p:nvPr>
        </p:nvSpPr>
        <p:spPr/>
        <p:txBody>
          <a:bodyPr>
            <a:normAutofit/>
          </a:bodyPr>
          <a:lstStyle/>
          <a:p>
            <a:endParaRPr lang="ar-SA"/>
          </a:p>
        </p:txBody>
      </p:sp>
      <p:sp>
        <p:nvSpPr>
          <p:cNvPr id="4" name="Header Placeholder 3">
            <a:extLst>
              <a:ext uri="{FF2B5EF4-FFF2-40B4-BE49-F238E27FC236}">
                <a16:creationId xmlns:a16="http://schemas.microsoft.com/office/drawing/2014/main" id="{0F356BB0-6B38-D4FB-E20D-AED4F446D2BF}"/>
              </a:ext>
            </a:extLst>
          </p:cNvPr>
          <p:cNvSpPr>
            <a:spLocks noGrp="1"/>
          </p:cNvSpPr>
          <p:nvPr>
            <p:ph type="hdr" sz="quarter" idx="10"/>
          </p:nvPr>
        </p:nvSpPr>
        <p:spPr/>
        <p:txBody>
          <a:bodyPr/>
          <a:lstStyle/>
          <a:p>
            <a:r>
              <a:rPr lang="ar-SA"/>
              <a:t>قسم المحاسبة والمالية</a:t>
            </a:r>
          </a:p>
        </p:txBody>
      </p:sp>
      <p:sp>
        <p:nvSpPr>
          <p:cNvPr id="5" name="Date Placeholder 4">
            <a:extLst>
              <a:ext uri="{FF2B5EF4-FFF2-40B4-BE49-F238E27FC236}">
                <a16:creationId xmlns:a16="http://schemas.microsoft.com/office/drawing/2014/main" id="{346CCB50-05CC-F469-5389-73F5E776605E}"/>
              </a:ext>
            </a:extLst>
          </p:cNvPr>
          <p:cNvSpPr>
            <a:spLocks noGrp="1"/>
          </p:cNvSpPr>
          <p:nvPr>
            <p:ph type="dt" idx="11"/>
          </p:nvPr>
        </p:nvSpPr>
        <p:spPr/>
        <p:txBody>
          <a:bodyPr/>
          <a:lstStyle/>
          <a:p>
            <a:fld id="{E78D8342-3FD1-44D7-8656-5D86D2BC2065}" type="datetime1">
              <a:rPr lang="en-US" smtClean="0"/>
              <a:t>5/6/2025</a:t>
            </a:fld>
            <a:endParaRPr lang="ar-SA"/>
          </a:p>
        </p:txBody>
      </p:sp>
      <p:sp>
        <p:nvSpPr>
          <p:cNvPr id="6" name="Footer Placeholder 5">
            <a:extLst>
              <a:ext uri="{FF2B5EF4-FFF2-40B4-BE49-F238E27FC236}">
                <a16:creationId xmlns:a16="http://schemas.microsoft.com/office/drawing/2014/main" id="{3C09178E-7545-457D-01A7-50F8123AC56F}"/>
              </a:ext>
            </a:extLst>
          </p:cNvPr>
          <p:cNvSpPr>
            <a:spLocks noGrp="1"/>
          </p:cNvSpPr>
          <p:nvPr>
            <p:ph type="ftr" sz="quarter" idx="12"/>
          </p:nvPr>
        </p:nvSpPr>
        <p:spPr/>
        <p:txBody>
          <a:bodyPr/>
          <a:lstStyle/>
          <a:p>
            <a:r>
              <a:rPr lang="ar-SA"/>
              <a:t>الأستاذ الدكتور بوداح عبدالجليل</a:t>
            </a:r>
          </a:p>
        </p:txBody>
      </p:sp>
      <p:sp>
        <p:nvSpPr>
          <p:cNvPr id="7" name="Slide Number Placeholder 6">
            <a:extLst>
              <a:ext uri="{FF2B5EF4-FFF2-40B4-BE49-F238E27FC236}">
                <a16:creationId xmlns:a16="http://schemas.microsoft.com/office/drawing/2014/main" id="{FF094790-26F2-C4A7-2412-DF3108EE965A}"/>
              </a:ext>
            </a:extLst>
          </p:cNvPr>
          <p:cNvSpPr>
            <a:spLocks noGrp="1"/>
          </p:cNvSpPr>
          <p:nvPr>
            <p:ph type="sldNum" sz="quarter" idx="13"/>
          </p:nvPr>
        </p:nvSpPr>
        <p:spPr/>
        <p:txBody>
          <a:bodyPr/>
          <a:lstStyle/>
          <a:p>
            <a:fld id="{2F576C64-1989-487D-A6AB-C06D0AEDBD91}" type="slidenum">
              <a:rPr lang="ar-SA" smtClean="0"/>
              <a:pPr/>
              <a:t>12</a:t>
            </a:fld>
            <a:endParaRPr lang="ar-SA"/>
          </a:p>
        </p:txBody>
      </p:sp>
    </p:spTree>
    <p:extLst>
      <p:ext uri="{BB962C8B-B14F-4D97-AF65-F5344CB8AC3E}">
        <p14:creationId xmlns:p14="http://schemas.microsoft.com/office/powerpoint/2010/main" val="684608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F4C3C-6F97-A1A7-670D-3D36D2C9AC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3E6EB5-E78F-0CDA-14CE-93DFD3C7E6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5A2829-3BD9-3B6F-D88F-101351BEB29E}"/>
              </a:ext>
            </a:extLst>
          </p:cNvPr>
          <p:cNvSpPr>
            <a:spLocks noGrp="1"/>
          </p:cNvSpPr>
          <p:nvPr>
            <p:ph type="body" idx="1"/>
          </p:nvPr>
        </p:nvSpPr>
        <p:spPr/>
        <p:txBody>
          <a:bodyPr>
            <a:normAutofit/>
          </a:bodyPr>
          <a:lstStyle/>
          <a:p>
            <a:endParaRPr lang="ar-SA"/>
          </a:p>
        </p:txBody>
      </p:sp>
      <p:sp>
        <p:nvSpPr>
          <p:cNvPr id="4" name="Header Placeholder 3">
            <a:extLst>
              <a:ext uri="{FF2B5EF4-FFF2-40B4-BE49-F238E27FC236}">
                <a16:creationId xmlns:a16="http://schemas.microsoft.com/office/drawing/2014/main" id="{2431131E-EA0F-F7B0-FC2A-5EE26BA958CF}"/>
              </a:ext>
            </a:extLst>
          </p:cNvPr>
          <p:cNvSpPr>
            <a:spLocks noGrp="1"/>
          </p:cNvSpPr>
          <p:nvPr>
            <p:ph type="hdr" sz="quarter" idx="10"/>
          </p:nvPr>
        </p:nvSpPr>
        <p:spPr/>
        <p:txBody>
          <a:bodyPr/>
          <a:lstStyle/>
          <a:p>
            <a:r>
              <a:rPr lang="ar-SA"/>
              <a:t>قسم المحاسبة والمالية</a:t>
            </a:r>
          </a:p>
        </p:txBody>
      </p:sp>
      <p:sp>
        <p:nvSpPr>
          <p:cNvPr id="5" name="Date Placeholder 4">
            <a:extLst>
              <a:ext uri="{FF2B5EF4-FFF2-40B4-BE49-F238E27FC236}">
                <a16:creationId xmlns:a16="http://schemas.microsoft.com/office/drawing/2014/main" id="{B3E2DC2F-0805-8129-C389-58BC3A0B21E4}"/>
              </a:ext>
            </a:extLst>
          </p:cNvPr>
          <p:cNvSpPr>
            <a:spLocks noGrp="1"/>
          </p:cNvSpPr>
          <p:nvPr>
            <p:ph type="dt" idx="11"/>
          </p:nvPr>
        </p:nvSpPr>
        <p:spPr/>
        <p:txBody>
          <a:bodyPr/>
          <a:lstStyle/>
          <a:p>
            <a:fld id="{052CBDF7-05A1-4F87-8880-B82F7F420A51}" type="datetime1">
              <a:rPr lang="en-US" smtClean="0"/>
              <a:t>5/6/2025</a:t>
            </a:fld>
            <a:endParaRPr lang="ar-SA"/>
          </a:p>
        </p:txBody>
      </p:sp>
      <p:sp>
        <p:nvSpPr>
          <p:cNvPr id="6" name="Footer Placeholder 5">
            <a:extLst>
              <a:ext uri="{FF2B5EF4-FFF2-40B4-BE49-F238E27FC236}">
                <a16:creationId xmlns:a16="http://schemas.microsoft.com/office/drawing/2014/main" id="{F3CB7F1F-49FC-4D1C-603C-051019AA1159}"/>
              </a:ext>
            </a:extLst>
          </p:cNvPr>
          <p:cNvSpPr>
            <a:spLocks noGrp="1"/>
          </p:cNvSpPr>
          <p:nvPr>
            <p:ph type="ftr" sz="quarter" idx="12"/>
          </p:nvPr>
        </p:nvSpPr>
        <p:spPr/>
        <p:txBody>
          <a:bodyPr/>
          <a:lstStyle/>
          <a:p>
            <a:r>
              <a:rPr lang="ar-SA"/>
              <a:t>الأستاذ الدكتور بوداح عبدالجليل</a:t>
            </a:r>
          </a:p>
        </p:txBody>
      </p:sp>
      <p:sp>
        <p:nvSpPr>
          <p:cNvPr id="7" name="Slide Number Placeholder 6">
            <a:extLst>
              <a:ext uri="{FF2B5EF4-FFF2-40B4-BE49-F238E27FC236}">
                <a16:creationId xmlns:a16="http://schemas.microsoft.com/office/drawing/2014/main" id="{07648FAD-6FF2-BBDE-6FCC-C19146BDC85D}"/>
              </a:ext>
            </a:extLst>
          </p:cNvPr>
          <p:cNvSpPr>
            <a:spLocks noGrp="1"/>
          </p:cNvSpPr>
          <p:nvPr>
            <p:ph type="sldNum" sz="quarter" idx="13"/>
          </p:nvPr>
        </p:nvSpPr>
        <p:spPr/>
        <p:txBody>
          <a:bodyPr/>
          <a:lstStyle/>
          <a:p>
            <a:fld id="{2F576C64-1989-487D-A6AB-C06D0AEDBD91}" type="slidenum">
              <a:rPr lang="ar-SA" smtClean="0"/>
              <a:pPr/>
              <a:t>13</a:t>
            </a:fld>
            <a:endParaRPr lang="ar-SA"/>
          </a:p>
        </p:txBody>
      </p:sp>
    </p:spTree>
    <p:extLst>
      <p:ext uri="{BB962C8B-B14F-4D97-AF65-F5344CB8AC3E}">
        <p14:creationId xmlns:p14="http://schemas.microsoft.com/office/powerpoint/2010/main" val="1075146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4A308-4D27-E318-5658-BDA12F3DE8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8CDE36-781D-CBA2-02ED-31BF9818EE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5B6967-03B9-C897-FE46-067E8E85A0C3}"/>
              </a:ext>
            </a:extLst>
          </p:cNvPr>
          <p:cNvSpPr>
            <a:spLocks noGrp="1"/>
          </p:cNvSpPr>
          <p:nvPr>
            <p:ph type="body" idx="1"/>
          </p:nvPr>
        </p:nvSpPr>
        <p:spPr/>
        <p:txBody>
          <a:bodyPr>
            <a:normAutofit/>
          </a:bodyPr>
          <a:lstStyle/>
          <a:p>
            <a:endParaRPr lang="ar-SA"/>
          </a:p>
        </p:txBody>
      </p:sp>
      <p:sp>
        <p:nvSpPr>
          <p:cNvPr id="4" name="Header Placeholder 3">
            <a:extLst>
              <a:ext uri="{FF2B5EF4-FFF2-40B4-BE49-F238E27FC236}">
                <a16:creationId xmlns:a16="http://schemas.microsoft.com/office/drawing/2014/main" id="{4B0091BA-0F74-713F-9CEF-A50F39355612}"/>
              </a:ext>
            </a:extLst>
          </p:cNvPr>
          <p:cNvSpPr>
            <a:spLocks noGrp="1"/>
          </p:cNvSpPr>
          <p:nvPr>
            <p:ph type="hdr" sz="quarter" idx="10"/>
          </p:nvPr>
        </p:nvSpPr>
        <p:spPr/>
        <p:txBody>
          <a:bodyPr/>
          <a:lstStyle/>
          <a:p>
            <a:r>
              <a:rPr lang="ar-SA"/>
              <a:t>قسم المحاسبة والمالية</a:t>
            </a:r>
          </a:p>
        </p:txBody>
      </p:sp>
      <p:sp>
        <p:nvSpPr>
          <p:cNvPr id="5" name="Date Placeholder 4">
            <a:extLst>
              <a:ext uri="{FF2B5EF4-FFF2-40B4-BE49-F238E27FC236}">
                <a16:creationId xmlns:a16="http://schemas.microsoft.com/office/drawing/2014/main" id="{E972441D-48B9-C8C7-DBAD-E6AB20F82845}"/>
              </a:ext>
            </a:extLst>
          </p:cNvPr>
          <p:cNvSpPr>
            <a:spLocks noGrp="1"/>
          </p:cNvSpPr>
          <p:nvPr>
            <p:ph type="dt" idx="11"/>
          </p:nvPr>
        </p:nvSpPr>
        <p:spPr/>
        <p:txBody>
          <a:bodyPr/>
          <a:lstStyle/>
          <a:p>
            <a:fld id="{7E23205F-3909-467A-A2E8-745152AC1134}" type="datetime1">
              <a:rPr lang="en-US" smtClean="0"/>
              <a:t>5/6/2025</a:t>
            </a:fld>
            <a:endParaRPr lang="ar-SA"/>
          </a:p>
        </p:txBody>
      </p:sp>
      <p:sp>
        <p:nvSpPr>
          <p:cNvPr id="6" name="Footer Placeholder 5">
            <a:extLst>
              <a:ext uri="{FF2B5EF4-FFF2-40B4-BE49-F238E27FC236}">
                <a16:creationId xmlns:a16="http://schemas.microsoft.com/office/drawing/2014/main" id="{5EA1558A-848F-9C97-33C0-DBD16787BCF2}"/>
              </a:ext>
            </a:extLst>
          </p:cNvPr>
          <p:cNvSpPr>
            <a:spLocks noGrp="1"/>
          </p:cNvSpPr>
          <p:nvPr>
            <p:ph type="ftr" sz="quarter" idx="12"/>
          </p:nvPr>
        </p:nvSpPr>
        <p:spPr/>
        <p:txBody>
          <a:bodyPr/>
          <a:lstStyle/>
          <a:p>
            <a:r>
              <a:rPr lang="ar-SA"/>
              <a:t>الأستاذ الدكتور بوداح عبدالجليل</a:t>
            </a:r>
          </a:p>
        </p:txBody>
      </p:sp>
      <p:sp>
        <p:nvSpPr>
          <p:cNvPr id="7" name="Slide Number Placeholder 6">
            <a:extLst>
              <a:ext uri="{FF2B5EF4-FFF2-40B4-BE49-F238E27FC236}">
                <a16:creationId xmlns:a16="http://schemas.microsoft.com/office/drawing/2014/main" id="{44A74685-894A-318B-647B-89EC595848A7}"/>
              </a:ext>
            </a:extLst>
          </p:cNvPr>
          <p:cNvSpPr>
            <a:spLocks noGrp="1"/>
          </p:cNvSpPr>
          <p:nvPr>
            <p:ph type="sldNum" sz="quarter" idx="13"/>
          </p:nvPr>
        </p:nvSpPr>
        <p:spPr/>
        <p:txBody>
          <a:bodyPr/>
          <a:lstStyle/>
          <a:p>
            <a:fld id="{2F576C64-1989-487D-A6AB-C06D0AEDBD91}" type="slidenum">
              <a:rPr lang="ar-SA" smtClean="0"/>
              <a:pPr/>
              <a:t>14</a:t>
            </a:fld>
            <a:endParaRPr lang="ar-SA"/>
          </a:p>
        </p:txBody>
      </p:sp>
    </p:spTree>
    <p:extLst>
      <p:ext uri="{BB962C8B-B14F-4D97-AF65-F5344CB8AC3E}">
        <p14:creationId xmlns:p14="http://schemas.microsoft.com/office/powerpoint/2010/main" val="1098553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F6393-F68C-A2B2-BC67-43F1B39D17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4FFC68-9D3E-45C7-9281-15BFF4F5C5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E2C77E-08B3-DAC5-2090-44842C23B116}"/>
              </a:ext>
            </a:extLst>
          </p:cNvPr>
          <p:cNvSpPr>
            <a:spLocks noGrp="1"/>
          </p:cNvSpPr>
          <p:nvPr>
            <p:ph type="body" idx="1"/>
          </p:nvPr>
        </p:nvSpPr>
        <p:spPr/>
        <p:txBody>
          <a:bodyPr>
            <a:normAutofit/>
          </a:bodyPr>
          <a:lstStyle/>
          <a:p>
            <a:endParaRPr lang="ar-SA"/>
          </a:p>
        </p:txBody>
      </p:sp>
      <p:sp>
        <p:nvSpPr>
          <p:cNvPr id="4" name="Header Placeholder 3">
            <a:extLst>
              <a:ext uri="{FF2B5EF4-FFF2-40B4-BE49-F238E27FC236}">
                <a16:creationId xmlns:a16="http://schemas.microsoft.com/office/drawing/2014/main" id="{237B4B76-F85B-A594-8B38-02710455DA6A}"/>
              </a:ext>
            </a:extLst>
          </p:cNvPr>
          <p:cNvSpPr>
            <a:spLocks noGrp="1"/>
          </p:cNvSpPr>
          <p:nvPr>
            <p:ph type="hdr" sz="quarter" idx="10"/>
          </p:nvPr>
        </p:nvSpPr>
        <p:spPr/>
        <p:txBody>
          <a:bodyPr/>
          <a:lstStyle/>
          <a:p>
            <a:r>
              <a:rPr lang="ar-SA"/>
              <a:t>قسم المحاسبة والمالية</a:t>
            </a:r>
          </a:p>
        </p:txBody>
      </p:sp>
      <p:sp>
        <p:nvSpPr>
          <p:cNvPr id="5" name="Date Placeholder 4">
            <a:extLst>
              <a:ext uri="{FF2B5EF4-FFF2-40B4-BE49-F238E27FC236}">
                <a16:creationId xmlns:a16="http://schemas.microsoft.com/office/drawing/2014/main" id="{DC96140D-0BE1-4A60-83DB-42214FA700ED}"/>
              </a:ext>
            </a:extLst>
          </p:cNvPr>
          <p:cNvSpPr>
            <a:spLocks noGrp="1"/>
          </p:cNvSpPr>
          <p:nvPr>
            <p:ph type="dt" idx="11"/>
          </p:nvPr>
        </p:nvSpPr>
        <p:spPr/>
        <p:txBody>
          <a:bodyPr/>
          <a:lstStyle/>
          <a:p>
            <a:fld id="{3789CB99-CF9E-4892-B5D1-98D89093C479}" type="datetime1">
              <a:rPr lang="en-US" smtClean="0"/>
              <a:t>5/6/2025</a:t>
            </a:fld>
            <a:endParaRPr lang="ar-SA"/>
          </a:p>
        </p:txBody>
      </p:sp>
      <p:sp>
        <p:nvSpPr>
          <p:cNvPr id="6" name="Footer Placeholder 5">
            <a:extLst>
              <a:ext uri="{FF2B5EF4-FFF2-40B4-BE49-F238E27FC236}">
                <a16:creationId xmlns:a16="http://schemas.microsoft.com/office/drawing/2014/main" id="{67C23BA5-ACC1-E870-92AF-E4FB3C458DB8}"/>
              </a:ext>
            </a:extLst>
          </p:cNvPr>
          <p:cNvSpPr>
            <a:spLocks noGrp="1"/>
          </p:cNvSpPr>
          <p:nvPr>
            <p:ph type="ftr" sz="quarter" idx="12"/>
          </p:nvPr>
        </p:nvSpPr>
        <p:spPr/>
        <p:txBody>
          <a:bodyPr/>
          <a:lstStyle/>
          <a:p>
            <a:r>
              <a:rPr lang="ar-SA"/>
              <a:t>الأستاذ الدكتور بوداح عبدالجليل</a:t>
            </a:r>
          </a:p>
        </p:txBody>
      </p:sp>
      <p:sp>
        <p:nvSpPr>
          <p:cNvPr id="7" name="Slide Number Placeholder 6">
            <a:extLst>
              <a:ext uri="{FF2B5EF4-FFF2-40B4-BE49-F238E27FC236}">
                <a16:creationId xmlns:a16="http://schemas.microsoft.com/office/drawing/2014/main" id="{D062FF7A-9250-B781-8496-0465E661CBCD}"/>
              </a:ext>
            </a:extLst>
          </p:cNvPr>
          <p:cNvSpPr>
            <a:spLocks noGrp="1"/>
          </p:cNvSpPr>
          <p:nvPr>
            <p:ph type="sldNum" sz="quarter" idx="13"/>
          </p:nvPr>
        </p:nvSpPr>
        <p:spPr/>
        <p:txBody>
          <a:bodyPr/>
          <a:lstStyle/>
          <a:p>
            <a:fld id="{2F576C64-1989-487D-A6AB-C06D0AEDBD91}" type="slidenum">
              <a:rPr lang="ar-SA" smtClean="0"/>
              <a:pPr/>
              <a:t>15</a:t>
            </a:fld>
            <a:endParaRPr lang="ar-SA"/>
          </a:p>
        </p:txBody>
      </p:sp>
    </p:spTree>
    <p:extLst>
      <p:ext uri="{BB962C8B-B14F-4D97-AF65-F5344CB8AC3E}">
        <p14:creationId xmlns:p14="http://schemas.microsoft.com/office/powerpoint/2010/main" val="2029555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C4E5A-2744-56EC-02F4-BE57DDEA5B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82B8D0-46AD-BE7B-D3EB-0CD5A001A5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08BADF-5432-4457-78A6-63C0E4D224E8}"/>
              </a:ext>
            </a:extLst>
          </p:cNvPr>
          <p:cNvSpPr>
            <a:spLocks noGrp="1"/>
          </p:cNvSpPr>
          <p:nvPr>
            <p:ph type="body" idx="1"/>
          </p:nvPr>
        </p:nvSpPr>
        <p:spPr/>
        <p:txBody>
          <a:bodyPr>
            <a:normAutofit/>
          </a:bodyPr>
          <a:lstStyle/>
          <a:p>
            <a:endParaRPr lang="ar-SA"/>
          </a:p>
        </p:txBody>
      </p:sp>
      <p:sp>
        <p:nvSpPr>
          <p:cNvPr id="4" name="Header Placeholder 3">
            <a:extLst>
              <a:ext uri="{FF2B5EF4-FFF2-40B4-BE49-F238E27FC236}">
                <a16:creationId xmlns:a16="http://schemas.microsoft.com/office/drawing/2014/main" id="{C1C3D21A-19AE-DA83-1B42-70830128E47B}"/>
              </a:ext>
            </a:extLst>
          </p:cNvPr>
          <p:cNvSpPr>
            <a:spLocks noGrp="1"/>
          </p:cNvSpPr>
          <p:nvPr>
            <p:ph type="hdr" sz="quarter" idx="10"/>
          </p:nvPr>
        </p:nvSpPr>
        <p:spPr/>
        <p:txBody>
          <a:bodyPr/>
          <a:lstStyle/>
          <a:p>
            <a:r>
              <a:rPr lang="ar-SA"/>
              <a:t>قسم المحاسبة والمالية</a:t>
            </a:r>
          </a:p>
        </p:txBody>
      </p:sp>
      <p:sp>
        <p:nvSpPr>
          <p:cNvPr id="5" name="Date Placeholder 4">
            <a:extLst>
              <a:ext uri="{FF2B5EF4-FFF2-40B4-BE49-F238E27FC236}">
                <a16:creationId xmlns:a16="http://schemas.microsoft.com/office/drawing/2014/main" id="{931BEE9F-DD46-ACED-887A-F03CDB475E40}"/>
              </a:ext>
            </a:extLst>
          </p:cNvPr>
          <p:cNvSpPr>
            <a:spLocks noGrp="1"/>
          </p:cNvSpPr>
          <p:nvPr>
            <p:ph type="dt" idx="11"/>
          </p:nvPr>
        </p:nvSpPr>
        <p:spPr/>
        <p:txBody>
          <a:bodyPr/>
          <a:lstStyle/>
          <a:p>
            <a:fld id="{E0EBCA46-E168-4083-ABD3-68BE8F257FB5}" type="datetime1">
              <a:rPr lang="en-US" smtClean="0"/>
              <a:t>5/6/2025</a:t>
            </a:fld>
            <a:endParaRPr lang="ar-SA"/>
          </a:p>
        </p:txBody>
      </p:sp>
      <p:sp>
        <p:nvSpPr>
          <p:cNvPr id="6" name="Footer Placeholder 5">
            <a:extLst>
              <a:ext uri="{FF2B5EF4-FFF2-40B4-BE49-F238E27FC236}">
                <a16:creationId xmlns:a16="http://schemas.microsoft.com/office/drawing/2014/main" id="{EE420E91-6428-D8D0-AFD0-DF069E6A90EE}"/>
              </a:ext>
            </a:extLst>
          </p:cNvPr>
          <p:cNvSpPr>
            <a:spLocks noGrp="1"/>
          </p:cNvSpPr>
          <p:nvPr>
            <p:ph type="ftr" sz="quarter" idx="12"/>
          </p:nvPr>
        </p:nvSpPr>
        <p:spPr/>
        <p:txBody>
          <a:bodyPr/>
          <a:lstStyle/>
          <a:p>
            <a:r>
              <a:rPr lang="ar-SA"/>
              <a:t>الأستاذ الدكتور بوداح عبدالجليل</a:t>
            </a:r>
          </a:p>
        </p:txBody>
      </p:sp>
      <p:sp>
        <p:nvSpPr>
          <p:cNvPr id="7" name="Slide Number Placeholder 6">
            <a:extLst>
              <a:ext uri="{FF2B5EF4-FFF2-40B4-BE49-F238E27FC236}">
                <a16:creationId xmlns:a16="http://schemas.microsoft.com/office/drawing/2014/main" id="{DC7CF6E4-4E29-F0D9-663F-09BDC83DA114}"/>
              </a:ext>
            </a:extLst>
          </p:cNvPr>
          <p:cNvSpPr>
            <a:spLocks noGrp="1"/>
          </p:cNvSpPr>
          <p:nvPr>
            <p:ph type="sldNum" sz="quarter" idx="13"/>
          </p:nvPr>
        </p:nvSpPr>
        <p:spPr/>
        <p:txBody>
          <a:bodyPr/>
          <a:lstStyle/>
          <a:p>
            <a:fld id="{2F576C64-1989-487D-A6AB-C06D0AEDBD91}" type="slidenum">
              <a:rPr lang="ar-SA" smtClean="0"/>
              <a:pPr/>
              <a:t>16</a:t>
            </a:fld>
            <a:endParaRPr lang="ar-SA"/>
          </a:p>
        </p:txBody>
      </p:sp>
    </p:spTree>
    <p:extLst>
      <p:ext uri="{BB962C8B-B14F-4D97-AF65-F5344CB8AC3E}">
        <p14:creationId xmlns:p14="http://schemas.microsoft.com/office/powerpoint/2010/main" val="5081795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D3EAC-F38F-5A23-7247-F454CE8737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ED5E05-E65C-E00B-E936-D400FF5922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79B704-F00F-74DB-8FC9-C753F106B81B}"/>
              </a:ext>
            </a:extLst>
          </p:cNvPr>
          <p:cNvSpPr>
            <a:spLocks noGrp="1"/>
          </p:cNvSpPr>
          <p:nvPr>
            <p:ph type="body" idx="1"/>
          </p:nvPr>
        </p:nvSpPr>
        <p:spPr/>
        <p:txBody>
          <a:bodyPr>
            <a:normAutofit/>
          </a:bodyPr>
          <a:lstStyle/>
          <a:p>
            <a:endParaRPr lang="ar-SA"/>
          </a:p>
        </p:txBody>
      </p:sp>
      <p:sp>
        <p:nvSpPr>
          <p:cNvPr id="4" name="Header Placeholder 3">
            <a:extLst>
              <a:ext uri="{FF2B5EF4-FFF2-40B4-BE49-F238E27FC236}">
                <a16:creationId xmlns:a16="http://schemas.microsoft.com/office/drawing/2014/main" id="{C4A7AA6B-B779-3AD0-BE3F-A60AFF63E09E}"/>
              </a:ext>
            </a:extLst>
          </p:cNvPr>
          <p:cNvSpPr>
            <a:spLocks noGrp="1"/>
          </p:cNvSpPr>
          <p:nvPr>
            <p:ph type="hdr" sz="quarter" idx="10"/>
          </p:nvPr>
        </p:nvSpPr>
        <p:spPr/>
        <p:txBody>
          <a:bodyPr/>
          <a:lstStyle/>
          <a:p>
            <a:r>
              <a:rPr lang="ar-SA"/>
              <a:t>قسم المحاسبة والمالية</a:t>
            </a:r>
          </a:p>
        </p:txBody>
      </p:sp>
      <p:sp>
        <p:nvSpPr>
          <p:cNvPr id="5" name="Date Placeholder 4">
            <a:extLst>
              <a:ext uri="{FF2B5EF4-FFF2-40B4-BE49-F238E27FC236}">
                <a16:creationId xmlns:a16="http://schemas.microsoft.com/office/drawing/2014/main" id="{881008D2-AF41-CF75-D057-D7F65C45715F}"/>
              </a:ext>
            </a:extLst>
          </p:cNvPr>
          <p:cNvSpPr>
            <a:spLocks noGrp="1"/>
          </p:cNvSpPr>
          <p:nvPr>
            <p:ph type="dt" idx="11"/>
          </p:nvPr>
        </p:nvSpPr>
        <p:spPr/>
        <p:txBody>
          <a:bodyPr/>
          <a:lstStyle/>
          <a:p>
            <a:fld id="{D227D464-867C-4EFA-91B3-E297357BEB91}" type="datetime1">
              <a:rPr lang="en-US" smtClean="0"/>
              <a:t>5/6/2025</a:t>
            </a:fld>
            <a:endParaRPr lang="ar-SA"/>
          </a:p>
        </p:txBody>
      </p:sp>
      <p:sp>
        <p:nvSpPr>
          <p:cNvPr id="6" name="Footer Placeholder 5">
            <a:extLst>
              <a:ext uri="{FF2B5EF4-FFF2-40B4-BE49-F238E27FC236}">
                <a16:creationId xmlns:a16="http://schemas.microsoft.com/office/drawing/2014/main" id="{BDB90A32-4D25-0819-5A8F-9B58CED0ADA0}"/>
              </a:ext>
            </a:extLst>
          </p:cNvPr>
          <p:cNvSpPr>
            <a:spLocks noGrp="1"/>
          </p:cNvSpPr>
          <p:nvPr>
            <p:ph type="ftr" sz="quarter" idx="12"/>
          </p:nvPr>
        </p:nvSpPr>
        <p:spPr/>
        <p:txBody>
          <a:bodyPr/>
          <a:lstStyle/>
          <a:p>
            <a:r>
              <a:rPr lang="ar-SA"/>
              <a:t>الأستاذ الدكتور بوداح عبدالجليل</a:t>
            </a:r>
          </a:p>
        </p:txBody>
      </p:sp>
      <p:sp>
        <p:nvSpPr>
          <p:cNvPr id="7" name="Slide Number Placeholder 6">
            <a:extLst>
              <a:ext uri="{FF2B5EF4-FFF2-40B4-BE49-F238E27FC236}">
                <a16:creationId xmlns:a16="http://schemas.microsoft.com/office/drawing/2014/main" id="{F6DF328F-72C4-C74C-3390-AB9D758E86BE}"/>
              </a:ext>
            </a:extLst>
          </p:cNvPr>
          <p:cNvSpPr>
            <a:spLocks noGrp="1"/>
          </p:cNvSpPr>
          <p:nvPr>
            <p:ph type="sldNum" sz="quarter" idx="13"/>
          </p:nvPr>
        </p:nvSpPr>
        <p:spPr/>
        <p:txBody>
          <a:bodyPr/>
          <a:lstStyle/>
          <a:p>
            <a:fld id="{2F576C64-1989-487D-A6AB-C06D0AEDBD91}" type="slidenum">
              <a:rPr lang="ar-SA" smtClean="0"/>
              <a:pPr/>
              <a:t>17</a:t>
            </a:fld>
            <a:endParaRPr lang="ar-SA"/>
          </a:p>
        </p:txBody>
      </p:sp>
    </p:spTree>
    <p:extLst>
      <p:ext uri="{BB962C8B-B14F-4D97-AF65-F5344CB8AC3E}">
        <p14:creationId xmlns:p14="http://schemas.microsoft.com/office/powerpoint/2010/main" val="26029237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273107-E223-2A06-815C-5B36FE253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2292C9-7E87-562D-5DCE-60A3773FFA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9E2F8D-A8DF-F05E-EE54-A20B3E0228C7}"/>
              </a:ext>
            </a:extLst>
          </p:cNvPr>
          <p:cNvSpPr>
            <a:spLocks noGrp="1"/>
          </p:cNvSpPr>
          <p:nvPr>
            <p:ph type="body" idx="1"/>
          </p:nvPr>
        </p:nvSpPr>
        <p:spPr/>
        <p:txBody>
          <a:bodyPr>
            <a:normAutofit/>
          </a:bodyPr>
          <a:lstStyle/>
          <a:p>
            <a:endParaRPr lang="ar-SA"/>
          </a:p>
        </p:txBody>
      </p:sp>
      <p:sp>
        <p:nvSpPr>
          <p:cNvPr id="4" name="Header Placeholder 3">
            <a:extLst>
              <a:ext uri="{FF2B5EF4-FFF2-40B4-BE49-F238E27FC236}">
                <a16:creationId xmlns:a16="http://schemas.microsoft.com/office/drawing/2014/main" id="{1E88CEC7-BC3C-325E-D375-424042EDD1F2}"/>
              </a:ext>
            </a:extLst>
          </p:cNvPr>
          <p:cNvSpPr>
            <a:spLocks noGrp="1"/>
          </p:cNvSpPr>
          <p:nvPr>
            <p:ph type="hdr" sz="quarter" idx="10"/>
          </p:nvPr>
        </p:nvSpPr>
        <p:spPr/>
        <p:txBody>
          <a:bodyPr/>
          <a:lstStyle/>
          <a:p>
            <a:r>
              <a:rPr lang="ar-SA"/>
              <a:t>قسم المحاسبة والمالية</a:t>
            </a:r>
          </a:p>
        </p:txBody>
      </p:sp>
      <p:sp>
        <p:nvSpPr>
          <p:cNvPr id="5" name="Date Placeholder 4">
            <a:extLst>
              <a:ext uri="{FF2B5EF4-FFF2-40B4-BE49-F238E27FC236}">
                <a16:creationId xmlns:a16="http://schemas.microsoft.com/office/drawing/2014/main" id="{0AC7C0C8-630C-E2BC-F0B6-3B1F4FC824A9}"/>
              </a:ext>
            </a:extLst>
          </p:cNvPr>
          <p:cNvSpPr>
            <a:spLocks noGrp="1"/>
          </p:cNvSpPr>
          <p:nvPr>
            <p:ph type="dt" idx="11"/>
          </p:nvPr>
        </p:nvSpPr>
        <p:spPr/>
        <p:txBody>
          <a:bodyPr/>
          <a:lstStyle/>
          <a:p>
            <a:fld id="{87914A00-F74B-4C6A-86D4-48BA81E21B11}" type="datetime1">
              <a:rPr lang="en-US" smtClean="0"/>
              <a:t>5/6/2025</a:t>
            </a:fld>
            <a:endParaRPr lang="ar-SA"/>
          </a:p>
        </p:txBody>
      </p:sp>
      <p:sp>
        <p:nvSpPr>
          <p:cNvPr id="6" name="Footer Placeholder 5">
            <a:extLst>
              <a:ext uri="{FF2B5EF4-FFF2-40B4-BE49-F238E27FC236}">
                <a16:creationId xmlns:a16="http://schemas.microsoft.com/office/drawing/2014/main" id="{0E1EDC39-A0EF-22C6-A216-BBB28F0A88FA}"/>
              </a:ext>
            </a:extLst>
          </p:cNvPr>
          <p:cNvSpPr>
            <a:spLocks noGrp="1"/>
          </p:cNvSpPr>
          <p:nvPr>
            <p:ph type="ftr" sz="quarter" idx="12"/>
          </p:nvPr>
        </p:nvSpPr>
        <p:spPr/>
        <p:txBody>
          <a:bodyPr/>
          <a:lstStyle/>
          <a:p>
            <a:r>
              <a:rPr lang="ar-SA"/>
              <a:t>الأستاذ الدكتور بوداح عبدالجليل</a:t>
            </a:r>
          </a:p>
        </p:txBody>
      </p:sp>
      <p:sp>
        <p:nvSpPr>
          <p:cNvPr id="7" name="Slide Number Placeholder 6">
            <a:extLst>
              <a:ext uri="{FF2B5EF4-FFF2-40B4-BE49-F238E27FC236}">
                <a16:creationId xmlns:a16="http://schemas.microsoft.com/office/drawing/2014/main" id="{3015282C-56D8-4A9F-C82D-2C289AF8C421}"/>
              </a:ext>
            </a:extLst>
          </p:cNvPr>
          <p:cNvSpPr>
            <a:spLocks noGrp="1"/>
          </p:cNvSpPr>
          <p:nvPr>
            <p:ph type="sldNum" sz="quarter" idx="13"/>
          </p:nvPr>
        </p:nvSpPr>
        <p:spPr/>
        <p:txBody>
          <a:bodyPr/>
          <a:lstStyle/>
          <a:p>
            <a:fld id="{2F576C64-1989-487D-A6AB-C06D0AEDBD91}" type="slidenum">
              <a:rPr lang="ar-SA" smtClean="0"/>
              <a:pPr/>
              <a:t>18</a:t>
            </a:fld>
            <a:endParaRPr lang="ar-SA"/>
          </a:p>
        </p:txBody>
      </p:sp>
    </p:spTree>
    <p:extLst>
      <p:ext uri="{BB962C8B-B14F-4D97-AF65-F5344CB8AC3E}">
        <p14:creationId xmlns:p14="http://schemas.microsoft.com/office/powerpoint/2010/main" val="13829109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2939B-9E74-A2AE-48E3-6089C5CF8E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FDEB1C-6149-E5C7-0274-3293A34E74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1CDBE2-F82D-8CAB-C51D-544314312183}"/>
              </a:ext>
            </a:extLst>
          </p:cNvPr>
          <p:cNvSpPr>
            <a:spLocks noGrp="1"/>
          </p:cNvSpPr>
          <p:nvPr>
            <p:ph type="body" idx="1"/>
          </p:nvPr>
        </p:nvSpPr>
        <p:spPr/>
        <p:txBody>
          <a:bodyPr>
            <a:normAutofit/>
          </a:bodyPr>
          <a:lstStyle/>
          <a:p>
            <a:endParaRPr lang="ar-SA"/>
          </a:p>
        </p:txBody>
      </p:sp>
      <p:sp>
        <p:nvSpPr>
          <p:cNvPr id="4" name="Header Placeholder 3">
            <a:extLst>
              <a:ext uri="{FF2B5EF4-FFF2-40B4-BE49-F238E27FC236}">
                <a16:creationId xmlns:a16="http://schemas.microsoft.com/office/drawing/2014/main" id="{C0B270C9-ACE2-082A-2DEA-F0CB573BC12E}"/>
              </a:ext>
            </a:extLst>
          </p:cNvPr>
          <p:cNvSpPr>
            <a:spLocks noGrp="1"/>
          </p:cNvSpPr>
          <p:nvPr>
            <p:ph type="hdr" sz="quarter" idx="10"/>
          </p:nvPr>
        </p:nvSpPr>
        <p:spPr/>
        <p:txBody>
          <a:bodyPr/>
          <a:lstStyle/>
          <a:p>
            <a:r>
              <a:rPr lang="ar-SA"/>
              <a:t>قسم المحاسبة والمالية</a:t>
            </a:r>
          </a:p>
        </p:txBody>
      </p:sp>
      <p:sp>
        <p:nvSpPr>
          <p:cNvPr id="5" name="Date Placeholder 4">
            <a:extLst>
              <a:ext uri="{FF2B5EF4-FFF2-40B4-BE49-F238E27FC236}">
                <a16:creationId xmlns:a16="http://schemas.microsoft.com/office/drawing/2014/main" id="{259810AF-6564-5AE8-89BD-EA7B1A9FF578}"/>
              </a:ext>
            </a:extLst>
          </p:cNvPr>
          <p:cNvSpPr>
            <a:spLocks noGrp="1"/>
          </p:cNvSpPr>
          <p:nvPr>
            <p:ph type="dt" idx="11"/>
          </p:nvPr>
        </p:nvSpPr>
        <p:spPr/>
        <p:txBody>
          <a:bodyPr/>
          <a:lstStyle/>
          <a:p>
            <a:fld id="{179166F6-25F8-4118-B05A-161784F22A96}" type="datetime1">
              <a:rPr lang="en-US" smtClean="0"/>
              <a:t>5/6/2025</a:t>
            </a:fld>
            <a:endParaRPr lang="ar-SA"/>
          </a:p>
        </p:txBody>
      </p:sp>
      <p:sp>
        <p:nvSpPr>
          <p:cNvPr id="6" name="Footer Placeholder 5">
            <a:extLst>
              <a:ext uri="{FF2B5EF4-FFF2-40B4-BE49-F238E27FC236}">
                <a16:creationId xmlns:a16="http://schemas.microsoft.com/office/drawing/2014/main" id="{98C32CC0-8556-66FC-D4ED-87A7C6C7827B}"/>
              </a:ext>
            </a:extLst>
          </p:cNvPr>
          <p:cNvSpPr>
            <a:spLocks noGrp="1"/>
          </p:cNvSpPr>
          <p:nvPr>
            <p:ph type="ftr" sz="quarter" idx="12"/>
          </p:nvPr>
        </p:nvSpPr>
        <p:spPr/>
        <p:txBody>
          <a:bodyPr/>
          <a:lstStyle/>
          <a:p>
            <a:r>
              <a:rPr lang="ar-SA"/>
              <a:t>الأستاذ الدكتور بوداح عبدالجليل</a:t>
            </a:r>
          </a:p>
        </p:txBody>
      </p:sp>
      <p:sp>
        <p:nvSpPr>
          <p:cNvPr id="7" name="Slide Number Placeholder 6">
            <a:extLst>
              <a:ext uri="{FF2B5EF4-FFF2-40B4-BE49-F238E27FC236}">
                <a16:creationId xmlns:a16="http://schemas.microsoft.com/office/drawing/2014/main" id="{CFB9F5A4-E6B5-78E4-0719-79BCC6B16AAE}"/>
              </a:ext>
            </a:extLst>
          </p:cNvPr>
          <p:cNvSpPr>
            <a:spLocks noGrp="1"/>
          </p:cNvSpPr>
          <p:nvPr>
            <p:ph type="sldNum" sz="quarter" idx="13"/>
          </p:nvPr>
        </p:nvSpPr>
        <p:spPr/>
        <p:txBody>
          <a:bodyPr/>
          <a:lstStyle/>
          <a:p>
            <a:fld id="{2F576C64-1989-487D-A6AB-C06D0AEDBD91}" type="slidenum">
              <a:rPr lang="ar-SA" smtClean="0"/>
              <a:pPr/>
              <a:t>19</a:t>
            </a:fld>
            <a:endParaRPr lang="ar-SA"/>
          </a:p>
        </p:txBody>
      </p:sp>
    </p:spTree>
    <p:extLst>
      <p:ext uri="{BB962C8B-B14F-4D97-AF65-F5344CB8AC3E}">
        <p14:creationId xmlns:p14="http://schemas.microsoft.com/office/powerpoint/2010/main" val="956903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Header Placeholder 3"/>
          <p:cNvSpPr>
            <a:spLocks noGrp="1"/>
          </p:cNvSpPr>
          <p:nvPr>
            <p:ph type="hdr" sz="quarter" idx="10"/>
          </p:nvPr>
        </p:nvSpPr>
        <p:spPr/>
        <p:txBody>
          <a:bodyPr/>
          <a:lstStyle/>
          <a:p>
            <a:r>
              <a:rPr lang="ar-SA"/>
              <a:t>قسم المحاسبة والمالية</a:t>
            </a:r>
          </a:p>
        </p:txBody>
      </p:sp>
      <p:sp>
        <p:nvSpPr>
          <p:cNvPr id="5" name="Date Placeholder 4"/>
          <p:cNvSpPr>
            <a:spLocks noGrp="1"/>
          </p:cNvSpPr>
          <p:nvPr>
            <p:ph type="dt" idx="11"/>
          </p:nvPr>
        </p:nvSpPr>
        <p:spPr/>
        <p:txBody>
          <a:bodyPr/>
          <a:lstStyle/>
          <a:p>
            <a:fld id="{AEE4FDA6-2BE9-49FA-9204-FD3EF0BF7AD2}" type="datetime1">
              <a:rPr lang="en-US" smtClean="0"/>
              <a:t>5/6/2025</a:t>
            </a:fld>
            <a:endParaRPr lang="ar-SA"/>
          </a:p>
        </p:txBody>
      </p:sp>
      <p:sp>
        <p:nvSpPr>
          <p:cNvPr id="6" name="Footer Placeholder 5"/>
          <p:cNvSpPr>
            <a:spLocks noGrp="1"/>
          </p:cNvSpPr>
          <p:nvPr>
            <p:ph type="ftr" sz="quarter" idx="12"/>
          </p:nvPr>
        </p:nvSpPr>
        <p:spPr/>
        <p:txBody>
          <a:bodyPr/>
          <a:lstStyle/>
          <a:p>
            <a:r>
              <a:rPr lang="ar-SA"/>
              <a:t>الأستاذ الدكتور بوداح عبدالجليل</a:t>
            </a:r>
          </a:p>
        </p:txBody>
      </p:sp>
      <p:sp>
        <p:nvSpPr>
          <p:cNvPr id="7" name="Slide Number Placeholder 6"/>
          <p:cNvSpPr>
            <a:spLocks noGrp="1"/>
          </p:cNvSpPr>
          <p:nvPr>
            <p:ph type="sldNum" sz="quarter" idx="13"/>
          </p:nvPr>
        </p:nvSpPr>
        <p:spPr/>
        <p:txBody>
          <a:bodyPr/>
          <a:lstStyle/>
          <a:p>
            <a:fld id="{2F576C64-1989-487D-A6AB-C06D0AEDBD91}" type="slidenum">
              <a:rPr lang="ar-SA" smtClean="0"/>
              <a:pPr/>
              <a:t>2</a:t>
            </a:fld>
            <a:endParaRPr lang="ar-S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EFB7C-099E-A74C-98F0-F06694BEAC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C1104-4B79-4AC8-570B-4B7FE45AF4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329162-C1A7-1E57-7207-22CE1BCEB969}"/>
              </a:ext>
            </a:extLst>
          </p:cNvPr>
          <p:cNvSpPr>
            <a:spLocks noGrp="1"/>
          </p:cNvSpPr>
          <p:nvPr>
            <p:ph type="body" idx="1"/>
          </p:nvPr>
        </p:nvSpPr>
        <p:spPr/>
        <p:txBody>
          <a:bodyPr>
            <a:normAutofit/>
          </a:bodyPr>
          <a:lstStyle/>
          <a:p>
            <a:endParaRPr lang="ar-SA"/>
          </a:p>
        </p:txBody>
      </p:sp>
      <p:sp>
        <p:nvSpPr>
          <p:cNvPr id="4" name="Header Placeholder 3">
            <a:extLst>
              <a:ext uri="{FF2B5EF4-FFF2-40B4-BE49-F238E27FC236}">
                <a16:creationId xmlns:a16="http://schemas.microsoft.com/office/drawing/2014/main" id="{7DF64B9F-F1CB-FFB2-FDA7-AF8072B2B81D}"/>
              </a:ext>
            </a:extLst>
          </p:cNvPr>
          <p:cNvSpPr>
            <a:spLocks noGrp="1"/>
          </p:cNvSpPr>
          <p:nvPr>
            <p:ph type="hdr" sz="quarter" idx="10"/>
          </p:nvPr>
        </p:nvSpPr>
        <p:spPr/>
        <p:txBody>
          <a:bodyPr/>
          <a:lstStyle/>
          <a:p>
            <a:r>
              <a:rPr lang="ar-SA"/>
              <a:t>قسم المحاسبة والمالية</a:t>
            </a:r>
          </a:p>
        </p:txBody>
      </p:sp>
      <p:sp>
        <p:nvSpPr>
          <p:cNvPr id="5" name="Date Placeholder 4">
            <a:extLst>
              <a:ext uri="{FF2B5EF4-FFF2-40B4-BE49-F238E27FC236}">
                <a16:creationId xmlns:a16="http://schemas.microsoft.com/office/drawing/2014/main" id="{136BF78D-6C7B-C4C8-4E37-222F58D2E087}"/>
              </a:ext>
            </a:extLst>
          </p:cNvPr>
          <p:cNvSpPr>
            <a:spLocks noGrp="1"/>
          </p:cNvSpPr>
          <p:nvPr>
            <p:ph type="dt" idx="11"/>
          </p:nvPr>
        </p:nvSpPr>
        <p:spPr/>
        <p:txBody>
          <a:bodyPr/>
          <a:lstStyle/>
          <a:p>
            <a:fld id="{02C46A42-5C4D-49BC-B8C6-58D21B0BF2E9}" type="datetime1">
              <a:rPr lang="en-US" smtClean="0"/>
              <a:t>5/6/2025</a:t>
            </a:fld>
            <a:endParaRPr lang="ar-SA"/>
          </a:p>
        </p:txBody>
      </p:sp>
      <p:sp>
        <p:nvSpPr>
          <p:cNvPr id="6" name="Footer Placeholder 5">
            <a:extLst>
              <a:ext uri="{FF2B5EF4-FFF2-40B4-BE49-F238E27FC236}">
                <a16:creationId xmlns:a16="http://schemas.microsoft.com/office/drawing/2014/main" id="{557BF042-8837-E6ED-57AA-9638631BD678}"/>
              </a:ext>
            </a:extLst>
          </p:cNvPr>
          <p:cNvSpPr>
            <a:spLocks noGrp="1"/>
          </p:cNvSpPr>
          <p:nvPr>
            <p:ph type="ftr" sz="quarter" idx="12"/>
          </p:nvPr>
        </p:nvSpPr>
        <p:spPr/>
        <p:txBody>
          <a:bodyPr/>
          <a:lstStyle/>
          <a:p>
            <a:r>
              <a:rPr lang="ar-SA"/>
              <a:t>الأستاذ الدكتور بوداح عبدالجليل</a:t>
            </a:r>
          </a:p>
        </p:txBody>
      </p:sp>
      <p:sp>
        <p:nvSpPr>
          <p:cNvPr id="7" name="Slide Number Placeholder 6">
            <a:extLst>
              <a:ext uri="{FF2B5EF4-FFF2-40B4-BE49-F238E27FC236}">
                <a16:creationId xmlns:a16="http://schemas.microsoft.com/office/drawing/2014/main" id="{052BEE7D-109A-E058-1E38-039E462F8482}"/>
              </a:ext>
            </a:extLst>
          </p:cNvPr>
          <p:cNvSpPr>
            <a:spLocks noGrp="1"/>
          </p:cNvSpPr>
          <p:nvPr>
            <p:ph type="sldNum" sz="quarter" idx="13"/>
          </p:nvPr>
        </p:nvSpPr>
        <p:spPr/>
        <p:txBody>
          <a:bodyPr/>
          <a:lstStyle/>
          <a:p>
            <a:fld id="{2F576C64-1989-487D-A6AB-C06D0AEDBD91}" type="slidenum">
              <a:rPr lang="ar-SA" smtClean="0"/>
              <a:pPr/>
              <a:t>20</a:t>
            </a:fld>
            <a:endParaRPr lang="ar-SA"/>
          </a:p>
        </p:txBody>
      </p:sp>
    </p:spTree>
    <p:extLst>
      <p:ext uri="{BB962C8B-B14F-4D97-AF65-F5344CB8AC3E}">
        <p14:creationId xmlns:p14="http://schemas.microsoft.com/office/powerpoint/2010/main" val="328610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3EFC8-8817-77DE-ED05-0C175116C4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A1D221-9A02-FB01-D777-D79FD68BDC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FE0CEF-F247-A5DE-32AE-4B65A32BB6AB}"/>
              </a:ext>
            </a:extLst>
          </p:cNvPr>
          <p:cNvSpPr>
            <a:spLocks noGrp="1"/>
          </p:cNvSpPr>
          <p:nvPr>
            <p:ph type="body" idx="1"/>
          </p:nvPr>
        </p:nvSpPr>
        <p:spPr/>
        <p:txBody>
          <a:bodyPr>
            <a:normAutofit/>
          </a:bodyPr>
          <a:lstStyle/>
          <a:p>
            <a:endParaRPr lang="ar-SA"/>
          </a:p>
        </p:txBody>
      </p:sp>
      <p:sp>
        <p:nvSpPr>
          <p:cNvPr id="4" name="Header Placeholder 3">
            <a:extLst>
              <a:ext uri="{FF2B5EF4-FFF2-40B4-BE49-F238E27FC236}">
                <a16:creationId xmlns:a16="http://schemas.microsoft.com/office/drawing/2014/main" id="{0A3889AB-11D2-5A09-ED36-62F8C5A30C7A}"/>
              </a:ext>
            </a:extLst>
          </p:cNvPr>
          <p:cNvSpPr>
            <a:spLocks noGrp="1"/>
          </p:cNvSpPr>
          <p:nvPr>
            <p:ph type="hdr" sz="quarter" idx="10"/>
          </p:nvPr>
        </p:nvSpPr>
        <p:spPr/>
        <p:txBody>
          <a:bodyPr/>
          <a:lstStyle/>
          <a:p>
            <a:r>
              <a:rPr lang="ar-SA"/>
              <a:t>قسم المحاسبة والمالية</a:t>
            </a:r>
          </a:p>
        </p:txBody>
      </p:sp>
      <p:sp>
        <p:nvSpPr>
          <p:cNvPr id="5" name="Date Placeholder 4">
            <a:extLst>
              <a:ext uri="{FF2B5EF4-FFF2-40B4-BE49-F238E27FC236}">
                <a16:creationId xmlns:a16="http://schemas.microsoft.com/office/drawing/2014/main" id="{3C02ADD8-43A5-D1E4-C3DB-1412949E7EC8}"/>
              </a:ext>
            </a:extLst>
          </p:cNvPr>
          <p:cNvSpPr>
            <a:spLocks noGrp="1"/>
          </p:cNvSpPr>
          <p:nvPr>
            <p:ph type="dt" idx="11"/>
          </p:nvPr>
        </p:nvSpPr>
        <p:spPr/>
        <p:txBody>
          <a:bodyPr/>
          <a:lstStyle/>
          <a:p>
            <a:fld id="{670DD899-4B86-4BBA-B6D5-5F1581998BAA}" type="datetime1">
              <a:rPr lang="en-US" smtClean="0"/>
              <a:t>5/6/2025</a:t>
            </a:fld>
            <a:endParaRPr lang="ar-SA"/>
          </a:p>
        </p:txBody>
      </p:sp>
      <p:sp>
        <p:nvSpPr>
          <p:cNvPr id="6" name="Footer Placeholder 5">
            <a:extLst>
              <a:ext uri="{FF2B5EF4-FFF2-40B4-BE49-F238E27FC236}">
                <a16:creationId xmlns:a16="http://schemas.microsoft.com/office/drawing/2014/main" id="{A65EF3DE-DBA5-7A28-5BD1-4306637728F8}"/>
              </a:ext>
            </a:extLst>
          </p:cNvPr>
          <p:cNvSpPr>
            <a:spLocks noGrp="1"/>
          </p:cNvSpPr>
          <p:nvPr>
            <p:ph type="ftr" sz="quarter" idx="12"/>
          </p:nvPr>
        </p:nvSpPr>
        <p:spPr/>
        <p:txBody>
          <a:bodyPr/>
          <a:lstStyle/>
          <a:p>
            <a:r>
              <a:rPr lang="ar-SA"/>
              <a:t>الأستاذ الدكتور بوداح عبدالجليل</a:t>
            </a:r>
          </a:p>
        </p:txBody>
      </p:sp>
      <p:sp>
        <p:nvSpPr>
          <p:cNvPr id="7" name="Slide Number Placeholder 6">
            <a:extLst>
              <a:ext uri="{FF2B5EF4-FFF2-40B4-BE49-F238E27FC236}">
                <a16:creationId xmlns:a16="http://schemas.microsoft.com/office/drawing/2014/main" id="{E76C1560-32EF-EA37-CD94-548B44EC508D}"/>
              </a:ext>
            </a:extLst>
          </p:cNvPr>
          <p:cNvSpPr>
            <a:spLocks noGrp="1"/>
          </p:cNvSpPr>
          <p:nvPr>
            <p:ph type="sldNum" sz="quarter" idx="13"/>
          </p:nvPr>
        </p:nvSpPr>
        <p:spPr/>
        <p:txBody>
          <a:bodyPr/>
          <a:lstStyle/>
          <a:p>
            <a:fld id="{2F576C64-1989-487D-A6AB-C06D0AEDBD91}" type="slidenum">
              <a:rPr lang="ar-SA" smtClean="0"/>
              <a:pPr/>
              <a:t>21</a:t>
            </a:fld>
            <a:endParaRPr lang="ar-SA"/>
          </a:p>
        </p:txBody>
      </p:sp>
    </p:spTree>
    <p:extLst>
      <p:ext uri="{BB962C8B-B14F-4D97-AF65-F5344CB8AC3E}">
        <p14:creationId xmlns:p14="http://schemas.microsoft.com/office/powerpoint/2010/main" val="37656777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2C1ED-83DE-BABE-8EFA-15835A25FD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4B30A0-F5B0-39FA-440F-FE3E39DB0C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B8B1A1-A0DE-DB10-C9D5-308DC4A5EA43}"/>
              </a:ext>
            </a:extLst>
          </p:cNvPr>
          <p:cNvSpPr>
            <a:spLocks noGrp="1"/>
          </p:cNvSpPr>
          <p:nvPr>
            <p:ph type="body" idx="1"/>
          </p:nvPr>
        </p:nvSpPr>
        <p:spPr/>
        <p:txBody>
          <a:bodyPr>
            <a:normAutofit/>
          </a:bodyPr>
          <a:lstStyle/>
          <a:p>
            <a:endParaRPr lang="ar-SA"/>
          </a:p>
        </p:txBody>
      </p:sp>
      <p:sp>
        <p:nvSpPr>
          <p:cNvPr id="4" name="Header Placeholder 3">
            <a:extLst>
              <a:ext uri="{FF2B5EF4-FFF2-40B4-BE49-F238E27FC236}">
                <a16:creationId xmlns:a16="http://schemas.microsoft.com/office/drawing/2014/main" id="{71593C28-99DF-BA7F-550B-A3EBC506A3EC}"/>
              </a:ext>
            </a:extLst>
          </p:cNvPr>
          <p:cNvSpPr>
            <a:spLocks noGrp="1"/>
          </p:cNvSpPr>
          <p:nvPr>
            <p:ph type="hdr" sz="quarter" idx="10"/>
          </p:nvPr>
        </p:nvSpPr>
        <p:spPr/>
        <p:txBody>
          <a:bodyPr/>
          <a:lstStyle/>
          <a:p>
            <a:r>
              <a:rPr lang="ar-SA"/>
              <a:t>قسم المحاسبة والمالية</a:t>
            </a:r>
          </a:p>
        </p:txBody>
      </p:sp>
      <p:sp>
        <p:nvSpPr>
          <p:cNvPr id="5" name="Date Placeholder 4">
            <a:extLst>
              <a:ext uri="{FF2B5EF4-FFF2-40B4-BE49-F238E27FC236}">
                <a16:creationId xmlns:a16="http://schemas.microsoft.com/office/drawing/2014/main" id="{7AFF02D2-5834-2AA0-40B4-174E887AB687}"/>
              </a:ext>
            </a:extLst>
          </p:cNvPr>
          <p:cNvSpPr>
            <a:spLocks noGrp="1"/>
          </p:cNvSpPr>
          <p:nvPr>
            <p:ph type="dt" idx="11"/>
          </p:nvPr>
        </p:nvSpPr>
        <p:spPr/>
        <p:txBody>
          <a:bodyPr/>
          <a:lstStyle/>
          <a:p>
            <a:fld id="{FE4300C5-DB45-49BA-8762-53BBDA756AE8}" type="datetime1">
              <a:rPr lang="en-US" smtClean="0"/>
              <a:t>5/6/2025</a:t>
            </a:fld>
            <a:endParaRPr lang="ar-SA"/>
          </a:p>
        </p:txBody>
      </p:sp>
      <p:sp>
        <p:nvSpPr>
          <p:cNvPr id="6" name="Footer Placeholder 5">
            <a:extLst>
              <a:ext uri="{FF2B5EF4-FFF2-40B4-BE49-F238E27FC236}">
                <a16:creationId xmlns:a16="http://schemas.microsoft.com/office/drawing/2014/main" id="{0AFB1513-B2EA-7FBE-0B8D-643A98DC8374}"/>
              </a:ext>
            </a:extLst>
          </p:cNvPr>
          <p:cNvSpPr>
            <a:spLocks noGrp="1"/>
          </p:cNvSpPr>
          <p:nvPr>
            <p:ph type="ftr" sz="quarter" idx="12"/>
          </p:nvPr>
        </p:nvSpPr>
        <p:spPr/>
        <p:txBody>
          <a:bodyPr/>
          <a:lstStyle/>
          <a:p>
            <a:r>
              <a:rPr lang="ar-SA"/>
              <a:t>الأستاذ الدكتور بوداح عبدالجليل</a:t>
            </a:r>
          </a:p>
        </p:txBody>
      </p:sp>
      <p:sp>
        <p:nvSpPr>
          <p:cNvPr id="7" name="Slide Number Placeholder 6">
            <a:extLst>
              <a:ext uri="{FF2B5EF4-FFF2-40B4-BE49-F238E27FC236}">
                <a16:creationId xmlns:a16="http://schemas.microsoft.com/office/drawing/2014/main" id="{017DE4CF-C56A-77C9-BBA0-2C59D25CC19D}"/>
              </a:ext>
            </a:extLst>
          </p:cNvPr>
          <p:cNvSpPr>
            <a:spLocks noGrp="1"/>
          </p:cNvSpPr>
          <p:nvPr>
            <p:ph type="sldNum" sz="quarter" idx="13"/>
          </p:nvPr>
        </p:nvSpPr>
        <p:spPr/>
        <p:txBody>
          <a:bodyPr/>
          <a:lstStyle/>
          <a:p>
            <a:fld id="{2F576C64-1989-487D-A6AB-C06D0AEDBD91}" type="slidenum">
              <a:rPr lang="ar-SA" smtClean="0"/>
              <a:pPr/>
              <a:t>22</a:t>
            </a:fld>
            <a:endParaRPr lang="ar-SA"/>
          </a:p>
        </p:txBody>
      </p:sp>
    </p:spTree>
    <p:extLst>
      <p:ext uri="{BB962C8B-B14F-4D97-AF65-F5344CB8AC3E}">
        <p14:creationId xmlns:p14="http://schemas.microsoft.com/office/powerpoint/2010/main" val="7275884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DA775-D2E0-84D2-C2E8-28101CBACA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1C5324-7A56-D3B4-713E-8EE216814D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E7D9A5-B99F-36F0-7A1B-A254928931A5}"/>
              </a:ext>
            </a:extLst>
          </p:cNvPr>
          <p:cNvSpPr>
            <a:spLocks noGrp="1"/>
          </p:cNvSpPr>
          <p:nvPr>
            <p:ph type="body" idx="1"/>
          </p:nvPr>
        </p:nvSpPr>
        <p:spPr/>
        <p:txBody>
          <a:bodyPr>
            <a:normAutofit/>
          </a:bodyPr>
          <a:lstStyle/>
          <a:p>
            <a:endParaRPr lang="ar-SA"/>
          </a:p>
        </p:txBody>
      </p:sp>
      <p:sp>
        <p:nvSpPr>
          <p:cNvPr id="4" name="Header Placeholder 3">
            <a:extLst>
              <a:ext uri="{FF2B5EF4-FFF2-40B4-BE49-F238E27FC236}">
                <a16:creationId xmlns:a16="http://schemas.microsoft.com/office/drawing/2014/main" id="{0B7E9E24-F386-4498-B79B-85EA6B7DC57A}"/>
              </a:ext>
            </a:extLst>
          </p:cNvPr>
          <p:cNvSpPr>
            <a:spLocks noGrp="1"/>
          </p:cNvSpPr>
          <p:nvPr>
            <p:ph type="hdr" sz="quarter" idx="10"/>
          </p:nvPr>
        </p:nvSpPr>
        <p:spPr/>
        <p:txBody>
          <a:bodyPr/>
          <a:lstStyle/>
          <a:p>
            <a:r>
              <a:rPr lang="ar-SA"/>
              <a:t>قسم المحاسبة والمالية</a:t>
            </a:r>
          </a:p>
        </p:txBody>
      </p:sp>
      <p:sp>
        <p:nvSpPr>
          <p:cNvPr id="5" name="Date Placeholder 4">
            <a:extLst>
              <a:ext uri="{FF2B5EF4-FFF2-40B4-BE49-F238E27FC236}">
                <a16:creationId xmlns:a16="http://schemas.microsoft.com/office/drawing/2014/main" id="{46E446F7-37DE-4919-2AD9-74B5F7A3EC60}"/>
              </a:ext>
            </a:extLst>
          </p:cNvPr>
          <p:cNvSpPr>
            <a:spLocks noGrp="1"/>
          </p:cNvSpPr>
          <p:nvPr>
            <p:ph type="dt" idx="11"/>
          </p:nvPr>
        </p:nvSpPr>
        <p:spPr/>
        <p:txBody>
          <a:bodyPr/>
          <a:lstStyle/>
          <a:p>
            <a:fld id="{3785B20D-5EAB-4F7E-A4CE-DD6C818F687F}" type="datetime1">
              <a:rPr lang="en-US" smtClean="0"/>
              <a:t>5/6/2025</a:t>
            </a:fld>
            <a:endParaRPr lang="ar-SA"/>
          </a:p>
        </p:txBody>
      </p:sp>
      <p:sp>
        <p:nvSpPr>
          <p:cNvPr id="6" name="Footer Placeholder 5">
            <a:extLst>
              <a:ext uri="{FF2B5EF4-FFF2-40B4-BE49-F238E27FC236}">
                <a16:creationId xmlns:a16="http://schemas.microsoft.com/office/drawing/2014/main" id="{21B39B93-1A83-8B20-FE0C-6539485CDEE6}"/>
              </a:ext>
            </a:extLst>
          </p:cNvPr>
          <p:cNvSpPr>
            <a:spLocks noGrp="1"/>
          </p:cNvSpPr>
          <p:nvPr>
            <p:ph type="ftr" sz="quarter" idx="12"/>
          </p:nvPr>
        </p:nvSpPr>
        <p:spPr/>
        <p:txBody>
          <a:bodyPr/>
          <a:lstStyle/>
          <a:p>
            <a:r>
              <a:rPr lang="ar-SA"/>
              <a:t>الأستاذ الدكتور بوداح عبدالجليل</a:t>
            </a:r>
          </a:p>
        </p:txBody>
      </p:sp>
      <p:sp>
        <p:nvSpPr>
          <p:cNvPr id="7" name="Slide Number Placeholder 6">
            <a:extLst>
              <a:ext uri="{FF2B5EF4-FFF2-40B4-BE49-F238E27FC236}">
                <a16:creationId xmlns:a16="http://schemas.microsoft.com/office/drawing/2014/main" id="{30AA65E5-C332-7BFF-D218-39A30B762427}"/>
              </a:ext>
            </a:extLst>
          </p:cNvPr>
          <p:cNvSpPr>
            <a:spLocks noGrp="1"/>
          </p:cNvSpPr>
          <p:nvPr>
            <p:ph type="sldNum" sz="quarter" idx="13"/>
          </p:nvPr>
        </p:nvSpPr>
        <p:spPr/>
        <p:txBody>
          <a:bodyPr/>
          <a:lstStyle/>
          <a:p>
            <a:fld id="{2F576C64-1989-487D-A6AB-C06D0AEDBD91}" type="slidenum">
              <a:rPr lang="ar-SA" smtClean="0"/>
              <a:pPr/>
              <a:t>23</a:t>
            </a:fld>
            <a:endParaRPr lang="ar-SA"/>
          </a:p>
        </p:txBody>
      </p:sp>
    </p:spTree>
    <p:extLst>
      <p:ext uri="{BB962C8B-B14F-4D97-AF65-F5344CB8AC3E}">
        <p14:creationId xmlns:p14="http://schemas.microsoft.com/office/powerpoint/2010/main" val="34780271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BF84D-8BBF-2C70-C4E8-214BC8806D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F8D88C-F243-BEF4-FA51-87D7DC231E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E276A5-6F2D-AED7-5C68-41163F2D4DCC}"/>
              </a:ext>
            </a:extLst>
          </p:cNvPr>
          <p:cNvSpPr>
            <a:spLocks noGrp="1"/>
          </p:cNvSpPr>
          <p:nvPr>
            <p:ph type="body" idx="1"/>
          </p:nvPr>
        </p:nvSpPr>
        <p:spPr/>
        <p:txBody>
          <a:bodyPr>
            <a:normAutofit/>
          </a:bodyPr>
          <a:lstStyle/>
          <a:p>
            <a:endParaRPr lang="ar-SA"/>
          </a:p>
        </p:txBody>
      </p:sp>
      <p:sp>
        <p:nvSpPr>
          <p:cNvPr id="4" name="Header Placeholder 3">
            <a:extLst>
              <a:ext uri="{FF2B5EF4-FFF2-40B4-BE49-F238E27FC236}">
                <a16:creationId xmlns:a16="http://schemas.microsoft.com/office/drawing/2014/main" id="{518992DC-898F-143E-58DB-018F0993846D}"/>
              </a:ext>
            </a:extLst>
          </p:cNvPr>
          <p:cNvSpPr>
            <a:spLocks noGrp="1"/>
          </p:cNvSpPr>
          <p:nvPr>
            <p:ph type="hdr" sz="quarter" idx="10"/>
          </p:nvPr>
        </p:nvSpPr>
        <p:spPr/>
        <p:txBody>
          <a:bodyPr/>
          <a:lstStyle/>
          <a:p>
            <a:r>
              <a:rPr lang="ar-SA"/>
              <a:t>قسم المحاسبة والمالية</a:t>
            </a:r>
          </a:p>
        </p:txBody>
      </p:sp>
      <p:sp>
        <p:nvSpPr>
          <p:cNvPr id="5" name="Date Placeholder 4">
            <a:extLst>
              <a:ext uri="{FF2B5EF4-FFF2-40B4-BE49-F238E27FC236}">
                <a16:creationId xmlns:a16="http://schemas.microsoft.com/office/drawing/2014/main" id="{61CF574F-6059-076B-7F75-5B233299F330}"/>
              </a:ext>
            </a:extLst>
          </p:cNvPr>
          <p:cNvSpPr>
            <a:spLocks noGrp="1"/>
          </p:cNvSpPr>
          <p:nvPr>
            <p:ph type="dt" idx="11"/>
          </p:nvPr>
        </p:nvSpPr>
        <p:spPr/>
        <p:txBody>
          <a:bodyPr/>
          <a:lstStyle/>
          <a:p>
            <a:fld id="{9AC058F0-0CDC-4003-ACCE-689F2B04B14D}" type="datetime1">
              <a:rPr lang="en-US" smtClean="0"/>
              <a:t>5/6/2025</a:t>
            </a:fld>
            <a:endParaRPr lang="ar-SA"/>
          </a:p>
        </p:txBody>
      </p:sp>
      <p:sp>
        <p:nvSpPr>
          <p:cNvPr id="6" name="Footer Placeholder 5">
            <a:extLst>
              <a:ext uri="{FF2B5EF4-FFF2-40B4-BE49-F238E27FC236}">
                <a16:creationId xmlns:a16="http://schemas.microsoft.com/office/drawing/2014/main" id="{616A22E5-50A4-7269-3282-7C460C60CFBF}"/>
              </a:ext>
            </a:extLst>
          </p:cNvPr>
          <p:cNvSpPr>
            <a:spLocks noGrp="1"/>
          </p:cNvSpPr>
          <p:nvPr>
            <p:ph type="ftr" sz="quarter" idx="12"/>
          </p:nvPr>
        </p:nvSpPr>
        <p:spPr/>
        <p:txBody>
          <a:bodyPr/>
          <a:lstStyle/>
          <a:p>
            <a:r>
              <a:rPr lang="ar-SA"/>
              <a:t>الأستاذ الدكتور بوداح عبدالجليل</a:t>
            </a:r>
          </a:p>
        </p:txBody>
      </p:sp>
      <p:sp>
        <p:nvSpPr>
          <p:cNvPr id="7" name="Slide Number Placeholder 6">
            <a:extLst>
              <a:ext uri="{FF2B5EF4-FFF2-40B4-BE49-F238E27FC236}">
                <a16:creationId xmlns:a16="http://schemas.microsoft.com/office/drawing/2014/main" id="{C38B9DA3-C6B0-8DDB-2787-8D621056A687}"/>
              </a:ext>
            </a:extLst>
          </p:cNvPr>
          <p:cNvSpPr>
            <a:spLocks noGrp="1"/>
          </p:cNvSpPr>
          <p:nvPr>
            <p:ph type="sldNum" sz="quarter" idx="13"/>
          </p:nvPr>
        </p:nvSpPr>
        <p:spPr/>
        <p:txBody>
          <a:bodyPr/>
          <a:lstStyle/>
          <a:p>
            <a:fld id="{2F576C64-1989-487D-A6AB-C06D0AEDBD91}" type="slidenum">
              <a:rPr lang="ar-SA" smtClean="0"/>
              <a:pPr/>
              <a:t>24</a:t>
            </a:fld>
            <a:endParaRPr lang="ar-SA"/>
          </a:p>
        </p:txBody>
      </p:sp>
    </p:spTree>
    <p:extLst>
      <p:ext uri="{BB962C8B-B14F-4D97-AF65-F5344CB8AC3E}">
        <p14:creationId xmlns:p14="http://schemas.microsoft.com/office/powerpoint/2010/main" val="26325496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A60900-7FE5-A352-511D-E4C461FBC0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5D8D8D-12FA-87BC-5990-B9A24A190B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D884F4-7DD4-ECEF-96D7-610D30D57DEB}"/>
              </a:ext>
            </a:extLst>
          </p:cNvPr>
          <p:cNvSpPr>
            <a:spLocks noGrp="1"/>
          </p:cNvSpPr>
          <p:nvPr>
            <p:ph type="body" idx="1"/>
          </p:nvPr>
        </p:nvSpPr>
        <p:spPr/>
        <p:txBody>
          <a:bodyPr>
            <a:normAutofit/>
          </a:bodyPr>
          <a:lstStyle/>
          <a:p>
            <a:endParaRPr lang="ar-SA"/>
          </a:p>
        </p:txBody>
      </p:sp>
      <p:sp>
        <p:nvSpPr>
          <p:cNvPr id="4" name="Header Placeholder 3">
            <a:extLst>
              <a:ext uri="{FF2B5EF4-FFF2-40B4-BE49-F238E27FC236}">
                <a16:creationId xmlns:a16="http://schemas.microsoft.com/office/drawing/2014/main" id="{F058BDF3-7BF1-C651-C85D-61CD29CFACF2}"/>
              </a:ext>
            </a:extLst>
          </p:cNvPr>
          <p:cNvSpPr>
            <a:spLocks noGrp="1"/>
          </p:cNvSpPr>
          <p:nvPr>
            <p:ph type="hdr" sz="quarter" idx="10"/>
          </p:nvPr>
        </p:nvSpPr>
        <p:spPr/>
        <p:txBody>
          <a:bodyPr/>
          <a:lstStyle/>
          <a:p>
            <a:r>
              <a:rPr lang="ar-SA"/>
              <a:t>قسم المحاسبة والمالية</a:t>
            </a:r>
          </a:p>
        </p:txBody>
      </p:sp>
      <p:sp>
        <p:nvSpPr>
          <p:cNvPr id="5" name="Date Placeholder 4">
            <a:extLst>
              <a:ext uri="{FF2B5EF4-FFF2-40B4-BE49-F238E27FC236}">
                <a16:creationId xmlns:a16="http://schemas.microsoft.com/office/drawing/2014/main" id="{903C5BDE-84A1-8EA5-F590-5D4BE63DA98F}"/>
              </a:ext>
            </a:extLst>
          </p:cNvPr>
          <p:cNvSpPr>
            <a:spLocks noGrp="1"/>
          </p:cNvSpPr>
          <p:nvPr>
            <p:ph type="dt" idx="11"/>
          </p:nvPr>
        </p:nvSpPr>
        <p:spPr/>
        <p:txBody>
          <a:bodyPr/>
          <a:lstStyle/>
          <a:p>
            <a:fld id="{B84DC51B-2285-4A3B-96F2-57B91F5F768D}" type="datetime1">
              <a:rPr lang="en-US" smtClean="0"/>
              <a:t>5/6/2025</a:t>
            </a:fld>
            <a:endParaRPr lang="ar-SA"/>
          </a:p>
        </p:txBody>
      </p:sp>
      <p:sp>
        <p:nvSpPr>
          <p:cNvPr id="6" name="Footer Placeholder 5">
            <a:extLst>
              <a:ext uri="{FF2B5EF4-FFF2-40B4-BE49-F238E27FC236}">
                <a16:creationId xmlns:a16="http://schemas.microsoft.com/office/drawing/2014/main" id="{673174F6-69CB-F22E-4971-A0FBC21C16BA}"/>
              </a:ext>
            </a:extLst>
          </p:cNvPr>
          <p:cNvSpPr>
            <a:spLocks noGrp="1"/>
          </p:cNvSpPr>
          <p:nvPr>
            <p:ph type="ftr" sz="quarter" idx="12"/>
          </p:nvPr>
        </p:nvSpPr>
        <p:spPr/>
        <p:txBody>
          <a:bodyPr/>
          <a:lstStyle/>
          <a:p>
            <a:r>
              <a:rPr lang="ar-SA"/>
              <a:t>الأستاذ الدكتور بوداح عبدالجليل</a:t>
            </a:r>
          </a:p>
        </p:txBody>
      </p:sp>
      <p:sp>
        <p:nvSpPr>
          <p:cNvPr id="7" name="Slide Number Placeholder 6">
            <a:extLst>
              <a:ext uri="{FF2B5EF4-FFF2-40B4-BE49-F238E27FC236}">
                <a16:creationId xmlns:a16="http://schemas.microsoft.com/office/drawing/2014/main" id="{B622C670-CA23-CEC0-A23A-D18D7638F833}"/>
              </a:ext>
            </a:extLst>
          </p:cNvPr>
          <p:cNvSpPr>
            <a:spLocks noGrp="1"/>
          </p:cNvSpPr>
          <p:nvPr>
            <p:ph type="sldNum" sz="quarter" idx="13"/>
          </p:nvPr>
        </p:nvSpPr>
        <p:spPr/>
        <p:txBody>
          <a:bodyPr/>
          <a:lstStyle/>
          <a:p>
            <a:fld id="{2F576C64-1989-487D-A6AB-C06D0AEDBD91}" type="slidenum">
              <a:rPr lang="ar-SA" smtClean="0"/>
              <a:pPr/>
              <a:t>25</a:t>
            </a:fld>
            <a:endParaRPr lang="ar-SA"/>
          </a:p>
        </p:txBody>
      </p:sp>
    </p:spTree>
    <p:extLst>
      <p:ext uri="{BB962C8B-B14F-4D97-AF65-F5344CB8AC3E}">
        <p14:creationId xmlns:p14="http://schemas.microsoft.com/office/powerpoint/2010/main" val="36060246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70CDF-9F37-0ECB-51B2-C3CAC96A7D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6F2AF7-84EA-C4D2-4C2B-3ECDAEAF17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6D96C1-9826-E5A2-7D2A-DC85C6125A14}"/>
              </a:ext>
            </a:extLst>
          </p:cNvPr>
          <p:cNvSpPr>
            <a:spLocks noGrp="1"/>
          </p:cNvSpPr>
          <p:nvPr>
            <p:ph type="body" idx="1"/>
          </p:nvPr>
        </p:nvSpPr>
        <p:spPr/>
        <p:txBody>
          <a:bodyPr>
            <a:normAutofit/>
          </a:bodyPr>
          <a:lstStyle/>
          <a:p>
            <a:endParaRPr lang="ar-SA"/>
          </a:p>
        </p:txBody>
      </p:sp>
      <p:sp>
        <p:nvSpPr>
          <p:cNvPr id="4" name="Header Placeholder 3">
            <a:extLst>
              <a:ext uri="{FF2B5EF4-FFF2-40B4-BE49-F238E27FC236}">
                <a16:creationId xmlns:a16="http://schemas.microsoft.com/office/drawing/2014/main" id="{C6EB156F-7F81-63D3-AE06-42AEDBAD690E}"/>
              </a:ext>
            </a:extLst>
          </p:cNvPr>
          <p:cNvSpPr>
            <a:spLocks noGrp="1"/>
          </p:cNvSpPr>
          <p:nvPr>
            <p:ph type="hdr" sz="quarter" idx="10"/>
          </p:nvPr>
        </p:nvSpPr>
        <p:spPr/>
        <p:txBody>
          <a:bodyPr/>
          <a:lstStyle/>
          <a:p>
            <a:r>
              <a:rPr lang="ar-SA"/>
              <a:t>قسم المحاسبة والمالية</a:t>
            </a:r>
          </a:p>
        </p:txBody>
      </p:sp>
      <p:sp>
        <p:nvSpPr>
          <p:cNvPr id="5" name="Date Placeholder 4">
            <a:extLst>
              <a:ext uri="{FF2B5EF4-FFF2-40B4-BE49-F238E27FC236}">
                <a16:creationId xmlns:a16="http://schemas.microsoft.com/office/drawing/2014/main" id="{05A01AF2-D3F6-A627-222B-5DCB4A08CDAE}"/>
              </a:ext>
            </a:extLst>
          </p:cNvPr>
          <p:cNvSpPr>
            <a:spLocks noGrp="1"/>
          </p:cNvSpPr>
          <p:nvPr>
            <p:ph type="dt" idx="11"/>
          </p:nvPr>
        </p:nvSpPr>
        <p:spPr/>
        <p:txBody>
          <a:bodyPr/>
          <a:lstStyle/>
          <a:p>
            <a:fld id="{D5A486F6-39E4-48F7-9035-8782E3FBD171}" type="datetime1">
              <a:rPr lang="en-US" smtClean="0"/>
              <a:t>5/6/2025</a:t>
            </a:fld>
            <a:endParaRPr lang="ar-SA"/>
          </a:p>
        </p:txBody>
      </p:sp>
      <p:sp>
        <p:nvSpPr>
          <p:cNvPr id="6" name="Footer Placeholder 5">
            <a:extLst>
              <a:ext uri="{FF2B5EF4-FFF2-40B4-BE49-F238E27FC236}">
                <a16:creationId xmlns:a16="http://schemas.microsoft.com/office/drawing/2014/main" id="{1E99A9C7-4FC6-E055-F30C-9E5B8CA7E636}"/>
              </a:ext>
            </a:extLst>
          </p:cNvPr>
          <p:cNvSpPr>
            <a:spLocks noGrp="1"/>
          </p:cNvSpPr>
          <p:nvPr>
            <p:ph type="ftr" sz="quarter" idx="12"/>
          </p:nvPr>
        </p:nvSpPr>
        <p:spPr/>
        <p:txBody>
          <a:bodyPr/>
          <a:lstStyle/>
          <a:p>
            <a:r>
              <a:rPr lang="ar-SA"/>
              <a:t>الأستاذ الدكتور بوداح عبدالجليل</a:t>
            </a:r>
          </a:p>
        </p:txBody>
      </p:sp>
      <p:sp>
        <p:nvSpPr>
          <p:cNvPr id="7" name="Slide Number Placeholder 6">
            <a:extLst>
              <a:ext uri="{FF2B5EF4-FFF2-40B4-BE49-F238E27FC236}">
                <a16:creationId xmlns:a16="http://schemas.microsoft.com/office/drawing/2014/main" id="{09C35D8C-FCF1-77C6-F8C5-6F8BAA931411}"/>
              </a:ext>
            </a:extLst>
          </p:cNvPr>
          <p:cNvSpPr>
            <a:spLocks noGrp="1"/>
          </p:cNvSpPr>
          <p:nvPr>
            <p:ph type="sldNum" sz="quarter" idx="13"/>
          </p:nvPr>
        </p:nvSpPr>
        <p:spPr/>
        <p:txBody>
          <a:bodyPr/>
          <a:lstStyle/>
          <a:p>
            <a:fld id="{2F576C64-1989-487D-A6AB-C06D0AEDBD91}" type="slidenum">
              <a:rPr lang="ar-SA" smtClean="0"/>
              <a:pPr/>
              <a:t>26</a:t>
            </a:fld>
            <a:endParaRPr lang="ar-SA"/>
          </a:p>
        </p:txBody>
      </p:sp>
    </p:spTree>
    <p:extLst>
      <p:ext uri="{BB962C8B-B14F-4D97-AF65-F5344CB8AC3E}">
        <p14:creationId xmlns:p14="http://schemas.microsoft.com/office/powerpoint/2010/main" val="30892843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7896E-C489-19BB-C445-2815BB9110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EEC113-D771-864F-6E54-B361D5636E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31A882-C8E3-E609-C7AD-A53ACFBE66DA}"/>
              </a:ext>
            </a:extLst>
          </p:cNvPr>
          <p:cNvSpPr>
            <a:spLocks noGrp="1"/>
          </p:cNvSpPr>
          <p:nvPr>
            <p:ph type="body" idx="1"/>
          </p:nvPr>
        </p:nvSpPr>
        <p:spPr/>
        <p:txBody>
          <a:bodyPr>
            <a:normAutofit/>
          </a:bodyPr>
          <a:lstStyle/>
          <a:p>
            <a:endParaRPr lang="ar-SA"/>
          </a:p>
        </p:txBody>
      </p:sp>
      <p:sp>
        <p:nvSpPr>
          <p:cNvPr id="4" name="Header Placeholder 3">
            <a:extLst>
              <a:ext uri="{FF2B5EF4-FFF2-40B4-BE49-F238E27FC236}">
                <a16:creationId xmlns:a16="http://schemas.microsoft.com/office/drawing/2014/main" id="{CE9CC801-7D29-F676-C05B-8D7EC68F9233}"/>
              </a:ext>
            </a:extLst>
          </p:cNvPr>
          <p:cNvSpPr>
            <a:spLocks noGrp="1"/>
          </p:cNvSpPr>
          <p:nvPr>
            <p:ph type="hdr" sz="quarter" idx="10"/>
          </p:nvPr>
        </p:nvSpPr>
        <p:spPr/>
        <p:txBody>
          <a:bodyPr/>
          <a:lstStyle/>
          <a:p>
            <a:r>
              <a:rPr lang="ar-SA"/>
              <a:t>قسم المحاسبة والمالية</a:t>
            </a:r>
          </a:p>
        </p:txBody>
      </p:sp>
      <p:sp>
        <p:nvSpPr>
          <p:cNvPr id="5" name="Date Placeholder 4">
            <a:extLst>
              <a:ext uri="{FF2B5EF4-FFF2-40B4-BE49-F238E27FC236}">
                <a16:creationId xmlns:a16="http://schemas.microsoft.com/office/drawing/2014/main" id="{F4B86976-7C55-1EF5-F982-7EB3DC9B4D74}"/>
              </a:ext>
            </a:extLst>
          </p:cNvPr>
          <p:cNvSpPr>
            <a:spLocks noGrp="1"/>
          </p:cNvSpPr>
          <p:nvPr>
            <p:ph type="dt" idx="11"/>
          </p:nvPr>
        </p:nvSpPr>
        <p:spPr/>
        <p:txBody>
          <a:bodyPr/>
          <a:lstStyle/>
          <a:p>
            <a:fld id="{55139251-F530-418C-9C87-6083889A7C1F}" type="datetime1">
              <a:rPr lang="en-US" smtClean="0"/>
              <a:t>5/6/2025</a:t>
            </a:fld>
            <a:endParaRPr lang="ar-SA"/>
          </a:p>
        </p:txBody>
      </p:sp>
      <p:sp>
        <p:nvSpPr>
          <p:cNvPr id="6" name="Footer Placeholder 5">
            <a:extLst>
              <a:ext uri="{FF2B5EF4-FFF2-40B4-BE49-F238E27FC236}">
                <a16:creationId xmlns:a16="http://schemas.microsoft.com/office/drawing/2014/main" id="{6F31D3A9-9134-0FDB-3B18-BE17DF966904}"/>
              </a:ext>
            </a:extLst>
          </p:cNvPr>
          <p:cNvSpPr>
            <a:spLocks noGrp="1"/>
          </p:cNvSpPr>
          <p:nvPr>
            <p:ph type="ftr" sz="quarter" idx="12"/>
          </p:nvPr>
        </p:nvSpPr>
        <p:spPr/>
        <p:txBody>
          <a:bodyPr/>
          <a:lstStyle/>
          <a:p>
            <a:r>
              <a:rPr lang="ar-SA"/>
              <a:t>الأستاذ الدكتور بوداح عبدالجليل</a:t>
            </a:r>
          </a:p>
        </p:txBody>
      </p:sp>
      <p:sp>
        <p:nvSpPr>
          <p:cNvPr id="7" name="Slide Number Placeholder 6">
            <a:extLst>
              <a:ext uri="{FF2B5EF4-FFF2-40B4-BE49-F238E27FC236}">
                <a16:creationId xmlns:a16="http://schemas.microsoft.com/office/drawing/2014/main" id="{5E5C023D-F27E-7776-103F-15CDEC207B9A}"/>
              </a:ext>
            </a:extLst>
          </p:cNvPr>
          <p:cNvSpPr>
            <a:spLocks noGrp="1"/>
          </p:cNvSpPr>
          <p:nvPr>
            <p:ph type="sldNum" sz="quarter" idx="13"/>
          </p:nvPr>
        </p:nvSpPr>
        <p:spPr/>
        <p:txBody>
          <a:bodyPr/>
          <a:lstStyle/>
          <a:p>
            <a:fld id="{2F576C64-1989-487D-A6AB-C06D0AEDBD91}" type="slidenum">
              <a:rPr lang="ar-SA" smtClean="0"/>
              <a:pPr/>
              <a:t>27</a:t>
            </a:fld>
            <a:endParaRPr lang="ar-SA"/>
          </a:p>
        </p:txBody>
      </p:sp>
    </p:spTree>
    <p:extLst>
      <p:ext uri="{BB962C8B-B14F-4D97-AF65-F5344CB8AC3E}">
        <p14:creationId xmlns:p14="http://schemas.microsoft.com/office/powerpoint/2010/main" val="19232354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7C6209-5EF4-5328-FFA4-680620076B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30C70B-896C-CCF7-1FB8-6DADD23DD7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C0C92C-9A88-ECB6-C6C7-F2973419010E}"/>
              </a:ext>
            </a:extLst>
          </p:cNvPr>
          <p:cNvSpPr>
            <a:spLocks noGrp="1"/>
          </p:cNvSpPr>
          <p:nvPr>
            <p:ph type="body" idx="1"/>
          </p:nvPr>
        </p:nvSpPr>
        <p:spPr/>
        <p:txBody>
          <a:bodyPr>
            <a:normAutofit/>
          </a:bodyPr>
          <a:lstStyle/>
          <a:p>
            <a:endParaRPr lang="ar-SA"/>
          </a:p>
        </p:txBody>
      </p:sp>
      <p:sp>
        <p:nvSpPr>
          <p:cNvPr id="4" name="Header Placeholder 3">
            <a:extLst>
              <a:ext uri="{FF2B5EF4-FFF2-40B4-BE49-F238E27FC236}">
                <a16:creationId xmlns:a16="http://schemas.microsoft.com/office/drawing/2014/main" id="{19D6CF4A-E654-6817-DCB4-B06B9BF1F996}"/>
              </a:ext>
            </a:extLst>
          </p:cNvPr>
          <p:cNvSpPr>
            <a:spLocks noGrp="1"/>
          </p:cNvSpPr>
          <p:nvPr>
            <p:ph type="hdr" sz="quarter" idx="10"/>
          </p:nvPr>
        </p:nvSpPr>
        <p:spPr/>
        <p:txBody>
          <a:bodyPr/>
          <a:lstStyle/>
          <a:p>
            <a:r>
              <a:rPr lang="ar-SA"/>
              <a:t>قسم المحاسبة والمالية</a:t>
            </a:r>
          </a:p>
        </p:txBody>
      </p:sp>
      <p:sp>
        <p:nvSpPr>
          <p:cNvPr id="5" name="Date Placeholder 4">
            <a:extLst>
              <a:ext uri="{FF2B5EF4-FFF2-40B4-BE49-F238E27FC236}">
                <a16:creationId xmlns:a16="http://schemas.microsoft.com/office/drawing/2014/main" id="{C9748266-6786-35E3-7655-B4C60F72BAA6}"/>
              </a:ext>
            </a:extLst>
          </p:cNvPr>
          <p:cNvSpPr>
            <a:spLocks noGrp="1"/>
          </p:cNvSpPr>
          <p:nvPr>
            <p:ph type="dt" idx="11"/>
          </p:nvPr>
        </p:nvSpPr>
        <p:spPr/>
        <p:txBody>
          <a:bodyPr/>
          <a:lstStyle/>
          <a:p>
            <a:fld id="{CBC7AFF3-9974-4272-B9D1-4986A925D0A7}" type="datetime1">
              <a:rPr lang="en-US" smtClean="0"/>
              <a:t>5/6/2025</a:t>
            </a:fld>
            <a:endParaRPr lang="ar-SA"/>
          </a:p>
        </p:txBody>
      </p:sp>
      <p:sp>
        <p:nvSpPr>
          <p:cNvPr id="6" name="Footer Placeholder 5">
            <a:extLst>
              <a:ext uri="{FF2B5EF4-FFF2-40B4-BE49-F238E27FC236}">
                <a16:creationId xmlns:a16="http://schemas.microsoft.com/office/drawing/2014/main" id="{D5084600-8B40-2848-2E7F-962D19F0DED0}"/>
              </a:ext>
            </a:extLst>
          </p:cNvPr>
          <p:cNvSpPr>
            <a:spLocks noGrp="1"/>
          </p:cNvSpPr>
          <p:nvPr>
            <p:ph type="ftr" sz="quarter" idx="12"/>
          </p:nvPr>
        </p:nvSpPr>
        <p:spPr/>
        <p:txBody>
          <a:bodyPr/>
          <a:lstStyle/>
          <a:p>
            <a:r>
              <a:rPr lang="ar-SA"/>
              <a:t>الأستاذ الدكتور بوداح عبدالجليل</a:t>
            </a:r>
          </a:p>
        </p:txBody>
      </p:sp>
      <p:sp>
        <p:nvSpPr>
          <p:cNvPr id="7" name="Slide Number Placeholder 6">
            <a:extLst>
              <a:ext uri="{FF2B5EF4-FFF2-40B4-BE49-F238E27FC236}">
                <a16:creationId xmlns:a16="http://schemas.microsoft.com/office/drawing/2014/main" id="{99820743-52F2-4F73-7157-559993FE97E6}"/>
              </a:ext>
            </a:extLst>
          </p:cNvPr>
          <p:cNvSpPr>
            <a:spLocks noGrp="1"/>
          </p:cNvSpPr>
          <p:nvPr>
            <p:ph type="sldNum" sz="quarter" idx="13"/>
          </p:nvPr>
        </p:nvSpPr>
        <p:spPr/>
        <p:txBody>
          <a:bodyPr/>
          <a:lstStyle/>
          <a:p>
            <a:fld id="{2F576C64-1989-487D-A6AB-C06D0AEDBD91}" type="slidenum">
              <a:rPr lang="ar-SA" smtClean="0"/>
              <a:pPr/>
              <a:t>28</a:t>
            </a:fld>
            <a:endParaRPr lang="ar-SA"/>
          </a:p>
        </p:txBody>
      </p:sp>
    </p:spTree>
    <p:extLst>
      <p:ext uri="{BB962C8B-B14F-4D97-AF65-F5344CB8AC3E}">
        <p14:creationId xmlns:p14="http://schemas.microsoft.com/office/powerpoint/2010/main" val="5332354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C76D2-96E4-9403-D023-000D676FFA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3A8250-1B06-B6BD-6889-60BD7E2FE3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1BB2E0-3127-5964-7945-2AF44A7A5130}"/>
              </a:ext>
            </a:extLst>
          </p:cNvPr>
          <p:cNvSpPr>
            <a:spLocks noGrp="1"/>
          </p:cNvSpPr>
          <p:nvPr>
            <p:ph type="body" idx="1"/>
          </p:nvPr>
        </p:nvSpPr>
        <p:spPr/>
        <p:txBody>
          <a:bodyPr>
            <a:normAutofit/>
          </a:bodyPr>
          <a:lstStyle/>
          <a:p>
            <a:endParaRPr lang="ar-SA"/>
          </a:p>
        </p:txBody>
      </p:sp>
      <p:sp>
        <p:nvSpPr>
          <p:cNvPr id="4" name="Header Placeholder 3">
            <a:extLst>
              <a:ext uri="{FF2B5EF4-FFF2-40B4-BE49-F238E27FC236}">
                <a16:creationId xmlns:a16="http://schemas.microsoft.com/office/drawing/2014/main" id="{E9ADD6FF-8CF7-4451-9B50-B07B23820723}"/>
              </a:ext>
            </a:extLst>
          </p:cNvPr>
          <p:cNvSpPr>
            <a:spLocks noGrp="1"/>
          </p:cNvSpPr>
          <p:nvPr>
            <p:ph type="hdr" sz="quarter" idx="10"/>
          </p:nvPr>
        </p:nvSpPr>
        <p:spPr/>
        <p:txBody>
          <a:bodyPr/>
          <a:lstStyle/>
          <a:p>
            <a:r>
              <a:rPr lang="ar-SA"/>
              <a:t>قسم المحاسبة والمالية</a:t>
            </a:r>
          </a:p>
        </p:txBody>
      </p:sp>
      <p:sp>
        <p:nvSpPr>
          <p:cNvPr id="5" name="Date Placeholder 4">
            <a:extLst>
              <a:ext uri="{FF2B5EF4-FFF2-40B4-BE49-F238E27FC236}">
                <a16:creationId xmlns:a16="http://schemas.microsoft.com/office/drawing/2014/main" id="{49544D21-A06B-7655-E0C6-50BADF471BC1}"/>
              </a:ext>
            </a:extLst>
          </p:cNvPr>
          <p:cNvSpPr>
            <a:spLocks noGrp="1"/>
          </p:cNvSpPr>
          <p:nvPr>
            <p:ph type="dt" idx="11"/>
          </p:nvPr>
        </p:nvSpPr>
        <p:spPr/>
        <p:txBody>
          <a:bodyPr/>
          <a:lstStyle/>
          <a:p>
            <a:fld id="{4EC2E5A3-917C-4C15-91EC-1E206B7A7E4B}" type="datetime1">
              <a:rPr lang="en-US" smtClean="0"/>
              <a:t>5/6/2025</a:t>
            </a:fld>
            <a:endParaRPr lang="ar-SA"/>
          </a:p>
        </p:txBody>
      </p:sp>
      <p:sp>
        <p:nvSpPr>
          <p:cNvPr id="6" name="Footer Placeholder 5">
            <a:extLst>
              <a:ext uri="{FF2B5EF4-FFF2-40B4-BE49-F238E27FC236}">
                <a16:creationId xmlns:a16="http://schemas.microsoft.com/office/drawing/2014/main" id="{4DC6B0EF-1849-322D-0011-28F4DE758206}"/>
              </a:ext>
            </a:extLst>
          </p:cNvPr>
          <p:cNvSpPr>
            <a:spLocks noGrp="1"/>
          </p:cNvSpPr>
          <p:nvPr>
            <p:ph type="ftr" sz="quarter" idx="12"/>
          </p:nvPr>
        </p:nvSpPr>
        <p:spPr/>
        <p:txBody>
          <a:bodyPr/>
          <a:lstStyle/>
          <a:p>
            <a:r>
              <a:rPr lang="ar-SA"/>
              <a:t>الأستاذ الدكتور بوداح عبدالجليل</a:t>
            </a:r>
          </a:p>
        </p:txBody>
      </p:sp>
      <p:sp>
        <p:nvSpPr>
          <p:cNvPr id="7" name="Slide Number Placeholder 6">
            <a:extLst>
              <a:ext uri="{FF2B5EF4-FFF2-40B4-BE49-F238E27FC236}">
                <a16:creationId xmlns:a16="http://schemas.microsoft.com/office/drawing/2014/main" id="{A8FF05A8-BE5F-14A3-6DAB-F98D6C776376}"/>
              </a:ext>
            </a:extLst>
          </p:cNvPr>
          <p:cNvSpPr>
            <a:spLocks noGrp="1"/>
          </p:cNvSpPr>
          <p:nvPr>
            <p:ph type="sldNum" sz="quarter" idx="13"/>
          </p:nvPr>
        </p:nvSpPr>
        <p:spPr/>
        <p:txBody>
          <a:bodyPr/>
          <a:lstStyle/>
          <a:p>
            <a:fld id="{2F576C64-1989-487D-A6AB-C06D0AEDBD91}" type="slidenum">
              <a:rPr lang="ar-SA" smtClean="0"/>
              <a:pPr/>
              <a:t>29</a:t>
            </a:fld>
            <a:endParaRPr lang="ar-SA"/>
          </a:p>
        </p:txBody>
      </p:sp>
    </p:spTree>
    <p:extLst>
      <p:ext uri="{BB962C8B-B14F-4D97-AF65-F5344CB8AC3E}">
        <p14:creationId xmlns:p14="http://schemas.microsoft.com/office/powerpoint/2010/main" val="466377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247C6-E83E-5F5D-C5EB-0BFB8D13B7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4F054-F5D4-3CAF-9B10-92B6684D92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50CBD6-B08F-8B64-BA98-359DB2573D70}"/>
              </a:ext>
            </a:extLst>
          </p:cNvPr>
          <p:cNvSpPr>
            <a:spLocks noGrp="1"/>
          </p:cNvSpPr>
          <p:nvPr>
            <p:ph type="body" idx="1"/>
          </p:nvPr>
        </p:nvSpPr>
        <p:spPr/>
        <p:txBody>
          <a:bodyPr>
            <a:normAutofit/>
          </a:bodyPr>
          <a:lstStyle/>
          <a:p>
            <a:endParaRPr lang="ar-SA"/>
          </a:p>
        </p:txBody>
      </p:sp>
      <p:sp>
        <p:nvSpPr>
          <p:cNvPr id="4" name="Header Placeholder 3">
            <a:extLst>
              <a:ext uri="{FF2B5EF4-FFF2-40B4-BE49-F238E27FC236}">
                <a16:creationId xmlns:a16="http://schemas.microsoft.com/office/drawing/2014/main" id="{6C7AA722-9531-FA33-492C-C6A34BE56FAC}"/>
              </a:ext>
            </a:extLst>
          </p:cNvPr>
          <p:cNvSpPr>
            <a:spLocks noGrp="1"/>
          </p:cNvSpPr>
          <p:nvPr>
            <p:ph type="hdr" sz="quarter" idx="10"/>
          </p:nvPr>
        </p:nvSpPr>
        <p:spPr/>
        <p:txBody>
          <a:bodyPr/>
          <a:lstStyle/>
          <a:p>
            <a:r>
              <a:rPr lang="ar-SA"/>
              <a:t>قسم المحاسبة والمالية</a:t>
            </a:r>
          </a:p>
        </p:txBody>
      </p:sp>
      <p:sp>
        <p:nvSpPr>
          <p:cNvPr id="5" name="Date Placeholder 4">
            <a:extLst>
              <a:ext uri="{FF2B5EF4-FFF2-40B4-BE49-F238E27FC236}">
                <a16:creationId xmlns:a16="http://schemas.microsoft.com/office/drawing/2014/main" id="{0E199447-DAFB-D81A-E9C2-B9A36CCCA93D}"/>
              </a:ext>
            </a:extLst>
          </p:cNvPr>
          <p:cNvSpPr>
            <a:spLocks noGrp="1"/>
          </p:cNvSpPr>
          <p:nvPr>
            <p:ph type="dt" idx="11"/>
          </p:nvPr>
        </p:nvSpPr>
        <p:spPr/>
        <p:txBody>
          <a:bodyPr/>
          <a:lstStyle/>
          <a:p>
            <a:fld id="{99806B2D-A22A-42F4-AA2E-5C57ECCC963F}" type="datetime1">
              <a:rPr lang="en-US" smtClean="0"/>
              <a:t>5/6/2025</a:t>
            </a:fld>
            <a:endParaRPr lang="ar-SA"/>
          </a:p>
        </p:txBody>
      </p:sp>
      <p:sp>
        <p:nvSpPr>
          <p:cNvPr id="6" name="Footer Placeholder 5">
            <a:extLst>
              <a:ext uri="{FF2B5EF4-FFF2-40B4-BE49-F238E27FC236}">
                <a16:creationId xmlns:a16="http://schemas.microsoft.com/office/drawing/2014/main" id="{898FDAB7-BE35-EB50-65E9-03A50704BEFC}"/>
              </a:ext>
            </a:extLst>
          </p:cNvPr>
          <p:cNvSpPr>
            <a:spLocks noGrp="1"/>
          </p:cNvSpPr>
          <p:nvPr>
            <p:ph type="ftr" sz="quarter" idx="12"/>
          </p:nvPr>
        </p:nvSpPr>
        <p:spPr/>
        <p:txBody>
          <a:bodyPr/>
          <a:lstStyle/>
          <a:p>
            <a:r>
              <a:rPr lang="ar-SA"/>
              <a:t>الأستاذ الدكتور بوداح عبدالجليل</a:t>
            </a:r>
          </a:p>
        </p:txBody>
      </p:sp>
      <p:sp>
        <p:nvSpPr>
          <p:cNvPr id="7" name="Slide Number Placeholder 6">
            <a:extLst>
              <a:ext uri="{FF2B5EF4-FFF2-40B4-BE49-F238E27FC236}">
                <a16:creationId xmlns:a16="http://schemas.microsoft.com/office/drawing/2014/main" id="{009F58BD-9CA4-2CC7-FB65-1B9C3DF8876E}"/>
              </a:ext>
            </a:extLst>
          </p:cNvPr>
          <p:cNvSpPr>
            <a:spLocks noGrp="1"/>
          </p:cNvSpPr>
          <p:nvPr>
            <p:ph type="sldNum" sz="quarter" idx="13"/>
          </p:nvPr>
        </p:nvSpPr>
        <p:spPr/>
        <p:txBody>
          <a:bodyPr/>
          <a:lstStyle/>
          <a:p>
            <a:fld id="{2F576C64-1989-487D-A6AB-C06D0AEDBD91}" type="slidenum">
              <a:rPr lang="ar-SA" smtClean="0"/>
              <a:pPr/>
              <a:t>3</a:t>
            </a:fld>
            <a:endParaRPr lang="ar-SA"/>
          </a:p>
        </p:txBody>
      </p:sp>
    </p:spTree>
    <p:extLst>
      <p:ext uri="{BB962C8B-B14F-4D97-AF65-F5344CB8AC3E}">
        <p14:creationId xmlns:p14="http://schemas.microsoft.com/office/powerpoint/2010/main" val="12089046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9F02C3-7208-B638-7E17-D37CD6CB17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D0A070-04ED-D640-0AE9-1D0BF139CC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D6CA21-4ECA-143D-EA1A-12360EE611F4}"/>
              </a:ext>
            </a:extLst>
          </p:cNvPr>
          <p:cNvSpPr>
            <a:spLocks noGrp="1"/>
          </p:cNvSpPr>
          <p:nvPr>
            <p:ph type="body" idx="1"/>
          </p:nvPr>
        </p:nvSpPr>
        <p:spPr/>
        <p:txBody>
          <a:bodyPr>
            <a:normAutofit/>
          </a:bodyPr>
          <a:lstStyle/>
          <a:p>
            <a:endParaRPr lang="ar-SA"/>
          </a:p>
        </p:txBody>
      </p:sp>
      <p:sp>
        <p:nvSpPr>
          <p:cNvPr id="4" name="Header Placeholder 3">
            <a:extLst>
              <a:ext uri="{FF2B5EF4-FFF2-40B4-BE49-F238E27FC236}">
                <a16:creationId xmlns:a16="http://schemas.microsoft.com/office/drawing/2014/main" id="{3D76EBF1-36B5-697C-F89F-02841A0C0F6F}"/>
              </a:ext>
            </a:extLst>
          </p:cNvPr>
          <p:cNvSpPr>
            <a:spLocks noGrp="1"/>
          </p:cNvSpPr>
          <p:nvPr>
            <p:ph type="hdr" sz="quarter" idx="10"/>
          </p:nvPr>
        </p:nvSpPr>
        <p:spPr/>
        <p:txBody>
          <a:bodyPr/>
          <a:lstStyle/>
          <a:p>
            <a:r>
              <a:rPr lang="ar-SA"/>
              <a:t>قسم المحاسبة والمالية</a:t>
            </a:r>
          </a:p>
        </p:txBody>
      </p:sp>
      <p:sp>
        <p:nvSpPr>
          <p:cNvPr id="5" name="Date Placeholder 4">
            <a:extLst>
              <a:ext uri="{FF2B5EF4-FFF2-40B4-BE49-F238E27FC236}">
                <a16:creationId xmlns:a16="http://schemas.microsoft.com/office/drawing/2014/main" id="{D823DA8D-C743-E869-DEE4-4B9BFB85DE27}"/>
              </a:ext>
            </a:extLst>
          </p:cNvPr>
          <p:cNvSpPr>
            <a:spLocks noGrp="1"/>
          </p:cNvSpPr>
          <p:nvPr>
            <p:ph type="dt" idx="11"/>
          </p:nvPr>
        </p:nvSpPr>
        <p:spPr/>
        <p:txBody>
          <a:bodyPr/>
          <a:lstStyle/>
          <a:p>
            <a:fld id="{208B182B-D235-4D31-8F7D-7E3E105FA3FC}" type="datetime1">
              <a:rPr lang="en-US" smtClean="0"/>
              <a:t>5/6/2025</a:t>
            </a:fld>
            <a:endParaRPr lang="ar-SA"/>
          </a:p>
        </p:txBody>
      </p:sp>
      <p:sp>
        <p:nvSpPr>
          <p:cNvPr id="6" name="Footer Placeholder 5">
            <a:extLst>
              <a:ext uri="{FF2B5EF4-FFF2-40B4-BE49-F238E27FC236}">
                <a16:creationId xmlns:a16="http://schemas.microsoft.com/office/drawing/2014/main" id="{55684EAB-DB47-5F1A-E47F-4726BD1B4DAB}"/>
              </a:ext>
            </a:extLst>
          </p:cNvPr>
          <p:cNvSpPr>
            <a:spLocks noGrp="1"/>
          </p:cNvSpPr>
          <p:nvPr>
            <p:ph type="ftr" sz="quarter" idx="12"/>
          </p:nvPr>
        </p:nvSpPr>
        <p:spPr/>
        <p:txBody>
          <a:bodyPr/>
          <a:lstStyle/>
          <a:p>
            <a:r>
              <a:rPr lang="ar-SA"/>
              <a:t>الأستاذ الدكتور بوداح عبدالجليل</a:t>
            </a:r>
          </a:p>
        </p:txBody>
      </p:sp>
      <p:sp>
        <p:nvSpPr>
          <p:cNvPr id="7" name="Slide Number Placeholder 6">
            <a:extLst>
              <a:ext uri="{FF2B5EF4-FFF2-40B4-BE49-F238E27FC236}">
                <a16:creationId xmlns:a16="http://schemas.microsoft.com/office/drawing/2014/main" id="{0E728766-EBB4-A5D2-0840-E139312334C0}"/>
              </a:ext>
            </a:extLst>
          </p:cNvPr>
          <p:cNvSpPr>
            <a:spLocks noGrp="1"/>
          </p:cNvSpPr>
          <p:nvPr>
            <p:ph type="sldNum" sz="quarter" idx="13"/>
          </p:nvPr>
        </p:nvSpPr>
        <p:spPr/>
        <p:txBody>
          <a:bodyPr/>
          <a:lstStyle/>
          <a:p>
            <a:fld id="{2F576C64-1989-487D-A6AB-C06D0AEDBD91}" type="slidenum">
              <a:rPr lang="ar-SA" smtClean="0"/>
              <a:pPr/>
              <a:t>30</a:t>
            </a:fld>
            <a:endParaRPr lang="ar-SA"/>
          </a:p>
        </p:txBody>
      </p:sp>
    </p:spTree>
    <p:extLst>
      <p:ext uri="{BB962C8B-B14F-4D97-AF65-F5344CB8AC3E}">
        <p14:creationId xmlns:p14="http://schemas.microsoft.com/office/powerpoint/2010/main" val="42913713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442AAC-B94A-6123-5088-2CF492F5D8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2F8A9A-C375-F115-2CDC-CB74953374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FE2B7E-2988-76F0-6EC0-F502406C4CFC}"/>
              </a:ext>
            </a:extLst>
          </p:cNvPr>
          <p:cNvSpPr>
            <a:spLocks noGrp="1"/>
          </p:cNvSpPr>
          <p:nvPr>
            <p:ph type="body" idx="1"/>
          </p:nvPr>
        </p:nvSpPr>
        <p:spPr/>
        <p:txBody>
          <a:bodyPr>
            <a:normAutofit/>
          </a:bodyPr>
          <a:lstStyle/>
          <a:p>
            <a:endParaRPr lang="ar-SA"/>
          </a:p>
        </p:txBody>
      </p:sp>
      <p:sp>
        <p:nvSpPr>
          <p:cNvPr id="4" name="Header Placeholder 3">
            <a:extLst>
              <a:ext uri="{FF2B5EF4-FFF2-40B4-BE49-F238E27FC236}">
                <a16:creationId xmlns:a16="http://schemas.microsoft.com/office/drawing/2014/main" id="{E2D2827C-BA6F-6A44-F037-9CBC73D35096}"/>
              </a:ext>
            </a:extLst>
          </p:cNvPr>
          <p:cNvSpPr>
            <a:spLocks noGrp="1"/>
          </p:cNvSpPr>
          <p:nvPr>
            <p:ph type="hdr" sz="quarter" idx="10"/>
          </p:nvPr>
        </p:nvSpPr>
        <p:spPr/>
        <p:txBody>
          <a:bodyPr/>
          <a:lstStyle/>
          <a:p>
            <a:r>
              <a:rPr lang="ar-SA"/>
              <a:t>قسم المحاسبة والمالية</a:t>
            </a:r>
          </a:p>
        </p:txBody>
      </p:sp>
      <p:sp>
        <p:nvSpPr>
          <p:cNvPr id="5" name="Date Placeholder 4">
            <a:extLst>
              <a:ext uri="{FF2B5EF4-FFF2-40B4-BE49-F238E27FC236}">
                <a16:creationId xmlns:a16="http://schemas.microsoft.com/office/drawing/2014/main" id="{3C2149F4-8C0C-01DB-B91B-821CD91ADB2A}"/>
              </a:ext>
            </a:extLst>
          </p:cNvPr>
          <p:cNvSpPr>
            <a:spLocks noGrp="1"/>
          </p:cNvSpPr>
          <p:nvPr>
            <p:ph type="dt" idx="11"/>
          </p:nvPr>
        </p:nvSpPr>
        <p:spPr/>
        <p:txBody>
          <a:bodyPr/>
          <a:lstStyle/>
          <a:p>
            <a:fld id="{BD284114-50B1-4030-B980-502C66EFF58E}" type="datetime1">
              <a:rPr lang="en-US" smtClean="0"/>
              <a:t>5/6/2025</a:t>
            </a:fld>
            <a:endParaRPr lang="ar-SA"/>
          </a:p>
        </p:txBody>
      </p:sp>
      <p:sp>
        <p:nvSpPr>
          <p:cNvPr id="6" name="Footer Placeholder 5">
            <a:extLst>
              <a:ext uri="{FF2B5EF4-FFF2-40B4-BE49-F238E27FC236}">
                <a16:creationId xmlns:a16="http://schemas.microsoft.com/office/drawing/2014/main" id="{1F273E9E-F0E1-1B8D-1F35-7304A7009899}"/>
              </a:ext>
            </a:extLst>
          </p:cNvPr>
          <p:cNvSpPr>
            <a:spLocks noGrp="1"/>
          </p:cNvSpPr>
          <p:nvPr>
            <p:ph type="ftr" sz="quarter" idx="12"/>
          </p:nvPr>
        </p:nvSpPr>
        <p:spPr/>
        <p:txBody>
          <a:bodyPr/>
          <a:lstStyle/>
          <a:p>
            <a:r>
              <a:rPr lang="ar-SA"/>
              <a:t>الأستاذ الدكتور بوداح عبدالجليل</a:t>
            </a:r>
          </a:p>
        </p:txBody>
      </p:sp>
      <p:sp>
        <p:nvSpPr>
          <p:cNvPr id="7" name="Slide Number Placeholder 6">
            <a:extLst>
              <a:ext uri="{FF2B5EF4-FFF2-40B4-BE49-F238E27FC236}">
                <a16:creationId xmlns:a16="http://schemas.microsoft.com/office/drawing/2014/main" id="{A7BE4FDF-4082-D737-C61D-803BA81CFA6C}"/>
              </a:ext>
            </a:extLst>
          </p:cNvPr>
          <p:cNvSpPr>
            <a:spLocks noGrp="1"/>
          </p:cNvSpPr>
          <p:nvPr>
            <p:ph type="sldNum" sz="quarter" idx="13"/>
          </p:nvPr>
        </p:nvSpPr>
        <p:spPr/>
        <p:txBody>
          <a:bodyPr/>
          <a:lstStyle/>
          <a:p>
            <a:fld id="{2F576C64-1989-487D-A6AB-C06D0AEDBD91}" type="slidenum">
              <a:rPr lang="ar-SA" smtClean="0"/>
              <a:pPr/>
              <a:t>31</a:t>
            </a:fld>
            <a:endParaRPr lang="ar-SA"/>
          </a:p>
        </p:txBody>
      </p:sp>
    </p:spTree>
    <p:extLst>
      <p:ext uri="{BB962C8B-B14F-4D97-AF65-F5344CB8AC3E}">
        <p14:creationId xmlns:p14="http://schemas.microsoft.com/office/powerpoint/2010/main" val="20916495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25CA8-3B33-447B-70AB-9BAA9B868B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13D273-8519-2CB9-9074-302BCB74E1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370F8A-D035-20F7-31F8-59CF89864519}"/>
              </a:ext>
            </a:extLst>
          </p:cNvPr>
          <p:cNvSpPr>
            <a:spLocks noGrp="1"/>
          </p:cNvSpPr>
          <p:nvPr>
            <p:ph type="body" idx="1"/>
          </p:nvPr>
        </p:nvSpPr>
        <p:spPr/>
        <p:txBody>
          <a:bodyPr>
            <a:normAutofit/>
          </a:bodyPr>
          <a:lstStyle/>
          <a:p>
            <a:endParaRPr lang="ar-SA"/>
          </a:p>
        </p:txBody>
      </p:sp>
      <p:sp>
        <p:nvSpPr>
          <p:cNvPr id="4" name="Header Placeholder 3">
            <a:extLst>
              <a:ext uri="{FF2B5EF4-FFF2-40B4-BE49-F238E27FC236}">
                <a16:creationId xmlns:a16="http://schemas.microsoft.com/office/drawing/2014/main" id="{D4AF6D70-77B0-BD17-3C54-1985EB4722A6}"/>
              </a:ext>
            </a:extLst>
          </p:cNvPr>
          <p:cNvSpPr>
            <a:spLocks noGrp="1"/>
          </p:cNvSpPr>
          <p:nvPr>
            <p:ph type="hdr" sz="quarter" idx="10"/>
          </p:nvPr>
        </p:nvSpPr>
        <p:spPr/>
        <p:txBody>
          <a:bodyPr/>
          <a:lstStyle/>
          <a:p>
            <a:r>
              <a:rPr lang="ar-SA"/>
              <a:t>قسم المحاسبة والمالية</a:t>
            </a:r>
          </a:p>
        </p:txBody>
      </p:sp>
      <p:sp>
        <p:nvSpPr>
          <p:cNvPr id="5" name="Date Placeholder 4">
            <a:extLst>
              <a:ext uri="{FF2B5EF4-FFF2-40B4-BE49-F238E27FC236}">
                <a16:creationId xmlns:a16="http://schemas.microsoft.com/office/drawing/2014/main" id="{D6AC857D-105F-A6EB-53AA-E44C6A6FDE1E}"/>
              </a:ext>
            </a:extLst>
          </p:cNvPr>
          <p:cNvSpPr>
            <a:spLocks noGrp="1"/>
          </p:cNvSpPr>
          <p:nvPr>
            <p:ph type="dt" idx="11"/>
          </p:nvPr>
        </p:nvSpPr>
        <p:spPr/>
        <p:txBody>
          <a:bodyPr/>
          <a:lstStyle/>
          <a:p>
            <a:fld id="{0C97BE8B-5D23-4568-B35F-28728FC83A16}" type="datetime1">
              <a:rPr lang="en-US" smtClean="0"/>
              <a:t>5/6/2025</a:t>
            </a:fld>
            <a:endParaRPr lang="ar-SA"/>
          </a:p>
        </p:txBody>
      </p:sp>
      <p:sp>
        <p:nvSpPr>
          <p:cNvPr id="6" name="Footer Placeholder 5">
            <a:extLst>
              <a:ext uri="{FF2B5EF4-FFF2-40B4-BE49-F238E27FC236}">
                <a16:creationId xmlns:a16="http://schemas.microsoft.com/office/drawing/2014/main" id="{EF197AAE-C806-7788-FD4E-0ECA3911690D}"/>
              </a:ext>
            </a:extLst>
          </p:cNvPr>
          <p:cNvSpPr>
            <a:spLocks noGrp="1"/>
          </p:cNvSpPr>
          <p:nvPr>
            <p:ph type="ftr" sz="quarter" idx="12"/>
          </p:nvPr>
        </p:nvSpPr>
        <p:spPr/>
        <p:txBody>
          <a:bodyPr/>
          <a:lstStyle/>
          <a:p>
            <a:r>
              <a:rPr lang="ar-SA"/>
              <a:t>الأستاذ الدكتور بوداح عبدالجليل</a:t>
            </a:r>
          </a:p>
        </p:txBody>
      </p:sp>
      <p:sp>
        <p:nvSpPr>
          <p:cNvPr id="7" name="Slide Number Placeholder 6">
            <a:extLst>
              <a:ext uri="{FF2B5EF4-FFF2-40B4-BE49-F238E27FC236}">
                <a16:creationId xmlns:a16="http://schemas.microsoft.com/office/drawing/2014/main" id="{65F0A714-ACDF-CECE-FF70-1D502B1B9C24}"/>
              </a:ext>
            </a:extLst>
          </p:cNvPr>
          <p:cNvSpPr>
            <a:spLocks noGrp="1"/>
          </p:cNvSpPr>
          <p:nvPr>
            <p:ph type="sldNum" sz="quarter" idx="13"/>
          </p:nvPr>
        </p:nvSpPr>
        <p:spPr/>
        <p:txBody>
          <a:bodyPr/>
          <a:lstStyle/>
          <a:p>
            <a:fld id="{2F576C64-1989-487D-A6AB-C06D0AEDBD91}" type="slidenum">
              <a:rPr lang="ar-SA" smtClean="0"/>
              <a:pPr/>
              <a:t>32</a:t>
            </a:fld>
            <a:endParaRPr lang="ar-SA"/>
          </a:p>
        </p:txBody>
      </p:sp>
    </p:spTree>
    <p:extLst>
      <p:ext uri="{BB962C8B-B14F-4D97-AF65-F5344CB8AC3E}">
        <p14:creationId xmlns:p14="http://schemas.microsoft.com/office/powerpoint/2010/main" val="30853560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Header Placeholder 3"/>
          <p:cNvSpPr>
            <a:spLocks noGrp="1"/>
          </p:cNvSpPr>
          <p:nvPr>
            <p:ph type="hdr" sz="quarter"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قسم المحاسبة والمالية</a:t>
            </a:r>
          </a:p>
        </p:txBody>
      </p:sp>
      <p:sp>
        <p:nvSpPr>
          <p:cNvPr id="5" name="Date Placeholder 4"/>
          <p:cNvSpPr>
            <a:spLocks noGrp="1"/>
          </p:cNvSpPr>
          <p:nvPr>
            <p:ph type="dt"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0D4A8E4E-C312-4DBC-9F83-B8CB9C71DC98}"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t>5/6/2025</a:t>
            </a:fld>
            <a:endPar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6" name="Footer Placeholder 5"/>
          <p:cNvSpPr>
            <a:spLocks noGrp="1"/>
          </p:cNvSpPr>
          <p:nvPr>
            <p:ph type="ftr" sz="quarter" idx="12"/>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الأستاذ الدكتور بوداح عبدالجليل</a:t>
            </a:r>
          </a:p>
        </p:txBody>
      </p:sp>
      <p:sp>
        <p:nvSpPr>
          <p:cNvPr id="7" name="Slide Number Placeholder 6"/>
          <p:cNvSpPr>
            <a:spLocks noGrp="1"/>
          </p:cNvSpPr>
          <p:nvPr>
            <p:ph type="sldNum" sz="quarter" idx="13"/>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2F576C64-1989-487D-A6AB-C06D0AEDBD91}" type="slidenum">
              <a:rPr kumimoji="0" lang="ar-SA"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33</a:t>
            </a:fld>
            <a:endPar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281432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9FCC56-E120-DF97-75FA-099B8E7DEE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B8F4E9-3EAB-F2F9-2612-4395B89358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5FE9CE-53C0-2F89-5ACC-A26DF187BE0F}"/>
              </a:ext>
            </a:extLst>
          </p:cNvPr>
          <p:cNvSpPr>
            <a:spLocks noGrp="1"/>
          </p:cNvSpPr>
          <p:nvPr>
            <p:ph type="body" idx="1"/>
          </p:nvPr>
        </p:nvSpPr>
        <p:spPr/>
        <p:txBody>
          <a:bodyPr>
            <a:normAutofit/>
          </a:bodyPr>
          <a:lstStyle/>
          <a:p>
            <a:endParaRPr lang="ar-SA"/>
          </a:p>
        </p:txBody>
      </p:sp>
      <p:sp>
        <p:nvSpPr>
          <p:cNvPr id="4" name="Header Placeholder 3">
            <a:extLst>
              <a:ext uri="{FF2B5EF4-FFF2-40B4-BE49-F238E27FC236}">
                <a16:creationId xmlns:a16="http://schemas.microsoft.com/office/drawing/2014/main" id="{D7F7B2FC-10D7-710F-7DAC-117632B868C8}"/>
              </a:ext>
            </a:extLst>
          </p:cNvPr>
          <p:cNvSpPr>
            <a:spLocks noGrp="1"/>
          </p:cNvSpPr>
          <p:nvPr>
            <p:ph type="hdr" sz="quarter" idx="10"/>
          </p:nvPr>
        </p:nvSpPr>
        <p:spPr/>
        <p:txBody>
          <a:bodyPr/>
          <a:lstStyle/>
          <a:p>
            <a:r>
              <a:rPr lang="ar-SA"/>
              <a:t>قسم المحاسبة والمالية</a:t>
            </a:r>
          </a:p>
        </p:txBody>
      </p:sp>
      <p:sp>
        <p:nvSpPr>
          <p:cNvPr id="5" name="Date Placeholder 4">
            <a:extLst>
              <a:ext uri="{FF2B5EF4-FFF2-40B4-BE49-F238E27FC236}">
                <a16:creationId xmlns:a16="http://schemas.microsoft.com/office/drawing/2014/main" id="{6DD24AA3-497E-1F91-D752-D4B4A7D8C67D}"/>
              </a:ext>
            </a:extLst>
          </p:cNvPr>
          <p:cNvSpPr>
            <a:spLocks noGrp="1"/>
          </p:cNvSpPr>
          <p:nvPr>
            <p:ph type="dt" idx="11"/>
          </p:nvPr>
        </p:nvSpPr>
        <p:spPr/>
        <p:txBody>
          <a:bodyPr/>
          <a:lstStyle/>
          <a:p>
            <a:fld id="{01C76E53-0980-46A3-94AE-5D73750B13F6}" type="datetime1">
              <a:rPr lang="en-US" smtClean="0"/>
              <a:t>5/6/2025</a:t>
            </a:fld>
            <a:endParaRPr lang="ar-SA"/>
          </a:p>
        </p:txBody>
      </p:sp>
      <p:sp>
        <p:nvSpPr>
          <p:cNvPr id="6" name="Footer Placeholder 5">
            <a:extLst>
              <a:ext uri="{FF2B5EF4-FFF2-40B4-BE49-F238E27FC236}">
                <a16:creationId xmlns:a16="http://schemas.microsoft.com/office/drawing/2014/main" id="{760DFC8F-4E08-9E76-AB0D-33300574DBA4}"/>
              </a:ext>
            </a:extLst>
          </p:cNvPr>
          <p:cNvSpPr>
            <a:spLocks noGrp="1"/>
          </p:cNvSpPr>
          <p:nvPr>
            <p:ph type="ftr" sz="quarter" idx="12"/>
          </p:nvPr>
        </p:nvSpPr>
        <p:spPr/>
        <p:txBody>
          <a:bodyPr/>
          <a:lstStyle/>
          <a:p>
            <a:r>
              <a:rPr lang="ar-SA"/>
              <a:t>الأستاذ الدكتور بوداح عبدالجليل</a:t>
            </a:r>
          </a:p>
        </p:txBody>
      </p:sp>
      <p:sp>
        <p:nvSpPr>
          <p:cNvPr id="7" name="Slide Number Placeholder 6">
            <a:extLst>
              <a:ext uri="{FF2B5EF4-FFF2-40B4-BE49-F238E27FC236}">
                <a16:creationId xmlns:a16="http://schemas.microsoft.com/office/drawing/2014/main" id="{08E573EC-3C8A-E038-7738-45803667831F}"/>
              </a:ext>
            </a:extLst>
          </p:cNvPr>
          <p:cNvSpPr>
            <a:spLocks noGrp="1"/>
          </p:cNvSpPr>
          <p:nvPr>
            <p:ph type="sldNum" sz="quarter" idx="13"/>
          </p:nvPr>
        </p:nvSpPr>
        <p:spPr/>
        <p:txBody>
          <a:bodyPr/>
          <a:lstStyle/>
          <a:p>
            <a:fld id="{2F576C64-1989-487D-A6AB-C06D0AEDBD91}" type="slidenum">
              <a:rPr lang="ar-SA" smtClean="0"/>
              <a:pPr/>
              <a:t>4</a:t>
            </a:fld>
            <a:endParaRPr lang="ar-SA"/>
          </a:p>
        </p:txBody>
      </p:sp>
    </p:spTree>
    <p:extLst>
      <p:ext uri="{BB962C8B-B14F-4D97-AF65-F5344CB8AC3E}">
        <p14:creationId xmlns:p14="http://schemas.microsoft.com/office/powerpoint/2010/main" val="1642986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3A1F7-B136-0573-4AE4-8BC5B0931C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8DCBCF-B017-2F29-AED0-90E95ACD98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0637A5-39B6-19F1-4EBB-077A9145B600}"/>
              </a:ext>
            </a:extLst>
          </p:cNvPr>
          <p:cNvSpPr>
            <a:spLocks noGrp="1"/>
          </p:cNvSpPr>
          <p:nvPr>
            <p:ph type="body" idx="1"/>
          </p:nvPr>
        </p:nvSpPr>
        <p:spPr/>
        <p:txBody>
          <a:bodyPr>
            <a:normAutofit/>
          </a:bodyPr>
          <a:lstStyle/>
          <a:p>
            <a:endParaRPr lang="ar-SA"/>
          </a:p>
        </p:txBody>
      </p:sp>
      <p:sp>
        <p:nvSpPr>
          <p:cNvPr id="4" name="Header Placeholder 3">
            <a:extLst>
              <a:ext uri="{FF2B5EF4-FFF2-40B4-BE49-F238E27FC236}">
                <a16:creationId xmlns:a16="http://schemas.microsoft.com/office/drawing/2014/main" id="{7DB4753B-230F-61A4-5DA8-69EAAB05404E}"/>
              </a:ext>
            </a:extLst>
          </p:cNvPr>
          <p:cNvSpPr>
            <a:spLocks noGrp="1"/>
          </p:cNvSpPr>
          <p:nvPr>
            <p:ph type="hdr" sz="quarter" idx="10"/>
          </p:nvPr>
        </p:nvSpPr>
        <p:spPr/>
        <p:txBody>
          <a:bodyPr/>
          <a:lstStyle/>
          <a:p>
            <a:r>
              <a:rPr lang="ar-SA"/>
              <a:t>قسم المحاسبة والمالية</a:t>
            </a:r>
          </a:p>
        </p:txBody>
      </p:sp>
      <p:sp>
        <p:nvSpPr>
          <p:cNvPr id="5" name="Date Placeholder 4">
            <a:extLst>
              <a:ext uri="{FF2B5EF4-FFF2-40B4-BE49-F238E27FC236}">
                <a16:creationId xmlns:a16="http://schemas.microsoft.com/office/drawing/2014/main" id="{D3C56F33-ED0C-604D-7210-2B98573A3890}"/>
              </a:ext>
            </a:extLst>
          </p:cNvPr>
          <p:cNvSpPr>
            <a:spLocks noGrp="1"/>
          </p:cNvSpPr>
          <p:nvPr>
            <p:ph type="dt" idx="11"/>
          </p:nvPr>
        </p:nvSpPr>
        <p:spPr/>
        <p:txBody>
          <a:bodyPr/>
          <a:lstStyle/>
          <a:p>
            <a:fld id="{630FA3BD-F1E6-49EB-A7FC-0C09C8C7598C}" type="datetime1">
              <a:rPr lang="en-US" smtClean="0"/>
              <a:t>5/6/2025</a:t>
            </a:fld>
            <a:endParaRPr lang="ar-SA"/>
          </a:p>
        </p:txBody>
      </p:sp>
      <p:sp>
        <p:nvSpPr>
          <p:cNvPr id="6" name="Footer Placeholder 5">
            <a:extLst>
              <a:ext uri="{FF2B5EF4-FFF2-40B4-BE49-F238E27FC236}">
                <a16:creationId xmlns:a16="http://schemas.microsoft.com/office/drawing/2014/main" id="{9E7D525A-4991-13D0-39CF-2BA24D1043C3}"/>
              </a:ext>
            </a:extLst>
          </p:cNvPr>
          <p:cNvSpPr>
            <a:spLocks noGrp="1"/>
          </p:cNvSpPr>
          <p:nvPr>
            <p:ph type="ftr" sz="quarter" idx="12"/>
          </p:nvPr>
        </p:nvSpPr>
        <p:spPr/>
        <p:txBody>
          <a:bodyPr/>
          <a:lstStyle/>
          <a:p>
            <a:r>
              <a:rPr lang="ar-SA"/>
              <a:t>الأستاذ الدكتور بوداح عبدالجليل</a:t>
            </a:r>
          </a:p>
        </p:txBody>
      </p:sp>
      <p:sp>
        <p:nvSpPr>
          <p:cNvPr id="7" name="Slide Number Placeholder 6">
            <a:extLst>
              <a:ext uri="{FF2B5EF4-FFF2-40B4-BE49-F238E27FC236}">
                <a16:creationId xmlns:a16="http://schemas.microsoft.com/office/drawing/2014/main" id="{60218F13-8771-16C3-DB43-1ABFDDFE4B84}"/>
              </a:ext>
            </a:extLst>
          </p:cNvPr>
          <p:cNvSpPr>
            <a:spLocks noGrp="1"/>
          </p:cNvSpPr>
          <p:nvPr>
            <p:ph type="sldNum" sz="quarter" idx="13"/>
          </p:nvPr>
        </p:nvSpPr>
        <p:spPr/>
        <p:txBody>
          <a:bodyPr/>
          <a:lstStyle/>
          <a:p>
            <a:fld id="{2F576C64-1989-487D-A6AB-C06D0AEDBD91}" type="slidenum">
              <a:rPr lang="ar-SA" smtClean="0"/>
              <a:pPr/>
              <a:t>5</a:t>
            </a:fld>
            <a:endParaRPr lang="ar-SA"/>
          </a:p>
        </p:txBody>
      </p:sp>
    </p:spTree>
    <p:extLst>
      <p:ext uri="{BB962C8B-B14F-4D97-AF65-F5344CB8AC3E}">
        <p14:creationId xmlns:p14="http://schemas.microsoft.com/office/powerpoint/2010/main" val="2304666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65401-ECFD-1A2B-F13B-413105E949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713F07-A345-EBF5-0D47-11A99D6619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DC75EC-2EC2-EF0C-7A63-AF20156CBF15}"/>
              </a:ext>
            </a:extLst>
          </p:cNvPr>
          <p:cNvSpPr>
            <a:spLocks noGrp="1"/>
          </p:cNvSpPr>
          <p:nvPr>
            <p:ph type="body" idx="1"/>
          </p:nvPr>
        </p:nvSpPr>
        <p:spPr/>
        <p:txBody>
          <a:bodyPr>
            <a:normAutofit/>
          </a:bodyPr>
          <a:lstStyle/>
          <a:p>
            <a:endParaRPr lang="ar-SA"/>
          </a:p>
        </p:txBody>
      </p:sp>
      <p:sp>
        <p:nvSpPr>
          <p:cNvPr id="4" name="Header Placeholder 3">
            <a:extLst>
              <a:ext uri="{FF2B5EF4-FFF2-40B4-BE49-F238E27FC236}">
                <a16:creationId xmlns:a16="http://schemas.microsoft.com/office/drawing/2014/main" id="{3ED6E95C-090F-EB1B-2B7F-5CB990104FF9}"/>
              </a:ext>
            </a:extLst>
          </p:cNvPr>
          <p:cNvSpPr>
            <a:spLocks noGrp="1"/>
          </p:cNvSpPr>
          <p:nvPr>
            <p:ph type="hdr" sz="quarter" idx="10"/>
          </p:nvPr>
        </p:nvSpPr>
        <p:spPr/>
        <p:txBody>
          <a:bodyPr/>
          <a:lstStyle/>
          <a:p>
            <a:r>
              <a:rPr lang="ar-SA"/>
              <a:t>قسم المحاسبة والمالية</a:t>
            </a:r>
          </a:p>
        </p:txBody>
      </p:sp>
      <p:sp>
        <p:nvSpPr>
          <p:cNvPr id="5" name="Date Placeholder 4">
            <a:extLst>
              <a:ext uri="{FF2B5EF4-FFF2-40B4-BE49-F238E27FC236}">
                <a16:creationId xmlns:a16="http://schemas.microsoft.com/office/drawing/2014/main" id="{41451C42-5D2D-AD07-7C35-84886CBEF649}"/>
              </a:ext>
            </a:extLst>
          </p:cNvPr>
          <p:cNvSpPr>
            <a:spLocks noGrp="1"/>
          </p:cNvSpPr>
          <p:nvPr>
            <p:ph type="dt" idx="11"/>
          </p:nvPr>
        </p:nvSpPr>
        <p:spPr/>
        <p:txBody>
          <a:bodyPr/>
          <a:lstStyle/>
          <a:p>
            <a:fld id="{B2ACFB70-424A-415F-A8A5-4F80E74B8DA0}" type="datetime1">
              <a:rPr lang="en-US" smtClean="0"/>
              <a:t>5/6/2025</a:t>
            </a:fld>
            <a:endParaRPr lang="ar-SA"/>
          </a:p>
        </p:txBody>
      </p:sp>
      <p:sp>
        <p:nvSpPr>
          <p:cNvPr id="6" name="Footer Placeholder 5">
            <a:extLst>
              <a:ext uri="{FF2B5EF4-FFF2-40B4-BE49-F238E27FC236}">
                <a16:creationId xmlns:a16="http://schemas.microsoft.com/office/drawing/2014/main" id="{E68896F0-B2AA-DBB8-AD62-B6CA8EAE9745}"/>
              </a:ext>
            </a:extLst>
          </p:cNvPr>
          <p:cNvSpPr>
            <a:spLocks noGrp="1"/>
          </p:cNvSpPr>
          <p:nvPr>
            <p:ph type="ftr" sz="quarter" idx="12"/>
          </p:nvPr>
        </p:nvSpPr>
        <p:spPr/>
        <p:txBody>
          <a:bodyPr/>
          <a:lstStyle/>
          <a:p>
            <a:r>
              <a:rPr lang="ar-SA"/>
              <a:t>الأستاذ الدكتور بوداح عبدالجليل</a:t>
            </a:r>
          </a:p>
        </p:txBody>
      </p:sp>
      <p:sp>
        <p:nvSpPr>
          <p:cNvPr id="7" name="Slide Number Placeholder 6">
            <a:extLst>
              <a:ext uri="{FF2B5EF4-FFF2-40B4-BE49-F238E27FC236}">
                <a16:creationId xmlns:a16="http://schemas.microsoft.com/office/drawing/2014/main" id="{98092698-F7DE-C8CC-3C85-99F992981984}"/>
              </a:ext>
            </a:extLst>
          </p:cNvPr>
          <p:cNvSpPr>
            <a:spLocks noGrp="1"/>
          </p:cNvSpPr>
          <p:nvPr>
            <p:ph type="sldNum" sz="quarter" idx="13"/>
          </p:nvPr>
        </p:nvSpPr>
        <p:spPr/>
        <p:txBody>
          <a:bodyPr/>
          <a:lstStyle/>
          <a:p>
            <a:fld id="{2F576C64-1989-487D-A6AB-C06D0AEDBD91}" type="slidenum">
              <a:rPr lang="ar-SA" smtClean="0"/>
              <a:pPr/>
              <a:t>6</a:t>
            </a:fld>
            <a:endParaRPr lang="ar-SA"/>
          </a:p>
        </p:txBody>
      </p:sp>
    </p:spTree>
    <p:extLst>
      <p:ext uri="{BB962C8B-B14F-4D97-AF65-F5344CB8AC3E}">
        <p14:creationId xmlns:p14="http://schemas.microsoft.com/office/powerpoint/2010/main" val="950439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B0140-B742-C269-6AE8-64A8F84206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DCFE30-8044-5D20-0495-A7F2519041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C6305C-63B0-0296-7547-625D95881B1C}"/>
              </a:ext>
            </a:extLst>
          </p:cNvPr>
          <p:cNvSpPr>
            <a:spLocks noGrp="1"/>
          </p:cNvSpPr>
          <p:nvPr>
            <p:ph type="body" idx="1"/>
          </p:nvPr>
        </p:nvSpPr>
        <p:spPr/>
        <p:txBody>
          <a:bodyPr>
            <a:normAutofit/>
          </a:bodyPr>
          <a:lstStyle/>
          <a:p>
            <a:endParaRPr lang="ar-SA"/>
          </a:p>
        </p:txBody>
      </p:sp>
      <p:sp>
        <p:nvSpPr>
          <p:cNvPr id="4" name="Header Placeholder 3">
            <a:extLst>
              <a:ext uri="{FF2B5EF4-FFF2-40B4-BE49-F238E27FC236}">
                <a16:creationId xmlns:a16="http://schemas.microsoft.com/office/drawing/2014/main" id="{530E926F-0E14-BF5C-C550-C03DE08CE339}"/>
              </a:ext>
            </a:extLst>
          </p:cNvPr>
          <p:cNvSpPr>
            <a:spLocks noGrp="1"/>
          </p:cNvSpPr>
          <p:nvPr>
            <p:ph type="hdr" sz="quarter" idx="10"/>
          </p:nvPr>
        </p:nvSpPr>
        <p:spPr/>
        <p:txBody>
          <a:bodyPr/>
          <a:lstStyle/>
          <a:p>
            <a:r>
              <a:rPr lang="ar-SA"/>
              <a:t>قسم المحاسبة والمالية</a:t>
            </a:r>
          </a:p>
        </p:txBody>
      </p:sp>
      <p:sp>
        <p:nvSpPr>
          <p:cNvPr id="5" name="Date Placeholder 4">
            <a:extLst>
              <a:ext uri="{FF2B5EF4-FFF2-40B4-BE49-F238E27FC236}">
                <a16:creationId xmlns:a16="http://schemas.microsoft.com/office/drawing/2014/main" id="{9F9CA1C8-257F-EFC6-7DD5-F1F3B509237F}"/>
              </a:ext>
            </a:extLst>
          </p:cNvPr>
          <p:cNvSpPr>
            <a:spLocks noGrp="1"/>
          </p:cNvSpPr>
          <p:nvPr>
            <p:ph type="dt" idx="11"/>
          </p:nvPr>
        </p:nvSpPr>
        <p:spPr/>
        <p:txBody>
          <a:bodyPr/>
          <a:lstStyle/>
          <a:p>
            <a:fld id="{8EF62EF6-B68F-4190-8B7A-F99AA7F843A1}" type="datetime1">
              <a:rPr lang="en-US" smtClean="0"/>
              <a:t>5/6/2025</a:t>
            </a:fld>
            <a:endParaRPr lang="ar-SA"/>
          </a:p>
        </p:txBody>
      </p:sp>
      <p:sp>
        <p:nvSpPr>
          <p:cNvPr id="6" name="Footer Placeholder 5">
            <a:extLst>
              <a:ext uri="{FF2B5EF4-FFF2-40B4-BE49-F238E27FC236}">
                <a16:creationId xmlns:a16="http://schemas.microsoft.com/office/drawing/2014/main" id="{9888F829-8F63-167E-C1CB-582DD973F289}"/>
              </a:ext>
            </a:extLst>
          </p:cNvPr>
          <p:cNvSpPr>
            <a:spLocks noGrp="1"/>
          </p:cNvSpPr>
          <p:nvPr>
            <p:ph type="ftr" sz="quarter" idx="12"/>
          </p:nvPr>
        </p:nvSpPr>
        <p:spPr/>
        <p:txBody>
          <a:bodyPr/>
          <a:lstStyle/>
          <a:p>
            <a:r>
              <a:rPr lang="ar-SA"/>
              <a:t>الأستاذ الدكتور بوداح عبدالجليل</a:t>
            </a:r>
          </a:p>
        </p:txBody>
      </p:sp>
      <p:sp>
        <p:nvSpPr>
          <p:cNvPr id="7" name="Slide Number Placeholder 6">
            <a:extLst>
              <a:ext uri="{FF2B5EF4-FFF2-40B4-BE49-F238E27FC236}">
                <a16:creationId xmlns:a16="http://schemas.microsoft.com/office/drawing/2014/main" id="{3B49E246-3B08-81D3-2623-07EC912A84DC}"/>
              </a:ext>
            </a:extLst>
          </p:cNvPr>
          <p:cNvSpPr>
            <a:spLocks noGrp="1"/>
          </p:cNvSpPr>
          <p:nvPr>
            <p:ph type="sldNum" sz="quarter" idx="13"/>
          </p:nvPr>
        </p:nvSpPr>
        <p:spPr/>
        <p:txBody>
          <a:bodyPr/>
          <a:lstStyle/>
          <a:p>
            <a:fld id="{2F576C64-1989-487D-A6AB-C06D0AEDBD91}" type="slidenum">
              <a:rPr lang="ar-SA" smtClean="0"/>
              <a:pPr/>
              <a:t>7</a:t>
            </a:fld>
            <a:endParaRPr lang="ar-SA"/>
          </a:p>
        </p:txBody>
      </p:sp>
    </p:spTree>
    <p:extLst>
      <p:ext uri="{BB962C8B-B14F-4D97-AF65-F5344CB8AC3E}">
        <p14:creationId xmlns:p14="http://schemas.microsoft.com/office/powerpoint/2010/main" val="455777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F25BF-B2C2-9B1B-AE4F-E1B30D2471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3D6E52-F896-9DC2-85C3-0C3DCD4C4A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B4715B-FCD6-8D4A-7C65-FE3B35FFC6DE}"/>
              </a:ext>
            </a:extLst>
          </p:cNvPr>
          <p:cNvSpPr>
            <a:spLocks noGrp="1"/>
          </p:cNvSpPr>
          <p:nvPr>
            <p:ph type="body" idx="1"/>
          </p:nvPr>
        </p:nvSpPr>
        <p:spPr/>
        <p:txBody>
          <a:bodyPr>
            <a:normAutofit/>
          </a:bodyPr>
          <a:lstStyle/>
          <a:p>
            <a:endParaRPr lang="ar-SA"/>
          </a:p>
        </p:txBody>
      </p:sp>
      <p:sp>
        <p:nvSpPr>
          <p:cNvPr id="4" name="Header Placeholder 3">
            <a:extLst>
              <a:ext uri="{FF2B5EF4-FFF2-40B4-BE49-F238E27FC236}">
                <a16:creationId xmlns:a16="http://schemas.microsoft.com/office/drawing/2014/main" id="{F26D8012-3B8E-30C9-C612-F64A3BDAC114}"/>
              </a:ext>
            </a:extLst>
          </p:cNvPr>
          <p:cNvSpPr>
            <a:spLocks noGrp="1"/>
          </p:cNvSpPr>
          <p:nvPr>
            <p:ph type="hdr" sz="quarter" idx="10"/>
          </p:nvPr>
        </p:nvSpPr>
        <p:spPr/>
        <p:txBody>
          <a:bodyPr/>
          <a:lstStyle/>
          <a:p>
            <a:r>
              <a:rPr lang="ar-SA"/>
              <a:t>قسم المحاسبة والمالية</a:t>
            </a:r>
          </a:p>
        </p:txBody>
      </p:sp>
      <p:sp>
        <p:nvSpPr>
          <p:cNvPr id="5" name="Date Placeholder 4">
            <a:extLst>
              <a:ext uri="{FF2B5EF4-FFF2-40B4-BE49-F238E27FC236}">
                <a16:creationId xmlns:a16="http://schemas.microsoft.com/office/drawing/2014/main" id="{7FE1EE42-7B46-6BF4-5D6E-AB44706955A1}"/>
              </a:ext>
            </a:extLst>
          </p:cNvPr>
          <p:cNvSpPr>
            <a:spLocks noGrp="1"/>
          </p:cNvSpPr>
          <p:nvPr>
            <p:ph type="dt" idx="11"/>
          </p:nvPr>
        </p:nvSpPr>
        <p:spPr/>
        <p:txBody>
          <a:bodyPr/>
          <a:lstStyle/>
          <a:p>
            <a:fld id="{5204C920-4C82-4777-8B86-D2D3DC958F16}" type="datetime1">
              <a:rPr lang="en-US" smtClean="0"/>
              <a:t>5/6/2025</a:t>
            </a:fld>
            <a:endParaRPr lang="ar-SA"/>
          </a:p>
        </p:txBody>
      </p:sp>
      <p:sp>
        <p:nvSpPr>
          <p:cNvPr id="6" name="Footer Placeholder 5">
            <a:extLst>
              <a:ext uri="{FF2B5EF4-FFF2-40B4-BE49-F238E27FC236}">
                <a16:creationId xmlns:a16="http://schemas.microsoft.com/office/drawing/2014/main" id="{F3B0CEC5-9FBA-C4C8-EFD0-69822001A347}"/>
              </a:ext>
            </a:extLst>
          </p:cNvPr>
          <p:cNvSpPr>
            <a:spLocks noGrp="1"/>
          </p:cNvSpPr>
          <p:nvPr>
            <p:ph type="ftr" sz="quarter" idx="12"/>
          </p:nvPr>
        </p:nvSpPr>
        <p:spPr/>
        <p:txBody>
          <a:bodyPr/>
          <a:lstStyle/>
          <a:p>
            <a:r>
              <a:rPr lang="ar-SA"/>
              <a:t>الأستاذ الدكتور بوداح عبدالجليل</a:t>
            </a:r>
          </a:p>
        </p:txBody>
      </p:sp>
      <p:sp>
        <p:nvSpPr>
          <p:cNvPr id="7" name="Slide Number Placeholder 6">
            <a:extLst>
              <a:ext uri="{FF2B5EF4-FFF2-40B4-BE49-F238E27FC236}">
                <a16:creationId xmlns:a16="http://schemas.microsoft.com/office/drawing/2014/main" id="{05F78130-70CF-B504-6A03-AA8ACFEDADD9}"/>
              </a:ext>
            </a:extLst>
          </p:cNvPr>
          <p:cNvSpPr>
            <a:spLocks noGrp="1"/>
          </p:cNvSpPr>
          <p:nvPr>
            <p:ph type="sldNum" sz="quarter" idx="13"/>
          </p:nvPr>
        </p:nvSpPr>
        <p:spPr/>
        <p:txBody>
          <a:bodyPr/>
          <a:lstStyle/>
          <a:p>
            <a:fld id="{2F576C64-1989-487D-A6AB-C06D0AEDBD91}" type="slidenum">
              <a:rPr lang="ar-SA" smtClean="0"/>
              <a:pPr/>
              <a:t>8</a:t>
            </a:fld>
            <a:endParaRPr lang="ar-SA"/>
          </a:p>
        </p:txBody>
      </p:sp>
    </p:spTree>
    <p:extLst>
      <p:ext uri="{BB962C8B-B14F-4D97-AF65-F5344CB8AC3E}">
        <p14:creationId xmlns:p14="http://schemas.microsoft.com/office/powerpoint/2010/main" val="2625364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CF5E6-2B3E-FAD4-CC90-C62D8EE5D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B04B94-609A-D2C9-15DE-B29F1EA110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31B97F-8906-79AC-7D95-298FC8C67FD6}"/>
              </a:ext>
            </a:extLst>
          </p:cNvPr>
          <p:cNvSpPr>
            <a:spLocks noGrp="1"/>
          </p:cNvSpPr>
          <p:nvPr>
            <p:ph type="body" idx="1"/>
          </p:nvPr>
        </p:nvSpPr>
        <p:spPr/>
        <p:txBody>
          <a:bodyPr>
            <a:normAutofit/>
          </a:bodyPr>
          <a:lstStyle/>
          <a:p>
            <a:endParaRPr lang="ar-SA"/>
          </a:p>
        </p:txBody>
      </p:sp>
      <p:sp>
        <p:nvSpPr>
          <p:cNvPr id="4" name="Header Placeholder 3">
            <a:extLst>
              <a:ext uri="{FF2B5EF4-FFF2-40B4-BE49-F238E27FC236}">
                <a16:creationId xmlns:a16="http://schemas.microsoft.com/office/drawing/2014/main" id="{B2784314-9802-530A-0A7A-62C61106512E}"/>
              </a:ext>
            </a:extLst>
          </p:cNvPr>
          <p:cNvSpPr>
            <a:spLocks noGrp="1"/>
          </p:cNvSpPr>
          <p:nvPr>
            <p:ph type="hdr" sz="quarter" idx="10"/>
          </p:nvPr>
        </p:nvSpPr>
        <p:spPr/>
        <p:txBody>
          <a:bodyPr/>
          <a:lstStyle/>
          <a:p>
            <a:r>
              <a:rPr lang="ar-SA"/>
              <a:t>قسم المحاسبة والمالية</a:t>
            </a:r>
          </a:p>
        </p:txBody>
      </p:sp>
      <p:sp>
        <p:nvSpPr>
          <p:cNvPr id="5" name="Date Placeholder 4">
            <a:extLst>
              <a:ext uri="{FF2B5EF4-FFF2-40B4-BE49-F238E27FC236}">
                <a16:creationId xmlns:a16="http://schemas.microsoft.com/office/drawing/2014/main" id="{50A079A9-0EC0-5604-B15A-508ABA5824D5}"/>
              </a:ext>
            </a:extLst>
          </p:cNvPr>
          <p:cNvSpPr>
            <a:spLocks noGrp="1"/>
          </p:cNvSpPr>
          <p:nvPr>
            <p:ph type="dt" idx="11"/>
          </p:nvPr>
        </p:nvSpPr>
        <p:spPr/>
        <p:txBody>
          <a:bodyPr/>
          <a:lstStyle/>
          <a:p>
            <a:fld id="{4FFA9F1E-4545-41F3-B3A3-FB6DDD529782}" type="datetime1">
              <a:rPr lang="en-US" smtClean="0"/>
              <a:t>5/6/2025</a:t>
            </a:fld>
            <a:endParaRPr lang="ar-SA"/>
          </a:p>
        </p:txBody>
      </p:sp>
      <p:sp>
        <p:nvSpPr>
          <p:cNvPr id="6" name="Footer Placeholder 5">
            <a:extLst>
              <a:ext uri="{FF2B5EF4-FFF2-40B4-BE49-F238E27FC236}">
                <a16:creationId xmlns:a16="http://schemas.microsoft.com/office/drawing/2014/main" id="{703CBC2B-1F65-4012-ABDB-589DE9932004}"/>
              </a:ext>
            </a:extLst>
          </p:cNvPr>
          <p:cNvSpPr>
            <a:spLocks noGrp="1"/>
          </p:cNvSpPr>
          <p:nvPr>
            <p:ph type="ftr" sz="quarter" idx="12"/>
          </p:nvPr>
        </p:nvSpPr>
        <p:spPr/>
        <p:txBody>
          <a:bodyPr/>
          <a:lstStyle/>
          <a:p>
            <a:r>
              <a:rPr lang="ar-SA"/>
              <a:t>الأستاذ الدكتور بوداح عبدالجليل</a:t>
            </a:r>
          </a:p>
        </p:txBody>
      </p:sp>
      <p:sp>
        <p:nvSpPr>
          <p:cNvPr id="7" name="Slide Number Placeholder 6">
            <a:extLst>
              <a:ext uri="{FF2B5EF4-FFF2-40B4-BE49-F238E27FC236}">
                <a16:creationId xmlns:a16="http://schemas.microsoft.com/office/drawing/2014/main" id="{A11F15F0-5A1A-C971-483B-28CE5B5B8E2D}"/>
              </a:ext>
            </a:extLst>
          </p:cNvPr>
          <p:cNvSpPr>
            <a:spLocks noGrp="1"/>
          </p:cNvSpPr>
          <p:nvPr>
            <p:ph type="sldNum" sz="quarter" idx="13"/>
          </p:nvPr>
        </p:nvSpPr>
        <p:spPr/>
        <p:txBody>
          <a:bodyPr/>
          <a:lstStyle/>
          <a:p>
            <a:fld id="{2F576C64-1989-487D-A6AB-C06D0AEDBD91}" type="slidenum">
              <a:rPr lang="ar-SA" smtClean="0"/>
              <a:pPr/>
              <a:t>9</a:t>
            </a:fld>
            <a:endParaRPr lang="ar-SA"/>
          </a:p>
        </p:txBody>
      </p:sp>
    </p:spTree>
    <p:extLst>
      <p:ext uri="{BB962C8B-B14F-4D97-AF65-F5344CB8AC3E}">
        <p14:creationId xmlns:p14="http://schemas.microsoft.com/office/powerpoint/2010/main" val="772876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EAC81A4F-3700-48FF-872E-CCA29955BC26}" type="datetime3">
              <a:rPr lang="en-US" smtClean="0"/>
              <a:t>6 May 2025</a:t>
            </a:fld>
            <a:endParaRPr lang="ar-SA"/>
          </a:p>
        </p:txBody>
      </p:sp>
      <p:sp>
        <p:nvSpPr>
          <p:cNvPr id="17" name="Footer Placeholder 16"/>
          <p:cNvSpPr>
            <a:spLocks noGrp="1"/>
          </p:cNvSpPr>
          <p:nvPr>
            <p:ph type="ftr" sz="quarter" idx="11"/>
          </p:nvPr>
        </p:nvSpPr>
        <p:spPr bwMode="auto">
          <a:xfrm rot="5400000">
            <a:off x="7077269" y="4181669"/>
            <a:ext cx="3657600" cy="384048"/>
          </a:xfrm>
        </p:spPr>
        <p:txBody>
          <a:bodyPr/>
          <a:lstStyle/>
          <a:p>
            <a:r>
              <a:rPr lang="ar-SA"/>
              <a:t>جامعة أم البواقي-  - كلية الاقتصاد و التسيير و التجارة – قسم المحاسبة والمالية - السنة الثانية</a:t>
            </a: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A4231B69-FBD1-4C22-85BF-9904F0109019}" type="slidenum">
              <a:rPr lang="ar-SA" smtClean="0"/>
              <a:pPr/>
              <a:t>‹N°›</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D3A2899-FC3A-4B82-A08E-587E7DB6FC9D}" type="datetime3">
              <a:rPr lang="en-US" smtClean="0"/>
              <a:t>6 May 2025</a:t>
            </a:fld>
            <a:endParaRPr lang="ar-SA"/>
          </a:p>
        </p:txBody>
      </p:sp>
      <p:sp>
        <p:nvSpPr>
          <p:cNvPr id="5" name="Footer Placeholder 4"/>
          <p:cNvSpPr>
            <a:spLocks noGrp="1"/>
          </p:cNvSpPr>
          <p:nvPr>
            <p:ph type="ftr" sz="quarter" idx="11"/>
          </p:nvPr>
        </p:nvSpPr>
        <p:spPr/>
        <p:txBody>
          <a:bodyPr/>
          <a:lstStyle/>
          <a:p>
            <a:r>
              <a:rPr lang="ar-SA"/>
              <a:t>جامعة أم البواقي-  - كلية الاقتصاد و التسيير و التجارة – قسم المحاسبة والمالية - السنة الثانية</a:t>
            </a:r>
          </a:p>
        </p:txBody>
      </p:sp>
      <p:sp>
        <p:nvSpPr>
          <p:cNvPr id="6" name="Slide Number Placeholder 5"/>
          <p:cNvSpPr>
            <a:spLocks noGrp="1"/>
          </p:cNvSpPr>
          <p:nvPr>
            <p:ph type="sldNum" sz="quarter" idx="12"/>
          </p:nvPr>
        </p:nvSpPr>
        <p:spPr/>
        <p:txBody>
          <a:bodyPr/>
          <a:lstStyle/>
          <a:p>
            <a:fld id="{A4231B69-FBD1-4C22-85BF-9904F0109019}" type="slidenum">
              <a:rPr lang="ar-SA" smtClean="0"/>
              <a:pPr/>
              <a:t>‹N°›</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F0D63EF-3F38-4D3D-9980-4EFA5581E49D}" type="datetime3">
              <a:rPr lang="en-US" smtClean="0"/>
              <a:t>6 May 2025</a:t>
            </a:fld>
            <a:endParaRPr lang="ar-SA"/>
          </a:p>
        </p:txBody>
      </p:sp>
      <p:sp>
        <p:nvSpPr>
          <p:cNvPr id="5" name="Footer Placeholder 4"/>
          <p:cNvSpPr>
            <a:spLocks noGrp="1"/>
          </p:cNvSpPr>
          <p:nvPr>
            <p:ph type="ftr" sz="quarter" idx="11"/>
          </p:nvPr>
        </p:nvSpPr>
        <p:spPr/>
        <p:txBody>
          <a:bodyPr/>
          <a:lstStyle/>
          <a:p>
            <a:r>
              <a:rPr lang="ar-SA"/>
              <a:t>جامعة أم البواقي-  - كلية الاقتصاد و التسيير و التجارة – قسم المحاسبة والمالية - السنة الثانية</a:t>
            </a:r>
          </a:p>
        </p:txBody>
      </p:sp>
      <p:sp>
        <p:nvSpPr>
          <p:cNvPr id="6" name="Slide Number Placeholder 5"/>
          <p:cNvSpPr>
            <a:spLocks noGrp="1"/>
          </p:cNvSpPr>
          <p:nvPr>
            <p:ph type="sldNum" sz="quarter" idx="12"/>
          </p:nvPr>
        </p:nvSpPr>
        <p:spPr/>
        <p:txBody>
          <a:bodyPr/>
          <a:lstStyle/>
          <a:p>
            <a:fld id="{A4231B69-FBD1-4C22-85BF-9904F0109019}" type="slidenum">
              <a:rPr lang="ar-SA" smtClean="0"/>
              <a:pPr/>
              <a:t>‹N°›</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5972A6DA-2809-4B82-8E61-11A441C6BDC1}" type="datetime3">
              <a:rPr lang="en-US" smtClean="0"/>
              <a:t>6 May 2025</a:t>
            </a:fld>
            <a:endParaRPr lang="ar-SA"/>
          </a:p>
        </p:txBody>
      </p:sp>
      <p:sp>
        <p:nvSpPr>
          <p:cNvPr id="17" name="Footer Placeholder 16"/>
          <p:cNvSpPr>
            <a:spLocks noGrp="1"/>
          </p:cNvSpPr>
          <p:nvPr>
            <p:ph type="ftr" sz="quarter" idx="11"/>
          </p:nvPr>
        </p:nvSpPr>
        <p:spPr bwMode="auto">
          <a:xfrm rot="5400000">
            <a:off x="7077269" y="4181669"/>
            <a:ext cx="3657600" cy="384048"/>
          </a:xfrm>
        </p:spPr>
        <p:txBody>
          <a:bodyPr/>
          <a:lstStyle/>
          <a:p>
            <a:r>
              <a:rPr lang="ar-SA"/>
              <a:t>جامعة أم البواقي-  - كلية الاقتصاد و التسيير و التجارة – قسم المحاسبة والمالية - السنة الثانية</a:t>
            </a: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A4231B69-FBD1-4C22-85BF-9904F0109019}" type="slidenum">
              <a:rPr lang="ar-SA" smtClean="0"/>
              <a:pPr/>
              <a:t>‹N°›</a:t>
            </a:fld>
            <a:endParaRPr lang="ar-SA"/>
          </a:p>
        </p:txBody>
      </p:sp>
    </p:spTree>
    <p:extLst>
      <p:ext uri="{BB962C8B-B14F-4D97-AF65-F5344CB8AC3E}">
        <p14:creationId xmlns:p14="http://schemas.microsoft.com/office/powerpoint/2010/main" val="263267149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726048EB-0570-438D-A7AD-385FF46DA6D5}" type="datetime3">
              <a:rPr lang="en-US" smtClean="0"/>
              <a:t>6 May 2025</a:t>
            </a:fld>
            <a:endParaRPr lang="ar-SA"/>
          </a:p>
        </p:txBody>
      </p:sp>
      <p:sp>
        <p:nvSpPr>
          <p:cNvPr id="9" name="Slide Number Placeholder 8"/>
          <p:cNvSpPr>
            <a:spLocks noGrp="1"/>
          </p:cNvSpPr>
          <p:nvPr>
            <p:ph type="sldNum" sz="quarter" idx="15"/>
          </p:nvPr>
        </p:nvSpPr>
        <p:spPr/>
        <p:txBody>
          <a:bodyPr rtlCol="0"/>
          <a:lstStyle/>
          <a:p>
            <a:fld id="{A4231B69-FBD1-4C22-85BF-9904F0109019}" type="slidenum">
              <a:rPr lang="ar-SA" smtClean="0"/>
              <a:pPr/>
              <a:t>‹N°›</a:t>
            </a:fld>
            <a:endParaRPr lang="ar-SA"/>
          </a:p>
        </p:txBody>
      </p:sp>
      <p:sp>
        <p:nvSpPr>
          <p:cNvPr id="10" name="Footer Placeholder 9"/>
          <p:cNvSpPr>
            <a:spLocks noGrp="1"/>
          </p:cNvSpPr>
          <p:nvPr>
            <p:ph type="ftr" sz="quarter" idx="16"/>
          </p:nvPr>
        </p:nvSpPr>
        <p:spPr/>
        <p:txBody>
          <a:bodyPr rtlCol="0"/>
          <a:lstStyle/>
          <a:p>
            <a:r>
              <a:rPr lang="ar-SA"/>
              <a:t>جامعة أم البواقي-  - كلية الاقتصاد و التسيير و التجارة – قسم المحاسبة والمالية - السنة الثانية</a:t>
            </a:r>
          </a:p>
        </p:txBody>
      </p:sp>
    </p:spTree>
    <p:extLst>
      <p:ext uri="{BB962C8B-B14F-4D97-AF65-F5344CB8AC3E}">
        <p14:creationId xmlns:p14="http://schemas.microsoft.com/office/powerpoint/2010/main" val="17878955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EBCA676A-7A82-4908-9492-12DE3AB27293}" type="datetime3">
              <a:rPr lang="en-US" smtClean="0"/>
              <a:t>6 May 2025</a:t>
            </a:fld>
            <a:endParaRPr lang="ar-SA"/>
          </a:p>
        </p:txBody>
      </p:sp>
      <p:sp>
        <p:nvSpPr>
          <p:cNvPr id="5" name="Footer Placeholder 4"/>
          <p:cNvSpPr>
            <a:spLocks noGrp="1"/>
          </p:cNvSpPr>
          <p:nvPr>
            <p:ph type="ftr" sz="quarter" idx="11"/>
          </p:nvPr>
        </p:nvSpPr>
        <p:spPr bwMode="auto">
          <a:xfrm rot="5400000">
            <a:off x="7077456" y="4178808"/>
            <a:ext cx="3657600" cy="384048"/>
          </a:xfrm>
        </p:spPr>
        <p:txBody>
          <a:bodyPr/>
          <a:lstStyle/>
          <a:p>
            <a:r>
              <a:rPr lang="ar-SA"/>
              <a:t>جامعة أم البواقي-  - كلية الاقتصاد و التسيير و التجارة – قسم المحاسبة والمالية - السنة الثانية</a:t>
            </a: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A4231B69-FBD1-4C22-85BF-9904F0109019}" type="slidenum">
              <a:rPr lang="ar-SA" smtClean="0"/>
              <a:pPr/>
              <a:t>‹N°›</a:t>
            </a:fld>
            <a:endParaRPr lang="ar-SA"/>
          </a:p>
        </p:txBody>
      </p:sp>
    </p:spTree>
    <p:extLst>
      <p:ext uri="{BB962C8B-B14F-4D97-AF65-F5344CB8AC3E}">
        <p14:creationId xmlns:p14="http://schemas.microsoft.com/office/powerpoint/2010/main" val="367791269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2C14DF92-14AA-46DB-873F-350E35DAC696}" type="datetime3">
              <a:rPr lang="en-US" smtClean="0"/>
              <a:t>6 May 2025</a:t>
            </a:fld>
            <a:endParaRPr lang="ar-SA"/>
          </a:p>
        </p:txBody>
      </p:sp>
      <p:sp>
        <p:nvSpPr>
          <p:cNvPr id="6" name="Footer Placeholder 5"/>
          <p:cNvSpPr>
            <a:spLocks noGrp="1"/>
          </p:cNvSpPr>
          <p:nvPr>
            <p:ph type="ftr" sz="quarter" idx="11"/>
          </p:nvPr>
        </p:nvSpPr>
        <p:spPr/>
        <p:txBody>
          <a:bodyPr/>
          <a:lstStyle/>
          <a:p>
            <a:r>
              <a:rPr lang="ar-SA"/>
              <a:t>جامعة أم البواقي-  - كلية الاقتصاد و التسيير و التجارة – قسم المحاسبة والمالية - السنة الثانية</a:t>
            </a:r>
          </a:p>
        </p:txBody>
      </p:sp>
      <p:sp>
        <p:nvSpPr>
          <p:cNvPr id="7" name="Slide Number Placeholder 6"/>
          <p:cNvSpPr>
            <a:spLocks noGrp="1"/>
          </p:cNvSpPr>
          <p:nvPr>
            <p:ph type="sldNum" sz="quarter" idx="12"/>
          </p:nvPr>
        </p:nvSpPr>
        <p:spPr/>
        <p:txBody>
          <a:bodyPr/>
          <a:lstStyle/>
          <a:p>
            <a:fld id="{A4231B69-FBD1-4C22-85BF-9904F0109019}" type="slidenum">
              <a:rPr lang="ar-SA" smtClean="0"/>
              <a:pPr/>
              <a:t>‹N°›</a:t>
            </a:fld>
            <a:endParaRPr lang="ar-SA"/>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4306369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D1BE82E1-09D8-478D-8C6F-6F4A6EA448D2}" type="datetime3">
              <a:rPr lang="en-US" smtClean="0"/>
              <a:t>6 May 2025</a:t>
            </a:fld>
            <a:endParaRPr lang="ar-SA"/>
          </a:p>
        </p:txBody>
      </p:sp>
      <p:sp>
        <p:nvSpPr>
          <p:cNvPr id="8" name="Footer Placeholder 7"/>
          <p:cNvSpPr>
            <a:spLocks noGrp="1"/>
          </p:cNvSpPr>
          <p:nvPr>
            <p:ph type="ftr" sz="quarter" idx="11"/>
          </p:nvPr>
        </p:nvSpPr>
        <p:spPr/>
        <p:txBody>
          <a:bodyPr/>
          <a:lstStyle/>
          <a:p>
            <a:r>
              <a:rPr lang="ar-SA"/>
              <a:t>جامعة أم البواقي-  - كلية الاقتصاد و التسيير و التجارة – قسم المحاسبة والمالية - السنة الثانية</a:t>
            </a:r>
          </a:p>
        </p:txBody>
      </p:sp>
      <p:sp>
        <p:nvSpPr>
          <p:cNvPr id="9" name="Slide Number Placeholder 8"/>
          <p:cNvSpPr>
            <a:spLocks noGrp="1"/>
          </p:cNvSpPr>
          <p:nvPr>
            <p:ph type="sldNum" sz="quarter" idx="12"/>
          </p:nvPr>
        </p:nvSpPr>
        <p:spPr/>
        <p:txBody>
          <a:bodyPr/>
          <a:lstStyle/>
          <a:p>
            <a:fld id="{A4231B69-FBD1-4C22-85BF-9904F0109019}" type="slidenum">
              <a:rPr lang="ar-SA" smtClean="0"/>
              <a:pPr/>
              <a:t>‹N°›</a:t>
            </a:fld>
            <a:endParaRPr lang="ar-SA"/>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3510284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1EDD4D41-700A-473F-9F85-E0556902EA47}" type="datetime3">
              <a:rPr lang="en-US" smtClean="0"/>
              <a:t>6 May 2025</a:t>
            </a:fld>
            <a:endParaRPr lang="ar-SA"/>
          </a:p>
        </p:txBody>
      </p:sp>
      <p:sp>
        <p:nvSpPr>
          <p:cNvPr id="7" name="Slide Number Placeholder 6"/>
          <p:cNvSpPr>
            <a:spLocks noGrp="1"/>
          </p:cNvSpPr>
          <p:nvPr>
            <p:ph type="sldNum" sz="quarter" idx="11"/>
          </p:nvPr>
        </p:nvSpPr>
        <p:spPr/>
        <p:txBody>
          <a:bodyPr rtlCol="0"/>
          <a:lstStyle/>
          <a:p>
            <a:fld id="{A4231B69-FBD1-4C22-85BF-9904F0109019}" type="slidenum">
              <a:rPr lang="ar-SA" smtClean="0"/>
              <a:pPr/>
              <a:t>‹N°›</a:t>
            </a:fld>
            <a:endParaRPr lang="ar-SA"/>
          </a:p>
        </p:txBody>
      </p:sp>
      <p:sp>
        <p:nvSpPr>
          <p:cNvPr id="8" name="Footer Placeholder 7"/>
          <p:cNvSpPr>
            <a:spLocks noGrp="1"/>
          </p:cNvSpPr>
          <p:nvPr>
            <p:ph type="ftr" sz="quarter" idx="12"/>
          </p:nvPr>
        </p:nvSpPr>
        <p:spPr/>
        <p:txBody>
          <a:bodyPr rtlCol="0"/>
          <a:lstStyle/>
          <a:p>
            <a:r>
              <a:rPr lang="ar-SA"/>
              <a:t>جامعة أم البواقي-  - كلية الاقتصاد و التسيير و التجارة – قسم المحاسبة والمالية - السنة الثانية</a:t>
            </a:r>
          </a:p>
        </p:txBody>
      </p:sp>
    </p:spTree>
    <p:extLst>
      <p:ext uri="{BB962C8B-B14F-4D97-AF65-F5344CB8AC3E}">
        <p14:creationId xmlns:p14="http://schemas.microsoft.com/office/powerpoint/2010/main" val="777768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CB13FF-4A53-4C80-B7B2-C960129536DE}" type="datetime3">
              <a:rPr lang="en-US" smtClean="0"/>
              <a:t>6 May 2025</a:t>
            </a:fld>
            <a:endParaRPr lang="ar-SA"/>
          </a:p>
        </p:txBody>
      </p:sp>
      <p:sp>
        <p:nvSpPr>
          <p:cNvPr id="3" name="Footer Placeholder 2"/>
          <p:cNvSpPr>
            <a:spLocks noGrp="1"/>
          </p:cNvSpPr>
          <p:nvPr>
            <p:ph type="ftr" sz="quarter" idx="11"/>
          </p:nvPr>
        </p:nvSpPr>
        <p:spPr/>
        <p:txBody>
          <a:bodyPr/>
          <a:lstStyle/>
          <a:p>
            <a:r>
              <a:rPr lang="ar-SA"/>
              <a:t>جامعة أم البواقي-  - كلية الاقتصاد و التسيير و التجارة – قسم المحاسبة والمالية - السنة الثانية</a:t>
            </a:r>
          </a:p>
        </p:txBody>
      </p:sp>
      <p:sp>
        <p:nvSpPr>
          <p:cNvPr id="4" name="Slide Number Placeholder 3"/>
          <p:cNvSpPr>
            <a:spLocks noGrp="1"/>
          </p:cNvSpPr>
          <p:nvPr>
            <p:ph type="sldNum" sz="quarter" idx="12"/>
          </p:nvPr>
        </p:nvSpPr>
        <p:spPr/>
        <p:txBody>
          <a:bodyPr/>
          <a:lstStyle/>
          <a:p>
            <a:fld id="{A4231B69-FBD1-4C22-85BF-9904F0109019}" type="slidenum">
              <a:rPr lang="ar-SA" smtClean="0"/>
              <a:pPr/>
              <a:t>‹N°›</a:t>
            </a:fld>
            <a:endParaRPr lang="ar-SA"/>
          </a:p>
        </p:txBody>
      </p:sp>
    </p:spTree>
    <p:extLst>
      <p:ext uri="{BB962C8B-B14F-4D97-AF65-F5344CB8AC3E}">
        <p14:creationId xmlns:p14="http://schemas.microsoft.com/office/powerpoint/2010/main" val="4218008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B34BFC1F-9B27-4533-B99F-A947323405B1}" type="datetime3">
              <a:rPr lang="en-US" smtClean="0"/>
              <a:t>6 May 2025</a:t>
            </a:fld>
            <a:endParaRPr lang="ar-SA"/>
          </a:p>
        </p:txBody>
      </p:sp>
      <p:sp>
        <p:nvSpPr>
          <p:cNvPr id="22" name="Slide Number Placeholder 21"/>
          <p:cNvSpPr>
            <a:spLocks noGrp="1"/>
          </p:cNvSpPr>
          <p:nvPr>
            <p:ph type="sldNum" sz="quarter" idx="15"/>
          </p:nvPr>
        </p:nvSpPr>
        <p:spPr/>
        <p:txBody>
          <a:bodyPr rtlCol="0"/>
          <a:lstStyle/>
          <a:p>
            <a:fld id="{A4231B69-FBD1-4C22-85BF-9904F0109019}" type="slidenum">
              <a:rPr lang="ar-SA" smtClean="0"/>
              <a:pPr/>
              <a:t>‹N°›</a:t>
            </a:fld>
            <a:endParaRPr lang="ar-SA"/>
          </a:p>
        </p:txBody>
      </p:sp>
      <p:sp>
        <p:nvSpPr>
          <p:cNvPr id="23" name="Footer Placeholder 22"/>
          <p:cNvSpPr>
            <a:spLocks noGrp="1"/>
          </p:cNvSpPr>
          <p:nvPr>
            <p:ph type="ftr" sz="quarter" idx="16"/>
          </p:nvPr>
        </p:nvSpPr>
        <p:spPr/>
        <p:txBody>
          <a:bodyPr rtlCol="0"/>
          <a:lstStyle/>
          <a:p>
            <a:r>
              <a:rPr lang="ar-SA"/>
              <a:t>جامعة أم البواقي-  - كلية الاقتصاد و التسيير و التجارة – قسم المحاسبة والمالية - السنة الثانية</a:t>
            </a:r>
          </a:p>
        </p:txBody>
      </p:sp>
    </p:spTree>
    <p:extLst>
      <p:ext uri="{BB962C8B-B14F-4D97-AF65-F5344CB8AC3E}">
        <p14:creationId xmlns:p14="http://schemas.microsoft.com/office/powerpoint/2010/main" val="203438041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EA78D265-D39E-4657-BF03-A2E48DDD4096}" type="datetime3">
              <a:rPr lang="en-US" smtClean="0"/>
              <a:t>6 May 2025</a:t>
            </a:fld>
            <a:endParaRPr lang="ar-SA"/>
          </a:p>
        </p:txBody>
      </p:sp>
      <p:sp>
        <p:nvSpPr>
          <p:cNvPr id="9" name="Slide Number Placeholder 8"/>
          <p:cNvSpPr>
            <a:spLocks noGrp="1"/>
          </p:cNvSpPr>
          <p:nvPr>
            <p:ph type="sldNum" sz="quarter" idx="15"/>
          </p:nvPr>
        </p:nvSpPr>
        <p:spPr/>
        <p:txBody>
          <a:bodyPr rtlCol="0"/>
          <a:lstStyle/>
          <a:p>
            <a:fld id="{A4231B69-FBD1-4C22-85BF-9904F0109019}" type="slidenum">
              <a:rPr lang="ar-SA" smtClean="0"/>
              <a:pPr/>
              <a:t>‹N°›</a:t>
            </a:fld>
            <a:endParaRPr lang="ar-SA"/>
          </a:p>
        </p:txBody>
      </p:sp>
      <p:sp>
        <p:nvSpPr>
          <p:cNvPr id="10" name="Footer Placeholder 9"/>
          <p:cNvSpPr>
            <a:spLocks noGrp="1"/>
          </p:cNvSpPr>
          <p:nvPr>
            <p:ph type="ftr" sz="quarter" idx="16"/>
          </p:nvPr>
        </p:nvSpPr>
        <p:spPr/>
        <p:txBody>
          <a:bodyPr rtlCol="0"/>
          <a:lstStyle/>
          <a:p>
            <a:r>
              <a:rPr lang="ar-SA"/>
              <a:t>جامعة أم البواقي-  - كلية الاقتصاد و التسيير و التجارة – قسم المحاسبة والمالية - السنة الثانية</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CB493663-77AE-4106-BB17-A2CE79103CF3}" type="datetime3">
              <a:rPr lang="en-US" smtClean="0"/>
              <a:t>6 May 2025</a:t>
            </a:fld>
            <a:endParaRPr lang="ar-SA"/>
          </a:p>
        </p:txBody>
      </p:sp>
      <p:sp>
        <p:nvSpPr>
          <p:cNvPr id="18" name="Slide Number Placeholder 17"/>
          <p:cNvSpPr>
            <a:spLocks noGrp="1"/>
          </p:cNvSpPr>
          <p:nvPr>
            <p:ph type="sldNum" sz="quarter" idx="11"/>
          </p:nvPr>
        </p:nvSpPr>
        <p:spPr/>
        <p:txBody>
          <a:bodyPr rtlCol="0"/>
          <a:lstStyle/>
          <a:p>
            <a:fld id="{A4231B69-FBD1-4C22-85BF-9904F0109019}" type="slidenum">
              <a:rPr lang="ar-SA" smtClean="0"/>
              <a:pPr/>
              <a:t>‹N°›</a:t>
            </a:fld>
            <a:endParaRPr lang="ar-SA"/>
          </a:p>
        </p:txBody>
      </p:sp>
      <p:sp>
        <p:nvSpPr>
          <p:cNvPr id="21" name="Footer Placeholder 20"/>
          <p:cNvSpPr>
            <a:spLocks noGrp="1"/>
          </p:cNvSpPr>
          <p:nvPr>
            <p:ph type="ftr" sz="quarter" idx="12"/>
          </p:nvPr>
        </p:nvSpPr>
        <p:spPr/>
        <p:txBody>
          <a:bodyPr rtlCol="0"/>
          <a:lstStyle/>
          <a:p>
            <a:r>
              <a:rPr lang="ar-SA"/>
              <a:t>جامعة أم البواقي-  - كلية الاقتصاد و التسيير و التجارة – قسم المحاسبة والمالية - السنة الثانية</a:t>
            </a:r>
          </a:p>
        </p:txBody>
      </p:sp>
    </p:spTree>
    <p:extLst>
      <p:ext uri="{BB962C8B-B14F-4D97-AF65-F5344CB8AC3E}">
        <p14:creationId xmlns:p14="http://schemas.microsoft.com/office/powerpoint/2010/main" val="35998227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21A5C4C-6B71-4919-B2EC-AB6DBCFE4EED}" type="datetime3">
              <a:rPr lang="en-US" smtClean="0"/>
              <a:t>6 May 2025</a:t>
            </a:fld>
            <a:endParaRPr lang="ar-SA"/>
          </a:p>
        </p:txBody>
      </p:sp>
      <p:sp>
        <p:nvSpPr>
          <p:cNvPr id="5" name="Footer Placeholder 4"/>
          <p:cNvSpPr>
            <a:spLocks noGrp="1"/>
          </p:cNvSpPr>
          <p:nvPr>
            <p:ph type="ftr" sz="quarter" idx="11"/>
          </p:nvPr>
        </p:nvSpPr>
        <p:spPr/>
        <p:txBody>
          <a:bodyPr/>
          <a:lstStyle/>
          <a:p>
            <a:r>
              <a:rPr lang="ar-SA"/>
              <a:t>جامعة أم البواقي-  - كلية الاقتصاد و التسيير و التجارة – قسم المحاسبة والمالية - السنة الثانية</a:t>
            </a:r>
          </a:p>
        </p:txBody>
      </p:sp>
      <p:sp>
        <p:nvSpPr>
          <p:cNvPr id="6" name="Slide Number Placeholder 5"/>
          <p:cNvSpPr>
            <a:spLocks noGrp="1"/>
          </p:cNvSpPr>
          <p:nvPr>
            <p:ph type="sldNum" sz="quarter" idx="12"/>
          </p:nvPr>
        </p:nvSpPr>
        <p:spPr/>
        <p:txBody>
          <a:bodyPr/>
          <a:lstStyle/>
          <a:p>
            <a:fld id="{A4231B69-FBD1-4C22-85BF-9904F0109019}" type="slidenum">
              <a:rPr lang="ar-SA" smtClean="0"/>
              <a:pPr/>
              <a:t>‹N°›</a:t>
            </a:fld>
            <a:endParaRPr lang="ar-SA"/>
          </a:p>
        </p:txBody>
      </p:sp>
    </p:spTree>
    <p:extLst>
      <p:ext uri="{BB962C8B-B14F-4D97-AF65-F5344CB8AC3E}">
        <p14:creationId xmlns:p14="http://schemas.microsoft.com/office/powerpoint/2010/main" val="24414099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7D1CFBF-4A99-4777-AD69-1B648D5E579B}" type="datetime3">
              <a:rPr lang="en-US" smtClean="0"/>
              <a:t>6 May 2025</a:t>
            </a:fld>
            <a:endParaRPr lang="ar-SA"/>
          </a:p>
        </p:txBody>
      </p:sp>
      <p:sp>
        <p:nvSpPr>
          <p:cNvPr id="5" name="Footer Placeholder 4"/>
          <p:cNvSpPr>
            <a:spLocks noGrp="1"/>
          </p:cNvSpPr>
          <p:nvPr>
            <p:ph type="ftr" sz="quarter" idx="11"/>
          </p:nvPr>
        </p:nvSpPr>
        <p:spPr/>
        <p:txBody>
          <a:bodyPr/>
          <a:lstStyle/>
          <a:p>
            <a:r>
              <a:rPr lang="ar-SA"/>
              <a:t>جامعة أم البواقي-  - كلية الاقتصاد و التسيير و التجارة – قسم المحاسبة والمالية - السنة الثانية</a:t>
            </a:r>
          </a:p>
        </p:txBody>
      </p:sp>
      <p:sp>
        <p:nvSpPr>
          <p:cNvPr id="6" name="Slide Number Placeholder 5"/>
          <p:cNvSpPr>
            <a:spLocks noGrp="1"/>
          </p:cNvSpPr>
          <p:nvPr>
            <p:ph type="sldNum" sz="quarter" idx="12"/>
          </p:nvPr>
        </p:nvSpPr>
        <p:spPr/>
        <p:txBody>
          <a:bodyPr/>
          <a:lstStyle/>
          <a:p>
            <a:fld id="{A4231B69-FBD1-4C22-85BF-9904F0109019}" type="slidenum">
              <a:rPr lang="ar-SA" smtClean="0"/>
              <a:pPr/>
              <a:t>‹N°›</a:t>
            </a:fld>
            <a:endParaRPr lang="ar-SA"/>
          </a:p>
        </p:txBody>
      </p:sp>
    </p:spTree>
    <p:extLst>
      <p:ext uri="{BB962C8B-B14F-4D97-AF65-F5344CB8AC3E}">
        <p14:creationId xmlns:p14="http://schemas.microsoft.com/office/powerpoint/2010/main" val="2175962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416B2B3F-46CF-4B77-8CE5-A933BA09B920}" type="datetime3">
              <a:rPr lang="en-US" smtClean="0"/>
              <a:t>6 May 2025</a:t>
            </a:fld>
            <a:endParaRPr lang="ar-SA"/>
          </a:p>
        </p:txBody>
      </p:sp>
      <p:sp>
        <p:nvSpPr>
          <p:cNvPr id="5" name="Footer Placeholder 4"/>
          <p:cNvSpPr>
            <a:spLocks noGrp="1"/>
          </p:cNvSpPr>
          <p:nvPr>
            <p:ph type="ftr" sz="quarter" idx="11"/>
          </p:nvPr>
        </p:nvSpPr>
        <p:spPr bwMode="auto">
          <a:xfrm rot="5400000">
            <a:off x="7077456" y="4178808"/>
            <a:ext cx="3657600" cy="384048"/>
          </a:xfrm>
        </p:spPr>
        <p:txBody>
          <a:bodyPr/>
          <a:lstStyle/>
          <a:p>
            <a:r>
              <a:rPr lang="ar-SA"/>
              <a:t>جامعة أم البواقي-  - كلية الاقتصاد و التسيير و التجارة – قسم المحاسبة والمالية - السنة الثانية</a:t>
            </a: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A4231B69-FBD1-4C22-85BF-9904F0109019}" type="slidenum">
              <a:rPr lang="ar-SA" smtClean="0"/>
              <a:pPr/>
              <a:t>‹N°›</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F8B0133D-8F41-490A-83BC-29D60D9C6C0F}" type="datetime3">
              <a:rPr lang="en-US" smtClean="0"/>
              <a:t>6 May 2025</a:t>
            </a:fld>
            <a:endParaRPr lang="ar-SA"/>
          </a:p>
        </p:txBody>
      </p:sp>
      <p:sp>
        <p:nvSpPr>
          <p:cNvPr id="6" name="Footer Placeholder 5"/>
          <p:cNvSpPr>
            <a:spLocks noGrp="1"/>
          </p:cNvSpPr>
          <p:nvPr>
            <p:ph type="ftr" sz="quarter" idx="11"/>
          </p:nvPr>
        </p:nvSpPr>
        <p:spPr/>
        <p:txBody>
          <a:bodyPr/>
          <a:lstStyle/>
          <a:p>
            <a:r>
              <a:rPr lang="ar-SA"/>
              <a:t>جامعة أم البواقي-  - كلية الاقتصاد و التسيير و التجارة – قسم المحاسبة والمالية - السنة الثانية</a:t>
            </a:r>
          </a:p>
        </p:txBody>
      </p:sp>
      <p:sp>
        <p:nvSpPr>
          <p:cNvPr id="7" name="Slide Number Placeholder 6"/>
          <p:cNvSpPr>
            <a:spLocks noGrp="1"/>
          </p:cNvSpPr>
          <p:nvPr>
            <p:ph type="sldNum" sz="quarter" idx="12"/>
          </p:nvPr>
        </p:nvSpPr>
        <p:spPr/>
        <p:txBody>
          <a:bodyPr/>
          <a:lstStyle/>
          <a:p>
            <a:fld id="{A4231B69-FBD1-4C22-85BF-9904F0109019}" type="slidenum">
              <a:rPr lang="ar-SA" smtClean="0"/>
              <a:pPr/>
              <a:t>‹N°›</a:t>
            </a:fld>
            <a:endParaRPr lang="ar-SA"/>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1B62219E-734C-495E-8811-9F36A627759F}" type="datetime3">
              <a:rPr lang="en-US" smtClean="0"/>
              <a:t>6 May 2025</a:t>
            </a:fld>
            <a:endParaRPr lang="ar-SA"/>
          </a:p>
        </p:txBody>
      </p:sp>
      <p:sp>
        <p:nvSpPr>
          <p:cNvPr id="8" name="Footer Placeholder 7"/>
          <p:cNvSpPr>
            <a:spLocks noGrp="1"/>
          </p:cNvSpPr>
          <p:nvPr>
            <p:ph type="ftr" sz="quarter" idx="11"/>
          </p:nvPr>
        </p:nvSpPr>
        <p:spPr/>
        <p:txBody>
          <a:bodyPr/>
          <a:lstStyle/>
          <a:p>
            <a:r>
              <a:rPr lang="ar-SA"/>
              <a:t>جامعة أم البواقي-  - كلية الاقتصاد و التسيير و التجارة – قسم المحاسبة والمالية - السنة الثانية</a:t>
            </a:r>
          </a:p>
        </p:txBody>
      </p:sp>
      <p:sp>
        <p:nvSpPr>
          <p:cNvPr id="9" name="Slide Number Placeholder 8"/>
          <p:cNvSpPr>
            <a:spLocks noGrp="1"/>
          </p:cNvSpPr>
          <p:nvPr>
            <p:ph type="sldNum" sz="quarter" idx="12"/>
          </p:nvPr>
        </p:nvSpPr>
        <p:spPr/>
        <p:txBody>
          <a:bodyPr/>
          <a:lstStyle/>
          <a:p>
            <a:fld id="{A4231B69-FBD1-4C22-85BF-9904F0109019}" type="slidenum">
              <a:rPr lang="ar-SA" smtClean="0"/>
              <a:pPr/>
              <a:t>‹N°›</a:t>
            </a:fld>
            <a:endParaRPr lang="ar-SA"/>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436FD20F-278F-4BB4-A0FF-FBB6C8070EC8}" type="datetime3">
              <a:rPr lang="en-US" smtClean="0"/>
              <a:t>6 May 2025</a:t>
            </a:fld>
            <a:endParaRPr lang="ar-SA"/>
          </a:p>
        </p:txBody>
      </p:sp>
      <p:sp>
        <p:nvSpPr>
          <p:cNvPr id="7" name="Slide Number Placeholder 6"/>
          <p:cNvSpPr>
            <a:spLocks noGrp="1"/>
          </p:cNvSpPr>
          <p:nvPr>
            <p:ph type="sldNum" sz="quarter" idx="11"/>
          </p:nvPr>
        </p:nvSpPr>
        <p:spPr/>
        <p:txBody>
          <a:bodyPr rtlCol="0"/>
          <a:lstStyle/>
          <a:p>
            <a:fld id="{A4231B69-FBD1-4C22-85BF-9904F0109019}" type="slidenum">
              <a:rPr lang="ar-SA" smtClean="0"/>
              <a:pPr/>
              <a:t>‹N°›</a:t>
            </a:fld>
            <a:endParaRPr lang="ar-SA"/>
          </a:p>
        </p:txBody>
      </p:sp>
      <p:sp>
        <p:nvSpPr>
          <p:cNvPr id="8" name="Footer Placeholder 7"/>
          <p:cNvSpPr>
            <a:spLocks noGrp="1"/>
          </p:cNvSpPr>
          <p:nvPr>
            <p:ph type="ftr" sz="quarter" idx="12"/>
          </p:nvPr>
        </p:nvSpPr>
        <p:spPr/>
        <p:txBody>
          <a:bodyPr rtlCol="0"/>
          <a:lstStyle/>
          <a:p>
            <a:r>
              <a:rPr lang="ar-SA"/>
              <a:t>جامعة أم البواقي-  - كلية الاقتصاد و التسيير و التجارة – قسم المحاسبة والمالية - السنة الثانية</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802598-8AF0-462F-BFDA-D86FFAD0B7A8}" type="datetime3">
              <a:rPr lang="en-US" smtClean="0"/>
              <a:t>6 May 2025</a:t>
            </a:fld>
            <a:endParaRPr lang="ar-SA"/>
          </a:p>
        </p:txBody>
      </p:sp>
      <p:sp>
        <p:nvSpPr>
          <p:cNvPr id="3" name="Footer Placeholder 2"/>
          <p:cNvSpPr>
            <a:spLocks noGrp="1"/>
          </p:cNvSpPr>
          <p:nvPr>
            <p:ph type="ftr" sz="quarter" idx="11"/>
          </p:nvPr>
        </p:nvSpPr>
        <p:spPr/>
        <p:txBody>
          <a:bodyPr/>
          <a:lstStyle/>
          <a:p>
            <a:r>
              <a:rPr lang="ar-SA"/>
              <a:t>جامعة أم البواقي-  - كلية الاقتصاد و التسيير و التجارة – قسم المحاسبة والمالية - السنة الثانية</a:t>
            </a:r>
          </a:p>
        </p:txBody>
      </p:sp>
      <p:sp>
        <p:nvSpPr>
          <p:cNvPr id="4" name="Slide Number Placeholder 3"/>
          <p:cNvSpPr>
            <a:spLocks noGrp="1"/>
          </p:cNvSpPr>
          <p:nvPr>
            <p:ph type="sldNum" sz="quarter" idx="12"/>
          </p:nvPr>
        </p:nvSpPr>
        <p:spPr/>
        <p:txBody>
          <a:bodyPr/>
          <a:lstStyle/>
          <a:p>
            <a:fld id="{A4231B69-FBD1-4C22-85BF-9904F0109019}" type="slidenum">
              <a:rPr lang="ar-SA" smtClean="0"/>
              <a:pPr/>
              <a:t>‹N°›</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1A3CE61E-F89B-4A9F-97EE-33D49C7A4E2B}" type="datetime3">
              <a:rPr lang="en-US" smtClean="0"/>
              <a:t>6 May 2025</a:t>
            </a:fld>
            <a:endParaRPr lang="ar-SA"/>
          </a:p>
        </p:txBody>
      </p:sp>
      <p:sp>
        <p:nvSpPr>
          <p:cNvPr id="22" name="Slide Number Placeholder 21"/>
          <p:cNvSpPr>
            <a:spLocks noGrp="1"/>
          </p:cNvSpPr>
          <p:nvPr>
            <p:ph type="sldNum" sz="quarter" idx="15"/>
          </p:nvPr>
        </p:nvSpPr>
        <p:spPr/>
        <p:txBody>
          <a:bodyPr rtlCol="0"/>
          <a:lstStyle/>
          <a:p>
            <a:fld id="{A4231B69-FBD1-4C22-85BF-9904F0109019}" type="slidenum">
              <a:rPr lang="ar-SA" smtClean="0"/>
              <a:pPr/>
              <a:t>‹N°›</a:t>
            </a:fld>
            <a:endParaRPr lang="ar-SA"/>
          </a:p>
        </p:txBody>
      </p:sp>
      <p:sp>
        <p:nvSpPr>
          <p:cNvPr id="23" name="Footer Placeholder 22"/>
          <p:cNvSpPr>
            <a:spLocks noGrp="1"/>
          </p:cNvSpPr>
          <p:nvPr>
            <p:ph type="ftr" sz="quarter" idx="16"/>
          </p:nvPr>
        </p:nvSpPr>
        <p:spPr/>
        <p:txBody>
          <a:bodyPr rtlCol="0"/>
          <a:lstStyle/>
          <a:p>
            <a:r>
              <a:rPr lang="ar-SA"/>
              <a:t>جامعة أم البواقي-  - كلية الاقتصاد و التسيير و التجارة – قسم المحاسبة والمالية - السنة الثانية</a:t>
            </a: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A93EFA77-5CE3-490F-9058-5350EBB32A5F}" type="datetime3">
              <a:rPr lang="en-US" smtClean="0"/>
              <a:t>6 May 2025</a:t>
            </a:fld>
            <a:endParaRPr lang="ar-SA"/>
          </a:p>
        </p:txBody>
      </p:sp>
      <p:sp>
        <p:nvSpPr>
          <p:cNvPr id="18" name="Slide Number Placeholder 17"/>
          <p:cNvSpPr>
            <a:spLocks noGrp="1"/>
          </p:cNvSpPr>
          <p:nvPr>
            <p:ph type="sldNum" sz="quarter" idx="11"/>
          </p:nvPr>
        </p:nvSpPr>
        <p:spPr/>
        <p:txBody>
          <a:bodyPr rtlCol="0"/>
          <a:lstStyle/>
          <a:p>
            <a:fld id="{A4231B69-FBD1-4C22-85BF-9904F0109019}" type="slidenum">
              <a:rPr lang="ar-SA" smtClean="0"/>
              <a:pPr/>
              <a:t>‹N°›</a:t>
            </a:fld>
            <a:endParaRPr lang="ar-SA"/>
          </a:p>
        </p:txBody>
      </p:sp>
      <p:sp>
        <p:nvSpPr>
          <p:cNvPr id="21" name="Footer Placeholder 20"/>
          <p:cNvSpPr>
            <a:spLocks noGrp="1"/>
          </p:cNvSpPr>
          <p:nvPr>
            <p:ph type="ftr" sz="quarter" idx="12"/>
          </p:nvPr>
        </p:nvSpPr>
        <p:spPr/>
        <p:txBody>
          <a:bodyPr rtlCol="0"/>
          <a:lstStyle/>
          <a:p>
            <a:r>
              <a:rPr lang="ar-SA"/>
              <a:t>جامعة أم البواقي-  - كلية الاقتصاد و التسيير و التجارة – قسم المحاسبة والمالية - السنة الثانية</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16A5547-2735-460C-8FA2-974B296B4F21}" type="datetime3">
              <a:rPr lang="en-US" smtClean="0"/>
              <a:t>6 May 2025</a:t>
            </a:fld>
            <a:endParaRPr lang="ar-SA"/>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ar-SA"/>
              <a:t>جامعة أم البواقي-  - كلية الاقتصاد و التسيير و التجارة – قسم المحاسبة والمالية - السنة الثانية</a:t>
            </a: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4231B69-FBD1-4C22-85BF-9904F0109019}" type="slidenum">
              <a:rPr lang="ar-SA" smtClean="0"/>
              <a:pPr/>
              <a:t>‹N°›</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E0FDBE0B-B80D-441C-A7B1-4FACED0A5622}" type="datetime3">
              <a:rPr lang="en-US" smtClean="0"/>
              <a:t>6 May 2025</a:t>
            </a:fld>
            <a:endParaRPr lang="ar-SA"/>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ar-SA"/>
              <a:t>جامعة أم البواقي-  - كلية الاقتصاد و التسيير و التجارة – قسم المحاسبة والمالية - السنة الثانية</a:t>
            </a: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4231B69-FBD1-4C22-85BF-9904F0109019}" type="slidenum">
              <a:rPr lang="ar-SA" smtClean="0"/>
              <a:pPr/>
              <a:t>‹N°›</a:t>
            </a:fld>
            <a:endParaRPr lang="ar-SA"/>
          </a:p>
        </p:txBody>
      </p:sp>
    </p:spTree>
    <p:extLst>
      <p:ext uri="{BB962C8B-B14F-4D97-AF65-F5344CB8AC3E}">
        <p14:creationId xmlns:p14="http://schemas.microsoft.com/office/powerpoint/2010/main" val="33847459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23728" y="2204864"/>
            <a:ext cx="6172200" cy="1894362"/>
          </a:xfrm>
          <a:solidFill>
            <a:schemeClr val="bg2"/>
          </a:solidFill>
        </p:spPr>
        <p:style>
          <a:lnRef idx="2">
            <a:schemeClr val="accent3"/>
          </a:lnRef>
          <a:fillRef idx="1">
            <a:schemeClr val="lt1"/>
          </a:fillRef>
          <a:effectRef idx="0">
            <a:schemeClr val="accent3"/>
          </a:effectRef>
          <a:fontRef idx="minor">
            <a:schemeClr val="dk1"/>
          </a:fontRef>
        </p:style>
        <p:txBody>
          <a:bodyPr anchor="ctr"/>
          <a:lstStyle/>
          <a:p>
            <a:pPr algn="ctr"/>
            <a:r>
              <a:rPr lang="ar-DZ" dirty="0"/>
              <a:t>مقياس: </a:t>
            </a:r>
            <a:r>
              <a:rPr lang="ar-SA" dirty="0"/>
              <a:t>مالــــــــــــية المؤسسة</a:t>
            </a:r>
          </a:p>
        </p:txBody>
      </p:sp>
      <p:sp>
        <p:nvSpPr>
          <p:cNvPr id="7" name="Date Placeholder 6"/>
          <p:cNvSpPr>
            <a:spLocks noGrp="1"/>
          </p:cNvSpPr>
          <p:nvPr>
            <p:ph type="dt" sz="half" idx="10"/>
          </p:nvPr>
        </p:nvSpPr>
        <p:spPr>
          <a:xfrm>
            <a:off x="4525752" y="4738202"/>
            <a:ext cx="1368152" cy="381000"/>
          </a:xfrm>
        </p:spPr>
        <p:txBody>
          <a:bodyPr/>
          <a:lstStyle/>
          <a:p>
            <a:pPr algn="ctr" rtl="0"/>
            <a:fld id="{9B35625E-AC7C-4B68-B9CA-489DA54BCF45}" type="datetime3">
              <a:rPr lang="en-US" sz="1600" b="1" smtClean="0">
                <a:solidFill>
                  <a:schemeClr val="tx1"/>
                </a:solidFill>
              </a:rPr>
              <a:t>6 May 2025</a:t>
            </a:fld>
            <a:endParaRPr lang="ar-SA" b="1" dirty="0">
              <a:solidFill>
                <a:schemeClr val="tx1"/>
              </a:solidFill>
            </a:endParaRPr>
          </a:p>
        </p:txBody>
      </p:sp>
      <p:sp>
        <p:nvSpPr>
          <p:cNvPr id="8" name="Slide Number Placeholder 7"/>
          <p:cNvSpPr>
            <a:spLocks noGrp="1"/>
          </p:cNvSpPr>
          <p:nvPr>
            <p:ph type="sldNum" sz="quarter" idx="12"/>
          </p:nvPr>
        </p:nvSpPr>
        <p:spPr/>
        <p:txBody>
          <a:bodyPr/>
          <a:lstStyle/>
          <a:p>
            <a:fld id="{A4231B69-FBD1-4C22-85BF-9904F0109019}" type="slidenum">
              <a:rPr lang="ar-SA" smtClean="0"/>
              <a:pPr/>
              <a:t>1</a:t>
            </a:fld>
            <a:endParaRPr lang="ar-SA"/>
          </a:p>
        </p:txBody>
      </p:sp>
      <p:sp>
        <p:nvSpPr>
          <p:cNvPr id="9" name="Footer Placeholder 8"/>
          <p:cNvSpPr>
            <a:spLocks noGrp="1"/>
          </p:cNvSpPr>
          <p:nvPr>
            <p:ph type="ftr" sz="quarter" idx="11"/>
          </p:nvPr>
        </p:nvSpPr>
        <p:spPr>
          <a:xfrm>
            <a:off x="2267744" y="4253544"/>
            <a:ext cx="6028184" cy="471599"/>
          </a:xfrm>
        </p:spPr>
        <p:txBody>
          <a:bodyPr/>
          <a:lstStyle/>
          <a:p>
            <a:r>
              <a:rPr lang="ar-SA" sz="1400" b="1" dirty="0"/>
              <a:t>جامعة أم البواقي-  - كلية الاقتصاد و التسيير و التجارة – قسم المحاسبة والمالية - السنة الثانية</a:t>
            </a:r>
          </a:p>
        </p:txBody>
      </p:sp>
      <p:pic>
        <p:nvPicPr>
          <p:cNvPr id="3" name="Picture 2">
            <a:extLst>
              <a:ext uri="{FF2B5EF4-FFF2-40B4-BE49-F238E27FC236}">
                <a16:creationId xmlns:a16="http://schemas.microsoft.com/office/drawing/2014/main" id="{7DA2ABF2-5D06-4343-9938-651824D45180}"/>
              </a:ext>
            </a:extLst>
          </p:cNvPr>
          <p:cNvPicPr>
            <a:picLocks noChangeAspect="1"/>
          </p:cNvPicPr>
          <p:nvPr/>
        </p:nvPicPr>
        <p:blipFill>
          <a:blip r:embed="rId3"/>
          <a:stretch>
            <a:fillRect/>
          </a:stretch>
        </p:blipFill>
        <p:spPr>
          <a:xfrm>
            <a:off x="3405124" y="538606"/>
            <a:ext cx="3103133" cy="151193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5DA3D1-F29F-7F6B-F086-89E2B999ED28}"/>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2D5B4B9E-3CAA-D5FF-5AA4-F782F6E38455}"/>
              </a:ext>
            </a:extLst>
          </p:cNvPr>
          <p:cNvSpPr>
            <a:spLocks noGrp="1"/>
          </p:cNvSpPr>
          <p:nvPr>
            <p:ph type="title"/>
          </p:nvPr>
        </p:nvSpPr>
        <p:spPr>
          <a:xfrm>
            <a:off x="457200" y="260648"/>
            <a:ext cx="7467600" cy="1156990"/>
          </a:xfrm>
        </p:spPr>
        <p:style>
          <a:lnRef idx="2">
            <a:schemeClr val="dk1"/>
          </a:lnRef>
          <a:fillRef idx="1">
            <a:schemeClr val="lt1"/>
          </a:fillRef>
          <a:effectRef idx="0">
            <a:schemeClr val="dk1"/>
          </a:effectRef>
          <a:fontRef idx="minor">
            <a:schemeClr val="dk1"/>
          </a:fontRef>
        </p:style>
        <p:txBody>
          <a:bodyPr anchor="ctr">
            <a:noAutofit/>
          </a:bodyPr>
          <a:lstStyle/>
          <a:p>
            <a:pPr algn="ctr"/>
            <a:r>
              <a:rPr lang="ar-SA" sz="3200" b="1" dirty="0">
                <a:solidFill>
                  <a:schemeClr val="tx1"/>
                </a:solidFill>
              </a:rPr>
              <a:t>الفصـــــــل </a:t>
            </a:r>
            <a:r>
              <a:rPr lang="ar-DZ" sz="3200" b="1" dirty="0">
                <a:solidFill>
                  <a:schemeClr val="tx1"/>
                </a:solidFill>
              </a:rPr>
              <a:t>العاشر</a:t>
            </a:r>
            <a:br>
              <a:rPr lang="ar-SA" sz="2000" dirty="0">
                <a:solidFill>
                  <a:schemeClr val="tx1"/>
                </a:solidFill>
              </a:rPr>
            </a:br>
            <a:r>
              <a:rPr lang="ar-DZ" sz="2400" b="1" dirty="0">
                <a:solidFill>
                  <a:schemeClr val="tx1"/>
                </a:solidFill>
              </a:rPr>
              <a:t>مدخل للتحليل المالي</a:t>
            </a:r>
            <a:endParaRPr lang="ar-SA" sz="1800" b="1" dirty="0"/>
          </a:p>
        </p:txBody>
      </p:sp>
      <p:sp>
        <p:nvSpPr>
          <p:cNvPr id="16" name="Content Placeholder 15">
            <a:extLst>
              <a:ext uri="{FF2B5EF4-FFF2-40B4-BE49-F238E27FC236}">
                <a16:creationId xmlns:a16="http://schemas.microsoft.com/office/drawing/2014/main" id="{7345542D-0789-1459-0666-20D76C021D4F}"/>
              </a:ext>
            </a:extLst>
          </p:cNvPr>
          <p:cNvSpPr>
            <a:spLocks noGrp="1"/>
          </p:cNvSpPr>
          <p:nvPr>
            <p:ph sz="quarter" idx="1"/>
          </p:nvPr>
        </p:nvSpPr>
        <p:spPr>
          <a:xfrm>
            <a:off x="467544" y="1628800"/>
            <a:ext cx="7467600" cy="4392488"/>
          </a:xfrm>
        </p:spPr>
        <p:style>
          <a:lnRef idx="2">
            <a:schemeClr val="dk1"/>
          </a:lnRef>
          <a:fillRef idx="1">
            <a:schemeClr val="lt1"/>
          </a:fillRef>
          <a:effectRef idx="0">
            <a:schemeClr val="dk1"/>
          </a:effectRef>
          <a:fontRef idx="minor">
            <a:schemeClr val="dk1"/>
          </a:fontRef>
        </p:style>
        <p:txBody>
          <a:bodyPr>
            <a:normAutofit fontScale="85000" lnSpcReduction="10000"/>
          </a:bodyPr>
          <a:lstStyle/>
          <a:p>
            <a:pPr algn="just">
              <a:buFont typeface="Wingdings" panose="05000000000000000000" pitchFamily="2" charset="2"/>
              <a:buChar char="Ø"/>
            </a:pPr>
            <a:endParaRPr lang="ar-DZ" b="1" dirty="0"/>
          </a:p>
          <a:p>
            <a:pPr marL="0" indent="0" algn="just">
              <a:buNone/>
            </a:pPr>
            <a:r>
              <a:rPr lang="ar-DZ" b="1" dirty="0"/>
              <a:t>1-</a:t>
            </a:r>
            <a:r>
              <a:rPr lang="ar-SA" b="1" dirty="0"/>
              <a:t>التعريف بالتحليل المالي (الأهداف، الأدوات، الأطراف المستفيدة،)</a:t>
            </a:r>
          </a:p>
          <a:p>
            <a:pPr marL="0" indent="0" algn="just">
              <a:buNone/>
            </a:pPr>
            <a:r>
              <a:rPr lang="ar-DZ" b="1" dirty="0"/>
              <a:t> 1-2 أدوات التحليل المالي</a:t>
            </a:r>
          </a:p>
          <a:p>
            <a:pPr marL="0" indent="0" algn="just">
              <a:buNone/>
            </a:pPr>
            <a:r>
              <a:rPr lang="ar-DZ" dirty="0"/>
              <a:t>1-2-3 الجهات المخول لها القيام بعملية التحليل المالي</a:t>
            </a:r>
          </a:p>
          <a:p>
            <a:pPr marL="0" indent="0" algn="just">
              <a:buNone/>
            </a:pPr>
            <a:r>
              <a:rPr lang="ar-DZ" dirty="0"/>
              <a:t>إن من الجهات الهامة والمخول لها القيام بعملية التحليل المالي تبدأ من داخل المنشأة ذاتها على اعتبار أن مسألة التحليل المالي لم تعد على علاقة بأطراف خارجية. فالمنشأة بحاجة إلى لوحة قيادة مالية تساعدها على إدارة الشأن المالي بفعالية وكفاءة كبيرتين. فقبل الإقبال على تحديد مستلزمات الموارد المالية المرغوبة من طرف المنشأة تكون قبل ذلك أنها قامت بتشخيص الوضعية المالية مع تحديد مواضع الضعف ومواضع القوة. أما الجهات الأخرى التي تحتاج إلى تحليل وضعية المنشأة تحليلا ماليا فهي على سبيل المثال البنوك والمؤسسات المالية الأخرى، بالإضافة إلى سوق الأوراق المالية، والمتمثلة أساسا في البورصة. واختصارا، يمكن القول أن الجهات المخول لها هي تلك المسماة بأطراف المصلحة  </a:t>
            </a:r>
            <a:r>
              <a:rPr lang="en-GB" sz="1900" dirty="0"/>
              <a:t>stakeholders</a:t>
            </a:r>
            <a:r>
              <a:rPr lang="ar-DZ" sz="1900" dirty="0"/>
              <a:t> ، </a:t>
            </a:r>
            <a:r>
              <a:rPr lang="ar-DZ" sz="2200" dirty="0"/>
              <a:t>ويشمل هذا المصطلح كل من له علاقة أو ممارسة أي نشاط للتبادل مع المنشأة.</a:t>
            </a:r>
            <a:endParaRPr lang="ar-DZ" dirty="0"/>
          </a:p>
          <a:p>
            <a:pPr marL="0" indent="0" algn="just">
              <a:buNone/>
            </a:pPr>
            <a:r>
              <a:rPr lang="ar-DZ" dirty="0"/>
              <a:t>  </a:t>
            </a:r>
          </a:p>
        </p:txBody>
      </p:sp>
      <p:sp>
        <p:nvSpPr>
          <p:cNvPr id="4" name="Date Placeholder 3">
            <a:extLst>
              <a:ext uri="{FF2B5EF4-FFF2-40B4-BE49-F238E27FC236}">
                <a16:creationId xmlns:a16="http://schemas.microsoft.com/office/drawing/2014/main" id="{61E675E7-2308-D804-11CD-0537074DCBE3}"/>
              </a:ext>
            </a:extLst>
          </p:cNvPr>
          <p:cNvSpPr>
            <a:spLocks noGrp="1"/>
          </p:cNvSpPr>
          <p:nvPr>
            <p:ph type="dt" sz="half" idx="14"/>
          </p:nvPr>
        </p:nvSpPr>
        <p:spPr>
          <a:xfrm>
            <a:off x="611560" y="6468065"/>
            <a:ext cx="1142280" cy="360040"/>
          </a:xfrm>
        </p:spPr>
        <p:txBody>
          <a:bodyPr/>
          <a:lstStyle/>
          <a:p>
            <a:pPr algn="l" rtl="0"/>
            <a:fld id="{BF48F1D6-DA4D-459B-8778-3E86C64EAFB1}" type="datetime3">
              <a:rPr lang="en-US" b="1" smtClean="0"/>
              <a:t>6 May 2025</a:t>
            </a:fld>
            <a:endParaRPr lang="ar-SA" b="1" dirty="0"/>
          </a:p>
        </p:txBody>
      </p:sp>
      <p:sp>
        <p:nvSpPr>
          <p:cNvPr id="5" name="Slide Number Placeholder 4">
            <a:extLst>
              <a:ext uri="{FF2B5EF4-FFF2-40B4-BE49-F238E27FC236}">
                <a16:creationId xmlns:a16="http://schemas.microsoft.com/office/drawing/2014/main" id="{01C2595E-3CF6-5BBD-18C3-1DF864B6810C}"/>
              </a:ext>
            </a:extLst>
          </p:cNvPr>
          <p:cNvSpPr>
            <a:spLocks noGrp="1"/>
          </p:cNvSpPr>
          <p:nvPr>
            <p:ph type="sldNum" sz="quarter" idx="15"/>
          </p:nvPr>
        </p:nvSpPr>
        <p:spPr/>
        <p:txBody>
          <a:bodyPr/>
          <a:lstStyle/>
          <a:p>
            <a:fld id="{A4231B69-FBD1-4C22-85BF-9904F0109019}" type="slidenum">
              <a:rPr lang="ar-SA" smtClean="0"/>
              <a:pPr/>
              <a:t>10</a:t>
            </a:fld>
            <a:endParaRPr lang="ar-SA"/>
          </a:p>
        </p:txBody>
      </p:sp>
      <p:sp>
        <p:nvSpPr>
          <p:cNvPr id="6" name="Footer Placeholder 5">
            <a:extLst>
              <a:ext uri="{FF2B5EF4-FFF2-40B4-BE49-F238E27FC236}">
                <a16:creationId xmlns:a16="http://schemas.microsoft.com/office/drawing/2014/main" id="{F0A0E13F-3F94-229E-37D7-2AA3A2ACBE22}"/>
              </a:ext>
            </a:extLst>
          </p:cNvPr>
          <p:cNvSpPr>
            <a:spLocks noGrp="1"/>
          </p:cNvSpPr>
          <p:nvPr>
            <p:ph type="ftr" sz="quarter" idx="16"/>
          </p:nvPr>
        </p:nvSpPr>
        <p:spPr>
          <a:xfrm>
            <a:off x="2195736" y="6453336"/>
            <a:ext cx="5904656" cy="378236"/>
          </a:xfrm>
        </p:spPr>
        <p:txBody>
          <a:bodyPr/>
          <a:lstStyle/>
          <a:p>
            <a:pPr algn="ctr"/>
            <a:r>
              <a:rPr lang="ar-SA" sz="1400" b="1" dirty="0">
                <a:solidFill>
                  <a:schemeClr val="tx1"/>
                </a:solidFill>
              </a:rPr>
              <a:t>جامعة أم البواقي-  - كلية الاقتصاد و التسيير و التجارة – قسم المحاسبة والمالية - السنة الثانية</a:t>
            </a:r>
          </a:p>
        </p:txBody>
      </p:sp>
    </p:spTree>
    <p:extLst>
      <p:ext uri="{BB962C8B-B14F-4D97-AF65-F5344CB8AC3E}">
        <p14:creationId xmlns:p14="http://schemas.microsoft.com/office/powerpoint/2010/main" val="455772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9193A-6C6E-0523-9E3A-4DD381A7EFF8}"/>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455C9F69-6366-1665-C14B-382E953D3893}"/>
              </a:ext>
            </a:extLst>
          </p:cNvPr>
          <p:cNvSpPr>
            <a:spLocks noGrp="1"/>
          </p:cNvSpPr>
          <p:nvPr>
            <p:ph type="title"/>
          </p:nvPr>
        </p:nvSpPr>
        <p:spPr>
          <a:xfrm>
            <a:off x="457200" y="260648"/>
            <a:ext cx="7467600" cy="1156990"/>
          </a:xfrm>
        </p:spPr>
        <p:style>
          <a:lnRef idx="2">
            <a:schemeClr val="dk1"/>
          </a:lnRef>
          <a:fillRef idx="1">
            <a:schemeClr val="lt1"/>
          </a:fillRef>
          <a:effectRef idx="0">
            <a:schemeClr val="dk1"/>
          </a:effectRef>
          <a:fontRef idx="minor">
            <a:schemeClr val="dk1"/>
          </a:fontRef>
        </p:style>
        <p:txBody>
          <a:bodyPr anchor="ctr">
            <a:noAutofit/>
          </a:bodyPr>
          <a:lstStyle/>
          <a:p>
            <a:pPr algn="ctr"/>
            <a:r>
              <a:rPr lang="ar-SA" sz="3200" b="1" dirty="0">
                <a:solidFill>
                  <a:schemeClr val="tx1"/>
                </a:solidFill>
              </a:rPr>
              <a:t>الفصـــــــل </a:t>
            </a:r>
            <a:r>
              <a:rPr lang="ar-DZ" sz="3200" b="1" dirty="0">
                <a:solidFill>
                  <a:schemeClr val="tx1"/>
                </a:solidFill>
              </a:rPr>
              <a:t>العاشر</a:t>
            </a:r>
            <a:br>
              <a:rPr lang="ar-SA" sz="2000" dirty="0">
                <a:solidFill>
                  <a:schemeClr val="tx1"/>
                </a:solidFill>
              </a:rPr>
            </a:br>
            <a:r>
              <a:rPr lang="ar-DZ" sz="2400" b="1" dirty="0">
                <a:solidFill>
                  <a:schemeClr val="tx1"/>
                </a:solidFill>
              </a:rPr>
              <a:t>مدخل للتحليل المالي</a:t>
            </a:r>
            <a:endParaRPr lang="ar-SA" sz="1800" b="1" dirty="0"/>
          </a:p>
        </p:txBody>
      </p:sp>
      <p:sp>
        <p:nvSpPr>
          <p:cNvPr id="16" name="Content Placeholder 15">
            <a:extLst>
              <a:ext uri="{FF2B5EF4-FFF2-40B4-BE49-F238E27FC236}">
                <a16:creationId xmlns:a16="http://schemas.microsoft.com/office/drawing/2014/main" id="{34FE1E72-B103-F350-7DA3-E01BA954715B}"/>
              </a:ext>
            </a:extLst>
          </p:cNvPr>
          <p:cNvSpPr>
            <a:spLocks noGrp="1"/>
          </p:cNvSpPr>
          <p:nvPr>
            <p:ph sz="quarter" idx="1"/>
          </p:nvPr>
        </p:nvSpPr>
        <p:spPr>
          <a:xfrm>
            <a:off x="467544" y="1628800"/>
            <a:ext cx="7467600" cy="4680520"/>
          </a:xfrm>
        </p:spPr>
        <p:style>
          <a:lnRef idx="2">
            <a:schemeClr val="dk1"/>
          </a:lnRef>
          <a:fillRef idx="1">
            <a:schemeClr val="lt1"/>
          </a:fillRef>
          <a:effectRef idx="0">
            <a:schemeClr val="dk1"/>
          </a:effectRef>
          <a:fontRef idx="minor">
            <a:schemeClr val="dk1"/>
          </a:fontRef>
        </p:style>
        <p:txBody>
          <a:bodyPr>
            <a:normAutofit fontScale="85000" lnSpcReduction="10000"/>
          </a:bodyPr>
          <a:lstStyle/>
          <a:p>
            <a:pPr algn="just">
              <a:buFont typeface="Wingdings" panose="05000000000000000000" pitchFamily="2" charset="2"/>
              <a:buChar char="Ø"/>
            </a:pPr>
            <a:endParaRPr lang="ar-DZ" b="1" dirty="0"/>
          </a:p>
          <a:p>
            <a:pPr marL="0" indent="0" algn="just">
              <a:buNone/>
            </a:pPr>
            <a:r>
              <a:rPr lang="ar-DZ" b="1" dirty="0"/>
              <a:t>1-</a:t>
            </a:r>
            <a:r>
              <a:rPr lang="ar-SA" b="1" dirty="0"/>
              <a:t>التعريف بالتحليل المالي (الأهداف، الأدوات، الأطراف المستفيدة،)</a:t>
            </a:r>
          </a:p>
          <a:p>
            <a:pPr marL="0" indent="0" algn="just">
              <a:buNone/>
            </a:pPr>
            <a:r>
              <a:rPr lang="ar-DZ" b="1" dirty="0"/>
              <a:t>1-3 الأطراف المستفيدة من التحليل المالي</a:t>
            </a:r>
          </a:p>
          <a:p>
            <a:pPr marL="0" indent="0" algn="just">
              <a:buNone/>
            </a:pPr>
            <a:r>
              <a:rPr lang="ar-DZ" dirty="0"/>
              <a:t>1-3-1 الأطراف الداخلية </a:t>
            </a:r>
          </a:p>
          <a:p>
            <a:pPr marL="0" indent="0" algn="just">
              <a:buNone/>
            </a:pPr>
            <a:r>
              <a:rPr lang="ar-DZ" dirty="0"/>
              <a:t>تساعد نتائج التحليل المالي المنشأة على رسم السياسات المالية في الأجلين القصير والطويل، وتصميم الاستراتيجية المالية ، تمكنها من إدارة الأنشطة بكفاءة عالية من خلال مؤشرات الأداء ذات الطابع التخطيطي والرقابي. فأول مستفيد الإدارة العليا التي تعتني بكل القضايا للأنشطة الممارسة ومنها القضايا المالية، التي تبقى محور الوظائف الحقيقية لأي مشروع. من الأطراف التي تهتم بالتحليل المالي المستخدمين باعتبارهم أطرافا ذات صلة بأهداف المنشأة خاصة من جانب تحقيق الربح، والذي قد ينعكس إيجابا على الروات ونظام الحوافز، أيضا فإن المساهمين، خاصة مؤسسي المنشأة يكونون على قدر عال من الاهتمام بالجانب المالي ذي الصلة بالمردود والعوائد على الأسهم.</a:t>
            </a:r>
          </a:p>
          <a:p>
            <a:pPr marL="0" indent="0" algn="just">
              <a:buNone/>
            </a:pPr>
            <a:r>
              <a:rPr lang="ar-DZ" dirty="0"/>
              <a:t>ومما سبق، فإن دور الإدارة المالية له أهميته البالغة من حيث قدرتها على تحقيق أهداف التمويل الكفأة ، وتخصيص الموارد المالية نحو الاستثمارات ذات المردود العالي.   </a:t>
            </a:r>
          </a:p>
          <a:p>
            <a:pPr marL="0" indent="0" algn="just">
              <a:buNone/>
            </a:pPr>
            <a:endParaRPr lang="ar-DZ" dirty="0"/>
          </a:p>
        </p:txBody>
      </p:sp>
      <p:sp>
        <p:nvSpPr>
          <p:cNvPr id="4" name="Date Placeholder 3">
            <a:extLst>
              <a:ext uri="{FF2B5EF4-FFF2-40B4-BE49-F238E27FC236}">
                <a16:creationId xmlns:a16="http://schemas.microsoft.com/office/drawing/2014/main" id="{7E6C2264-3E58-4E33-CA1D-5A5B6D8C42C8}"/>
              </a:ext>
            </a:extLst>
          </p:cNvPr>
          <p:cNvSpPr>
            <a:spLocks noGrp="1"/>
          </p:cNvSpPr>
          <p:nvPr>
            <p:ph type="dt" sz="half" idx="14"/>
          </p:nvPr>
        </p:nvSpPr>
        <p:spPr>
          <a:xfrm>
            <a:off x="611560" y="6468065"/>
            <a:ext cx="1142280" cy="360040"/>
          </a:xfrm>
        </p:spPr>
        <p:txBody>
          <a:bodyPr/>
          <a:lstStyle/>
          <a:p>
            <a:pPr algn="l" rtl="0"/>
            <a:fld id="{722BD0A4-DA21-4F52-8B45-BDD47055BD82}" type="datetime3">
              <a:rPr lang="en-US" b="1" smtClean="0"/>
              <a:t>6 May 2025</a:t>
            </a:fld>
            <a:endParaRPr lang="ar-SA" b="1" dirty="0"/>
          </a:p>
        </p:txBody>
      </p:sp>
      <p:sp>
        <p:nvSpPr>
          <p:cNvPr id="5" name="Slide Number Placeholder 4">
            <a:extLst>
              <a:ext uri="{FF2B5EF4-FFF2-40B4-BE49-F238E27FC236}">
                <a16:creationId xmlns:a16="http://schemas.microsoft.com/office/drawing/2014/main" id="{1E9D186B-D299-E33D-F9D6-559C787E4B5B}"/>
              </a:ext>
            </a:extLst>
          </p:cNvPr>
          <p:cNvSpPr>
            <a:spLocks noGrp="1"/>
          </p:cNvSpPr>
          <p:nvPr>
            <p:ph type="sldNum" sz="quarter" idx="15"/>
          </p:nvPr>
        </p:nvSpPr>
        <p:spPr/>
        <p:txBody>
          <a:bodyPr/>
          <a:lstStyle/>
          <a:p>
            <a:fld id="{A4231B69-FBD1-4C22-85BF-9904F0109019}" type="slidenum">
              <a:rPr lang="ar-SA" smtClean="0"/>
              <a:pPr/>
              <a:t>11</a:t>
            </a:fld>
            <a:endParaRPr lang="ar-SA"/>
          </a:p>
        </p:txBody>
      </p:sp>
      <p:sp>
        <p:nvSpPr>
          <p:cNvPr id="6" name="Footer Placeholder 5">
            <a:extLst>
              <a:ext uri="{FF2B5EF4-FFF2-40B4-BE49-F238E27FC236}">
                <a16:creationId xmlns:a16="http://schemas.microsoft.com/office/drawing/2014/main" id="{02762987-A7D9-4F70-A810-7650E7B70F5A}"/>
              </a:ext>
            </a:extLst>
          </p:cNvPr>
          <p:cNvSpPr>
            <a:spLocks noGrp="1"/>
          </p:cNvSpPr>
          <p:nvPr>
            <p:ph type="ftr" sz="quarter" idx="16"/>
          </p:nvPr>
        </p:nvSpPr>
        <p:spPr>
          <a:xfrm>
            <a:off x="2195736" y="6453336"/>
            <a:ext cx="5904656" cy="378236"/>
          </a:xfrm>
        </p:spPr>
        <p:txBody>
          <a:bodyPr/>
          <a:lstStyle/>
          <a:p>
            <a:pPr algn="ctr"/>
            <a:r>
              <a:rPr lang="ar-SA" sz="1400" b="1" dirty="0">
                <a:solidFill>
                  <a:schemeClr val="tx1"/>
                </a:solidFill>
              </a:rPr>
              <a:t>جامعة أم البواقي-  - كلية الاقتصاد و التسيير و التجارة – قسم المحاسبة والمالية - السنة الثانية</a:t>
            </a:r>
          </a:p>
        </p:txBody>
      </p:sp>
    </p:spTree>
    <p:extLst>
      <p:ext uri="{BB962C8B-B14F-4D97-AF65-F5344CB8AC3E}">
        <p14:creationId xmlns:p14="http://schemas.microsoft.com/office/powerpoint/2010/main" val="1412141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1D737-A7A4-38FC-9A35-4F61446EA74F}"/>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3AC20B9C-B52E-0A10-DD39-80F30342FE11}"/>
              </a:ext>
            </a:extLst>
          </p:cNvPr>
          <p:cNvSpPr>
            <a:spLocks noGrp="1"/>
          </p:cNvSpPr>
          <p:nvPr>
            <p:ph type="title"/>
          </p:nvPr>
        </p:nvSpPr>
        <p:spPr>
          <a:xfrm>
            <a:off x="457200" y="260648"/>
            <a:ext cx="7467600" cy="1156990"/>
          </a:xfrm>
        </p:spPr>
        <p:style>
          <a:lnRef idx="2">
            <a:schemeClr val="dk1"/>
          </a:lnRef>
          <a:fillRef idx="1">
            <a:schemeClr val="lt1"/>
          </a:fillRef>
          <a:effectRef idx="0">
            <a:schemeClr val="dk1"/>
          </a:effectRef>
          <a:fontRef idx="minor">
            <a:schemeClr val="dk1"/>
          </a:fontRef>
        </p:style>
        <p:txBody>
          <a:bodyPr anchor="ctr">
            <a:noAutofit/>
          </a:bodyPr>
          <a:lstStyle/>
          <a:p>
            <a:pPr algn="ctr"/>
            <a:r>
              <a:rPr lang="ar-SA" sz="3200" b="1" dirty="0">
                <a:solidFill>
                  <a:schemeClr val="tx1"/>
                </a:solidFill>
              </a:rPr>
              <a:t>الفصـــــــل </a:t>
            </a:r>
            <a:r>
              <a:rPr lang="ar-DZ" sz="3200" b="1" dirty="0">
                <a:solidFill>
                  <a:schemeClr val="tx1"/>
                </a:solidFill>
              </a:rPr>
              <a:t>العاشر</a:t>
            </a:r>
            <a:br>
              <a:rPr lang="ar-SA" sz="2000" dirty="0">
                <a:solidFill>
                  <a:schemeClr val="tx1"/>
                </a:solidFill>
              </a:rPr>
            </a:br>
            <a:r>
              <a:rPr lang="ar-DZ" sz="2400" b="1" dirty="0">
                <a:solidFill>
                  <a:schemeClr val="tx1"/>
                </a:solidFill>
              </a:rPr>
              <a:t>مدخل للتحليل المالي</a:t>
            </a:r>
            <a:endParaRPr lang="ar-SA" sz="1800" b="1" dirty="0"/>
          </a:p>
        </p:txBody>
      </p:sp>
      <p:sp>
        <p:nvSpPr>
          <p:cNvPr id="16" name="Content Placeholder 15">
            <a:extLst>
              <a:ext uri="{FF2B5EF4-FFF2-40B4-BE49-F238E27FC236}">
                <a16:creationId xmlns:a16="http://schemas.microsoft.com/office/drawing/2014/main" id="{694821C2-8247-DA43-4375-60C0AA553DF2}"/>
              </a:ext>
            </a:extLst>
          </p:cNvPr>
          <p:cNvSpPr>
            <a:spLocks noGrp="1"/>
          </p:cNvSpPr>
          <p:nvPr>
            <p:ph sz="quarter" idx="1"/>
          </p:nvPr>
        </p:nvSpPr>
        <p:spPr>
          <a:xfrm>
            <a:off x="457200" y="2078646"/>
            <a:ext cx="7467600" cy="4302682"/>
          </a:xfrm>
        </p:spPr>
        <p:style>
          <a:lnRef idx="2">
            <a:schemeClr val="dk1"/>
          </a:lnRef>
          <a:fillRef idx="1">
            <a:schemeClr val="lt1"/>
          </a:fillRef>
          <a:effectRef idx="0">
            <a:schemeClr val="dk1"/>
          </a:effectRef>
          <a:fontRef idx="minor">
            <a:schemeClr val="dk1"/>
          </a:fontRef>
        </p:style>
        <p:txBody>
          <a:bodyPr>
            <a:normAutofit fontScale="92500" lnSpcReduction="20000"/>
          </a:bodyPr>
          <a:lstStyle/>
          <a:p>
            <a:pPr algn="just">
              <a:buFont typeface="Wingdings" panose="05000000000000000000" pitchFamily="2" charset="2"/>
              <a:buChar char="Ø"/>
            </a:pPr>
            <a:endParaRPr lang="ar-DZ" b="1" dirty="0"/>
          </a:p>
          <a:p>
            <a:pPr marL="0" indent="0" algn="just">
              <a:buNone/>
            </a:pPr>
            <a:r>
              <a:rPr lang="ar-DZ" b="1" dirty="0"/>
              <a:t>1-</a:t>
            </a:r>
            <a:r>
              <a:rPr lang="ar-SA" b="1" dirty="0"/>
              <a:t>التعريف بالتحليل المالي (الأهداف، الأدوات، الأطراف المستفيدة،)</a:t>
            </a:r>
          </a:p>
          <a:p>
            <a:pPr marL="0" indent="0" algn="just">
              <a:buNone/>
            </a:pPr>
            <a:r>
              <a:rPr lang="ar-DZ" b="1" dirty="0"/>
              <a:t>1-3 الأطراف المستفيدة من التحليل المالي</a:t>
            </a:r>
          </a:p>
          <a:p>
            <a:pPr marL="0" indent="0" algn="just">
              <a:buNone/>
            </a:pPr>
            <a:r>
              <a:rPr lang="ar-DZ" dirty="0"/>
              <a:t>1-3-2 الأطراف الخارجية</a:t>
            </a:r>
          </a:p>
          <a:p>
            <a:pPr marL="0" indent="0" algn="just">
              <a:buNone/>
            </a:pPr>
            <a:r>
              <a:rPr lang="ar-DZ" dirty="0"/>
              <a:t>إن المحيط المالي للمنشأة، خاصة إذا كان من التطور بمكان، له تأثير واضح على المنشأة بأن يلزمها تطبيق معايير التحليل المالي بما يفي غرض أطراف محددة، مثل البنوك، والمنافسون للمنشأة في السوق، والدولة، والبورصة، وأيضا الدائنون الآخرون من موردين وأمثالهم. فالدائنون والبنوك من الأطراف التي تستفيد أيما استفادة من المعلومات حول المركز المالي للمنشأة ومعرفة مدى قدراتها على سداد التزاماتها الطويلة والقصيرة. أما البورصة فلها ميزة خاصة بحيث تساعد نتائج التحليل المالي الإيجابية في تعبئة المدخرات وبالتالي القدرة على إصدار الأسهم بما يساعد أيضا على تقوية المركز المالي من جهة، ومن جهة أخرى، إمكانية الرفع من قيمة المنشأة عبر الزيادة المضطردة في الطلب على أسهما، وهذا ما يحبذه المستثمر في السوق وبما يحقق هدف تعظيم ثروته. </a:t>
            </a:r>
            <a:endParaRPr lang="ar-SA" dirty="0"/>
          </a:p>
        </p:txBody>
      </p:sp>
      <p:sp>
        <p:nvSpPr>
          <p:cNvPr id="4" name="Date Placeholder 3">
            <a:extLst>
              <a:ext uri="{FF2B5EF4-FFF2-40B4-BE49-F238E27FC236}">
                <a16:creationId xmlns:a16="http://schemas.microsoft.com/office/drawing/2014/main" id="{2CEA9366-D1CC-0694-52FD-EFB309192216}"/>
              </a:ext>
            </a:extLst>
          </p:cNvPr>
          <p:cNvSpPr>
            <a:spLocks noGrp="1"/>
          </p:cNvSpPr>
          <p:nvPr>
            <p:ph type="dt" sz="half" idx="14"/>
          </p:nvPr>
        </p:nvSpPr>
        <p:spPr>
          <a:xfrm>
            <a:off x="611560" y="6468065"/>
            <a:ext cx="1142280" cy="360040"/>
          </a:xfrm>
        </p:spPr>
        <p:txBody>
          <a:bodyPr/>
          <a:lstStyle/>
          <a:p>
            <a:pPr algn="l" rtl="0"/>
            <a:fld id="{83D7402C-7932-4ED4-A5D3-CAB40E6EF61C}" type="datetime3">
              <a:rPr lang="en-US" b="1" smtClean="0"/>
              <a:t>6 May 2025</a:t>
            </a:fld>
            <a:endParaRPr lang="ar-SA" b="1" dirty="0"/>
          </a:p>
        </p:txBody>
      </p:sp>
      <p:sp>
        <p:nvSpPr>
          <p:cNvPr id="5" name="Slide Number Placeholder 4">
            <a:extLst>
              <a:ext uri="{FF2B5EF4-FFF2-40B4-BE49-F238E27FC236}">
                <a16:creationId xmlns:a16="http://schemas.microsoft.com/office/drawing/2014/main" id="{5869988D-C0A0-3B7E-A6E7-7646C554997E}"/>
              </a:ext>
            </a:extLst>
          </p:cNvPr>
          <p:cNvSpPr>
            <a:spLocks noGrp="1"/>
          </p:cNvSpPr>
          <p:nvPr>
            <p:ph type="sldNum" sz="quarter" idx="15"/>
          </p:nvPr>
        </p:nvSpPr>
        <p:spPr/>
        <p:txBody>
          <a:bodyPr/>
          <a:lstStyle/>
          <a:p>
            <a:fld id="{A4231B69-FBD1-4C22-85BF-9904F0109019}" type="slidenum">
              <a:rPr lang="ar-SA" smtClean="0"/>
              <a:pPr/>
              <a:t>12</a:t>
            </a:fld>
            <a:endParaRPr lang="ar-SA"/>
          </a:p>
        </p:txBody>
      </p:sp>
      <p:sp>
        <p:nvSpPr>
          <p:cNvPr id="6" name="Footer Placeholder 5">
            <a:extLst>
              <a:ext uri="{FF2B5EF4-FFF2-40B4-BE49-F238E27FC236}">
                <a16:creationId xmlns:a16="http://schemas.microsoft.com/office/drawing/2014/main" id="{69389D91-F6DB-9175-FDFC-2349EAA006F1}"/>
              </a:ext>
            </a:extLst>
          </p:cNvPr>
          <p:cNvSpPr>
            <a:spLocks noGrp="1"/>
          </p:cNvSpPr>
          <p:nvPr>
            <p:ph type="ftr" sz="quarter" idx="16"/>
          </p:nvPr>
        </p:nvSpPr>
        <p:spPr>
          <a:xfrm>
            <a:off x="2195736" y="6453336"/>
            <a:ext cx="5904656" cy="378236"/>
          </a:xfrm>
        </p:spPr>
        <p:txBody>
          <a:bodyPr/>
          <a:lstStyle/>
          <a:p>
            <a:pPr algn="ctr"/>
            <a:r>
              <a:rPr lang="ar-SA" sz="1400" b="1" dirty="0">
                <a:solidFill>
                  <a:schemeClr val="tx1"/>
                </a:solidFill>
              </a:rPr>
              <a:t>جامعة أم البواقي-  - كلية الاقتصاد و التسيير و التجارة – قسم المحاسبة والمالية - السنة الثانية</a:t>
            </a:r>
          </a:p>
        </p:txBody>
      </p:sp>
    </p:spTree>
    <p:extLst>
      <p:ext uri="{BB962C8B-B14F-4D97-AF65-F5344CB8AC3E}">
        <p14:creationId xmlns:p14="http://schemas.microsoft.com/office/powerpoint/2010/main" val="653097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BA6EF-3909-3A36-D6F0-DD32B151AB05}"/>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03A5A2F5-AEBC-9843-048F-6591241DA80D}"/>
              </a:ext>
            </a:extLst>
          </p:cNvPr>
          <p:cNvSpPr>
            <a:spLocks noGrp="1"/>
          </p:cNvSpPr>
          <p:nvPr>
            <p:ph type="title"/>
          </p:nvPr>
        </p:nvSpPr>
        <p:spPr>
          <a:xfrm>
            <a:off x="457200" y="260648"/>
            <a:ext cx="7467600" cy="1156990"/>
          </a:xfrm>
        </p:spPr>
        <p:style>
          <a:lnRef idx="2">
            <a:schemeClr val="dk1"/>
          </a:lnRef>
          <a:fillRef idx="1">
            <a:schemeClr val="lt1"/>
          </a:fillRef>
          <a:effectRef idx="0">
            <a:schemeClr val="dk1"/>
          </a:effectRef>
          <a:fontRef idx="minor">
            <a:schemeClr val="dk1"/>
          </a:fontRef>
        </p:style>
        <p:txBody>
          <a:bodyPr anchor="ctr">
            <a:noAutofit/>
          </a:bodyPr>
          <a:lstStyle/>
          <a:p>
            <a:pPr algn="ctr"/>
            <a:r>
              <a:rPr lang="ar-SA" sz="3200" b="1" dirty="0">
                <a:solidFill>
                  <a:schemeClr val="tx1"/>
                </a:solidFill>
              </a:rPr>
              <a:t>الفصـــــــل </a:t>
            </a:r>
            <a:r>
              <a:rPr lang="ar-DZ" sz="3200" b="1" dirty="0">
                <a:solidFill>
                  <a:schemeClr val="tx1"/>
                </a:solidFill>
              </a:rPr>
              <a:t>العاشر</a:t>
            </a:r>
            <a:br>
              <a:rPr lang="ar-SA" sz="2000" dirty="0">
                <a:solidFill>
                  <a:schemeClr val="tx1"/>
                </a:solidFill>
              </a:rPr>
            </a:br>
            <a:r>
              <a:rPr lang="ar-DZ" sz="2400" b="1" dirty="0">
                <a:solidFill>
                  <a:schemeClr val="tx1"/>
                </a:solidFill>
              </a:rPr>
              <a:t>مدخل للتحليل المالي</a:t>
            </a:r>
            <a:endParaRPr lang="ar-SA" sz="1800" b="1" dirty="0"/>
          </a:p>
        </p:txBody>
      </p:sp>
      <p:sp>
        <p:nvSpPr>
          <p:cNvPr id="16" name="Content Placeholder 15">
            <a:extLst>
              <a:ext uri="{FF2B5EF4-FFF2-40B4-BE49-F238E27FC236}">
                <a16:creationId xmlns:a16="http://schemas.microsoft.com/office/drawing/2014/main" id="{F8C26EEB-1BA1-E48A-7726-8320E3813303}"/>
              </a:ext>
            </a:extLst>
          </p:cNvPr>
          <p:cNvSpPr>
            <a:spLocks noGrp="1"/>
          </p:cNvSpPr>
          <p:nvPr>
            <p:ph sz="quarter" idx="1"/>
          </p:nvPr>
        </p:nvSpPr>
        <p:spPr>
          <a:xfrm>
            <a:off x="457200" y="2078646"/>
            <a:ext cx="7467600" cy="4230674"/>
          </a:xfrm>
        </p:spPr>
        <p:style>
          <a:lnRef idx="2">
            <a:schemeClr val="dk1"/>
          </a:lnRef>
          <a:fillRef idx="1">
            <a:schemeClr val="lt1"/>
          </a:fillRef>
          <a:effectRef idx="0">
            <a:schemeClr val="dk1"/>
          </a:effectRef>
          <a:fontRef idx="minor">
            <a:schemeClr val="dk1"/>
          </a:fontRef>
        </p:style>
        <p:txBody>
          <a:bodyPr>
            <a:normAutofit lnSpcReduction="10000"/>
          </a:bodyPr>
          <a:lstStyle/>
          <a:p>
            <a:pPr marL="0" indent="0" algn="just">
              <a:buNone/>
            </a:pPr>
            <a:r>
              <a:rPr lang="ar-SA" b="1" dirty="0"/>
              <a:t>2- أنواع التحليل المالي (التحليل الرأسي، التحليل الأفقي، التحليل المقارن، التحليل المعياري)</a:t>
            </a:r>
            <a:endParaRPr lang="ar-DZ" b="1" dirty="0"/>
          </a:p>
          <a:p>
            <a:pPr marL="0" indent="0" algn="just">
              <a:buNone/>
            </a:pPr>
            <a:r>
              <a:rPr lang="ar-DZ" dirty="0"/>
              <a:t>يقصد بالتحليل المالي قيام المؤسسة بالعمل على تحليل القوائم المالية من جدول الميزانية وجدول حسابات النتائج وجدول التدفقات النقدية. تنبثق عن عملية تحليل القوائم المالية مؤشرات مالية تظهر في شكل نسب مالية، وخاصة تلك التي تتعلق بالملاءة المالية، والربحية، وكفاءة النشاط. </a:t>
            </a:r>
          </a:p>
          <a:p>
            <a:pPr marL="0" indent="0" algn="just">
              <a:buNone/>
            </a:pPr>
            <a:r>
              <a:rPr lang="ar-DZ" dirty="0"/>
              <a:t>ويمكن النظر إلى التحليل المالي من وجهات نظر مختلفة : وجهة نظر ستاتيكية، وأخرى ديناميكية، أو داخلية وأخرى خارجية. أما التحليل الستاتيكي فيعتمد فيه على البيانات التاريخية  للقوائم المالية ذات العلاقة بجدول الميزانية وجدول حسابات النتائج، في حين يقوم التحليل الديناميكي على مبدأ التدفقات النقدية والتي تظهر في شكل جداول جداول للخزينة، أو جداول لمصادر واستخدامات الميزانية.</a:t>
            </a:r>
          </a:p>
          <a:p>
            <a:pPr marL="0" indent="0" algn="just">
              <a:buNone/>
            </a:pPr>
            <a:endParaRPr lang="ar-SA" b="1" dirty="0"/>
          </a:p>
        </p:txBody>
      </p:sp>
      <p:sp>
        <p:nvSpPr>
          <p:cNvPr id="4" name="Date Placeholder 3">
            <a:extLst>
              <a:ext uri="{FF2B5EF4-FFF2-40B4-BE49-F238E27FC236}">
                <a16:creationId xmlns:a16="http://schemas.microsoft.com/office/drawing/2014/main" id="{563BFA9E-7A46-E612-0F91-9C3C4F91DBE6}"/>
              </a:ext>
            </a:extLst>
          </p:cNvPr>
          <p:cNvSpPr>
            <a:spLocks noGrp="1"/>
          </p:cNvSpPr>
          <p:nvPr>
            <p:ph type="dt" sz="half" idx="14"/>
          </p:nvPr>
        </p:nvSpPr>
        <p:spPr>
          <a:xfrm>
            <a:off x="611560" y="6309320"/>
            <a:ext cx="1214288" cy="360040"/>
          </a:xfrm>
        </p:spPr>
        <p:txBody>
          <a:bodyPr/>
          <a:lstStyle/>
          <a:p>
            <a:pPr algn="l" rtl="0"/>
            <a:fld id="{C99AF840-3E3B-4AD8-9EE4-2B95E23C6F3C}" type="datetime3">
              <a:rPr lang="en-US" b="1" smtClean="0"/>
              <a:t>6 May 2025</a:t>
            </a:fld>
            <a:endParaRPr lang="ar-SA" b="1" dirty="0"/>
          </a:p>
        </p:txBody>
      </p:sp>
      <p:sp>
        <p:nvSpPr>
          <p:cNvPr id="5" name="Slide Number Placeholder 4">
            <a:extLst>
              <a:ext uri="{FF2B5EF4-FFF2-40B4-BE49-F238E27FC236}">
                <a16:creationId xmlns:a16="http://schemas.microsoft.com/office/drawing/2014/main" id="{857EA80D-3765-D4BA-C95B-7B4B4C836E30}"/>
              </a:ext>
            </a:extLst>
          </p:cNvPr>
          <p:cNvSpPr>
            <a:spLocks noGrp="1"/>
          </p:cNvSpPr>
          <p:nvPr>
            <p:ph type="sldNum" sz="quarter" idx="15"/>
          </p:nvPr>
        </p:nvSpPr>
        <p:spPr/>
        <p:txBody>
          <a:bodyPr/>
          <a:lstStyle/>
          <a:p>
            <a:fld id="{A4231B69-FBD1-4C22-85BF-9904F0109019}" type="slidenum">
              <a:rPr lang="ar-SA" smtClean="0"/>
              <a:pPr/>
              <a:t>13</a:t>
            </a:fld>
            <a:endParaRPr lang="ar-SA"/>
          </a:p>
        </p:txBody>
      </p:sp>
      <p:sp>
        <p:nvSpPr>
          <p:cNvPr id="6" name="Footer Placeholder 5">
            <a:extLst>
              <a:ext uri="{FF2B5EF4-FFF2-40B4-BE49-F238E27FC236}">
                <a16:creationId xmlns:a16="http://schemas.microsoft.com/office/drawing/2014/main" id="{EA79AB97-A850-13F0-1DDE-3329EB03ADD4}"/>
              </a:ext>
            </a:extLst>
          </p:cNvPr>
          <p:cNvSpPr>
            <a:spLocks noGrp="1"/>
          </p:cNvSpPr>
          <p:nvPr>
            <p:ph type="ftr" sz="quarter" idx="16"/>
          </p:nvPr>
        </p:nvSpPr>
        <p:spPr>
          <a:xfrm>
            <a:off x="2267744" y="6309320"/>
            <a:ext cx="5904656" cy="364966"/>
          </a:xfrm>
        </p:spPr>
        <p:txBody>
          <a:bodyPr/>
          <a:lstStyle/>
          <a:p>
            <a:pPr algn="ctr"/>
            <a:r>
              <a:rPr lang="ar-SA" sz="1400" b="1" dirty="0">
                <a:solidFill>
                  <a:schemeClr val="tx1"/>
                </a:solidFill>
              </a:rPr>
              <a:t>جامعة أم البواقي-  - كلية الاقتصاد و التسيير و التجارة – قسم المحاسبة والمالية - السنة الثانية</a:t>
            </a:r>
          </a:p>
        </p:txBody>
      </p:sp>
    </p:spTree>
    <p:extLst>
      <p:ext uri="{BB962C8B-B14F-4D97-AF65-F5344CB8AC3E}">
        <p14:creationId xmlns:p14="http://schemas.microsoft.com/office/powerpoint/2010/main" val="473124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9A40B-567B-28EC-9213-2718CEEBBF15}"/>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BC61851B-7673-918E-0CD8-FF0FDA647D64}"/>
              </a:ext>
            </a:extLst>
          </p:cNvPr>
          <p:cNvSpPr>
            <a:spLocks noGrp="1"/>
          </p:cNvSpPr>
          <p:nvPr>
            <p:ph type="title"/>
          </p:nvPr>
        </p:nvSpPr>
        <p:spPr>
          <a:xfrm>
            <a:off x="457200" y="260648"/>
            <a:ext cx="7467600" cy="1156990"/>
          </a:xfrm>
        </p:spPr>
        <p:style>
          <a:lnRef idx="2">
            <a:schemeClr val="dk1"/>
          </a:lnRef>
          <a:fillRef idx="1">
            <a:schemeClr val="lt1"/>
          </a:fillRef>
          <a:effectRef idx="0">
            <a:schemeClr val="dk1"/>
          </a:effectRef>
          <a:fontRef idx="minor">
            <a:schemeClr val="dk1"/>
          </a:fontRef>
        </p:style>
        <p:txBody>
          <a:bodyPr anchor="ctr">
            <a:noAutofit/>
          </a:bodyPr>
          <a:lstStyle/>
          <a:p>
            <a:pPr algn="ctr"/>
            <a:r>
              <a:rPr lang="ar-SA" sz="3200" b="1" dirty="0">
                <a:solidFill>
                  <a:schemeClr val="tx1"/>
                </a:solidFill>
              </a:rPr>
              <a:t>الفصـــــــل </a:t>
            </a:r>
            <a:r>
              <a:rPr lang="ar-DZ" sz="3200" b="1" dirty="0">
                <a:solidFill>
                  <a:schemeClr val="tx1"/>
                </a:solidFill>
              </a:rPr>
              <a:t>العاشر</a:t>
            </a:r>
            <a:br>
              <a:rPr lang="ar-SA" sz="2000" dirty="0">
                <a:solidFill>
                  <a:schemeClr val="tx1"/>
                </a:solidFill>
              </a:rPr>
            </a:br>
            <a:r>
              <a:rPr lang="ar-DZ" sz="2400" b="1" dirty="0">
                <a:solidFill>
                  <a:schemeClr val="tx1"/>
                </a:solidFill>
              </a:rPr>
              <a:t>مدخل للتحليل المالي</a:t>
            </a:r>
            <a:endParaRPr lang="ar-SA" sz="1800" b="1" dirty="0"/>
          </a:p>
        </p:txBody>
      </p:sp>
      <p:sp>
        <p:nvSpPr>
          <p:cNvPr id="16" name="Content Placeholder 15">
            <a:extLst>
              <a:ext uri="{FF2B5EF4-FFF2-40B4-BE49-F238E27FC236}">
                <a16:creationId xmlns:a16="http://schemas.microsoft.com/office/drawing/2014/main" id="{AAD6B7DD-4DB4-9B3F-E8F6-4E650D9F4806}"/>
              </a:ext>
            </a:extLst>
          </p:cNvPr>
          <p:cNvSpPr>
            <a:spLocks noGrp="1"/>
          </p:cNvSpPr>
          <p:nvPr>
            <p:ph sz="quarter" idx="1"/>
          </p:nvPr>
        </p:nvSpPr>
        <p:spPr>
          <a:xfrm>
            <a:off x="457200" y="2078646"/>
            <a:ext cx="7467600" cy="4230674"/>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pPr marL="0" indent="0" algn="just">
              <a:buNone/>
            </a:pPr>
            <a:r>
              <a:rPr lang="ar-SA" b="1" dirty="0"/>
              <a:t>2- أنواع التحليل المالي (التحليل الرأسي، التحليل الأفقي، التحليل المقارن، التحليل المعياري)</a:t>
            </a:r>
            <a:endParaRPr lang="ar-DZ" b="1" dirty="0"/>
          </a:p>
          <a:p>
            <a:pPr marL="0" indent="0" algn="just">
              <a:buNone/>
            </a:pPr>
            <a:r>
              <a:rPr lang="ar-DZ" dirty="0"/>
              <a:t>ويساعد التحليل المالي أيا كان على توجيه تحليل الوضعية المالية للمؤسسة باستخدام ما يعرف بالتحليل الأفقي أو التحليل العمودي، أو التحليل فيما بين القطاعات أو المؤسسات الاقتصادية المتماثلة. أيضا، تتم عملية التحليل المالي من قبل أطراف داخلية بالمؤسسة لأغراض المتابعة وإجراء التوقعات المالية المستفيد من العملية أطراف محددة مثل المدراء والمساهمين، والعمال. وباعتبار أن للمؤسسة أطرافا أخرى خارجية تتعامل معها مثل البنوك، والعملاء، والموردين، وجهات أخرى، يصبح المحلل المالي الخارجي طرفا مهما في معرفة الوضعية المالية للمؤسسة وله دوره الأساسي والتأثيري على القرارات المالية التي تصدرها المؤسسة. ومن منظور هذه المنطلقات الخاصة بالتحليل المالي ، تصبح عملية التشخيص المالي ذات أهمية لتحديد السياسات المالية والاستراتيجيات ذات العلاقة بمصادر التمويل والاستثمارات والكلف المرافقة والأرباح المتوقعة.</a:t>
            </a:r>
          </a:p>
          <a:p>
            <a:pPr marL="0" indent="0" algn="just">
              <a:buNone/>
            </a:pPr>
            <a:endParaRPr lang="ar-SA" b="1" dirty="0"/>
          </a:p>
        </p:txBody>
      </p:sp>
      <p:sp>
        <p:nvSpPr>
          <p:cNvPr id="4" name="Date Placeholder 3">
            <a:extLst>
              <a:ext uri="{FF2B5EF4-FFF2-40B4-BE49-F238E27FC236}">
                <a16:creationId xmlns:a16="http://schemas.microsoft.com/office/drawing/2014/main" id="{ABA0D118-9ACA-9A55-2274-42B36AC774F3}"/>
              </a:ext>
            </a:extLst>
          </p:cNvPr>
          <p:cNvSpPr>
            <a:spLocks noGrp="1"/>
          </p:cNvSpPr>
          <p:nvPr>
            <p:ph type="dt" sz="half" idx="14"/>
          </p:nvPr>
        </p:nvSpPr>
        <p:spPr>
          <a:xfrm>
            <a:off x="611560" y="6309320"/>
            <a:ext cx="1214288" cy="360040"/>
          </a:xfrm>
        </p:spPr>
        <p:txBody>
          <a:bodyPr/>
          <a:lstStyle/>
          <a:p>
            <a:pPr algn="l" rtl="0"/>
            <a:fld id="{3FDCB8D2-0A6C-49C3-A91F-6A81A37682F3}" type="datetime3">
              <a:rPr lang="en-US" b="1" smtClean="0"/>
              <a:t>6 May 2025</a:t>
            </a:fld>
            <a:endParaRPr lang="ar-SA" b="1" dirty="0"/>
          </a:p>
        </p:txBody>
      </p:sp>
      <p:sp>
        <p:nvSpPr>
          <p:cNvPr id="5" name="Slide Number Placeholder 4">
            <a:extLst>
              <a:ext uri="{FF2B5EF4-FFF2-40B4-BE49-F238E27FC236}">
                <a16:creationId xmlns:a16="http://schemas.microsoft.com/office/drawing/2014/main" id="{59E21AC2-9D7B-8789-18F9-971FC55B8864}"/>
              </a:ext>
            </a:extLst>
          </p:cNvPr>
          <p:cNvSpPr>
            <a:spLocks noGrp="1"/>
          </p:cNvSpPr>
          <p:nvPr>
            <p:ph type="sldNum" sz="quarter" idx="15"/>
          </p:nvPr>
        </p:nvSpPr>
        <p:spPr/>
        <p:txBody>
          <a:bodyPr/>
          <a:lstStyle/>
          <a:p>
            <a:fld id="{A4231B69-FBD1-4C22-85BF-9904F0109019}" type="slidenum">
              <a:rPr lang="ar-SA" smtClean="0"/>
              <a:pPr/>
              <a:t>14</a:t>
            </a:fld>
            <a:endParaRPr lang="ar-SA"/>
          </a:p>
        </p:txBody>
      </p:sp>
      <p:sp>
        <p:nvSpPr>
          <p:cNvPr id="6" name="Footer Placeholder 5">
            <a:extLst>
              <a:ext uri="{FF2B5EF4-FFF2-40B4-BE49-F238E27FC236}">
                <a16:creationId xmlns:a16="http://schemas.microsoft.com/office/drawing/2014/main" id="{5D002086-B0A0-4AF3-E4C5-026B2F4B80D6}"/>
              </a:ext>
            </a:extLst>
          </p:cNvPr>
          <p:cNvSpPr>
            <a:spLocks noGrp="1"/>
          </p:cNvSpPr>
          <p:nvPr>
            <p:ph type="ftr" sz="quarter" idx="16"/>
          </p:nvPr>
        </p:nvSpPr>
        <p:spPr>
          <a:xfrm>
            <a:off x="2267744" y="6309320"/>
            <a:ext cx="5904656" cy="364966"/>
          </a:xfrm>
        </p:spPr>
        <p:txBody>
          <a:bodyPr/>
          <a:lstStyle/>
          <a:p>
            <a:pPr algn="ctr"/>
            <a:r>
              <a:rPr lang="ar-SA" sz="1400" b="1" dirty="0">
                <a:solidFill>
                  <a:schemeClr val="tx1"/>
                </a:solidFill>
              </a:rPr>
              <a:t>جامعة أم البواقي-  - كلية الاقتصاد و التسيير و التجارة – قسم المحاسبة والمالية - السنة الثانية</a:t>
            </a:r>
          </a:p>
        </p:txBody>
      </p:sp>
    </p:spTree>
    <p:extLst>
      <p:ext uri="{BB962C8B-B14F-4D97-AF65-F5344CB8AC3E}">
        <p14:creationId xmlns:p14="http://schemas.microsoft.com/office/powerpoint/2010/main" val="4030649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FA7ED-628D-FFF1-3693-B26F824C8F5C}"/>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01E89E57-A3FA-A31D-BF0A-9B88D2FBF189}"/>
              </a:ext>
            </a:extLst>
          </p:cNvPr>
          <p:cNvSpPr>
            <a:spLocks noGrp="1"/>
          </p:cNvSpPr>
          <p:nvPr>
            <p:ph type="title"/>
          </p:nvPr>
        </p:nvSpPr>
        <p:spPr>
          <a:xfrm>
            <a:off x="457200" y="260648"/>
            <a:ext cx="7467600" cy="1156990"/>
          </a:xfrm>
        </p:spPr>
        <p:style>
          <a:lnRef idx="2">
            <a:schemeClr val="dk1"/>
          </a:lnRef>
          <a:fillRef idx="1">
            <a:schemeClr val="lt1"/>
          </a:fillRef>
          <a:effectRef idx="0">
            <a:schemeClr val="dk1"/>
          </a:effectRef>
          <a:fontRef idx="minor">
            <a:schemeClr val="dk1"/>
          </a:fontRef>
        </p:style>
        <p:txBody>
          <a:bodyPr anchor="ctr">
            <a:noAutofit/>
          </a:bodyPr>
          <a:lstStyle/>
          <a:p>
            <a:pPr algn="ctr"/>
            <a:r>
              <a:rPr lang="ar-SA" sz="3200" b="1" dirty="0">
                <a:solidFill>
                  <a:schemeClr val="tx1"/>
                </a:solidFill>
              </a:rPr>
              <a:t>الفصـــــــل </a:t>
            </a:r>
            <a:r>
              <a:rPr lang="ar-DZ" sz="3200" b="1" dirty="0">
                <a:solidFill>
                  <a:schemeClr val="tx1"/>
                </a:solidFill>
              </a:rPr>
              <a:t>العاشر</a:t>
            </a:r>
            <a:br>
              <a:rPr lang="ar-SA" sz="2000" dirty="0">
                <a:solidFill>
                  <a:schemeClr val="tx1"/>
                </a:solidFill>
              </a:rPr>
            </a:br>
            <a:r>
              <a:rPr lang="ar-DZ" sz="2400" b="1" dirty="0">
                <a:solidFill>
                  <a:schemeClr val="tx1"/>
                </a:solidFill>
              </a:rPr>
              <a:t>مدخل للتحليل المالي</a:t>
            </a:r>
            <a:endParaRPr lang="ar-SA" sz="1800" b="1" dirty="0"/>
          </a:p>
        </p:txBody>
      </p:sp>
      <p:sp>
        <p:nvSpPr>
          <p:cNvPr id="16" name="Content Placeholder 15">
            <a:extLst>
              <a:ext uri="{FF2B5EF4-FFF2-40B4-BE49-F238E27FC236}">
                <a16:creationId xmlns:a16="http://schemas.microsoft.com/office/drawing/2014/main" id="{D4D2B3B1-BE7C-08E2-80C2-5F15AAFA9F20}"/>
              </a:ext>
            </a:extLst>
          </p:cNvPr>
          <p:cNvSpPr>
            <a:spLocks noGrp="1"/>
          </p:cNvSpPr>
          <p:nvPr>
            <p:ph sz="quarter" idx="1"/>
          </p:nvPr>
        </p:nvSpPr>
        <p:spPr>
          <a:xfrm>
            <a:off x="457200" y="2078646"/>
            <a:ext cx="7467600" cy="4230674"/>
          </a:xfrm>
        </p:spPr>
        <p:style>
          <a:lnRef idx="2">
            <a:schemeClr val="dk1"/>
          </a:lnRef>
          <a:fillRef idx="1">
            <a:schemeClr val="lt1"/>
          </a:fillRef>
          <a:effectRef idx="0">
            <a:schemeClr val="dk1"/>
          </a:effectRef>
          <a:fontRef idx="minor">
            <a:schemeClr val="dk1"/>
          </a:fontRef>
        </p:style>
        <p:txBody>
          <a:bodyPr>
            <a:normAutofit lnSpcReduction="10000"/>
          </a:bodyPr>
          <a:lstStyle/>
          <a:p>
            <a:pPr marL="0" indent="0" algn="just">
              <a:buNone/>
            </a:pPr>
            <a:r>
              <a:rPr lang="ar-SA" b="1" dirty="0"/>
              <a:t>2- أنواع التحليل المالي (التحليل الرأسي، التحليل الأفقي، التحليل المقارن، التحليل المعياري)</a:t>
            </a:r>
            <a:endParaRPr lang="ar-DZ" b="1" dirty="0"/>
          </a:p>
          <a:p>
            <a:pPr marL="0" indent="0" algn="just">
              <a:buNone/>
            </a:pPr>
            <a:r>
              <a:rPr lang="ar-DZ" dirty="0"/>
              <a:t>يرتبط مفهوم التشخيص المالي بالتشخيص الكلي للمؤسسة والذي عادة ما يهتم بتحديد نقاط ضعف النشاط بمختلف جوانبه ونقاط القوة، وهو الشيء الذي يجعل من عملية التحليل المالي للقوائم المالية ذات أهمية  بالغة، باعتبارها الأساس نحو تحديد المؤشرات المالية الموضحة لنقاط القوة ونقاط الضعف. وتتجلى نقاط القوة المالية للمؤسسة عادة في ما يلي:</a:t>
            </a:r>
          </a:p>
          <a:p>
            <a:pPr marL="0" indent="0" algn="just">
              <a:buNone/>
            </a:pPr>
            <a:r>
              <a:rPr lang="ar-DZ" dirty="0"/>
              <a:t>القدرة على توفير الموارد المالية والتحكم في السيولة.</a:t>
            </a:r>
          </a:p>
          <a:p>
            <a:pPr marL="0" indent="0" algn="just">
              <a:buNone/>
            </a:pPr>
            <a:r>
              <a:rPr lang="ar-DZ" dirty="0"/>
              <a:t>جودة الحسابات المدينة من جانب القدرة على تحويلها لسيولة </a:t>
            </a:r>
          </a:p>
          <a:p>
            <a:pPr marL="0" indent="0" algn="just">
              <a:buNone/>
            </a:pPr>
            <a:r>
              <a:rPr lang="ar-DZ" dirty="0"/>
              <a:t>متانة علاقة المدير المالي بالمحيط المالي والاقتصادي</a:t>
            </a:r>
          </a:p>
          <a:p>
            <a:pPr marL="0" indent="0" algn="just">
              <a:buNone/>
            </a:pPr>
            <a:r>
              <a:rPr lang="ar-DZ" dirty="0"/>
              <a:t>من جهة أخرة تتجلى نقاط الضعف التي يمكن أن تواجه بها المؤسسة كمايلي: </a:t>
            </a:r>
          </a:p>
          <a:p>
            <a:pPr marL="0" indent="0" algn="just">
              <a:buNone/>
            </a:pPr>
            <a:endParaRPr lang="ar-SA" b="1" dirty="0"/>
          </a:p>
        </p:txBody>
      </p:sp>
      <p:sp>
        <p:nvSpPr>
          <p:cNvPr id="4" name="Date Placeholder 3">
            <a:extLst>
              <a:ext uri="{FF2B5EF4-FFF2-40B4-BE49-F238E27FC236}">
                <a16:creationId xmlns:a16="http://schemas.microsoft.com/office/drawing/2014/main" id="{BBE51379-429A-4FE7-1322-B5DF19559F1B}"/>
              </a:ext>
            </a:extLst>
          </p:cNvPr>
          <p:cNvSpPr>
            <a:spLocks noGrp="1"/>
          </p:cNvSpPr>
          <p:nvPr>
            <p:ph type="dt" sz="half" idx="14"/>
          </p:nvPr>
        </p:nvSpPr>
        <p:spPr>
          <a:xfrm>
            <a:off x="611560" y="6309320"/>
            <a:ext cx="1214288" cy="360040"/>
          </a:xfrm>
        </p:spPr>
        <p:txBody>
          <a:bodyPr/>
          <a:lstStyle/>
          <a:p>
            <a:pPr algn="l" rtl="0"/>
            <a:fld id="{947A0C53-B2CA-4FD1-BDFA-D451BEE75B84}" type="datetime3">
              <a:rPr lang="en-US" b="1" smtClean="0"/>
              <a:t>6 May 2025</a:t>
            </a:fld>
            <a:endParaRPr lang="ar-SA" b="1" dirty="0"/>
          </a:p>
        </p:txBody>
      </p:sp>
      <p:sp>
        <p:nvSpPr>
          <p:cNvPr id="5" name="Slide Number Placeholder 4">
            <a:extLst>
              <a:ext uri="{FF2B5EF4-FFF2-40B4-BE49-F238E27FC236}">
                <a16:creationId xmlns:a16="http://schemas.microsoft.com/office/drawing/2014/main" id="{DC9324EC-1541-FC61-FB97-818D450CB075}"/>
              </a:ext>
            </a:extLst>
          </p:cNvPr>
          <p:cNvSpPr>
            <a:spLocks noGrp="1"/>
          </p:cNvSpPr>
          <p:nvPr>
            <p:ph type="sldNum" sz="quarter" idx="15"/>
          </p:nvPr>
        </p:nvSpPr>
        <p:spPr/>
        <p:txBody>
          <a:bodyPr/>
          <a:lstStyle/>
          <a:p>
            <a:fld id="{A4231B69-FBD1-4C22-85BF-9904F0109019}" type="slidenum">
              <a:rPr lang="ar-SA" smtClean="0"/>
              <a:pPr/>
              <a:t>15</a:t>
            </a:fld>
            <a:endParaRPr lang="ar-SA"/>
          </a:p>
        </p:txBody>
      </p:sp>
      <p:sp>
        <p:nvSpPr>
          <p:cNvPr id="6" name="Footer Placeholder 5">
            <a:extLst>
              <a:ext uri="{FF2B5EF4-FFF2-40B4-BE49-F238E27FC236}">
                <a16:creationId xmlns:a16="http://schemas.microsoft.com/office/drawing/2014/main" id="{A4D447F5-2B8E-A5A9-CEB9-1A1B76636AE1}"/>
              </a:ext>
            </a:extLst>
          </p:cNvPr>
          <p:cNvSpPr>
            <a:spLocks noGrp="1"/>
          </p:cNvSpPr>
          <p:nvPr>
            <p:ph type="ftr" sz="quarter" idx="16"/>
          </p:nvPr>
        </p:nvSpPr>
        <p:spPr>
          <a:xfrm>
            <a:off x="2267744" y="6309320"/>
            <a:ext cx="5904656" cy="364966"/>
          </a:xfrm>
        </p:spPr>
        <p:txBody>
          <a:bodyPr/>
          <a:lstStyle/>
          <a:p>
            <a:pPr algn="ctr"/>
            <a:r>
              <a:rPr lang="ar-SA" sz="1400" b="1" dirty="0">
                <a:solidFill>
                  <a:schemeClr val="tx1"/>
                </a:solidFill>
              </a:rPr>
              <a:t>جامعة أم البواقي-  - كلية الاقتصاد و التسيير و التجارة – قسم المحاسبة والمالية - السنة الثانية</a:t>
            </a:r>
          </a:p>
        </p:txBody>
      </p:sp>
    </p:spTree>
    <p:extLst>
      <p:ext uri="{BB962C8B-B14F-4D97-AF65-F5344CB8AC3E}">
        <p14:creationId xmlns:p14="http://schemas.microsoft.com/office/powerpoint/2010/main" val="550553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A1672-5691-1DCB-C313-0DFD674EF53B}"/>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39FC93F2-5DC0-C2FB-8385-D94312741D80}"/>
              </a:ext>
            </a:extLst>
          </p:cNvPr>
          <p:cNvSpPr>
            <a:spLocks noGrp="1"/>
          </p:cNvSpPr>
          <p:nvPr>
            <p:ph type="title"/>
          </p:nvPr>
        </p:nvSpPr>
        <p:spPr>
          <a:xfrm>
            <a:off x="457200" y="260648"/>
            <a:ext cx="7467600" cy="1156990"/>
          </a:xfrm>
        </p:spPr>
        <p:style>
          <a:lnRef idx="2">
            <a:schemeClr val="dk1"/>
          </a:lnRef>
          <a:fillRef idx="1">
            <a:schemeClr val="lt1"/>
          </a:fillRef>
          <a:effectRef idx="0">
            <a:schemeClr val="dk1"/>
          </a:effectRef>
          <a:fontRef idx="minor">
            <a:schemeClr val="dk1"/>
          </a:fontRef>
        </p:style>
        <p:txBody>
          <a:bodyPr anchor="ctr">
            <a:noAutofit/>
          </a:bodyPr>
          <a:lstStyle/>
          <a:p>
            <a:pPr algn="ctr"/>
            <a:r>
              <a:rPr lang="ar-SA" sz="3200" b="1" dirty="0">
                <a:solidFill>
                  <a:schemeClr val="tx1"/>
                </a:solidFill>
              </a:rPr>
              <a:t>الفصـــــــل </a:t>
            </a:r>
            <a:r>
              <a:rPr lang="ar-DZ" sz="3200" b="1" dirty="0">
                <a:solidFill>
                  <a:schemeClr val="tx1"/>
                </a:solidFill>
              </a:rPr>
              <a:t>العاشر</a:t>
            </a:r>
            <a:br>
              <a:rPr lang="ar-SA" sz="2000" dirty="0">
                <a:solidFill>
                  <a:schemeClr val="tx1"/>
                </a:solidFill>
              </a:rPr>
            </a:br>
            <a:r>
              <a:rPr lang="ar-DZ" sz="2400" b="1" dirty="0">
                <a:solidFill>
                  <a:schemeClr val="tx1"/>
                </a:solidFill>
              </a:rPr>
              <a:t>مدخل للتحليل المالي</a:t>
            </a:r>
            <a:endParaRPr lang="ar-SA" sz="1800" b="1" dirty="0"/>
          </a:p>
        </p:txBody>
      </p:sp>
      <p:sp>
        <p:nvSpPr>
          <p:cNvPr id="16" name="Content Placeholder 15">
            <a:extLst>
              <a:ext uri="{FF2B5EF4-FFF2-40B4-BE49-F238E27FC236}">
                <a16:creationId xmlns:a16="http://schemas.microsoft.com/office/drawing/2014/main" id="{0F471F47-99A2-D489-9E46-4D6B316BB25A}"/>
              </a:ext>
            </a:extLst>
          </p:cNvPr>
          <p:cNvSpPr>
            <a:spLocks noGrp="1"/>
          </p:cNvSpPr>
          <p:nvPr>
            <p:ph sz="quarter" idx="1"/>
          </p:nvPr>
        </p:nvSpPr>
        <p:spPr>
          <a:xfrm>
            <a:off x="457200" y="2078646"/>
            <a:ext cx="7467600" cy="4230674"/>
          </a:xfrm>
        </p:spPr>
        <p:style>
          <a:lnRef idx="2">
            <a:schemeClr val="dk1"/>
          </a:lnRef>
          <a:fillRef idx="1">
            <a:schemeClr val="lt1"/>
          </a:fillRef>
          <a:effectRef idx="0">
            <a:schemeClr val="dk1"/>
          </a:effectRef>
          <a:fontRef idx="minor">
            <a:schemeClr val="dk1"/>
          </a:fontRef>
        </p:style>
        <p:txBody>
          <a:bodyPr>
            <a:normAutofit fontScale="92500" lnSpcReduction="20000"/>
          </a:bodyPr>
          <a:lstStyle/>
          <a:p>
            <a:pPr marL="0" indent="0" algn="just">
              <a:buNone/>
            </a:pPr>
            <a:r>
              <a:rPr lang="ar-SA" b="1" dirty="0"/>
              <a:t>2- أنواع التحليل المالي (التحليل الرأسي، التحليل الأفقي، التحليل المقارن، التحليل المعياري)</a:t>
            </a:r>
            <a:endParaRPr lang="ar-DZ" b="1" dirty="0"/>
          </a:p>
          <a:p>
            <a:pPr marL="0" indent="0" algn="just">
              <a:buNone/>
            </a:pPr>
            <a:r>
              <a:rPr lang="ar-DZ" dirty="0"/>
              <a:t>- ضعف التوازن المالي خاصة ما يتعلق بضعف الملاءة المالية</a:t>
            </a:r>
          </a:p>
          <a:p>
            <a:pPr marL="0" indent="0" algn="just">
              <a:buNone/>
            </a:pPr>
            <a:r>
              <a:rPr lang="ar-DZ" dirty="0"/>
              <a:t>- انخفاض قدرة المؤسسة على تحويل الأصول إلى سيولة بالقدر الكافي وقت الحاجة.</a:t>
            </a:r>
          </a:p>
          <a:p>
            <a:pPr marL="0" indent="0" algn="just">
              <a:buNone/>
            </a:pPr>
            <a:r>
              <a:rPr lang="ar-DZ" dirty="0"/>
              <a:t>- ضعف المردودية الاقتصادية والمالية</a:t>
            </a:r>
          </a:p>
          <a:p>
            <a:pPr marL="0" indent="0" algn="just">
              <a:buNone/>
            </a:pPr>
            <a:r>
              <a:rPr lang="ar-DZ" dirty="0"/>
              <a:t>- عدم كفاية القدرة على التمويل الذاتي في تعزيز القدرات المالية للمؤسسة </a:t>
            </a:r>
          </a:p>
          <a:p>
            <a:pPr marL="0" indent="0" algn="just">
              <a:buNone/>
            </a:pPr>
            <a:r>
              <a:rPr lang="ar-DZ" dirty="0"/>
              <a:t> - تدهور الهيكل المالي المرتبط بانخفاض مستوى الأموال الدائمة وبخاصة رؤوس الأموال الخاصة.</a:t>
            </a:r>
          </a:p>
          <a:p>
            <a:pPr marL="0" indent="0" algn="just">
              <a:buNone/>
            </a:pPr>
            <a:r>
              <a:rPr lang="ar-DZ" dirty="0"/>
              <a:t> - عدم توافق زيادة الحاجة للاستثمار أو الاستغلال بما هو متاح من موارد بسبب صعوبة الحصول على الموارد من طرف الأطراف الخارجيين الناجم عن سوء سمعة المؤسسة اتجاههم.</a:t>
            </a:r>
          </a:p>
          <a:p>
            <a:pPr marL="0" indent="0" algn="just">
              <a:buNone/>
            </a:pPr>
            <a:r>
              <a:rPr lang="ar-DZ" dirty="0"/>
              <a:t> </a:t>
            </a:r>
          </a:p>
          <a:p>
            <a:pPr marL="0" indent="0" algn="just">
              <a:buNone/>
            </a:pPr>
            <a:endParaRPr lang="ar-SA" b="1" dirty="0"/>
          </a:p>
        </p:txBody>
      </p:sp>
      <p:sp>
        <p:nvSpPr>
          <p:cNvPr id="4" name="Date Placeholder 3">
            <a:extLst>
              <a:ext uri="{FF2B5EF4-FFF2-40B4-BE49-F238E27FC236}">
                <a16:creationId xmlns:a16="http://schemas.microsoft.com/office/drawing/2014/main" id="{53702FC9-5E7A-82E9-4668-81379AEAA8ED}"/>
              </a:ext>
            </a:extLst>
          </p:cNvPr>
          <p:cNvSpPr>
            <a:spLocks noGrp="1"/>
          </p:cNvSpPr>
          <p:nvPr>
            <p:ph type="dt" sz="half" idx="14"/>
          </p:nvPr>
        </p:nvSpPr>
        <p:spPr>
          <a:xfrm>
            <a:off x="611560" y="6309320"/>
            <a:ext cx="1214288" cy="360040"/>
          </a:xfrm>
        </p:spPr>
        <p:txBody>
          <a:bodyPr/>
          <a:lstStyle/>
          <a:p>
            <a:pPr algn="l" rtl="0"/>
            <a:fld id="{36AAF9CD-1364-4793-916F-EB0345C722C3}" type="datetime3">
              <a:rPr lang="en-US" b="1" smtClean="0"/>
              <a:t>6 May 2025</a:t>
            </a:fld>
            <a:endParaRPr lang="ar-SA" b="1" dirty="0"/>
          </a:p>
        </p:txBody>
      </p:sp>
      <p:sp>
        <p:nvSpPr>
          <p:cNvPr id="5" name="Slide Number Placeholder 4">
            <a:extLst>
              <a:ext uri="{FF2B5EF4-FFF2-40B4-BE49-F238E27FC236}">
                <a16:creationId xmlns:a16="http://schemas.microsoft.com/office/drawing/2014/main" id="{C6869D6B-F31D-54AD-0289-251E26783D56}"/>
              </a:ext>
            </a:extLst>
          </p:cNvPr>
          <p:cNvSpPr>
            <a:spLocks noGrp="1"/>
          </p:cNvSpPr>
          <p:nvPr>
            <p:ph type="sldNum" sz="quarter" idx="15"/>
          </p:nvPr>
        </p:nvSpPr>
        <p:spPr/>
        <p:txBody>
          <a:bodyPr/>
          <a:lstStyle/>
          <a:p>
            <a:fld id="{A4231B69-FBD1-4C22-85BF-9904F0109019}" type="slidenum">
              <a:rPr lang="ar-SA" smtClean="0"/>
              <a:pPr/>
              <a:t>16</a:t>
            </a:fld>
            <a:endParaRPr lang="ar-SA"/>
          </a:p>
        </p:txBody>
      </p:sp>
      <p:sp>
        <p:nvSpPr>
          <p:cNvPr id="6" name="Footer Placeholder 5">
            <a:extLst>
              <a:ext uri="{FF2B5EF4-FFF2-40B4-BE49-F238E27FC236}">
                <a16:creationId xmlns:a16="http://schemas.microsoft.com/office/drawing/2014/main" id="{03437A0C-A27B-92A1-965B-200E0EF01E34}"/>
              </a:ext>
            </a:extLst>
          </p:cNvPr>
          <p:cNvSpPr>
            <a:spLocks noGrp="1"/>
          </p:cNvSpPr>
          <p:nvPr>
            <p:ph type="ftr" sz="quarter" idx="16"/>
          </p:nvPr>
        </p:nvSpPr>
        <p:spPr>
          <a:xfrm>
            <a:off x="2267744" y="6309320"/>
            <a:ext cx="5904656" cy="364966"/>
          </a:xfrm>
        </p:spPr>
        <p:txBody>
          <a:bodyPr/>
          <a:lstStyle/>
          <a:p>
            <a:pPr algn="ctr"/>
            <a:r>
              <a:rPr lang="ar-SA" sz="1400" b="1" dirty="0">
                <a:solidFill>
                  <a:schemeClr val="tx1"/>
                </a:solidFill>
              </a:rPr>
              <a:t>جامعة أم البواقي-  - كلية الاقتصاد و التسيير و التجارة – قسم المحاسبة والمالية - السنة الثانية</a:t>
            </a:r>
          </a:p>
        </p:txBody>
      </p:sp>
    </p:spTree>
    <p:extLst>
      <p:ext uri="{BB962C8B-B14F-4D97-AF65-F5344CB8AC3E}">
        <p14:creationId xmlns:p14="http://schemas.microsoft.com/office/powerpoint/2010/main" val="2716638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42F48-D7C7-5B38-0766-C0D9BE74BC04}"/>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F0159E3E-505B-C03E-1AAD-AE3C0E37446D}"/>
              </a:ext>
            </a:extLst>
          </p:cNvPr>
          <p:cNvSpPr>
            <a:spLocks noGrp="1"/>
          </p:cNvSpPr>
          <p:nvPr>
            <p:ph type="title"/>
          </p:nvPr>
        </p:nvSpPr>
        <p:spPr>
          <a:xfrm>
            <a:off x="457200" y="260648"/>
            <a:ext cx="7467600" cy="1156990"/>
          </a:xfrm>
        </p:spPr>
        <p:style>
          <a:lnRef idx="2">
            <a:schemeClr val="dk1"/>
          </a:lnRef>
          <a:fillRef idx="1">
            <a:schemeClr val="lt1"/>
          </a:fillRef>
          <a:effectRef idx="0">
            <a:schemeClr val="dk1"/>
          </a:effectRef>
          <a:fontRef idx="minor">
            <a:schemeClr val="dk1"/>
          </a:fontRef>
        </p:style>
        <p:txBody>
          <a:bodyPr anchor="ctr">
            <a:noAutofit/>
          </a:bodyPr>
          <a:lstStyle/>
          <a:p>
            <a:pPr algn="ctr"/>
            <a:r>
              <a:rPr lang="ar-SA" sz="3200" b="1" dirty="0">
                <a:solidFill>
                  <a:schemeClr val="tx1"/>
                </a:solidFill>
              </a:rPr>
              <a:t>الفصـــــــل </a:t>
            </a:r>
            <a:r>
              <a:rPr lang="ar-DZ" sz="3200" b="1" dirty="0">
                <a:solidFill>
                  <a:schemeClr val="tx1"/>
                </a:solidFill>
              </a:rPr>
              <a:t>العاشر</a:t>
            </a:r>
            <a:br>
              <a:rPr lang="ar-SA" sz="2000" dirty="0">
                <a:solidFill>
                  <a:schemeClr val="tx1"/>
                </a:solidFill>
              </a:rPr>
            </a:br>
            <a:r>
              <a:rPr lang="ar-DZ" sz="2400" b="1" dirty="0">
                <a:solidFill>
                  <a:schemeClr val="tx1"/>
                </a:solidFill>
              </a:rPr>
              <a:t>مدخل للتحليل المالي</a:t>
            </a:r>
            <a:endParaRPr lang="ar-SA" sz="1800" b="1" dirty="0"/>
          </a:p>
        </p:txBody>
      </p:sp>
      <p:sp>
        <p:nvSpPr>
          <p:cNvPr id="16" name="Content Placeholder 15">
            <a:extLst>
              <a:ext uri="{FF2B5EF4-FFF2-40B4-BE49-F238E27FC236}">
                <a16:creationId xmlns:a16="http://schemas.microsoft.com/office/drawing/2014/main" id="{F79F3C43-AEAE-AD3D-D607-C231E7BC0D72}"/>
              </a:ext>
            </a:extLst>
          </p:cNvPr>
          <p:cNvSpPr>
            <a:spLocks noGrp="1"/>
          </p:cNvSpPr>
          <p:nvPr>
            <p:ph sz="quarter" idx="1"/>
          </p:nvPr>
        </p:nvSpPr>
        <p:spPr>
          <a:xfrm>
            <a:off x="457200" y="2078646"/>
            <a:ext cx="7467600" cy="4230674"/>
          </a:xfrm>
        </p:spPr>
        <p:style>
          <a:lnRef idx="2">
            <a:schemeClr val="dk1"/>
          </a:lnRef>
          <a:fillRef idx="1">
            <a:schemeClr val="lt1"/>
          </a:fillRef>
          <a:effectRef idx="0">
            <a:schemeClr val="dk1"/>
          </a:effectRef>
          <a:fontRef idx="minor">
            <a:schemeClr val="dk1"/>
          </a:fontRef>
        </p:style>
        <p:txBody>
          <a:bodyPr>
            <a:normAutofit fontScale="92500"/>
          </a:bodyPr>
          <a:lstStyle/>
          <a:p>
            <a:pPr marL="0" indent="0" algn="just">
              <a:buNone/>
            </a:pPr>
            <a:r>
              <a:rPr lang="ar-SA" b="1" dirty="0"/>
              <a:t>2- أنواع التحليل المالي (التحليل الرأسي، التحليل الأفقي، التحليل المقارن، التحليل المعياري</a:t>
            </a:r>
            <a:r>
              <a:rPr lang="ar-DZ" b="1" dirty="0"/>
              <a:t>، التحليل باستخدام مؤشرات التوازن المالي</a:t>
            </a:r>
            <a:r>
              <a:rPr lang="ar-SA" b="1" dirty="0"/>
              <a:t>)</a:t>
            </a:r>
            <a:endParaRPr lang="ar-DZ" b="1" dirty="0"/>
          </a:p>
          <a:p>
            <a:pPr marL="0" indent="0" algn="just">
              <a:buNone/>
            </a:pPr>
            <a:r>
              <a:rPr lang="ar-DZ" dirty="0"/>
              <a:t>2-1 </a:t>
            </a:r>
            <a:r>
              <a:rPr lang="ar-SA" dirty="0"/>
              <a:t>التحليل</a:t>
            </a:r>
            <a:r>
              <a:rPr lang="ar-DZ" dirty="0"/>
              <a:t> ا</a:t>
            </a:r>
            <a:r>
              <a:rPr lang="ar-SA" dirty="0"/>
              <a:t>لعمودي</a:t>
            </a:r>
            <a:r>
              <a:rPr lang="ar-DZ" dirty="0"/>
              <a:t> (الرأسي)</a:t>
            </a:r>
            <a:r>
              <a:rPr lang="ar-SA" dirty="0"/>
              <a:t> </a:t>
            </a:r>
            <a:r>
              <a:rPr lang="ar-DZ" dirty="0"/>
              <a:t>والتحليل </a:t>
            </a:r>
            <a:r>
              <a:rPr lang="ar-SA" dirty="0"/>
              <a:t>الأفقي</a:t>
            </a:r>
          </a:p>
          <a:p>
            <a:pPr marL="0" indent="0" algn="just">
              <a:buNone/>
            </a:pPr>
            <a:r>
              <a:rPr lang="ar-SA" sz="2600" b="1" dirty="0"/>
              <a:t>التحليل الأفقي: </a:t>
            </a:r>
            <a:r>
              <a:rPr lang="ar-SA" dirty="0"/>
              <a:t>يقصد بالتحليل الأفقي تحليل البيانات المالية الواردة في القوائم المالية خصوصا جدول الميزانية وحسابات النتائج لفترات زمنية متعاقبة على الأقل فترتين متتاليتين لكي يتسنى معرفة التطور الحاصل على مستوى النشاط وبالتالي استخلاص انعكاسات ذلك على الوضعية المالية للمؤسسة. وتكون عملية المقارنة بين الفترات المتعاقبة من خلال استخدام نسب التطور بالنسبة لسنة الأساس. </a:t>
            </a:r>
          </a:p>
          <a:p>
            <a:pPr marL="0" indent="0" algn="just">
              <a:buNone/>
            </a:pPr>
            <a:r>
              <a:rPr lang="ar-SA" sz="2600" b="1" dirty="0"/>
              <a:t> التحليل العمودي</a:t>
            </a:r>
            <a:r>
              <a:rPr lang="ar-DZ" sz="2600" b="1" dirty="0"/>
              <a:t> (الرأسي)</a:t>
            </a:r>
            <a:r>
              <a:rPr lang="ar-SA" sz="2600" b="1" dirty="0"/>
              <a:t>: </a:t>
            </a:r>
            <a:r>
              <a:rPr lang="ar-SA" dirty="0"/>
              <a:t>يتم من خلاله معرفة الأهمية النسبية لكل عنصر أوكل بند من بنود الميزانية</a:t>
            </a:r>
            <a:r>
              <a:rPr lang="ar-DZ" dirty="0"/>
              <a:t>،</a:t>
            </a:r>
            <a:r>
              <a:rPr lang="ar-SA" dirty="0"/>
              <a:t> أو</a:t>
            </a:r>
            <a:r>
              <a:rPr lang="ar-DZ" dirty="0"/>
              <a:t>ج</a:t>
            </a:r>
            <a:r>
              <a:rPr lang="ar-SA" dirty="0"/>
              <a:t>دول</a:t>
            </a:r>
            <a:r>
              <a:rPr lang="ar-DZ" dirty="0"/>
              <a:t> حساب</a:t>
            </a:r>
            <a:r>
              <a:rPr lang="ar-SA" dirty="0"/>
              <a:t> النتائج بالنسبة لإجمالي الأصول والخصوم، أو مقارنة كل عنصر من عناصر النتائج بالمبيعات.</a:t>
            </a:r>
          </a:p>
          <a:p>
            <a:pPr marL="0" indent="0" algn="just">
              <a:buNone/>
            </a:pPr>
            <a:endParaRPr lang="ar-SA" b="1" dirty="0"/>
          </a:p>
          <a:p>
            <a:pPr marL="0" indent="0" algn="just">
              <a:buNone/>
            </a:pPr>
            <a:endParaRPr lang="ar-SA" b="1" dirty="0"/>
          </a:p>
        </p:txBody>
      </p:sp>
      <p:sp>
        <p:nvSpPr>
          <p:cNvPr id="4" name="Date Placeholder 3">
            <a:extLst>
              <a:ext uri="{FF2B5EF4-FFF2-40B4-BE49-F238E27FC236}">
                <a16:creationId xmlns:a16="http://schemas.microsoft.com/office/drawing/2014/main" id="{7B0D5F6C-B621-67CF-C3DB-F5228206A2AA}"/>
              </a:ext>
            </a:extLst>
          </p:cNvPr>
          <p:cNvSpPr>
            <a:spLocks noGrp="1"/>
          </p:cNvSpPr>
          <p:nvPr>
            <p:ph type="dt" sz="half" idx="14"/>
          </p:nvPr>
        </p:nvSpPr>
        <p:spPr>
          <a:xfrm>
            <a:off x="611560" y="6309320"/>
            <a:ext cx="1214288" cy="360040"/>
          </a:xfrm>
        </p:spPr>
        <p:txBody>
          <a:bodyPr/>
          <a:lstStyle/>
          <a:p>
            <a:pPr algn="l" rtl="0"/>
            <a:fld id="{DA2D9FC1-0676-4D05-B5E2-7D8DCD4DAA5C}" type="datetime3">
              <a:rPr lang="en-US" b="1" smtClean="0"/>
              <a:t>6 May 2025</a:t>
            </a:fld>
            <a:endParaRPr lang="ar-SA" b="1" dirty="0"/>
          </a:p>
        </p:txBody>
      </p:sp>
      <p:sp>
        <p:nvSpPr>
          <p:cNvPr id="5" name="Slide Number Placeholder 4">
            <a:extLst>
              <a:ext uri="{FF2B5EF4-FFF2-40B4-BE49-F238E27FC236}">
                <a16:creationId xmlns:a16="http://schemas.microsoft.com/office/drawing/2014/main" id="{AE47E629-00FA-26AA-9070-2FF17911D579}"/>
              </a:ext>
            </a:extLst>
          </p:cNvPr>
          <p:cNvSpPr>
            <a:spLocks noGrp="1"/>
          </p:cNvSpPr>
          <p:nvPr>
            <p:ph type="sldNum" sz="quarter" idx="15"/>
          </p:nvPr>
        </p:nvSpPr>
        <p:spPr/>
        <p:txBody>
          <a:bodyPr/>
          <a:lstStyle/>
          <a:p>
            <a:fld id="{A4231B69-FBD1-4C22-85BF-9904F0109019}" type="slidenum">
              <a:rPr lang="ar-SA" smtClean="0"/>
              <a:pPr/>
              <a:t>17</a:t>
            </a:fld>
            <a:endParaRPr lang="ar-SA"/>
          </a:p>
        </p:txBody>
      </p:sp>
      <p:sp>
        <p:nvSpPr>
          <p:cNvPr id="6" name="Footer Placeholder 5">
            <a:extLst>
              <a:ext uri="{FF2B5EF4-FFF2-40B4-BE49-F238E27FC236}">
                <a16:creationId xmlns:a16="http://schemas.microsoft.com/office/drawing/2014/main" id="{F0E614D1-75AE-D573-6129-53AE79E8C675}"/>
              </a:ext>
            </a:extLst>
          </p:cNvPr>
          <p:cNvSpPr>
            <a:spLocks noGrp="1"/>
          </p:cNvSpPr>
          <p:nvPr>
            <p:ph type="ftr" sz="quarter" idx="16"/>
          </p:nvPr>
        </p:nvSpPr>
        <p:spPr>
          <a:xfrm>
            <a:off x="2267744" y="6309320"/>
            <a:ext cx="5904656" cy="364966"/>
          </a:xfrm>
        </p:spPr>
        <p:txBody>
          <a:bodyPr/>
          <a:lstStyle/>
          <a:p>
            <a:pPr algn="ctr"/>
            <a:r>
              <a:rPr lang="ar-SA" sz="1400" b="1" dirty="0">
                <a:solidFill>
                  <a:schemeClr val="tx1"/>
                </a:solidFill>
              </a:rPr>
              <a:t>جامعة أم البواقي-  - كلية الاقتصاد و التسيير و التجارة – قسم المحاسبة والمالية - السنة الثانية</a:t>
            </a:r>
          </a:p>
        </p:txBody>
      </p:sp>
    </p:spTree>
    <p:extLst>
      <p:ext uri="{BB962C8B-B14F-4D97-AF65-F5344CB8AC3E}">
        <p14:creationId xmlns:p14="http://schemas.microsoft.com/office/powerpoint/2010/main" val="3096032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91AE76-A894-D6D0-15A3-6A6EFD7D6718}"/>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2CB7766C-95C2-692C-0C0C-390CE234A126}"/>
              </a:ext>
            </a:extLst>
          </p:cNvPr>
          <p:cNvSpPr>
            <a:spLocks noGrp="1"/>
          </p:cNvSpPr>
          <p:nvPr>
            <p:ph type="title"/>
          </p:nvPr>
        </p:nvSpPr>
        <p:spPr>
          <a:xfrm>
            <a:off x="457200" y="260648"/>
            <a:ext cx="7467600" cy="1156990"/>
          </a:xfrm>
        </p:spPr>
        <p:style>
          <a:lnRef idx="2">
            <a:schemeClr val="dk1"/>
          </a:lnRef>
          <a:fillRef idx="1">
            <a:schemeClr val="lt1"/>
          </a:fillRef>
          <a:effectRef idx="0">
            <a:schemeClr val="dk1"/>
          </a:effectRef>
          <a:fontRef idx="minor">
            <a:schemeClr val="dk1"/>
          </a:fontRef>
        </p:style>
        <p:txBody>
          <a:bodyPr anchor="ctr">
            <a:noAutofit/>
          </a:bodyPr>
          <a:lstStyle/>
          <a:p>
            <a:pPr algn="ctr"/>
            <a:r>
              <a:rPr lang="ar-SA" sz="3200" b="1" dirty="0">
                <a:solidFill>
                  <a:schemeClr val="tx1"/>
                </a:solidFill>
              </a:rPr>
              <a:t>الفصـــــــل </a:t>
            </a:r>
            <a:r>
              <a:rPr lang="ar-DZ" sz="3200" b="1" dirty="0">
                <a:solidFill>
                  <a:schemeClr val="tx1"/>
                </a:solidFill>
              </a:rPr>
              <a:t>العاشر</a:t>
            </a:r>
            <a:br>
              <a:rPr lang="ar-SA" sz="2000" dirty="0">
                <a:solidFill>
                  <a:schemeClr val="tx1"/>
                </a:solidFill>
              </a:rPr>
            </a:br>
            <a:r>
              <a:rPr lang="ar-DZ" sz="2400" b="1" dirty="0">
                <a:solidFill>
                  <a:schemeClr val="tx1"/>
                </a:solidFill>
              </a:rPr>
              <a:t>مدخل للتحليل المالي</a:t>
            </a:r>
            <a:endParaRPr lang="ar-SA" sz="1800" b="1" dirty="0"/>
          </a:p>
        </p:txBody>
      </p:sp>
      <p:sp>
        <p:nvSpPr>
          <p:cNvPr id="16" name="Content Placeholder 15">
            <a:extLst>
              <a:ext uri="{FF2B5EF4-FFF2-40B4-BE49-F238E27FC236}">
                <a16:creationId xmlns:a16="http://schemas.microsoft.com/office/drawing/2014/main" id="{DC9BB0DE-DD6D-3023-407D-EC051560D132}"/>
              </a:ext>
            </a:extLst>
          </p:cNvPr>
          <p:cNvSpPr>
            <a:spLocks noGrp="1"/>
          </p:cNvSpPr>
          <p:nvPr>
            <p:ph sz="quarter" idx="1"/>
          </p:nvPr>
        </p:nvSpPr>
        <p:spPr>
          <a:xfrm>
            <a:off x="457200" y="2078646"/>
            <a:ext cx="7467600" cy="4230674"/>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pPr marL="0" indent="0" algn="just">
              <a:buNone/>
            </a:pPr>
            <a:r>
              <a:rPr lang="ar-SA" b="1" dirty="0"/>
              <a:t>2- أنواع التحليل المالي (التحليل الرأسي، التحليل الأفقي، التحليل المقارن، التحليل المعياري)</a:t>
            </a:r>
            <a:endParaRPr lang="ar-DZ" b="1" dirty="0"/>
          </a:p>
          <a:p>
            <a:pPr marL="0" indent="0" algn="just">
              <a:buNone/>
            </a:pPr>
            <a:r>
              <a:rPr lang="ar-DZ" dirty="0"/>
              <a:t>2-2 التحليل المقارن والتحليل المعياري</a:t>
            </a:r>
          </a:p>
          <a:p>
            <a:pPr marL="0" indent="0" algn="just">
              <a:buNone/>
            </a:pPr>
            <a:r>
              <a:rPr lang="ar-SA" sz="2600" b="1" dirty="0"/>
              <a:t>التحليل المالي باستخدام مبدأ المقارنة:</a:t>
            </a:r>
            <a:r>
              <a:rPr lang="ar-SA" dirty="0"/>
              <a:t> بالرجوع إلى مؤشرات الأسواق المالية، يلاحظ أنه لا يمكن مقارنة شركة تنتمي إلى قطاع اقتصادي بشركة أخرى تنتمي إلى قطاع آخر، كما لا يمكن مقارنة شركة من حجم معين بشركة أقل أو أكبر حجما من الأولى. فالتماثل من حيث الحجم والنشاط مهم جدا لإعطاء معنى لموضوع التحليل المالي المقارن.  </a:t>
            </a:r>
          </a:p>
          <a:p>
            <a:pPr marL="0" indent="0" algn="just">
              <a:buNone/>
            </a:pPr>
            <a:r>
              <a:rPr lang="ar-SA" dirty="0"/>
              <a:t> </a:t>
            </a:r>
            <a:r>
              <a:rPr lang="ar-SA" sz="2600" b="1" dirty="0"/>
              <a:t>التحليل المالي باستخدام مؤشر المعيارية</a:t>
            </a:r>
            <a:r>
              <a:rPr lang="ar-SA" dirty="0"/>
              <a:t>، ويخضع هذا النوع من التحليل إلى ضرورة مقارنة المؤشرات المالية لشركة ما ، من الأفضل أن تكون مدرجة بالبورصة ، بمتوسط مؤشرات السوق المالية ، فهذه الأخيرة تعبرعن المعيارية التي يمكن الرجوع إليها لمعرفة أداء الشركة المالي.</a:t>
            </a:r>
          </a:p>
          <a:p>
            <a:pPr marL="0" indent="0" algn="just">
              <a:buNone/>
            </a:pPr>
            <a:endParaRPr lang="ar-SA" dirty="0"/>
          </a:p>
          <a:p>
            <a:pPr marL="0" indent="0" algn="just">
              <a:buNone/>
            </a:pPr>
            <a:endParaRPr lang="ar-SA" b="1" dirty="0"/>
          </a:p>
          <a:p>
            <a:pPr marL="0" indent="0" algn="just">
              <a:buNone/>
            </a:pPr>
            <a:endParaRPr lang="ar-SA" b="1" dirty="0"/>
          </a:p>
        </p:txBody>
      </p:sp>
      <p:sp>
        <p:nvSpPr>
          <p:cNvPr id="4" name="Date Placeholder 3">
            <a:extLst>
              <a:ext uri="{FF2B5EF4-FFF2-40B4-BE49-F238E27FC236}">
                <a16:creationId xmlns:a16="http://schemas.microsoft.com/office/drawing/2014/main" id="{099821CB-1441-C15E-B216-AC74327C5C34}"/>
              </a:ext>
            </a:extLst>
          </p:cNvPr>
          <p:cNvSpPr>
            <a:spLocks noGrp="1"/>
          </p:cNvSpPr>
          <p:nvPr>
            <p:ph type="dt" sz="half" idx="14"/>
          </p:nvPr>
        </p:nvSpPr>
        <p:spPr>
          <a:xfrm>
            <a:off x="611560" y="6309320"/>
            <a:ext cx="1214288" cy="360040"/>
          </a:xfrm>
        </p:spPr>
        <p:txBody>
          <a:bodyPr/>
          <a:lstStyle/>
          <a:p>
            <a:pPr algn="l" rtl="0"/>
            <a:fld id="{1760278F-9785-43AE-AC3F-411A0091B783}" type="datetime3">
              <a:rPr lang="en-US" b="1" smtClean="0"/>
              <a:t>6 May 2025</a:t>
            </a:fld>
            <a:endParaRPr lang="ar-SA" b="1" dirty="0"/>
          </a:p>
        </p:txBody>
      </p:sp>
      <p:sp>
        <p:nvSpPr>
          <p:cNvPr id="5" name="Slide Number Placeholder 4">
            <a:extLst>
              <a:ext uri="{FF2B5EF4-FFF2-40B4-BE49-F238E27FC236}">
                <a16:creationId xmlns:a16="http://schemas.microsoft.com/office/drawing/2014/main" id="{D6672750-73CE-5624-3EAE-018467F42BBD}"/>
              </a:ext>
            </a:extLst>
          </p:cNvPr>
          <p:cNvSpPr>
            <a:spLocks noGrp="1"/>
          </p:cNvSpPr>
          <p:nvPr>
            <p:ph type="sldNum" sz="quarter" idx="15"/>
          </p:nvPr>
        </p:nvSpPr>
        <p:spPr/>
        <p:txBody>
          <a:bodyPr/>
          <a:lstStyle/>
          <a:p>
            <a:fld id="{A4231B69-FBD1-4C22-85BF-9904F0109019}" type="slidenum">
              <a:rPr lang="ar-SA" smtClean="0"/>
              <a:pPr/>
              <a:t>18</a:t>
            </a:fld>
            <a:endParaRPr lang="ar-SA"/>
          </a:p>
        </p:txBody>
      </p:sp>
      <p:sp>
        <p:nvSpPr>
          <p:cNvPr id="6" name="Footer Placeholder 5">
            <a:extLst>
              <a:ext uri="{FF2B5EF4-FFF2-40B4-BE49-F238E27FC236}">
                <a16:creationId xmlns:a16="http://schemas.microsoft.com/office/drawing/2014/main" id="{DD1846BE-B971-C4CD-1919-E73B782DEEC8}"/>
              </a:ext>
            </a:extLst>
          </p:cNvPr>
          <p:cNvSpPr>
            <a:spLocks noGrp="1"/>
          </p:cNvSpPr>
          <p:nvPr>
            <p:ph type="ftr" sz="quarter" idx="16"/>
          </p:nvPr>
        </p:nvSpPr>
        <p:spPr>
          <a:xfrm>
            <a:off x="2267744" y="6309320"/>
            <a:ext cx="5904656" cy="364966"/>
          </a:xfrm>
        </p:spPr>
        <p:txBody>
          <a:bodyPr/>
          <a:lstStyle/>
          <a:p>
            <a:pPr algn="ctr"/>
            <a:r>
              <a:rPr lang="ar-SA" sz="1400" b="1" dirty="0">
                <a:solidFill>
                  <a:schemeClr val="tx1"/>
                </a:solidFill>
              </a:rPr>
              <a:t>جامعة أم البواقي-  - كلية الاقتصاد و التسيير و التجارة – قسم المحاسبة والمالية - السنة الثانية</a:t>
            </a:r>
          </a:p>
        </p:txBody>
      </p:sp>
    </p:spTree>
    <p:extLst>
      <p:ext uri="{BB962C8B-B14F-4D97-AF65-F5344CB8AC3E}">
        <p14:creationId xmlns:p14="http://schemas.microsoft.com/office/powerpoint/2010/main" val="2565226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F23DC7-460D-8144-98DF-EA97B590C3D3}"/>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0FFFB986-6376-9266-510E-5C629A109A4B}"/>
              </a:ext>
            </a:extLst>
          </p:cNvPr>
          <p:cNvSpPr>
            <a:spLocks noGrp="1"/>
          </p:cNvSpPr>
          <p:nvPr>
            <p:ph type="title"/>
          </p:nvPr>
        </p:nvSpPr>
        <p:spPr>
          <a:xfrm>
            <a:off x="457200" y="260648"/>
            <a:ext cx="7467600" cy="1156990"/>
          </a:xfrm>
        </p:spPr>
        <p:style>
          <a:lnRef idx="2">
            <a:schemeClr val="dk1"/>
          </a:lnRef>
          <a:fillRef idx="1">
            <a:schemeClr val="lt1"/>
          </a:fillRef>
          <a:effectRef idx="0">
            <a:schemeClr val="dk1"/>
          </a:effectRef>
          <a:fontRef idx="minor">
            <a:schemeClr val="dk1"/>
          </a:fontRef>
        </p:style>
        <p:txBody>
          <a:bodyPr anchor="ctr">
            <a:noAutofit/>
          </a:bodyPr>
          <a:lstStyle/>
          <a:p>
            <a:pPr algn="ctr"/>
            <a:r>
              <a:rPr lang="ar-SA" sz="3200" b="1" dirty="0">
                <a:solidFill>
                  <a:schemeClr val="tx1"/>
                </a:solidFill>
              </a:rPr>
              <a:t>الفصـــــــل </a:t>
            </a:r>
            <a:r>
              <a:rPr lang="ar-DZ" sz="3200" b="1" dirty="0">
                <a:solidFill>
                  <a:schemeClr val="tx1"/>
                </a:solidFill>
              </a:rPr>
              <a:t>العاشر</a:t>
            </a:r>
            <a:br>
              <a:rPr lang="ar-SA" sz="2000" dirty="0">
                <a:solidFill>
                  <a:schemeClr val="tx1"/>
                </a:solidFill>
              </a:rPr>
            </a:br>
            <a:r>
              <a:rPr lang="ar-DZ" sz="2400" b="1" dirty="0">
                <a:solidFill>
                  <a:schemeClr val="tx1"/>
                </a:solidFill>
              </a:rPr>
              <a:t>مدخل للتحليل المالي</a:t>
            </a:r>
            <a:endParaRPr lang="ar-SA" sz="1800" b="1" dirty="0"/>
          </a:p>
        </p:txBody>
      </p:sp>
      <p:sp>
        <p:nvSpPr>
          <p:cNvPr id="16" name="Content Placeholder 15">
            <a:extLst>
              <a:ext uri="{FF2B5EF4-FFF2-40B4-BE49-F238E27FC236}">
                <a16:creationId xmlns:a16="http://schemas.microsoft.com/office/drawing/2014/main" id="{4916DBFC-316E-754C-186A-0335DA05E743}"/>
              </a:ext>
            </a:extLst>
          </p:cNvPr>
          <p:cNvSpPr>
            <a:spLocks noGrp="1"/>
          </p:cNvSpPr>
          <p:nvPr>
            <p:ph sz="quarter" idx="1"/>
          </p:nvPr>
        </p:nvSpPr>
        <p:spPr>
          <a:xfrm>
            <a:off x="467544" y="1700808"/>
            <a:ext cx="7467600" cy="4608512"/>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pPr marL="0" indent="0" algn="just">
              <a:buNone/>
            </a:pPr>
            <a:r>
              <a:rPr lang="ar-SA" b="1" dirty="0"/>
              <a:t>2- أنواع التحليل المالي (التحليل الرأسي، التحليل الأفقي، التحليل المقارن، التحليل المعياري)</a:t>
            </a:r>
            <a:endParaRPr lang="ar-DZ" b="1" dirty="0"/>
          </a:p>
          <a:p>
            <a:pPr marL="0" indent="0" algn="just">
              <a:buNone/>
            </a:pPr>
            <a:r>
              <a:rPr lang="ar-DZ" dirty="0"/>
              <a:t>2-3 التحليل باستخدام مؤشرات التوازن المالي</a:t>
            </a:r>
          </a:p>
          <a:p>
            <a:pPr marL="0" indent="0" algn="just">
              <a:buNone/>
            </a:pPr>
            <a:r>
              <a:rPr lang="ar-SA" sz="2600" dirty="0"/>
              <a:t>ويقصد </a:t>
            </a:r>
            <a:r>
              <a:rPr lang="ar-DZ" sz="2600" dirty="0"/>
              <a:t>ب</a:t>
            </a:r>
            <a:r>
              <a:rPr lang="ar-SA" sz="2600" dirty="0"/>
              <a:t>التحليل المالي باستخدام مؤشرات التوازن المالي</a:t>
            </a:r>
            <a:r>
              <a:rPr lang="ar-DZ" sz="2600" dirty="0"/>
              <a:t>،</a:t>
            </a:r>
            <a:r>
              <a:rPr lang="ar-SA" sz="2600" dirty="0"/>
              <a:t> التحليل </a:t>
            </a:r>
            <a:r>
              <a:rPr lang="ar-DZ" sz="2600" dirty="0"/>
              <a:t>الذي يعتم</a:t>
            </a:r>
            <a:r>
              <a:rPr lang="ar-SA" sz="2600" dirty="0"/>
              <a:t>د</a:t>
            </a:r>
            <a:r>
              <a:rPr lang="ar-DZ" sz="2600" dirty="0"/>
              <a:t> فيه</a:t>
            </a:r>
            <a:r>
              <a:rPr lang="ar-SA" sz="2600" dirty="0"/>
              <a:t> على بعض المؤشرات الدالة على التوازن المالي والمرتبطة أساسا بمفاهيم رأس المال العامل ذات العلاقة بالميزانية المالية. فالتقسيم الملاحظ على مستوى الميزانية يضع المؤسسة أمام مستويين أساسيين</a:t>
            </a:r>
            <a:r>
              <a:rPr lang="ar-DZ" sz="2600" dirty="0"/>
              <a:t>،</a:t>
            </a:r>
            <a:r>
              <a:rPr lang="ar-SA" sz="2600" dirty="0"/>
              <a:t> مستوى الاستخدامات في الأجل الطويل والمعبر عنها بالاستثمارات، ومستوى الاستخدامات في الأجل القصير والمعبر عنها أيضا بعناصر الاستغلال من مخزون ومدينون. إن تشغيل عناصر الاستخدامات لا يكون إلا بتوفر موارد مالية تصنف إلى موارد في الأجل الطويل توجه أساسا إلى الاستخدامات طويلة الأجل، وأما الموارد قصيرة الأجل</a:t>
            </a:r>
            <a:r>
              <a:rPr lang="ar-DZ" sz="2600" dirty="0"/>
              <a:t>،</a:t>
            </a:r>
            <a:r>
              <a:rPr lang="ar-SA" sz="2600" dirty="0"/>
              <a:t> مثل المورد وأوراق دفع</a:t>
            </a:r>
            <a:r>
              <a:rPr lang="ar-DZ" sz="2600" dirty="0"/>
              <a:t>،</a:t>
            </a:r>
            <a:r>
              <a:rPr lang="ar-SA" sz="2600" dirty="0"/>
              <a:t> فتخصص للاستخدامات قصيرة الأجل.</a:t>
            </a:r>
          </a:p>
          <a:p>
            <a:pPr marL="0" indent="0" algn="just">
              <a:buNone/>
            </a:pPr>
            <a:endParaRPr lang="ar-SA" dirty="0"/>
          </a:p>
          <a:p>
            <a:pPr marL="0" indent="0" algn="just">
              <a:buNone/>
            </a:pPr>
            <a:endParaRPr lang="ar-SA" b="1" dirty="0"/>
          </a:p>
        </p:txBody>
      </p:sp>
      <p:sp>
        <p:nvSpPr>
          <p:cNvPr id="4" name="Date Placeholder 3">
            <a:extLst>
              <a:ext uri="{FF2B5EF4-FFF2-40B4-BE49-F238E27FC236}">
                <a16:creationId xmlns:a16="http://schemas.microsoft.com/office/drawing/2014/main" id="{09348C0E-50B6-7890-BE0D-142166BE3116}"/>
              </a:ext>
            </a:extLst>
          </p:cNvPr>
          <p:cNvSpPr>
            <a:spLocks noGrp="1"/>
          </p:cNvSpPr>
          <p:nvPr>
            <p:ph type="dt" sz="half" idx="14"/>
          </p:nvPr>
        </p:nvSpPr>
        <p:spPr>
          <a:xfrm>
            <a:off x="611560" y="6309320"/>
            <a:ext cx="1214288" cy="360040"/>
          </a:xfrm>
        </p:spPr>
        <p:txBody>
          <a:bodyPr/>
          <a:lstStyle/>
          <a:p>
            <a:pPr algn="l" rtl="0"/>
            <a:fld id="{53A5407C-5F0C-4E2E-9636-3075B9E94C17}" type="datetime3">
              <a:rPr lang="en-US" b="1" smtClean="0"/>
              <a:t>6 May 2025</a:t>
            </a:fld>
            <a:endParaRPr lang="ar-SA" b="1" dirty="0"/>
          </a:p>
        </p:txBody>
      </p:sp>
      <p:sp>
        <p:nvSpPr>
          <p:cNvPr id="5" name="Slide Number Placeholder 4">
            <a:extLst>
              <a:ext uri="{FF2B5EF4-FFF2-40B4-BE49-F238E27FC236}">
                <a16:creationId xmlns:a16="http://schemas.microsoft.com/office/drawing/2014/main" id="{EDC64C53-12EE-E458-3162-6F9A324A1FDA}"/>
              </a:ext>
            </a:extLst>
          </p:cNvPr>
          <p:cNvSpPr>
            <a:spLocks noGrp="1"/>
          </p:cNvSpPr>
          <p:nvPr>
            <p:ph type="sldNum" sz="quarter" idx="15"/>
          </p:nvPr>
        </p:nvSpPr>
        <p:spPr/>
        <p:txBody>
          <a:bodyPr/>
          <a:lstStyle/>
          <a:p>
            <a:fld id="{A4231B69-FBD1-4C22-85BF-9904F0109019}" type="slidenum">
              <a:rPr lang="ar-SA" smtClean="0"/>
              <a:pPr/>
              <a:t>19</a:t>
            </a:fld>
            <a:endParaRPr lang="ar-SA"/>
          </a:p>
        </p:txBody>
      </p:sp>
      <p:sp>
        <p:nvSpPr>
          <p:cNvPr id="6" name="Footer Placeholder 5">
            <a:extLst>
              <a:ext uri="{FF2B5EF4-FFF2-40B4-BE49-F238E27FC236}">
                <a16:creationId xmlns:a16="http://schemas.microsoft.com/office/drawing/2014/main" id="{5AADF5D0-F051-3956-129A-4E22665F9B39}"/>
              </a:ext>
            </a:extLst>
          </p:cNvPr>
          <p:cNvSpPr>
            <a:spLocks noGrp="1"/>
          </p:cNvSpPr>
          <p:nvPr>
            <p:ph type="ftr" sz="quarter" idx="16"/>
          </p:nvPr>
        </p:nvSpPr>
        <p:spPr>
          <a:xfrm>
            <a:off x="2267744" y="6309320"/>
            <a:ext cx="5904656" cy="364966"/>
          </a:xfrm>
        </p:spPr>
        <p:txBody>
          <a:bodyPr/>
          <a:lstStyle/>
          <a:p>
            <a:pPr algn="ctr"/>
            <a:r>
              <a:rPr lang="ar-SA" sz="1400" b="1" dirty="0">
                <a:solidFill>
                  <a:schemeClr val="tx1"/>
                </a:solidFill>
              </a:rPr>
              <a:t>جامعة أم البواقي-  - كلية الاقتصاد و التسيير و التجارة – قسم المحاسبة والمالية - السنة الثانية</a:t>
            </a:r>
          </a:p>
        </p:txBody>
      </p:sp>
    </p:spTree>
    <p:extLst>
      <p:ext uri="{BB962C8B-B14F-4D97-AF65-F5344CB8AC3E}">
        <p14:creationId xmlns:p14="http://schemas.microsoft.com/office/powerpoint/2010/main" val="3433980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457200" y="260648"/>
            <a:ext cx="7467600" cy="1156990"/>
          </a:xfrm>
        </p:spPr>
        <p:style>
          <a:lnRef idx="2">
            <a:schemeClr val="dk1"/>
          </a:lnRef>
          <a:fillRef idx="1">
            <a:schemeClr val="lt1"/>
          </a:fillRef>
          <a:effectRef idx="0">
            <a:schemeClr val="dk1"/>
          </a:effectRef>
          <a:fontRef idx="minor">
            <a:schemeClr val="dk1"/>
          </a:fontRef>
        </p:style>
        <p:txBody>
          <a:bodyPr anchor="ctr">
            <a:noAutofit/>
          </a:bodyPr>
          <a:lstStyle/>
          <a:p>
            <a:pPr algn="ctr"/>
            <a:r>
              <a:rPr lang="ar-SA" sz="3200" b="1" dirty="0">
                <a:solidFill>
                  <a:schemeClr val="tx1"/>
                </a:solidFill>
              </a:rPr>
              <a:t>الفصـــــــل </a:t>
            </a:r>
            <a:r>
              <a:rPr lang="ar-DZ" sz="3200" b="1" dirty="0">
                <a:solidFill>
                  <a:schemeClr val="tx1"/>
                </a:solidFill>
              </a:rPr>
              <a:t>العاشر</a:t>
            </a:r>
            <a:br>
              <a:rPr lang="ar-SA" sz="2000" dirty="0">
                <a:solidFill>
                  <a:schemeClr val="tx1"/>
                </a:solidFill>
              </a:rPr>
            </a:br>
            <a:r>
              <a:rPr lang="ar-DZ" sz="2400" b="1" dirty="0">
                <a:solidFill>
                  <a:schemeClr val="tx1"/>
                </a:solidFill>
              </a:rPr>
              <a:t>مدخل للتحليل المالي</a:t>
            </a:r>
            <a:endParaRPr lang="ar-SA" sz="1800" b="1" dirty="0"/>
          </a:p>
        </p:txBody>
      </p:sp>
      <p:sp>
        <p:nvSpPr>
          <p:cNvPr id="16" name="Content Placeholder 15"/>
          <p:cNvSpPr>
            <a:spLocks noGrp="1"/>
          </p:cNvSpPr>
          <p:nvPr>
            <p:ph sz="quarter" idx="1"/>
          </p:nvPr>
        </p:nvSpPr>
        <p:spPr>
          <a:xfrm>
            <a:off x="457200" y="2078646"/>
            <a:ext cx="7467600" cy="3268960"/>
          </a:xfrm>
        </p:spPr>
        <p:style>
          <a:lnRef idx="2">
            <a:schemeClr val="dk1"/>
          </a:lnRef>
          <a:fillRef idx="1">
            <a:schemeClr val="lt1"/>
          </a:fillRef>
          <a:effectRef idx="0">
            <a:schemeClr val="dk1"/>
          </a:effectRef>
          <a:fontRef idx="minor">
            <a:schemeClr val="dk1"/>
          </a:fontRef>
        </p:style>
        <p:txBody>
          <a:bodyPr/>
          <a:lstStyle/>
          <a:p>
            <a:pPr algn="just">
              <a:buFont typeface="Wingdings" panose="05000000000000000000" pitchFamily="2" charset="2"/>
              <a:buChar char="Ø"/>
            </a:pPr>
            <a:endParaRPr lang="ar-DZ" b="1" dirty="0"/>
          </a:p>
          <a:p>
            <a:pPr algn="just">
              <a:buFont typeface="Wingdings" panose="05000000000000000000" pitchFamily="2" charset="2"/>
              <a:buChar char="Ø"/>
            </a:pPr>
            <a:r>
              <a:rPr lang="ar-DZ" b="1" dirty="0"/>
              <a:t>1-</a:t>
            </a:r>
            <a:r>
              <a:rPr lang="ar-SA" b="1" dirty="0"/>
              <a:t>	التعريف بالتحليل المالي (الأهداف، الأدوات، الأطراف المستفيدة،)</a:t>
            </a:r>
          </a:p>
          <a:p>
            <a:pPr algn="just">
              <a:buFont typeface="Wingdings" panose="05000000000000000000" pitchFamily="2" charset="2"/>
              <a:buChar char="Ø"/>
            </a:pPr>
            <a:r>
              <a:rPr lang="ar-SA" b="1" dirty="0"/>
              <a:t>2-	 أنواع التحليل المالي (التحليل الرأسي، التحليل الأفقي، التحليل المقارن، التحليل المعياري</a:t>
            </a:r>
            <a:r>
              <a:rPr lang="ar-DZ" b="1" dirty="0"/>
              <a:t>، التحليل باستخدام مؤشرات التوازن المالي</a:t>
            </a:r>
            <a:r>
              <a:rPr lang="ar-SA" b="1" dirty="0"/>
              <a:t>)</a:t>
            </a:r>
          </a:p>
          <a:p>
            <a:pPr algn="just">
              <a:buFont typeface="Wingdings" panose="05000000000000000000" pitchFamily="2" charset="2"/>
              <a:buChar char="Ø"/>
            </a:pPr>
            <a:r>
              <a:rPr lang="ar-SA" b="1" dirty="0"/>
              <a:t>3-	 التحليل المالي بواسطة النسب (نسب: السيولة، النشاط، الاقتراض، التغطية، الربحية/ المردودية).</a:t>
            </a:r>
          </a:p>
        </p:txBody>
      </p:sp>
      <p:sp>
        <p:nvSpPr>
          <p:cNvPr id="4" name="Date Placeholder 3"/>
          <p:cNvSpPr>
            <a:spLocks noGrp="1"/>
          </p:cNvSpPr>
          <p:nvPr>
            <p:ph type="dt" sz="half" idx="14"/>
          </p:nvPr>
        </p:nvSpPr>
        <p:spPr>
          <a:xfrm>
            <a:off x="405384" y="5554030"/>
            <a:ext cx="2664296" cy="360040"/>
          </a:xfrm>
        </p:spPr>
        <p:txBody>
          <a:bodyPr/>
          <a:lstStyle/>
          <a:p>
            <a:pPr algn="l" rtl="0"/>
            <a:fld id="{0CC41C28-453A-4865-8BC0-CF27C4497CC9}" type="datetime3">
              <a:rPr lang="en-US" b="1" smtClean="0"/>
              <a:t>6 May 2025</a:t>
            </a:fld>
            <a:endParaRPr lang="ar-SA" b="1" dirty="0"/>
          </a:p>
        </p:txBody>
      </p:sp>
      <p:sp>
        <p:nvSpPr>
          <p:cNvPr id="5" name="Slide Number Placeholder 4"/>
          <p:cNvSpPr>
            <a:spLocks noGrp="1"/>
          </p:cNvSpPr>
          <p:nvPr>
            <p:ph type="sldNum" sz="quarter" idx="15"/>
          </p:nvPr>
        </p:nvSpPr>
        <p:spPr/>
        <p:txBody>
          <a:bodyPr/>
          <a:lstStyle/>
          <a:p>
            <a:fld id="{A4231B69-FBD1-4C22-85BF-9904F0109019}" type="slidenum">
              <a:rPr lang="ar-SA" smtClean="0"/>
              <a:pPr/>
              <a:t>2</a:t>
            </a:fld>
            <a:endParaRPr lang="ar-SA"/>
          </a:p>
        </p:txBody>
      </p:sp>
      <p:sp>
        <p:nvSpPr>
          <p:cNvPr id="6" name="Footer Placeholder 5"/>
          <p:cNvSpPr>
            <a:spLocks noGrp="1"/>
          </p:cNvSpPr>
          <p:nvPr>
            <p:ph type="ftr" sz="quarter" idx="16"/>
          </p:nvPr>
        </p:nvSpPr>
        <p:spPr>
          <a:xfrm>
            <a:off x="2224360" y="5443555"/>
            <a:ext cx="5904656" cy="580990"/>
          </a:xfrm>
        </p:spPr>
        <p:txBody>
          <a:bodyPr/>
          <a:lstStyle/>
          <a:p>
            <a:pPr algn="ctr"/>
            <a:r>
              <a:rPr lang="ar-SA" sz="1400" b="1" dirty="0">
                <a:solidFill>
                  <a:schemeClr val="tx1"/>
                </a:solidFill>
              </a:rPr>
              <a:t>جامعة أم البواقي-  - كلية الاقتصاد و التسيير و التجارة – قسم المحاسبة والمالية - السنة الثانية</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55CE19-B22D-291B-8EBF-D685270CCEB5}"/>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D935C877-1EAA-861C-329B-C6BCD638995B}"/>
              </a:ext>
            </a:extLst>
          </p:cNvPr>
          <p:cNvSpPr>
            <a:spLocks noGrp="1"/>
          </p:cNvSpPr>
          <p:nvPr>
            <p:ph type="title"/>
          </p:nvPr>
        </p:nvSpPr>
        <p:spPr>
          <a:xfrm>
            <a:off x="457200" y="260648"/>
            <a:ext cx="7467600" cy="1156990"/>
          </a:xfrm>
        </p:spPr>
        <p:style>
          <a:lnRef idx="2">
            <a:schemeClr val="dk1"/>
          </a:lnRef>
          <a:fillRef idx="1">
            <a:schemeClr val="lt1"/>
          </a:fillRef>
          <a:effectRef idx="0">
            <a:schemeClr val="dk1"/>
          </a:effectRef>
          <a:fontRef idx="minor">
            <a:schemeClr val="dk1"/>
          </a:fontRef>
        </p:style>
        <p:txBody>
          <a:bodyPr anchor="ctr">
            <a:noAutofit/>
          </a:bodyPr>
          <a:lstStyle/>
          <a:p>
            <a:pPr algn="ctr"/>
            <a:r>
              <a:rPr lang="ar-SA" sz="3200" b="1" dirty="0">
                <a:solidFill>
                  <a:schemeClr val="tx1"/>
                </a:solidFill>
              </a:rPr>
              <a:t>الفصـــــــل </a:t>
            </a:r>
            <a:r>
              <a:rPr lang="ar-DZ" sz="3200" b="1" dirty="0">
                <a:solidFill>
                  <a:schemeClr val="tx1"/>
                </a:solidFill>
              </a:rPr>
              <a:t>العاشر</a:t>
            </a:r>
            <a:br>
              <a:rPr lang="ar-SA" sz="2000" dirty="0">
                <a:solidFill>
                  <a:schemeClr val="tx1"/>
                </a:solidFill>
              </a:rPr>
            </a:br>
            <a:r>
              <a:rPr lang="ar-DZ" sz="2400" b="1" dirty="0">
                <a:solidFill>
                  <a:schemeClr val="tx1"/>
                </a:solidFill>
              </a:rPr>
              <a:t>مدخل للتحليل المالي</a:t>
            </a:r>
            <a:endParaRPr lang="ar-SA" sz="1800" b="1" dirty="0"/>
          </a:p>
        </p:txBody>
      </p:sp>
      <p:sp>
        <p:nvSpPr>
          <p:cNvPr id="16" name="Content Placeholder 15">
            <a:extLst>
              <a:ext uri="{FF2B5EF4-FFF2-40B4-BE49-F238E27FC236}">
                <a16:creationId xmlns:a16="http://schemas.microsoft.com/office/drawing/2014/main" id="{FEA2C9ED-0B2B-158B-43B4-36C98E172127}"/>
              </a:ext>
            </a:extLst>
          </p:cNvPr>
          <p:cNvSpPr>
            <a:spLocks noGrp="1"/>
          </p:cNvSpPr>
          <p:nvPr>
            <p:ph sz="quarter" idx="1"/>
          </p:nvPr>
        </p:nvSpPr>
        <p:spPr>
          <a:xfrm>
            <a:off x="467544" y="1772816"/>
            <a:ext cx="7467600" cy="4302682"/>
          </a:xfrm>
        </p:spPr>
        <p:style>
          <a:lnRef idx="2">
            <a:schemeClr val="dk1"/>
          </a:lnRef>
          <a:fillRef idx="1">
            <a:schemeClr val="lt1"/>
          </a:fillRef>
          <a:effectRef idx="0">
            <a:schemeClr val="dk1"/>
          </a:effectRef>
          <a:fontRef idx="minor">
            <a:schemeClr val="dk1"/>
          </a:fontRef>
        </p:style>
        <p:txBody>
          <a:bodyPr/>
          <a:lstStyle/>
          <a:p>
            <a:pPr algn="just">
              <a:buFont typeface="Wingdings" panose="05000000000000000000" pitchFamily="2" charset="2"/>
              <a:buChar char="Ø"/>
            </a:pPr>
            <a:endParaRPr lang="ar-DZ" b="1" dirty="0"/>
          </a:p>
          <a:p>
            <a:pPr marL="0" indent="0" algn="just">
              <a:buNone/>
            </a:pPr>
            <a:r>
              <a:rPr lang="ar-DZ" b="1" dirty="0"/>
              <a:t>3</a:t>
            </a:r>
            <a:r>
              <a:rPr lang="ar-SA" b="1" dirty="0"/>
              <a:t>- التحليل المالي بواسطة النسب (نسب: السيولة، النشاط).</a:t>
            </a:r>
            <a:endParaRPr lang="ar-DZ" b="1" dirty="0"/>
          </a:p>
          <a:p>
            <a:pPr marL="0" indent="0" algn="just">
              <a:buNone/>
            </a:pPr>
            <a:r>
              <a:rPr lang="ar-DZ" b="1" dirty="0"/>
              <a:t>3-1 نسب السيولة</a:t>
            </a:r>
          </a:p>
          <a:p>
            <a:pPr marL="0" indent="0" algn="just">
              <a:buNone/>
            </a:pPr>
            <a:r>
              <a:rPr lang="ar-DZ" b="1" dirty="0"/>
              <a:t>3-2 نسب النشاط</a:t>
            </a:r>
          </a:p>
        </p:txBody>
      </p:sp>
      <p:sp>
        <p:nvSpPr>
          <p:cNvPr id="4" name="Date Placeholder 3">
            <a:extLst>
              <a:ext uri="{FF2B5EF4-FFF2-40B4-BE49-F238E27FC236}">
                <a16:creationId xmlns:a16="http://schemas.microsoft.com/office/drawing/2014/main" id="{D08A0345-2040-7499-3EA6-3B5B51467F0B}"/>
              </a:ext>
            </a:extLst>
          </p:cNvPr>
          <p:cNvSpPr>
            <a:spLocks noGrp="1"/>
          </p:cNvSpPr>
          <p:nvPr>
            <p:ph type="dt" sz="half" idx="14"/>
          </p:nvPr>
        </p:nvSpPr>
        <p:spPr>
          <a:xfrm>
            <a:off x="539552" y="6484547"/>
            <a:ext cx="1070272" cy="360040"/>
          </a:xfrm>
        </p:spPr>
        <p:txBody>
          <a:bodyPr/>
          <a:lstStyle/>
          <a:p>
            <a:pPr algn="l" rtl="0"/>
            <a:fld id="{D3CDA9AD-E9EA-4F50-889F-ADE2D21EFF5F}" type="datetime3">
              <a:rPr lang="en-US" b="1" smtClean="0"/>
              <a:t>6 May 2025</a:t>
            </a:fld>
            <a:endParaRPr lang="ar-SA" b="1" dirty="0"/>
          </a:p>
        </p:txBody>
      </p:sp>
      <p:sp>
        <p:nvSpPr>
          <p:cNvPr id="5" name="Slide Number Placeholder 4">
            <a:extLst>
              <a:ext uri="{FF2B5EF4-FFF2-40B4-BE49-F238E27FC236}">
                <a16:creationId xmlns:a16="http://schemas.microsoft.com/office/drawing/2014/main" id="{50846454-CE4A-A123-C7FB-63BCF746F225}"/>
              </a:ext>
            </a:extLst>
          </p:cNvPr>
          <p:cNvSpPr>
            <a:spLocks noGrp="1"/>
          </p:cNvSpPr>
          <p:nvPr>
            <p:ph type="sldNum" sz="quarter" idx="15"/>
          </p:nvPr>
        </p:nvSpPr>
        <p:spPr/>
        <p:txBody>
          <a:bodyPr/>
          <a:lstStyle/>
          <a:p>
            <a:fld id="{A4231B69-FBD1-4C22-85BF-9904F0109019}" type="slidenum">
              <a:rPr lang="ar-SA" smtClean="0"/>
              <a:pPr/>
              <a:t>20</a:t>
            </a:fld>
            <a:endParaRPr lang="ar-SA"/>
          </a:p>
        </p:txBody>
      </p:sp>
      <p:sp>
        <p:nvSpPr>
          <p:cNvPr id="6" name="Footer Placeholder 5">
            <a:extLst>
              <a:ext uri="{FF2B5EF4-FFF2-40B4-BE49-F238E27FC236}">
                <a16:creationId xmlns:a16="http://schemas.microsoft.com/office/drawing/2014/main" id="{6B32B009-CFBF-6237-0490-F87743108572}"/>
              </a:ext>
            </a:extLst>
          </p:cNvPr>
          <p:cNvSpPr>
            <a:spLocks noGrp="1"/>
          </p:cNvSpPr>
          <p:nvPr>
            <p:ph type="ftr" sz="quarter" idx="16"/>
          </p:nvPr>
        </p:nvSpPr>
        <p:spPr>
          <a:xfrm>
            <a:off x="2267744" y="6381327"/>
            <a:ext cx="5904656" cy="464993"/>
          </a:xfrm>
        </p:spPr>
        <p:txBody>
          <a:bodyPr/>
          <a:lstStyle/>
          <a:p>
            <a:pPr algn="ctr"/>
            <a:r>
              <a:rPr lang="ar-SA" sz="1400" b="1" dirty="0">
                <a:solidFill>
                  <a:schemeClr val="tx1"/>
                </a:solidFill>
              </a:rPr>
              <a:t>جامعة أم البواقي-  - كلية الاقتصاد و التسيير و التجارة – قسم المحاسبة والمالية - السنة الثانية</a:t>
            </a:r>
          </a:p>
        </p:txBody>
      </p:sp>
    </p:spTree>
    <p:extLst>
      <p:ext uri="{BB962C8B-B14F-4D97-AF65-F5344CB8AC3E}">
        <p14:creationId xmlns:p14="http://schemas.microsoft.com/office/powerpoint/2010/main" val="497750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8D6E8-CFDF-FC4A-F456-FAA01B7A7709}"/>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5D5D4C5B-77AE-78CF-4D8F-FF8F261E400D}"/>
              </a:ext>
            </a:extLst>
          </p:cNvPr>
          <p:cNvSpPr>
            <a:spLocks noGrp="1"/>
          </p:cNvSpPr>
          <p:nvPr>
            <p:ph type="title"/>
          </p:nvPr>
        </p:nvSpPr>
        <p:spPr>
          <a:xfrm>
            <a:off x="457200" y="260648"/>
            <a:ext cx="7467600" cy="1156990"/>
          </a:xfrm>
        </p:spPr>
        <p:style>
          <a:lnRef idx="2">
            <a:schemeClr val="dk1"/>
          </a:lnRef>
          <a:fillRef idx="1">
            <a:schemeClr val="lt1"/>
          </a:fillRef>
          <a:effectRef idx="0">
            <a:schemeClr val="dk1"/>
          </a:effectRef>
          <a:fontRef idx="minor">
            <a:schemeClr val="dk1"/>
          </a:fontRef>
        </p:style>
        <p:txBody>
          <a:bodyPr anchor="ctr">
            <a:noAutofit/>
          </a:bodyPr>
          <a:lstStyle/>
          <a:p>
            <a:pPr algn="ctr"/>
            <a:r>
              <a:rPr lang="ar-SA" sz="3200" b="1" dirty="0">
                <a:solidFill>
                  <a:schemeClr val="tx1"/>
                </a:solidFill>
              </a:rPr>
              <a:t>الفصـــــــل </a:t>
            </a:r>
            <a:r>
              <a:rPr lang="ar-DZ" sz="3200" b="1" dirty="0">
                <a:solidFill>
                  <a:schemeClr val="tx1"/>
                </a:solidFill>
              </a:rPr>
              <a:t>العاشر</a:t>
            </a:r>
            <a:br>
              <a:rPr lang="ar-SA" sz="2000" dirty="0">
                <a:solidFill>
                  <a:schemeClr val="tx1"/>
                </a:solidFill>
              </a:rPr>
            </a:br>
            <a:r>
              <a:rPr lang="ar-DZ" sz="2400" b="1" dirty="0">
                <a:solidFill>
                  <a:schemeClr val="tx1"/>
                </a:solidFill>
              </a:rPr>
              <a:t>مدخل للتحليل المالي</a:t>
            </a:r>
            <a:endParaRPr lang="ar-SA" sz="1800" b="1" dirty="0"/>
          </a:p>
        </p:txBody>
      </p:sp>
      <p:sp>
        <p:nvSpPr>
          <p:cNvPr id="16" name="Content Placeholder 15">
            <a:extLst>
              <a:ext uri="{FF2B5EF4-FFF2-40B4-BE49-F238E27FC236}">
                <a16:creationId xmlns:a16="http://schemas.microsoft.com/office/drawing/2014/main" id="{65CC443C-AD53-5879-16E9-DBEBD136D0F0}"/>
              </a:ext>
            </a:extLst>
          </p:cNvPr>
          <p:cNvSpPr>
            <a:spLocks noGrp="1"/>
          </p:cNvSpPr>
          <p:nvPr>
            <p:ph sz="quarter" idx="1"/>
          </p:nvPr>
        </p:nvSpPr>
        <p:spPr>
          <a:xfrm>
            <a:off x="457200" y="2078646"/>
            <a:ext cx="7467600" cy="4302682"/>
          </a:xfrm>
        </p:spPr>
        <p:style>
          <a:lnRef idx="2">
            <a:schemeClr val="dk1"/>
          </a:lnRef>
          <a:fillRef idx="1">
            <a:schemeClr val="lt1"/>
          </a:fillRef>
          <a:effectRef idx="0">
            <a:schemeClr val="dk1"/>
          </a:effectRef>
          <a:fontRef idx="minor">
            <a:schemeClr val="dk1"/>
          </a:fontRef>
        </p:style>
        <p:txBody>
          <a:bodyPr/>
          <a:lstStyle/>
          <a:p>
            <a:pPr algn="just">
              <a:buFont typeface="Wingdings" panose="05000000000000000000" pitchFamily="2" charset="2"/>
              <a:buChar char="Ø"/>
            </a:pPr>
            <a:endParaRPr lang="ar-DZ" b="1" dirty="0"/>
          </a:p>
          <a:p>
            <a:pPr marL="0" indent="0" algn="just">
              <a:buNone/>
            </a:pPr>
            <a:r>
              <a:rPr lang="ar-DZ" b="1" dirty="0"/>
              <a:t>3</a:t>
            </a:r>
            <a:r>
              <a:rPr lang="ar-SA" b="1" dirty="0"/>
              <a:t>- التحليل المالي بواسطة النسب (نسب: السيولة، النشاط).</a:t>
            </a:r>
            <a:endParaRPr lang="ar-DZ" b="1" dirty="0"/>
          </a:p>
          <a:p>
            <a:pPr marL="0" indent="0" algn="just">
              <a:buNone/>
            </a:pPr>
            <a:r>
              <a:rPr lang="ar-DZ" b="1" dirty="0"/>
              <a:t>معايير الحكم على النسب المالية</a:t>
            </a:r>
          </a:p>
          <a:p>
            <a:pPr algn="just">
              <a:buFont typeface="Wingdings" panose="05000000000000000000" pitchFamily="2" charset="2"/>
              <a:buChar char="q"/>
            </a:pPr>
            <a:r>
              <a:rPr lang="ar-DZ" dirty="0"/>
              <a:t>متوسط الصناعة</a:t>
            </a:r>
          </a:p>
          <a:p>
            <a:pPr algn="just">
              <a:buFont typeface="Wingdings" panose="05000000000000000000" pitchFamily="2" charset="2"/>
              <a:buChar char="q"/>
            </a:pPr>
            <a:r>
              <a:rPr lang="ar-DZ" dirty="0"/>
              <a:t>الشركات المنافسة و المشابهة</a:t>
            </a:r>
          </a:p>
          <a:p>
            <a:pPr algn="just">
              <a:buFont typeface="Wingdings" panose="05000000000000000000" pitchFamily="2" charset="2"/>
              <a:buChar char="q"/>
            </a:pPr>
            <a:r>
              <a:rPr lang="ar-DZ" dirty="0"/>
              <a:t>السنوات السابقة (تحليل تاريخي)</a:t>
            </a:r>
          </a:p>
          <a:p>
            <a:pPr algn="just">
              <a:buFont typeface="Wingdings" panose="05000000000000000000" pitchFamily="2" charset="2"/>
              <a:buChar char="q"/>
            </a:pPr>
            <a:r>
              <a:rPr lang="ar-DZ" dirty="0"/>
              <a:t>التوقعات المستقبلية</a:t>
            </a:r>
          </a:p>
          <a:p>
            <a:pPr marL="0" indent="0" algn="just">
              <a:buNone/>
            </a:pPr>
            <a:endParaRPr lang="ar-DZ" b="1" dirty="0"/>
          </a:p>
          <a:p>
            <a:pPr marL="0" indent="0" algn="just">
              <a:buNone/>
            </a:pPr>
            <a:endParaRPr lang="ar-SA" b="1" dirty="0"/>
          </a:p>
        </p:txBody>
      </p:sp>
      <p:sp>
        <p:nvSpPr>
          <p:cNvPr id="4" name="Date Placeholder 3">
            <a:extLst>
              <a:ext uri="{FF2B5EF4-FFF2-40B4-BE49-F238E27FC236}">
                <a16:creationId xmlns:a16="http://schemas.microsoft.com/office/drawing/2014/main" id="{6629ABE3-2CE7-BF5C-0A75-61905B2A96D6}"/>
              </a:ext>
            </a:extLst>
          </p:cNvPr>
          <p:cNvSpPr>
            <a:spLocks noGrp="1"/>
          </p:cNvSpPr>
          <p:nvPr>
            <p:ph type="dt" sz="half" idx="14"/>
          </p:nvPr>
        </p:nvSpPr>
        <p:spPr>
          <a:xfrm>
            <a:off x="539552" y="6484547"/>
            <a:ext cx="1070272" cy="360040"/>
          </a:xfrm>
        </p:spPr>
        <p:txBody>
          <a:bodyPr/>
          <a:lstStyle/>
          <a:p>
            <a:pPr algn="l" rtl="0"/>
            <a:fld id="{A42DC15F-F993-48FC-89DF-7D20551759A1}" type="datetime3">
              <a:rPr lang="en-US" b="1" smtClean="0"/>
              <a:t>6 May 2025</a:t>
            </a:fld>
            <a:endParaRPr lang="ar-SA" b="1" dirty="0"/>
          </a:p>
        </p:txBody>
      </p:sp>
      <p:sp>
        <p:nvSpPr>
          <p:cNvPr id="5" name="Slide Number Placeholder 4">
            <a:extLst>
              <a:ext uri="{FF2B5EF4-FFF2-40B4-BE49-F238E27FC236}">
                <a16:creationId xmlns:a16="http://schemas.microsoft.com/office/drawing/2014/main" id="{A3B3E60A-A2CF-DE0C-D9EF-24F651D454BA}"/>
              </a:ext>
            </a:extLst>
          </p:cNvPr>
          <p:cNvSpPr>
            <a:spLocks noGrp="1"/>
          </p:cNvSpPr>
          <p:nvPr>
            <p:ph type="sldNum" sz="quarter" idx="15"/>
          </p:nvPr>
        </p:nvSpPr>
        <p:spPr/>
        <p:txBody>
          <a:bodyPr/>
          <a:lstStyle/>
          <a:p>
            <a:fld id="{A4231B69-FBD1-4C22-85BF-9904F0109019}" type="slidenum">
              <a:rPr lang="ar-SA" smtClean="0"/>
              <a:pPr/>
              <a:t>21</a:t>
            </a:fld>
            <a:endParaRPr lang="ar-SA"/>
          </a:p>
        </p:txBody>
      </p:sp>
      <p:sp>
        <p:nvSpPr>
          <p:cNvPr id="6" name="Footer Placeholder 5">
            <a:extLst>
              <a:ext uri="{FF2B5EF4-FFF2-40B4-BE49-F238E27FC236}">
                <a16:creationId xmlns:a16="http://schemas.microsoft.com/office/drawing/2014/main" id="{07BAE209-A463-7FE9-7537-56C908DFE674}"/>
              </a:ext>
            </a:extLst>
          </p:cNvPr>
          <p:cNvSpPr>
            <a:spLocks noGrp="1"/>
          </p:cNvSpPr>
          <p:nvPr>
            <p:ph type="ftr" sz="quarter" idx="16"/>
          </p:nvPr>
        </p:nvSpPr>
        <p:spPr>
          <a:xfrm>
            <a:off x="2267744" y="6381327"/>
            <a:ext cx="5904656" cy="464993"/>
          </a:xfrm>
        </p:spPr>
        <p:txBody>
          <a:bodyPr/>
          <a:lstStyle/>
          <a:p>
            <a:pPr algn="ctr"/>
            <a:r>
              <a:rPr lang="ar-SA" sz="1400" b="1" dirty="0">
                <a:solidFill>
                  <a:schemeClr val="tx1"/>
                </a:solidFill>
              </a:rPr>
              <a:t>جامعة أم البواقي-  - كلية الاقتصاد و التسيير و التجارة – قسم المحاسبة والمالية - السنة الثانية</a:t>
            </a:r>
          </a:p>
        </p:txBody>
      </p:sp>
    </p:spTree>
    <p:extLst>
      <p:ext uri="{BB962C8B-B14F-4D97-AF65-F5344CB8AC3E}">
        <p14:creationId xmlns:p14="http://schemas.microsoft.com/office/powerpoint/2010/main" val="3923543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0C3A1-FF78-C626-DF7F-A4BE892BE48A}"/>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60738297-2826-A04A-746C-5C91EE9728EE}"/>
              </a:ext>
            </a:extLst>
          </p:cNvPr>
          <p:cNvSpPr>
            <a:spLocks noGrp="1"/>
          </p:cNvSpPr>
          <p:nvPr>
            <p:ph type="title"/>
          </p:nvPr>
        </p:nvSpPr>
        <p:spPr>
          <a:xfrm>
            <a:off x="457200" y="260648"/>
            <a:ext cx="7467600" cy="1156990"/>
          </a:xfrm>
        </p:spPr>
        <p:style>
          <a:lnRef idx="2">
            <a:schemeClr val="dk1"/>
          </a:lnRef>
          <a:fillRef idx="1">
            <a:schemeClr val="lt1"/>
          </a:fillRef>
          <a:effectRef idx="0">
            <a:schemeClr val="dk1"/>
          </a:effectRef>
          <a:fontRef idx="minor">
            <a:schemeClr val="dk1"/>
          </a:fontRef>
        </p:style>
        <p:txBody>
          <a:bodyPr anchor="ctr">
            <a:noAutofit/>
          </a:bodyPr>
          <a:lstStyle/>
          <a:p>
            <a:pPr algn="ctr"/>
            <a:r>
              <a:rPr lang="ar-SA" sz="3200" b="1" dirty="0">
                <a:solidFill>
                  <a:schemeClr val="tx1"/>
                </a:solidFill>
              </a:rPr>
              <a:t>الفصـــــــل </a:t>
            </a:r>
            <a:r>
              <a:rPr lang="ar-DZ" sz="3200" b="1" dirty="0">
                <a:solidFill>
                  <a:schemeClr val="tx1"/>
                </a:solidFill>
              </a:rPr>
              <a:t>العاشر</a:t>
            </a:r>
            <a:br>
              <a:rPr lang="ar-SA" sz="2000" dirty="0">
                <a:solidFill>
                  <a:schemeClr val="tx1"/>
                </a:solidFill>
              </a:rPr>
            </a:br>
            <a:r>
              <a:rPr lang="ar-DZ" sz="2400" b="1" dirty="0">
                <a:solidFill>
                  <a:schemeClr val="tx1"/>
                </a:solidFill>
              </a:rPr>
              <a:t>مدخل للتحليل المالي</a:t>
            </a:r>
            <a:endParaRPr lang="ar-SA" sz="1800" b="1" dirty="0"/>
          </a:p>
        </p:txBody>
      </p:sp>
      <p:sp>
        <p:nvSpPr>
          <p:cNvPr id="16" name="Content Placeholder 15">
            <a:extLst>
              <a:ext uri="{FF2B5EF4-FFF2-40B4-BE49-F238E27FC236}">
                <a16:creationId xmlns:a16="http://schemas.microsoft.com/office/drawing/2014/main" id="{D5C8CE9A-9690-1162-8613-2A9BEE0E4F73}"/>
              </a:ext>
            </a:extLst>
          </p:cNvPr>
          <p:cNvSpPr>
            <a:spLocks noGrp="1"/>
          </p:cNvSpPr>
          <p:nvPr>
            <p:ph sz="quarter" idx="1"/>
          </p:nvPr>
        </p:nvSpPr>
        <p:spPr>
          <a:xfrm>
            <a:off x="467544" y="1556792"/>
            <a:ext cx="7467600" cy="4896544"/>
          </a:xfrm>
        </p:spPr>
        <p:style>
          <a:lnRef idx="2">
            <a:schemeClr val="dk1"/>
          </a:lnRef>
          <a:fillRef idx="1">
            <a:schemeClr val="lt1"/>
          </a:fillRef>
          <a:effectRef idx="0">
            <a:schemeClr val="dk1"/>
          </a:effectRef>
          <a:fontRef idx="minor">
            <a:schemeClr val="dk1"/>
          </a:fontRef>
        </p:style>
        <p:txBody>
          <a:bodyPr/>
          <a:lstStyle/>
          <a:p>
            <a:pPr marL="0" indent="0" algn="just">
              <a:buNone/>
            </a:pPr>
            <a:r>
              <a:rPr lang="ar-DZ" b="1" dirty="0"/>
              <a:t>3</a:t>
            </a:r>
            <a:r>
              <a:rPr lang="ar-SA" b="1" dirty="0"/>
              <a:t>- التحليل المالي بواسطة النسب (نسب: السيولة).</a:t>
            </a:r>
            <a:endParaRPr lang="ar-DZ" b="1" dirty="0"/>
          </a:p>
          <a:p>
            <a:pPr marL="0" indent="0" algn="just">
              <a:buNone/>
            </a:pPr>
            <a:r>
              <a:rPr lang="ar-DZ" b="1" dirty="0"/>
              <a:t>مثال:</a:t>
            </a:r>
          </a:p>
          <a:p>
            <a:pPr marL="0" indent="0" algn="just">
              <a:buNone/>
            </a:pPr>
            <a:r>
              <a:rPr lang="ar-DZ" dirty="0"/>
              <a:t>يوضخ الجدولان التاليان الميزانية الختامية و جدول حساب النتائج لشركة رويبة من السنة </a:t>
            </a:r>
            <a:r>
              <a:rPr lang="fr-FR" dirty="0"/>
              <a:t>n ، </a:t>
            </a:r>
            <a:r>
              <a:rPr lang="ar-DZ" dirty="0"/>
              <a:t>بالإضافة إلى بعض المعلومات الأخرى ذات العلاقة      و المتمثلة في:</a:t>
            </a:r>
          </a:p>
          <a:p>
            <a:pPr marL="0" indent="0" algn="just">
              <a:buNone/>
            </a:pPr>
            <a:r>
              <a:rPr lang="ar-DZ" dirty="0"/>
              <a:t>مخزون أول المدة 62000 دج، عدد الأسهم المصدرة 6000 سهم بقيمة إسمية تساوي 10 دج، قامت الشركة بتوزيع 20000 دج على حملة الأسهم من صافي أرباحها البالغة 51500 دج . بلغ سعر السهم في نهاية السنة </a:t>
            </a:r>
            <a:r>
              <a:rPr lang="fr-FR" dirty="0"/>
              <a:t>n 20</a:t>
            </a:r>
            <a:r>
              <a:rPr lang="ar-DZ" dirty="0"/>
              <a:t>دج . تدفع الشركة ضرائب على الأرباح بمعدل  50% . تسدد الشركة 20000  دج سنويا لتسديد مستحقات سندات الدين و القروض طويلة الأجل.</a:t>
            </a:r>
          </a:p>
          <a:p>
            <a:pPr marL="0" indent="0" algn="just">
              <a:buNone/>
            </a:pPr>
            <a:endParaRPr lang="ar-DZ" dirty="0"/>
          </a:p>
        </p:txBody>
      </p:sp>
      <p:sp>
        <p:nvSpPr>
          <p:cNvPr id="4" name="Date Placeholder 3">
            <a:extLst>
              <a:ext uri="{FF2B5EF4-FFF2-40B4-BE49-F238E27FC236}">
                <a16:creationId xmlns:a16="http://schemas.microsoft.com/office/drawing/2014/main" id="{4000144C-34FF-39CE-294F-76AFAA489F97}"/>
              </a:ext>
            </a:extLst>
          </p:cNvPr>
          <p:cNvSpPr>
            <a:spLocks noGrp="1"/>
          </p:cNvSpPr>
          <p:nvPr>
            <p:ph type="dt" sz="half" idx="14"/>
          </p:nvPr>
        </p:nvSpPr>
        <p:spPr>
          <a:xfrm>
            <a:off x="539552" y="6484547"/>
            <a:ext cx="1070272" cy="360040"/>
          </a:xfrm>
        </p:spPr>
        <p:txBody>
          <a:bodyPr/>
          <a:lstStyle/>
          <a:p>
            <a:pPr algn="l" rtl="0"/>
            <a:fld id="{1D5B5C99-7F80-4C24-9D6F-8E994B140F40}" type="datetime3">
              <a:rPr lang="en-US" b="1" smtClean="0"/>
              <a:t>6 May 2025</a:t>
            </a:fld>
            <a:endParaRPr lang="ar-SA" b="1" dirty="0"/>
          </a:p>
        </p:txBody>
      </p:sp>
      <p:sp>
        <p:nvSpPr>
          <p:cNvPr id="5" name="Slide Number Placeholder 4">
            <a:extLst>
              <a:ext uri="{FF2B5EF4-FFF2-40B4-BE49-F238E27FC236}">
                <a16:creationId xmlns:a16="http://schemas.microsoft.com/office/drawing/2014/main" id="{8D4154E7-88B8-6519-FCF0-6E0F400B72A4}"/>
              </a:ext>
            </a:extLst>
          </p:cNvPr>
          <p:cNvSpPr>
            <a:spLocks noGrp="1"/>
          </p:cNvSpPr>
          <p:nvPr>
            <p:ph type="sldNum" sz="quarter" idx="15"/>
          </p:nvPr>
        </p:nvSpPr>
        <p:spPr/>
        <p:txBody>
          <a:bodyPr/>
          <a:lstStyle/>
          <a:p>
            <a:fld id="{A4231B69-FBD1-4C22-85BF-9904F0109019}" type="slidenum">
              <a:rPr lang="ar-SA" smtClean="0"/>
              <a:pPr/>
              <a:t>22</a:t>
            </a:fld>
            <a:endParaRPr lang="ar-SA"/>
          </a:p>
        </p:txBody>
      </p:sp>
      <p:sp>
        <p:nvSpPr>
          <p:cNvPr id="6" name="Footer Placeholder 5">
            <a:extLst>
              <a:ext uri="{FF2B5EF4-FFF2-40B4-BE49-F238E27FC236}">
                <a16:creationId xmlns:a16="http://schemas.microsoft.com/office/drawing/2014/main" id="{BFB4A883-ECA8-A73D-35D4-DEF12367804E}"/>
              </a:ext>
            </a:extLst>
          </p:cNvPr>
          <p:cNvSpPr>
            <a:spLocks noGrp="1"/>
          </p:cNvSpPr>
          <p:nvPr>
            <p:ph type="ftr" sz="quarter" idx="16"/>
          </p:nvPr>
        </p:nvSpPr>
        <p:spPr>
          <a:xfrm>
            <a:off x="2267744" y="6381327"/>
            <a:ext cx="5904656" cy="464993"/>
          </a:xfrm>
        </p:spPr>
        <p:txBody>
          <a:bodyPr/>
          <a:lstStyle/>
          <a:p>
            <a:pPr algn="ctr"/>
            <a:r>
              <a:rPr lang="ar-SA" sz="1400" b="1" dirty="0">
                <a:solidFill>
                  <a:schemeClr val="tx1"/>
                </a:solidFill>
              </a:rPr>
              <a:t>جامعة أم البواقي-  - كلية الاقتصاد و التسيير و التجارة – قسم المحاسبة والمالية - السنة الثانية</a:t>
            </a:r>
          </a:p>
        </p:txBody>
      </p:sp>
    </p:spTree>
    <p:extLst>
      <p:ext uri="{BB962C8B-B14F-4D97-AF65-F5344CB8AC3E}">
        <p14:creationId xmlns:p14="http://schemas.microsoft.com/office/powerpoint/2010/main" val="32708002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FC4B0-2E05-795B-2E7E-634CE49079BA}"/>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ADA1D8DF-82FC-B3C0-59A7-D24CC0D27F53}"/>
              </a:ext>
            </a:extLst>
          </p:cNvPr>
          <p:cNvSpPr>
            <a:spLocks noGrp="1"/>
          </p:cNvSpPr>
          <p:nvPr>
            <p:ph type="title"/>
          </p:nvPr>
        </p:nvSpPr>
        <p:spPr>
          <a:xfrm>
            <a:off x="457200" y="260648"/>
            <a:ext cx="7467600" cy="1156990"/>
          </a:xfrm>
        </p:spPr>
        <p:style>
          <a:lnRef idx="2">
            <a:schemeClr val="dk1"/>
          </a:lnRef>
          <a:fillRef idx="1">
            <a:schemeClr val="lt1"/>
          </a:fillRef>
          <a:effectRef idx="0">
            <a:schemeClr val="dk1"/>
          </a:effectRef>
          <a:fontRef idx="minor">
            <a:schemeClr val="dk1"/>
          </a:fontRef>
        </p:style>
        <p:txBody>
          <a:bodyPr anchor="ctr">
            <a:noAutofit/>
          </a:bodyPr>
          <a:lstStyle/>
          <a:p>
            <a:pPr algn="ctr"/>
            <a:r>
              <a:rPr lang="ar-SA" sz="3200" b="1" dirty="0">
                <a:solidFill>
                  <a:schemeClr val="tx1"/>
                </a:solidFill>
              </a:rPr>
              <a:t>الفصـــــــل </a:t>
            </a:r>
            <a:r>
              <a:rPr lang="ar-DZ" sz="3200" b="1" dirty="0">
                <a:solidFill>
                  <a:schemeClr val="tx1"/>
                </a:solidFill>
              </a:rPr>
              <a:t>العاشر</a:t>
            </a:r>
            <a:br>
              <a:rPr lang="ar-SA" sz="2000" dirty="0">
                <a:solidFill>
                  <a:schemeClr val="tx1"/>
                </a:solidFill>
              </a:rPr>
            </a:br>
            <a:r>
              <a:rPr lang="ar-DZ" sz="2400" b="1" dirty="0">
                <a:solidFill>
                  <a:schemeClr val="tx1"/>
                </a:solidFill>
              </a:rPr>
              <a:t>مدخل للتحليل المالي</a:t>
            </a:r>
            <a:endParaRPr lang="ar-SA" sz="1800" b="1" dirty="0"/>
          </a:p>
        </p:txBody>
      </p:sp>
      <p:sp>
        <p:nvSpPr>
          <p:cNvPr id="16" name="Content Placeholder 15">
            <a:extLst>
              <a:ext uri="{FF2B5EF4-FFF2-40B4-BE49-F238E27FC236}">
                <a16:creationId xmlns:a16="http://schemas.microsoft.com/office/drawing/2014/main" id="{1BBAE50C-98E8-F909-6AD7-C9E4D2A4CF27}"/>
              </a:ext>
            </a:extLst>
          </p:cNvPr>
          <p:cNvSpPr>
            <a:spLocks noGrp="1"/>
          </p:cNvSpPr>
          <p:nvPr>
            <p:ph sz="quarter" idx="1"/>
          </p:nvPr>
        </p:nvSpPr>
        <p:spPr>
          <a:xfrm>
            <a:off x="395536" y="1484784"/>
            <a:ext cx="7467600" cy="4896544"/>
          </a:xfrm>
        </p:spPr>
        <p:style>
          <a:lnRef idx="2">
            <a:schemeClr val="dk1"/>
          </a:lnRef>
          <a:fillRef idx="1">
            <a:schemeClr val="lt1"/>
          </a:fillRef>
          <a:effectRef idx="0">
            <a:schemeClr val="dk1"/>
          </a:effectRef>
          <a:fontRef idx="minor">
            <a:schemeClr val="dk1"/>
          </a:fontRef>
        </p:style>
        <p:txBody>
          <a:bodyPr/>
          <a:lstStyle/>
          <a:p>
            <a:pPr marL="0" indent="0" algn="just">
              <a:buNone/>
            </a:pPr>
            <a:r>
              <a:rPr lang="ar-DZ" b="1" dirty="0"/>
              <a:t>3</a:t>
            </a:r>
            <a:r>
              <a:rPr lang="ar-SA" b="1" dirty="0"/>
              <a:t>- التحليل المالي بواسطة النسب (نسب: السيولة).</a:t>
            </a:r>
            <a:endParaRPr lang="ar-DZ" b="1" dirty="0"/>
          </a:p>
          <a:p>
            <a:pPr marL="0" indent="0" algn="just">
              <a:buNone/>
            </a:pPr>
            <a:r>
              <a:rPr lang="ar-DZ" b="1" dirty="0"/>
              <a:t>الميزانية الختامية</a:t>
            </a:r>
          </a:p>
          <a:p>
            <a:pPr marL="0" indent="0" algn="just">
              <a:buNone/>
            </a:pPr>
            <a:endParaRPr lang="ar-DZ" dirty="0"/>
          </a:p>
        </p:txBody>
      </p:sp>
      <p:sp>
        <p:nvSpPr>
          <p:cNvPr id="4" name="Date Placeholder 3">
            <a:extLst>
              <a:ext uri="{FF2B5EF4-FFF2-40B4-BE49-F238E27FC236}">
                <a16:creationId xmlns:a16="http://schemas.microsoft.com/office/drawing/2014/main" id="{079AB9D0-13B5-A8C2-37AB-8AB24C8C34A9}"/>
              </a:ext>
            </a:extLst>
          </p:cNvPr>
          <p:cNvSpPr>
            <a:spLocks noGrp="1"/>
          </p:cNvSpPr>
          <p:nvPr>
            <p:ph type="dt" sz="half" idx="14"/>
          </p:nvPr>
        </p:nvSpPr>
        <p:spPr>
          <a:xfrm>
            <a:off x="539552" y="6484547"/>
            <a:ext cx="1070272" cy="360040"/>
          </a:xfrm>
        </p:spPr>
        <p:txBody>
          <a:bodyPr/>
          <a:lstStyle/>
          <a:p>
            <a:pPr algn="l" rtl="0"/>
            <a:fld id="{EC5D1DA6-C626-4CEC-AE39-9E2C3C6C2D3D}" type="datetime3">
              <a:rPr lang="en-US" b="1" smtClean="0"/>
              <a:t>6 May 2025</a:t>
            </a:fld>
            <a:endParaRPr lang="ar-SA" b="1" dirty="0"/>
          </a:p>
        </p:txBody>
      </p:sp>
      <p:sp>
        <p:nvSpPr>
          <p:cNvPr id="5" name="Slide Number Placeholder 4">
            <a:extLst>
              <a:ext uri="{FF2B5EF4-FFF2-40B4-BE49-F238E27FC236}">
                <a16:creationId xmlns:a16="http://schemas.microsoft.com/office/drawing/2014/main" id="{AB25CDB9-68B1-8B99-2027-E07532E75FE5}"/>
              </a:ext>
            </a:extLst>
          </p:cNvPr>
          <p:cNvSpPr>
            <a:spLocks noGrp="1"/>
          </p:cNvSpPr>
          <p:nvPr>
            <p:ph type="sldNum" sz="quarter" idx="15"/>
          </p:nvPr>
        </p:nvSpPr>
        <p:spPr/>
        <p:txBody>
          <a:bodyPr/>
          <a:lstStyle/>
          <a:p>
            <a:fld id="{A4231B69-FBD1-4C22-85BF-9904F0109019}" type="slidenum">
              <a:rPr lang="ar-SA" smtClean="0"/>
              <a:pPr/>
              <a:t>23</a:t>
            </a:fld>
            <a:endParaRPr lang="ar-SA"/>
          </a:p>
        </p:txBody>
      </p:sp>
      <p:sp>
        <p:nvSpPr>
          <p:cNvPr id="6" name="Footer Placeholder 5">
            <a:extLst>
              <a:ext uri="{FF2B5EF4-FFF2-40B4-BE49-F238E27FC236}">
                <a16:creationId xmlns:a16="http://schemas.microsoft.com/office/drawing/2014/main" id="{01D27CE6-7366-22E2-C349-F49B34D2D3A9}"/>
              </a:ext>
            </a:extLst>
          </p:cNvPr>
          <p:cNvSpPr>
            <a:spLocks noGrp="1"/>
          </p:cNvSpPr>
          <p:nvPr>
            <p:ph type="ftr" sz="quarter" idx="16"/>
          </p:nvPr>
        </p:nvSpPr>
        <p:spPr>
          <a:xfrm>
            <a:off x="2267744" y="6381327"/>
            <a:ext cx="5904656" cy="464993"/>
          </a:xfrm>
        </p:spPr>
        <p:txBody>
          <a:bodyPr/>
          <a:lstStyle/>
          <a:p>
            <a:pPr algn="ctr"/>
            <a:r>
              <a:rPr lang="ar-SA" sz="1400" b="1" dirty="0">
                <a:solidFill>
                  <a:schemeClr val="tx1"/>
                </a:solidFill>
              </a:rPr>
              <a:t>جامعة أم البواقي-  - كلية الاقتصاد و التسيير و التجارة – قسم المحاسبة والمالية - السنة الثانية</a:t>
            </a:r>
          </a:p>
        </p:txBody>
      </p:sp>
      <p:pic>
        <p:nvPicPr>
          <p:cNvPr id="7" name="Image 6">
            <a:extLst>
              <a:ext uri="{FF2B5EF4-FFF2-40B4-BE49-F238E27FC236}">
                <a16:creationId xmlns:a16="http://schemas.microsoft.com/office/drawing/2014/main" id="{8BEF7A27-6185-7413-2789-281EAC58048D}"/>
              </a:ext>
            </a:extLst>
          </p:cNvPr>
          <p:cNvPicPr>
            <a:picLocks noChangeAspect="1"/>
          </p:cNvPicPr>
          <p:nvPr/>
        </p:nvPicPr>
        <p:blipFill>
          <a:blip r:embed="rId3"/>
          <a:stretch>
            <a:fillRect/>
          </a:stretch>
        </p:blipFill>
        <p:spPr>
          <a:xfrm>
            <a:off x="899592" y="2420888"/>
            <a:ext cx="6639980" cy="3888432"/>
          </a:xfrm>
          <a:prstGeom prst="rect">
            <a:avLst/>
          </a:prstGeom>
        </p:spPr>
      </p:pic>
    </p:spTree>
    <p:extLst>
      <p:ext uri="{BB962C8B-B14F-4D97-AF65-F5344CB8AC3E}">
        <p14:creationId xmlns:p14="http://schemas.microsoft.com/office/powerpoint/2010/main" val="4278867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07956-1207-1D31-B008-DD6A4BBD4F78}"/>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48044E42-239A-6A65-8B3B-EA59BAB0455F}"/>
              </a:ext>
            </a:extLst>
          </p:cNvPr>
          <p:cNvSpPr>
            <a:spLocks noGrp="1"/>
          </p:cNvSpPr>
          <p:nvPr>
            <p:ph type="title"/>
          </p:nvPr>
        </p:nvSpPr>
        <p:spPr>
          <a:xfrm>
            <a:off x="457200" y="260648"/>
            <a:ext cx="7467600" cy="936104"/>
          </a:xfrm>
        </p:spPr>
        <p:style>
          <a:lnRef idx="2">
            <a:schemeClr val="dk1"/>
          </a:lnRef>
          <a:fillRef idx="1">
            <a:schemeClr val="lt1"/>
          </a:fillRef>
          <a:effectRef idx="0">
            <a:schemeClr val="dk1"/>
          </a:effectRef>
          <a:fontRef idx="minor">
            <a:schemeClr val="dk1"/>
          </a:fontRef>
        </p:style>
        <p:txBody>
          <a:bodyPr anchor="ctr">
            <a:noAutofit/>
          </a:bodyPr>
          <a:lstStyle/>
          <a:p>
            <a:pPr algn="ctr"/>
            <a:r>
              <a:rPr lang="ar-SA" sz="3200" b="1" dirty="0">
                <a:solidFill>
                  <a:schemeClr val="tx1"/>
                </a:solidFill>
              </a:rPr>
              <a:t>الفصـــــــل </a:t>
            </a:r>
            <a:r>
              <a:rPr lang="ar-DZ" sz="3200" b="1" dirty="0">
                <a:solidFill>
                  <a:schemeClr val="tx1"/>
                </a:solidFill>
              </a:rPr>
              <a:t>العاشر</a:t>
            </a:r>
            <a:br>
              <a:rPr lang="ar-SA" sz="2000" dirty="0">
                <a:solidFill>
                  <a:schemeClr val="tx1"/>
                </a:solidFill>
              </a:rPr>
            </a:br>
            <a:r>
              <a:rPr lang="ar-DZ" sz="2400" b="1" dirty="0">
                <a:solidFill>
                  <a:schemeClr val="tx1"/>
                </a:solidFill>
              </a:rPr>
              <a:t>مدخل للتحليل المالي</a:t>
            </a:r>
            <a:endParaRPr lang="ar-SA" sz="1800" b="1" dirty="0"/>
          </a:p>
        </p:txBody>
      </p:sp>
      <p:sp>
        <p:nvSpPr>
          <p:cNvPr id="16" name="Content Placeholder 15">
            <a:extLst>
              <a:ext uri="{FF2B5EF4-FFF2-40B4-BE49-F238E27FC236}">
                <a16:creationId xmlns:a16="http://schemas.microsoft.com/office/drawing/2014/main" id="{85F372CC-77D3-8569-23F3-0B185E756381}"/>
              </a:ext>
            </a:extLst>
          </p:cNvPr>
          <p:cNvSpPr>
            <a:spLocks noGrp="1"/>
          </p:cNvSpPr>
          <p:nvPr>
            <p:ph sz="quarter" idx="1"/>
          </p:nvPr>
        </p:nvSpPr>
        <p:spPr>
          <a:xfrm>
            <a:off x="467544" y="1340768"/>
            <a:ext cx="7467600" cy="5040560"/>
          </a:xfrm>
        </p:spPr>
        <p:style>
          <a:lnRef idx="2">
            <a:schemeClr val="dk1"/>
          </a:lnRef>
          <a:fillRef idx="1">
            <a:schemeClr val="lt1"/>
          </a:fillRef>
          <a:effectRef idx="0">
            <a:schemeClr val="dk1"/>
          </a:effectRef>
          <a:fontRef idx="minor">
            <a:schemeClr val="dk1"/>
          </a:fontRef>
        </p:style>
        <p:txBody>
          <a:bodyPr/>
          <a:lstStyle/>
          <a:p>
            <a:pPr marL="0" indent="0" algn="just">
              <a:buNone/>
            </a:pPr>
            <a:r>
              <a:rPr lang="ar-DZ" b="1" dirty="0"/>
              <a:t>3</a:t>
            </a:r>
            <a:r>
              <a:rPr lang="ar-SA" b="1" dirty="0"/>
              <a:t>- التحليل المالي بواسطة النسب (نسب: السيولة، النشاط،).</a:t>
            </a:r>
            <a:endParaRPr lang="ar-DZ" b="1" dirty="0"/>
          </a:p>
          <a:p>
            <a:pPr marL="0" indent="0" algn="just">
              <a:buNone/>
            </a:pPr>
            <a:r>
              <a:rPr lang="ar-DZ" b="1" dirty="0"/>
              <a:t>جدول الدخل (حساب النتائج)</a:t>
            </a:r>
          </a:p>
          <a:p>
            <a:pPr marL="0" indent="0" algn="just">
              <a:buNone/>
            </a:pPr>
            <a:endParaRPr lang="ar-DZ" dirty="0"/>
          </a:p>
        </p:txBody>
      </p:sp>
      <p:sp>
        <p:nvSpPr>
          <p:cNvPr id="4" name="Date Placeholder 3">
            <a:extLst>
              <a:ext uri="{FF2B5EF4-FFF2-40B4-BE49-F238E27FC236}">
                <a16:creationId xmlns:a16="http://schemas.microsoft.com/office/drawing/2014/main" id="{FAAB56CC-CB80-B0C7-C397-1ED58C74EB5A}"/>
              </a:ext>
            </a:extLst>
          </p:cNvPr>
          <p:cNvSpPr>
            <a:spLocks noGrp="1"/>
          </p:cNvSpPr>
          <p:nvPr>
            <p:ph type="dt" sz="half" idx="14"/>
          </p:nvPr>
        </p:nvSpPr>
        <p:spPr>
          <a:xfrm>
            <a:off x="539552" y="6484547"/>
            <a:ext cx="1070272" cy="360040"/>
          </a:xfrm>
        </p:spPr>
        <p:txBody>
          <a:bodyPr/>
          <a:lstStyle/>
          <a:p>
            <a:pPr algn="l" rtl="0"/>
            <a:fld id="{6E8DA560-EBEA-43A3-BF6B-06953C4A4D58}" type="datetime3">
              <a:rPr lang="en-US" b="1" smtClean="0"/>
              <a:t>6 May 2025</a:t>
            </a:fld>
            <a:endParaRPr lang="ar-SA" b="1" dirty="0"/>
          </a:p>
        </p:txBody>
      </p:sp>
      <p:sp>
        <p:nvSpPr>
          <p:cNvPr id="5" name="Slide Number Placeholder 4">
            <a:extLst>
              <a:ext uri="{FF2B5EF4-FFF2-40B4-BE49-F238E27FC236}">
                <a16:creationId xmlns:a16="http://schemas.microsoft.com/office/drawing/2014/main" id="{0981FFBE-9F88-5E4B-922E-C8F28ABDEA45}"/>
              </a:ext>
            </a:extLst>
          </p:cNvPr>
          <p:cNvSpPr>
            <a:spLocks noGrp="1"/>
          </p:cNvSpPr>
          <p:nvPr>
            <p:ph type="sldNum" sz="quarter" idx="15"/>
          </p:nvPr>
        </p:nvSpPr>
        <p:spPr/>
        <p:txBody>
          <a:bodyPr/>
          <a:lstStyle/>
          <a:p>
            <a:fld id="{A4231B69-FBD1-4C22-85BF-9904F0109019}" type="slidenum">
              <a:rPr lang="ar-SA" smtClean="0"/>
              <a:pPr/>
              <a:t>24</a:t>
            </a:fld>
            <a:endParaRPr lang="ar-SA"/>
          </a:p>
        </p:txBody>
      </p:sp>
      <p:sp>
        <p:nvSpPr>
          <p:cNvPr id="6" name="Footer Placeholder 5">
            <a:extLst>
              <a:ext uri="{FF2B5EF4-FFF2-40B4-BE49-F238E27FC236}">
                <a16:creationId xmlns:a16="http://schemas.microsoft.com/office/drawing/2014/main" id="{7E99E012-2821-5029-8787-6EB1EAA4E7AD}"/>
              </a:ext>
            </a:extLst>
          </p:cNvPr>
          <p:cNvSpPr>
            <a:spLocks noGrp="1"/>
          </p:cNvSpPr>
          <p:nvPr>
            <p:ph type="ftr" sz="quarter" idx="16"/>
          </p:nvPr>
        </p:nvSpPr>
        <p:spPr>
          <a:xfrm>
            <a:off x="2267744" y="6381327"/>
            <a:ext cx="5904656" cy="464993"/>
          </a:xfrm>
        </p:spPr>
        <p:txBody>
          <a:bodyPr/>
          <a:lstStyle/>
          <a:p>
            <a:pPr algn="ctr"/>
            <a:r>
              <a:rPr lang="ar-SA" sz="1400" b="1" dirty="0">
                <a:solidFill>
                  <a:schemeClr val="tx1"/>
                </a:solidFill>
              </a:rPr>
              <a:t>جامعة أم البواقي-  - كلية الاقتصاد و التسيير و التجارة – قسم المحاسبة والمالية - السنة الثانية</a:t>
            </a:r>
          </a:p>
        </p:txBody>
      </p:sp>
      <p:pic>
        <p:nvPicPr>
          <p:cNvPr id="3" name="Image 2">
            <a:extLst>
              <a:ext uri="{FF2B5EF4-FFF2-40B4-BE49-F238E27FC236}">
                <a16:creationId xmlns:a16="http://schemas.microsoft.com/office/drawing/2014/main" id="{A185AF4F-A940-4B92-FB56-D695381FFF0E}"/>
              </a:ext>
            </a:extLst>
          </p:cNvPr>
          <p:cNvPicPr>
            <a:picLocks noChangeAspect="1"/>
          </p:cNvPicPr>
          <p:nvPr/>
        </p:nvPicPr>
        <p:blipFill>
          <a:blip r:embed="rId3"/>
          <a:stretch>
            <a:fillRect/>
          </a:stretch>
        </p:blipFill>
        <p:spPr>
          <a:xfrm>
            <a:off x="1115616" y="2204864"/>
            <a:ext cx="5616624" cy="4104456"/>
          </a:xfrm>
          <a:prstGeom prst="rect">
            <a:avLst/>
          </a:prstGeom>
        </p:spPr>
      </p:pic>
    </p:spTree>
    <p:extLst>
      <p:ext uri="{BB962C8B-B14F-4D97-AF65-F5344CB8AC3E}">
        <p14:creationId xmlns:p14="http://schemas.microsoft.com/office/powerpoint/2010/main" val="39054834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2485B-8691-F2CF-3647-83840B3FE28F}"/>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ABA77110-CBF6-79DE-386F-E89D1E63B539}"/>
              </a:ext>
            </a:extLst>
          </p:cNvPr>
          <p:cNvSpPr>
            <a:spLocks noGrp="1"/>
          </p:cNvSpPr>
          <p:nvPr>
            <p:ph type="title"/>
          </p:nvPr>
        </p:nvSpPr>
        <p:spPr>
          <a:xfrm>
            <a:off x="467544" y="980728"/>
            <a:ext cx="7467600" cy="1156990"/>
          </a:xfrm>
        </p:spPr>
        <p:style>
          <a:lnRef idx="2">
            <a:schemeClr val="dk1"/>
          </a:lnRef>
          <a:fillRef idx="1">
            <a:schemeClr val="lt1"/>
          </a:fillRef>
          <a:effectRef idx="0">
            <a:schemeClr val="dk1"/>
          </a:effectRef>
          <a:fontRef idx="minor">
            <a:schemeClr val="dk1"/>
          </a:fontRef>
        </p:style>
        <p:txBody>
          <a:bodyPr anchor="ctr">
            <a:noAutofit/>
          </a:bodyPr>
          <a:lstStyle/>
          <a:p>
            <a:pPr algn="ctr"/>
            <a:r>
              <a:rPr lang="ar-SA" sz="3200" b="1" dirty="0">
                <a:solidFill>
                  <a:schemeClr val="tx1"/>
                </a:solidFill>
              </a:rPr>
              <a:t>الفصـــــــل </a:t>
            </a:r>
            <a:r>
              <a:rPr lang="ar-DZ" sz="3200" b="1" dirty="0">
                <a:solidFill>
                  <a:schemeClr val="tx1"/>
                </a:solidFill>
              </a:rPr>
              <a:t>العاشر</a:t>
            </a:r>
            <a:br>
              <a:rPr lang="ar-SA" sz="2000" dirty="0">
                <a:solidFill>
                  <a:schemeClr val="tx1"/>
                </a:solidFill>
              </a:rPr>
            </a:br>
            <a:r>
              <a:rPr lang="ar-DZ" sz="2400" b="1" dirty="0">
                <a:solidFill>
                  <a:schemeClr val="tx1"/>
                </a:solidFill>
              </a:rPr>
              <a:t>مدخل للتحليل المالي</a:t>
            </a:r>
            <a:endParaRPr lang="ar-SA" sz="1800" b="1" dirty="0"/>
          </a:p>
        </p:txBody>
      </p:sp>
      <p:sp>
        <p:nvSpPr>
          <p:cNvPr id="16" name="Content Placeholder 15">
            <a:extLst>
              <a:ext uri="{FF2B5EF4-FFF2-40B4-BE49-F238E27FC236}">
                <a16:creationId xmlns:a16="http://schemas.microsoft.com/office/drawing/2014/main" id="{A77290C5-08B2-8D4D-ADFE-1B9D18163705}"/>
              </a:ext>
            </a:extLst>
          </p:cNvPr>
          <p:cNvSpPr>
            <a:spLocks noGrp="1"/>
          </p:cNvSpPr>
          <p:nvPr>
            <p:ph sz="quarter" idx="1"/>
          </p:nvPr>
        </p:nvSpPr>
        <p:spPr>
          <a:xfrm>
            <a:off x="467544" y="2276872"/>
            <a:ext cx="7467600" cy="4176464"/>
          </a:xfrm>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ar-DZ" b="1" dirty="0"/>
              <a:t>3</a:t>
            </a:r>
            <a:r>
              <a:rPr lang="ar-SA" b="1" dirty="0"/>
              <a:t>- التحليل المالي بواسطة النسب (نسب: السيولة، النشاط،).</a:t>
            </a:r>
            <a:endParaRPr lang="ar-DZ" b="1" dirty="0"/>
          </a:p>
          <a:p>
            <a:pPr marL="274320" marR="0" lvl="0" indent="-274320" algn="r" defTabSz="914400" rtl="1" eaLnBrk="1" fontAlgn="auto" latinLnBrk="0" hangingPunct="1">
              <a:lnSpc>
                <a:spcPct val="100000"/>
              </a:lnSpc>
              <a:spcBef>
                <a:spcPct val="20000"/>
              </a:spcBef>
              <a:spcAft>
                <a:spcPts val="0"/>
              </a:spcAft>
              <a:buClr>
                <a:srgbClr val="0BD0D9"/>
              </a:buClr>
              <a:buSzPct val="95000"/>
              <a:buFont typeface="Wingdings" pitchFamily="2" charset="2"/>
              <a:buNone/>
              <a:tabLst/>
              <a:defRPr/>
            </a:pPr>
            <a:r>
              <a:rPr kumimoji="0" lang="ar-SA" sz="2800" b="1" i="0" u="sng" strike="noStrike" kern="1200" cap="none" spc="0" normalizeH="0" baseline="0" noProof="0" dirty="0">
                <a:ln>
                  <a:noFill/>
                </a:ln>
                <a:solidFill>
                  <a:srgbClr val="FF0000"/>
                </a:solidFill>
                <a:effectLst/>
                <a:uLnTx/>
                <a:uFillTx/>
                <a:latin typeface="Constantia"/>
                <a:ea typeface="+mn-ea"/>
                <a:cs typeface="Traditional Arabic" panose="02020603050405020304" pitchFamily="18" charset="-78"/>
              </a:rPr>
              <a:t>نسب السيولة</a:t>
            </a:r>
            <a:endParaRPr kumimoji="0" lang="ar-SA" sz="2800" b="0" i="0" u="none" strike="noStrike" kern="1200" cap="none" spc="0" normalizeH="0" baseline="0" noProof="0" dirty="0">
              <a:ln>
                <a:noFill/>
              </a:ln>
              <a:solidFill>
                <a:srgbClr val="FF0000"/>
              </a:solidFill>
              <a:effectLst/>
              <a:uLnTx/>
              <a:uFillTx/>
              <a:latin typeface="Constantia"/>
              <a:ea typeface="+mn-ea"/>
              <a:cs typeface="Traditional Arabic" panose="02020603050405020304" pitchFamily="18" charset="-78"/>
            </a:endParaRPr>
          </a:p>
          <a:p>
            <a:pPr marL="0" marR="0" lvl="0" indent="-274320" algn="just" defTabSz="914400" rtl="1" eaLnBrk="1" fontAlgn="auto" latinLnBrk="0" hangingPunct="1">
              <a:lnSpc>
                <a:spcPct val="100000"/>
              </a:lnSpc>
              <a:spcBef>
                <a:spcPct val="20000"/>
              </a:spcBef>
              <a:spcAft>
                <a:spcPts val="0"/>
              </a:spcAft>
              <a:buClr>
                <a:srgbClr val="0BD0D9"/>
              </a:buClr>
              <a:buSzPct val="95000"/>
              <a:buFont typeface="Wingdings" pitchFamily="2" charset="2"/>
              <a:buNone/>
              <a:tabLst/>
              <a:defRPr/>
            </a:pPr>
            <a:r>
              <a:rPr kumimoji="0" lang="ar-SA" i="0" u="none" strike="noStrike" kern="1200" cap="none" spc="0" normalizeH="0" baseline="0" noProof="0" dirty="0">
                <a:ln>
                  <a:noFill/>
                </a:ln>
                <a:solidFill>
                  <a:prstClr val="black"/>
                </a:solidFill>
                <a:effectLst/>
                <a:uLnTx/>
                <a:uFillTx/>
                <a:latin typeface="Constantia"/>
                <a:ea typeface="+mn-ea"/>
                <a:cs typeface="Traditional Arabic" panose="02020603050405020304" pitchFamily="18" charset="-78"/>
              </a:rPr>
              <a:t>تستخدم نسب السيولة من أجل تقويم قدرة المنشأة على الوفاء بالتزاماتها قصيرة الأجل:</a:t>
            </a:r>
            <a:endParaRPr kumimoji="0" lang="en-US" i="0" u="none" strike="noStrike" kern="1200" cap="none" spc="0" normalizeH="0" baseline="0" noProof="0" dirty="0">
              <a:ln>
                <a:noFill/>
              </a:ln>
              <a:solidFill>
                <a:prstClr val="black"/>
              </a:solidFill>
              <a:effectLst/>
              <a:uLnTx/>
              <a:uFillTx/>
              <a:latin typeface="Constantia"/>
              <a:ea typeface="+mn-ea"/>
              <a:cs typeface="+mn-cs"/>
            </a:endParaRPr>
          </a:p>
          <a:p>
            <a:pPr marL="0" marR="0" lvl="0" indent="-274320" algn="r" defTabSz="914400" rtl="1" eaLnBrk="1" fontAlgn="auto" latinLnBrk="0" hangingPunct="1">
              <a:lnSpc>
                <a:spcPct val="100000"/>
              </a:lnSpc>
              <a:spcBef>
                <a:spcPct val="20000"/>
              </a:spcBef>
              <a:spcAft>
                <a:spcPts val="0"/>
              </a:spcAft>
              <a:buClr>
                <a:srgbClr val="0BD0D9"/>
              </a:buClr>
              <a:buSzPct val="95000"/>
              <a:buFont typeface="Wingdings" pitchFamily="2" charset="2"/>
              <a:buNone/>
              <a:tabLst/>
              <a:defRPr/>
            </a:pPr>
            <a:r>
              <a:rPr kumimoji="0" lang="ar-SA" sz="3600" b="1" i="0" u="sng" strike="noStrike" kern="1200" cap="none" spc="0" normalizeH="0" baseline="0" noProof="0" dirty="0">
                <a:ln>
                  <a:noFill/>
                </a:ln>
                <a:solidFill>
                  <a:srgbClr val="0F6FC6"/>
                </a:solidFill>
                <a:effectLst/>
                <a:uLnTx/>
                <a:uFillTx/>
                <a:latin typeface="Constantia"/>
                <a:ea typeface="+mn-ea"/>
                <a:cs typeface="Traditional Arabic" panose="02020603050405020304" pitchFamily="18" charset="-78"/>
              </a:rPr>
              <a:t> </a:t>
            </a:r>
            <a:r>
              <a:rPr kumimoji="0" lang="ar-SA" b="1" i="0" u="sng" strike="noStrike" kern="1200" cap="none" spc="0" normalizeH="0" baseline="0" noProof="0" dirty="0">
                <a:ln>
                  <a:noFill/>
                </a:ln>
                <a:solidFill>
                  <a:srgbClr val="0F6FC6"/>
                </a:solidFill>
                <a:effectLst/>
                <a:uLnTx/>
                <a:uFillTx/>
                <a:latin typeface="Constantia"/>
                <a:ea typeface="+mn-ea"/>
                <a:cs typeface="Traditional Arabic" panose="02020603050405020304" pitchFamily="18" charset="-78"/>
              </a:rPr>
              <a:t>(أ) نسبة السيولة العامة</a:t>
            </a:r>
            <a:endParaRPr kumimoji="0" lang="ar-SA" sz="3600" b="1" i="0" u="sng" strike="noStrike" kern="1200" cap="none" spc="0" normalizeH="0" baseline="0" noProof="0" dirty="0">
              <a:ln>
                <a:noFill/>
              </a:ln>
              <a:solidFill>
                <a:srgbClr val="0F6FC6"/>
              </a:solidFill>
              <a:effectLst/>
              <a:uLnTx/>
              <a:uFillTx/>
              <a:latin typeface="Constantia"/>
              <a:ea typeface="+mn-ea"/>
              <a:cs typeface="Traditional Arabic" panose="02020603050405020304" pitchFamily="18" charset="-78"/>
            </a:endParaRPr>
          </a:p>
          <a:p>
            <a:pPr marL="0" marR="0" lvl="0" indent="-274320" algn="r" defTabSz="914400" rtl="1" eaLnBrk="1" fontAlgn="auto" latinLnBrk="0" hangingPunct="1">
              <a:lnSpc>
                <a:spcPct val="100000"/>
              </a:lnSpc>
              <a:spcBef>
                <a:spcPct val="20000"/>
              </a:spcBef>
              <a:spcAft>
                <a:spcPts val="0"/>
              </a:spcAft>
              <a:buClr>
                <a:srgbClr val="0BD0D9"/>
              </a:buClr>
              <a:buSzPct val="95000"/>
              <a:buFont typeface="Wingdings" pitchFamily="2" charset="2"/>
              <a:buNone/>
              <a:tabLst/>
              <a:defRPr/>
            </a:pPr>
            <a:r>
              <a:rPr kumimoji="0" lang="ar-SA" sz="2000" b="1" i="0" u="none" strike="noStrike" kern="1200" cap="none" spc="0" normalizeH="0" baseline="0" noProof="0" dirty="0">
                <a:ln>
                  <a:noFill/>
                </a:ln>
                <a:solidFill>
                  <a:prstClr val="black"/>
                </a:solidFill>
                <a:effectLst/>
                <a:uLnTx/>
                <a:uFillTx/>
                <a:latin typeface="Constantia"/>
                <a:ea typeface="+mn-ea"/>
                <a:cs typeface="Traditional Arabic" panose="02020603050405020304" pitchFamily="18" charset="-78"/>
              </a:rPr>
              <a:t>يمكن التعبير عنها:</a:t>
            </a:r>
          </a:p>
          <a:p>
            <a:pPr marL="609600" marR="0" lvl="0" indent="-609600" algn="ctr" defTabSz="914400" rtl="1" eaLnBrk="1" fontAlgn="auto" latinLnBrk="0" hangingPunct="1">
              <a:lnSpc>
                <a:spcPct val="100000"/>
              </a:lnSpc>
              <a:spcBef>
                <a:spcPct val="20000"/>
              </a:spcBef>
              <a:spcAft>
                <a:spcPts val="0"/>
              </a:spcAft>
              <a:buClr>
                <a:srgbClr val="0BD0D9"/>
              </a:buClr>
              <a:buSzPct val="95000"/>
              <a:buFont typeface="Wingdings 2" pitchFamily="18" charset="2"/>
              <a:buNone/>
              <a:tabLst/>
              <a:defRPr/>
            </a:pPr>
            <a:r>
              <a:rPr kumimoji="0" lang="ar-SA" sz="2000" b="1" i="0" u="none" strike="noStrike" kern="1200" cap="none" spc="0" normalizeH="0" baseline="0" noProof="0" dirty="0">
                <a:ln>
                  <a:noFill/>
                </a:ln>
                <a:solidFill>
                  <a:prstClr val="black"/>
                </a:solidFill>
                <a:effectLst/>
                <a:uLnTx/>
                <a:uFillTx/>
                <a:latin typeface="Arial" charset="0"/>
                <a:ea typeface="+mn-ea"/>
              </a:rPr>
              <a:t>الأصول المتداولة / الديون قصيرة الأجل</a:t>
            </a:r>
          </a:p>
          <a:p>
            <a:pPr marL="609600" marR="0" lvl="0" indent="-609600" algn="ctr" defTabSz="914400" rtl="1" eaLnBrk="1" fontAlgn="auto" latinLnBrk="0" hangingPunct="1">
              <a:lnSpc>
                <a:spcPct val="100000"/>
              </a:lnSpc>
              <a:spcBef>
                <a:spcPct val="20000"/>
              </a:spcBef>
              <a:spcAft>
                <a:spcPts val="0"/>
              </a:spcAft>
              <a:buClr>
                <a:srgbClr val="0BD0D9"/>
              </a:buClr>
              <a:buSzPct val="95000"/>
              <a:buFont typeface="Wingdings 2" pitchFamily="18" charset="2"/>
              <a:buNone/>
              <a:tabLst/>
              <a:defRPr/>
            </a:pPr>
            <a:r>
              <a:rPr kumimoji="0" lang="ar-SA" sz="2000" b="1" i="0" u="none" strike="noStrike" kern="1200" cap="none" spc="0" normalizeH="0" baseline="0" noProof="0" dirty="0">
                <a:ln>
                  <a:noFill/>
                </a:ln>
                <a:solidFill>
                  <a:prstClr val="black"/>
                </a:solidFill>
                <a:effectLst/>
                <a:uLnTx/>
                <a:uFillTx/>
                <a:latin typeface="Arial" charset="0"/>
                <a:ea typeface="+mn-ea"/>
              </a:rPr>
              <a:t>= </a:t>
            </a:r>
            <a:r>
              <a:rPr kumimoji="0" lang="en-US" sz="2000" b="1" i="0" u="none" strike="noStrike" kern="1200" cap="none" spc="0" normalizeH="0" baseline="0" noProof="0" dirty="0">
                <a:ln>
                  <a:noFill/>
                </a:ln>
                <a:solidFill>
                  <a:prstClr val="black"/>
                </a:solidFill>
                <a:effectLst/>
                <a:uLnTx/>
                <a:uFillTx/>
                <a:latin typeface="Arial" charset="0"/>
                <a:ea typeface="+mn-ea"/>
                <a:cs typeface="+mn-cs"/>
              </a:rPr>
              <a:t>163000</a:t>
            </a:r>
            <a:r>
              <a:rPr kumimoji="0" lang="ar-SA" sz="2000" b="1" i="0" u="none" strike="noStrike" kern="1200" cap="none" spc="0" normalizeH="0" baseline="0" noProof="0" dirty="0">
                <a:ln>
                  <a:noFill/>
                </a:ln>
                <a:solidFill>
                  <a:prstClr val="black"/>
                </a:solidFill>
                <a:effectLst/>
                <a:uLnTx/>
                <a:uFillTx/>
                <a:latin typeface="Arial" charset="0"/>
                <a:ea typeface="+mn-ea"/>
              </a:rPr>
              <a:t>/</a:t>
            </a:r>
            <a:r>
              <a:rPr kumimoji="0" lang="en-US" sz="2000" b="1" i="0" u="none" strike="noStrike" kern="1200" cap="none" spc="0" normalizeH="0" baseline="0" noProof="0" dirty="0">
                <a:ln>
                  <a:noFill/>
                </a:ln>
                <a:solidFill>
                  <a:prstClr val="black"/>
                </a:solidFill>
                <a:effectLst/>
                <a:uLnTx/>
                <a:uFillTx/>
                <a:latin typeface="Arial" charset="0"/>
                <a:ea typeface="+mn-ea"/>
                <a:cs typeface="+mn-cs"/>
              </a:rPr>
              <a:t>67000</a:t>
            </a:r>
            <a:endParaRPr kumimoji="0" lang="ar-SA" sz="2000" b="1" i="0" u="none" strike="noStrike" kern="1200" cap="none" spc="0" normalizeH="0" baseline="0" noProof="0" dirty="0">
              <a:ln>
                <a:noFill/>
              </a:ln>
              <a:solidFill>
                <a:prstClr val="black"/>
              </a:solidFill>
              <a:effectLst/>
              <a:uLnTx/>
              <a:uFillTx/>
              <a:latin typeface="Arial" charset="0"/>
              <a:ea typeface="+mn-ea"/>
            </a:endParaRPr>
          </a:p>
          <a:p>
            <a:pPr marL="609600" marR="0" lvl="0" indent="-609600" algn="ctr" defTabSz="914400" rtl="1" eaLnBrk="1" fontAlgn="auto" latinLnBrk="0" hangingPunct="1">
              <a:lnSpc>
                <a:spcPct val="100000"/>
              </a:lnSpc>
              <a:spcBef>
                <a:spcPct val="20000"/>
              </a:spcBef>
              <a:spcAft>
                <a:spcPts val="0"/>
              </a:spcAft>
              <a:buClr>
                <a:srgbClr val="0BD0D9"/>
              </a:buClr>
              <a:buSzPct val="95000"/>
              <a:buFont typeface="Wingdings 2" pitchFamily="18" charset="2"/>
              <a:buNone/>
              <a:tabLst/>
              <a:defRPr/>
            </a:pPr>
            <a:r>
              <a:rPr kumimoji="0" lang="ar-SA" sz="2000" b="1" i="0" u="none" strike="noStrike" kern="1200" cap="none" spc="0" normalizeH="0" baseline="0" noProof="0" dirty="0">
                <a:ln>
                  <a:noFill/>
                </a:ln>
                <a:solidFill>
                  <a:prstClr val="black"/>
                </a:solidFill>
                <a:effectLst/>
                <a:uLnTx/>
                <a:uFillTx/>
                <a:latin typeface="Arial" charset="0"/>
                <a:ea typeface="+mn-ea"/>
              </a:rPr>
              <a:t>=</a:t>
            </a:r>
            <a:r>
              <a:rPr kumimoji="0" lang="en-US" sz="2000" b="1" i="0" u="none" strike="noStrike" kern="1200" cap="none" spc="0" normalizeH="0" baseline="0" noProof="0" dirty="0">
                <a:ln>
                  <a:noFill/>
                </a:ln>
                <a:solidFill>
                  <a:prstClr val="black"/>
                </a:solidFill>
                <a:effectLst/>
                <a:uLnTx/>
                <a:uFillTx/>
                <a:latin typeface="Arial" charset="0"/>
                <a:ea typeface="+mn-ea"/>
                <a:cs typeface="+mn-cs"/>
              </a:rPr>
              <a:t>2.4</a:t>
            </a:r>
            <a:r>
              <a:rPr kumimoji="0" lang="ar-SA" sz="2000" b="1" i="0" u="none" strike="noStrike" kern="1200" cap="none" spc="0" normalizeH="0" baseline="0" noProof="0" dirty="0">
                <a:ln>
                  <a:noFill/>
                </a:ln>
                <a:solidFill>
                  <a:prstClr val="black"/>
                </a:solidFill>
                <a:effectLst/>
                <a:uLnTx/>
                <a:uFillTx/>
                <a:latin typeface="Arial" charset="0"/>
                <a:ea typeface="+mn-ea"/>
              </a:rPr>
              <a:t> مرة</a:t>
            </a:r>
          </a:p>
          <a:p>
            <a:pPr marL="0" indent="0" algn="just">
              <a:buNone/>
            </a:pPr>
            <a:endParaRPr lang="ar-DZ" dirty="0"/>
          </a:p>
        </p:txBody>
      </p:sp>
      <p:sp>
        <p:nvSpPr>
          <p:cNvPr id="4" name="Date Placeholder 3">
            <a:extLst>
              <a:ext uri="{FF2B5EF4-FFF2-40B4-BE49-F238E27FC236}">
                <a16:creationId xmlns:a16="http://schemas.microsoft.com/office/drawing/2014/main" id="{9B9CEE8A-9953-5FA6-B647-70324A5356F4}"/>
              </a:ext>
            </a:extLst>
          </p:cNvPr>
          <p:cNvSpPr>
            <a:spLocks noGrp="1"/>
          </p:cNvSpPr>
          <p:nvPr>
            <p:ph type="dt" sz="half" idx="14"/>
          </p:nvPr>
        </p:nvSpPr>
        <p:spPr>
          <a:xfrm>
            <a:off x="539552" y="6484547"/>
            <a:ext cx="1070272" cy="360040"/>
          </a:xfrm>
        </p:spPr>
        <p:txBody>
          <a:bodyPr/>
          <a:lstStyle/>
          <a:p>
            <a:pPr algn="l" rtl="0"/>
            <a:fld id="{DFD25722-C817-49C8-A4DF-11E5B07CA975}" type="datetime3">
              <a:rPr lang="en-US" b="1" smtClean="0"/>
              <a:t>6 May 2025</a:t>
            </a:fld>
            <a:endParaRPr lang="ar-SA" b="1" dirty="0"/>
          </a:p>
        </p:txBody>
      </p:sp>
      <p:sp>
        <p:nvSpPr>
          <p:cNvPr id="5" name="Slide Number Placeholder 4">
            <a:extLst>
              <a:ext uri="{FF2B5EF4-FFF2-40B4-BE49-F238E27FC236}">
                <a16:creationId xmlns:a16="http://schemas.microsoft.com/office/drawing/2014/main" id="{F405F5CA-1F9B-D32C-0A68-C5D3E6883A32}"/>
              </a:ext>
            </a:extLst>
          </p:cNvPr>
          <p:cNvSpPr>
            <a:spLocks noGrp="1"/>
          </p:cNvSpPr>
          <p:nvPr>
            <p:ph type="sldNum" sz="quarter" idx="15"/>
          </p:nvPr>
        </p:nvSpPr>
        <p:spPr/>
        <p:txBody>
          <a:bodyPr/>
          <a:lstStyle/>
          <a:p>
            <a:fld id="{A4231B69-FBD1-4C22-85BF-9904F0109019}" type="slidenum">
              <a:rPr lang="ar-SA" smtClean="0"/>
              <a:pPr/>
              <a:t>25</a:t>
            </a:fld>
            <a:endParaRPr lang="ar-SA"/>
          </a:p>
        </p:txBody>
      </p:sp>
      <p:sp>
        <p:nvSpPr>
          <p:cNvPr id="6" name="Footer Placeholder 5">
            <a:extLst>
              <a:ext uri="{FF2B5EF4-FFF2-40B4-BE49-F238E27FC236}">
                <a16:creationId xmlns:a16="http://schemas.microsoft.com/office/drawing/2014/main" id="{07995C41-82FE-2DDA-5107-5F8E64D43CBD}"/>
              </a:ext>
            </a:extLst>
          </p:cNvPr>
          <p:cNvSpPr>
            <a:spLocks noGrp="1"/>
          </p:cNvSpPr>
          <p:nvPr>
            <p:ph type="ftr" sz="quarter" idx="16"/>
          </p:nvPr>
        </p:nvSpPr>
        <p:spPr>
          <a:xfrm>
            <a:off x="2267744" y="6381327"/>
            <a:ext cx="5904656" cy="464993"/>
          </a:xfrm>
        </p:spPr>
        <p:txBody>
          <a:bodyPr/>
          <a:lstStyle/>
          <a:p>
            <a:pPr algn="ctr"/>
            <a:r>
              <a:rPr lang="ar-SA" sz="1400" b="1" dirty="0">
                <a:solidFill>
                  <a:schemeClr val="tx1"/>
                </a:solidFill>
              </a:rPr>
              <a:t>جامعة أم البواقي-  - كلية الاقتصاد و التسيير و التجارة – قسم المحاسبة والمالية - السنة الثانية</a:t>
            </a:r>
          </a:p>
        </p:txBody>
      </p:sp>
    </p:spTree>
    <p:extLst>
      <p:ext uri="{BB962C8B-B14F-4D97-AF65-F5344CB8AC3E}">
        <p14:creationId xmlns:p14="http://schemas.microsoft.com/office/powerpoint/2010/main" val="20500857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2C7517-FBEA-C6CA-F294-94CF3812D406}"/>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17906485-0674-BAE6-BBDE-8658B2E9F5B2}"/>
              </a:ext>
            </a:extLst>
          </p:cNvPr>
          <p:cNvSpPr>
            <a:spLocks noGrp="1"/>
          </p:cNvSpPr>
          <p:nvPr>
            <p:ph type="title"/>
          </p:nvPr>
        </p:nvSpPr>
        <p:spPr>
          <a:xfrm>
            <a:off x="539552" y="980728"/>
            <a:ext cx="7467600" cy="1156990"/>
          </a:xfrm>
        </p:spPr>
        <p:style>
          <a:lnRef idx="2">
            <a:schemeClr val="dk1"/>
          </a:lnRef>
          <a:fillRef idx="1">
            <a:schemeClr val="lt1"/>
          </a:fillRef>
          <a:effectRef idx="0">
            <a:schemeClr val="dk1"/>
          </a:effectRef>
          <a:fontRef idx="minor">
            <a:schemeClr val="dk1"/>
          </a:fontRef>
        </p:style>
        <p:txBody>
          <a:bodyPr anchor="ctr">
            <a:noAutofit/>
          </a:bodyPr>
          <a:lstStyle/>
          <a:p>
            <a:pPr algn="ctr"/>
            <a:r>
              <a:rPr lang="ar-SA" sz="3200" b="1" dirty="0">
                <a:solidFill>
                  <a:schemeClr val="tx1"/>
                </a:solidFill>
              </a:rPr>
              <a:t>الفصـــــــل </a:t>
            </a:r>
            <a:r>
              <a:rPr lang="ar-DZ" sz="3200" b="1" dirty="0">
                <a:solidFill>
                  <a:schemeClr val="tx1"/>
                </a:solidFill>
              </a:rPr>
              <a:t>العاشر</a:t>
            </a:r>
            <a:br>
              <a:rPr lang="ar-SA" sz="2000" dirty="0">
                <a:solidFill>
                  <a:schemeClr val="tx1"/>
                </a:solidFill>
              </a:rPr>
            </a:br>
            <a:r>
              <a:rPr lang="ar-DZ" sz="2400" b="1" dirty="0">
                <a:solidFill>
                  <a:schemeClr val="tx1"/>
                </a:solidFill>
              </a:rPr>
              <a:t>مدخل للتحليل المالي</a:t>
            </a:r>
            <a:endParaRPr lang="ar-SA" sz="1800" b="1" dirty="0"/>
          </a:p>
        </p:txBody>
      </p:sp>
      <p:sp>
        <p:nvSpPr>
          <p:cNvPr id="16" name="Content Placeholder 15">
            <a:extLst>
              <a:ext uri="{FF2B5EF4-FFF2-40B4-BE49-F238E27FC236}">
                <a16:creationId xmlns:a16="http://schemas.microsoft.com/office/drawing/2014/main" id="{AD1CC148-A26E-0F1A-CA14-C9315A23823F}"/>
              </a:ext>
            </a:extLst>
          </p:cNvPr>
          <p:cNvSpPr>
            <a:spLocks noGrp="1"/>
          </p:cNvSpPr>
          <p:nvPr>
            <p:ph sz="quarter" idx="1"/>
          </p:nvPr>
        </p:nvSpPr>
        <p:spPr>
          <a:xfrm>
            <a:off x="611560" y="2348880"/>
            <a:ext cx="7467600" cy="4032448"/>
          </a:xfrm>
        </p:spPr>
        <p:style>
          <a:lnRef idx="2">
            <a:schemeClr val="dk1"/>
          </a:lnRef>
          <a:fillRef idx="1">
            <a:schemeClr val="lt1"/>
          </a:fillRef>
          <a:effectRef idx="0">
            <a:schemeClr val="dk1"/>
          </a:effectRef>
          <a:fontRef idx="minor">
            <a:schemeClr val="dk1"/>
          </a:fontRef>
        </p:style>
        <p:txBody>
          <a:bodyPr>
            <a:normAutofit fontScale="85000" lnSpcReduction="20000"/>
          </a:bodyPr>
          <a:lstStyle/>
          <a:p>
            <a:pPr marL="0" indent="0" algn="just">
              <a:buNone/>
            </a:pPr>
            <a:r>
              <a:rPr lang="ar-DZ" sz="2800" b="1" dirty="0"/>
              <a:t>3</a:t>
            </a:r>
            <a:r>
              <a:rPr lang="ar-SA" sz="2800" b="1" dirty="0"/>
              <a:t>- التحليل المالي بواسطة النسب (نسب: السيولة، النشاط،).</a:t>
            </a:r>
            <a:endParaRPr lang="ar-DZ" sz="2800" b="1" dirty="0"/>
          </a:p>
          <a:p>
            <a:pPr marL="274320" marR="0" lvl="0" indent="-274320" algn="r" defTabSz="914400" rtl="1" eaLnBrk="1" fontAlgn="auto" latinLnBrk="0" hangingPunct="1">
              <a:lnSpc>
                <a:spcPct val="100000"/>
              </a:lnSpc>
              <a:spcBef>
                <a:spcPct val="20000"/>
              </a:spcBef>
              <a:spcAft>
                <a:spcPts val="0"/>
              </a:spcAft>
              <a:buClr>
                <a:srgbClr val="0BD0D9"/>
              </a:buClr>
              <a:buSzPct val="95000"/>
              <a:buFont typeface="Wingdings" pitchFamily="2" charset="2"/>
              <a:buNone/>
              <a:tabLst/>
              <a:defRPr/>
            </a:pPr>
            <a:r>
              <a:rPr kumimoji="0" lang="ar-SA" sz="2800" b="1" i="0" u="sng" strike="noStrike" kern="1200" cap="none" spc="0" normalizeH="0" baseline="0" noProof="0" dirty="0">
                <a:ln>
                  <a:noFill/>
                </a:ln>
                <a:solidFill>
                  <a:srgbClr val="FF0000"/>
                </a:solidFill>
                <a:effectLst/>
                <a:uLnTx/>
                <a:uFillTx/>
                <a:latin typeface="Constantia"/>
                <a:ea typeface="+mn-ea"/>
                <a:cs typeface="Traditional Arabic" panose="02020603050405020304" pitchFamily="18" charset="-78"/>
              </a:rPr>
              <a:t>نسب السيولة</a:t>
            </a:r>
            <a:endParaRPr kumimoji="0" lang="ar-SA" sz="2800" b="0" i="0" u="none" strike="noStrike" kern="1200" cap="none" spc="0" normalizeH="0" baseline="0" noProof="0" dirty="0">
              <a:ln>
                <a:noFill/>
              </a:ln>
              <a:solidFill>
                <a:srgbClr val="FF0000"/>
              </a:solidFill>
              <a:effectLst/>
              <a:uLnTx/>
              <a:uFillTx/>
              <a:latin typeface="Constantia"/>
              <a:ea typeface="+mn-ea"/>
              <a:cs typeface="Traditional Arabic" panose="02020603050405020304" pitchFamily="18" charset="-78"/>
            </a:endParaRPr>
          </a:p>
          <a:p>
            <a:pPr marL="609600" marR="0" lvl="0" indent="-609600" algn="r" defTabSz="914400" rtl="1" eaLnBrk="1" fontAlgn="auto" latinLnBrk="0" hangingPunct="1">
              <a:lnSpc>
                <a:spcPct val="100000"/>
              </a:lnSpc>
              <a:spcBef>
                <a:spcPct val="20000"/>
              </a:spcBef>
              <a:spcAft>
                <a:spcPts val="0"/>
              </a:spcAft>
              <a:buClr>
                <a:srgbClr val="0BD0D9"/>
              </a:buClr>
              <a:buSzPct val="95000"/>
              <a:buFont typeface="Wingdings 2" pitchFamily="18" charset="2"/>
              <a:buNone/>
              <a:tabLst/>
              <a:defRPr/>
            </a:pPr>
            <a:r>
              <a:rPr kumimoji="0" lang="ar-SA" sz="2600" b="1" i="0" u="sng" strike="noStrike" kern="1200" cap="none" spc="0" normalizeH="0" baseline="0" noProof="0" dirty="0">
                <a:ln>
                  <a:noFill/>
                </a:ln>
                <a:solidFill>
                  <a:srgbClr val="0F6FC6"/>
                </a:solidFill>
                <a:effectLst/>
                <a:uLnTx/>
                <a:uFillTx/>
                <a:latin typeface="Arial" charset="0"/>
                <a:ea typeface="+mn-ea"/>
                <a:cs typeface="Traditional Arabic" panose="02020603050405020304" pitchFamily="18" charset="-78"/>
              </a:rPr>
              <a:t>(ب) نسبة السيولة</a:t>
            </a:r>
            <a:r>
              <a:rPr kumimoji="0" lang="ar-DZ" sz="2600" b="1" i="0" u="sng" strike="noStrike" kern="1200" cap="none" spc="0" normalizeH="0" baseline="0" noProof="0" dirty="0">
                <a:ln>
                  <a:noFill/>
                </a:ln>
                <a:solidFill>
                  <a:srgbClr val="0F6FC6"/>
                </a:solidFill>
                <a:effectLst/>
                <a:uLnTx/>
                <a:uFillTx/>
                <a:latin typeface="Arial" charset="0"/>
                <a:ea typeface="+mn-ea"/>
                <a:cs typeface="Traditional Arabic" panose="02020603050405020304" pitchFamily="18" charset="-78"/>
              </a:rPr>
              <a:t> السريع</a:t>
            </a:r>
            <a:r>
              <a:rPr kumimoji="0" lang="ar-SA" sz="2600" b="1" i="0" u="sng" strike="noStrike" kern="1200" cap="none" spc="0" normalizeH="0" baseline="0" noProof="0" dirty="0">
                <a:ln>
                  <a:noFill/>
                </a:ln>
                <a:solidFill>
                  <a:srgbClr val="0F6FC6"/>
                </a:solidFill>
                <a:effectLst/>
                <a:uLnTx/>
                <a:uFillTx/>
                <a:latin typeface="Arial" charset="0"/>
                <a:ea typeface="+mn-ea"/>
                <a:cs typeface="Traditional Arabic" panose="02020603050405020304" pitchFamily="18" charset="-78"/>
              </a:rPr>
              <a:t>ة</a:t>
            </a:r>
          </a:p>
          <a:p>
            <a:pPr marL="609600" marR="0" lvl="0" indent="-609600" algn="ctr" defTabSz="914400" rtl="1" eaLnBrk="1" fontAlgn="auto" latinLnBrk="0" hangingPunct="1">
              <a:lnSpc>
                <a:spcPct val="100000"/>
              </a:lnSpc>
              <a:spcBef>
                <a:spcPct val="20000"/>
              </a:spcBef>
              <a:spcAft>
                <a:spcPts val="0"/>
              </a:spcAft>
              <a:buClr>
                <a:srgbClr val="0BD0D9"/>
              </a:buClr>
              <a:buSzPct val="95000"/>
              <a:buFont typeface="Wingdings 2" pitchFamily="18" charset="2"/>
              <a:buNone/>
              <a:tabLst/>
              <a:defRPr/>
            </a:pPr>
            <a:r>
              <a:rPr kumimoji="0" lang="ar-SA" sz="2600" b="1" i="0" u="none" strike="noStrike" kern="1200" cap="none" spc="0" normalizeH="0" baseline="0" noProof="0" dirty="0">
                <a:ln>
                  <a:noFill/>
                </a:ln>
                <a:solidFill>
                  <a:prstClr val="black"/>
                </a:solidFill>
                <a:effectLst/>
                <a:uLnTx/>
                <a:uFillTx/>
                <a:latin typeface="Arial" charset="0"/>
                <a:ea typeface="+mn-ea"/>
                <a:cs typeface="Traditional Arabic" panose="02020603050405020304" pitchFamily="18" charset="-78"/>
              </a:rPr>
              <a:t>(الأصول المتداولة – المخزون) / الديون ق ج</a:t>
            </a:r>
          </a:p>
          <a:p>
            <a:pPr marL="609600" marR="0" lvl="0" indent="-609600" algn="ctr" defTabSz="914400" rtl="1" eaLnBrk="1" fontAlgn="auto" latinLnBrk="0" hangingPunct="1">
              <a:lnSpc>
                <a:spcPct val="100000"/>
              </a:lnSpc>
              <a:spcBef>
                <a:spcPct val="20000"/>
              </a:spcBef>
              <a:spcAft>
                <a:spcPts val="0"/>
              </a:spcAft>
              <a:buClr>
                <a:srgbClr val="0BD0D9"/>
              </a:buClr>
              <a:buSzPct val="95000"/>
              <a:buFont typeface="Wingdings 2" pitchFamily="18" charset="2"/>
              <a:buNone/>
              <a:tabLst/>
              <a:defRPr/>
            </a:pPr>
            <a:r>
              <a:rPr kumimoji="0" lang="ar-SA" sz="2600" b="1" i="0" u="none" strike="noStrike" kern="1200" cap="none" spc="0" normalizeH="0" baseline="0" noProof="0" dirty="0">
                <a:ln>
                  <a:noFill/>
                </a:ln>
                <a:solidFill>
                  <a:prstClr val="black"/>
                </a:solidFill>
                <a:effectLst/>
                <a:uLnTx/>
                <a:uFillTx/>
                <a:latin typeface="Arial" charset="0"/>
                <a:ea typeface="+mn-ea"/>
              </a:rPr>
              <a:t>= (</a:t>
            </a:r>
            <a:r>
              <a:rPr kumimoji="0" lang="en-US" sz="2600" b="1" i="0" u="none" strike="noStrike" kern="1200" cap="none" spc="0" normalizeH="0" baseline="0" noProof="0" dirty="0">
                <a:ln>
                  <a:noFill/>
                </a:ln>
                <a:solidFill>
                  <a:prstClr val="black"/>
                </a:solidFill>
                <a:effectLst/>
                <a:uLnTx/>
                <a:uFillTx/>
                <a:latin typeface="Arial" charset="0"/>
                <a:ea typeface="+mn-ea"/>
                <a:cs typeface="+mn-cs"/>
              </a:rPr>
              <a:t>163000</a:t>
            </a:r>
            <a:r>
              <a:rPr kumimoji="0" lang="ar-SA" sz="2600" b="1" i="0" u="none" strike="noStrike" kern="1200" cap="none" spc="0" normalizeH="0" baseline="0" noProof="0" dirty="0">
                <a:ln>
                  <a:noFill/>
                </a:ln>
                <a:solidFill>
                  <a:prstClr val="black"/>
                </a:solidFill>
                <a:effectLst/>
                <a:uLnTx/>
                <a:uFillTx/>
                <a:latin typeface="Arial" charset="0"/>
                <a:ea typeface="+mn-ea"/>
              </a:rPr>
              <a:t>-</a:t>
            </a:r>
            <a:r>
              <a:rPr kumimoji="0" lang="en-US" sz="2600" b="1" i="0" u="none" strike="noStrike" kern="1200" cap="none" spc="0" normalizeH="0" baseline="0" noProof="0" dirty="0">
                <a:ln>
                  <a:noFill/>
                </a:ln>
                <a:solidFill>
                  <a:prstClr val="black"/>
                </a:solidFill>
                <a:effectLst/>
                <a:uLnTx/>
                <a:uFillTx/>
                <a:latin typeface="Arial" charset="0"/>
                <a:ea typeface="+mn-ea"/>
                <a:cs typeface="+mn-cs"/>
              </a:rPr>
              <a:t>75000</a:t>
            </a:r>
            <a:r>
              <a:rPr kumimoji="0" lang="ar-SA" sz="2600" b="1" i="0" u="none" strike="noStrike" kern="1200" cap="none" spc="0" normalizeH="0" baseline="0" noProof="0" dirty="0">
                <a:ln>
                  <a:noFill/>
                </a:ln>
                <a:solidFill>
                  <a:prstClr val="black"/>
                </a:solidFill>
                <a:effectLst/>
                <a:uLnTx/>
                <a:uFillTx/>
                <a:latin typeface="Arial" charset="0"/>
                <a:ea typeface="+mn-ea"/>
              </a:rPr>
              <a:t>)/</a:t>
            </a:r>
            <a:r>
              <a:rPr kumimoji="0" lang="en-US" sz="2600" b="1" i="0" u="none" strike="noStrike" kern="1200" cap="none" spc="0" normalizeH="0" baseline="0" noProof="0" dirty="0">
                <a:ln>
                  <a:noFill/>
                </a:ln>
                <a:solidFill>
                  <a:prstClr val="black"/>
                </a:solidFill>
                <a:effectLst/>
                <a:uLnTx/>
                <a:uFillTx/>
                <a:latin typeface="Arial" charset="0"/>
                <a:ea typeface="+mn-ea"/>
                <a:cs typeface="+mn-cs"/>
              </a:rPr>
              <a:t>67000</a:t>
            </a:r>
            <a:endParaRPr kumimoji="0" lang="ar-SA" sz="2600" b="1" i="0" u="none" strike="noStrike" kern="1200" cap="none" spc="0" normalizeH="0" baseline="0" noProof="0" dirty="0">
              <a:ln>
                <a:noFill/>
              </a:ln>
              <a:solidFill>
                <a:prstClr val="black"/>
              </a:solidFill>
              <a:effectLst/>
              <a:uLnTx/>
              <a:uFillTx/>
              <a:latin typeface="Arial" charset="0"/>
              <a:ea typeface="+mn-ea"/>
            </a:endParaRPr>
          </a:p>
          <a:p>
            <a:pPr marL="609600" marR="0" lvl="0" indent="-609600" algn="ctr" defTabSz="914400" rtl="1" eaLnBrk="1" fontAlgn="auto" latinLnBrk="0" hangingPunct="1">
              <a:lnSpc>
                <a:spcPct val="100000"/>
              </a:lnSpc>
              <a:spcBef>
                <a:spcPct val="20000"/>
              </a:spcBef>
              <a:spcAft>
                <a:spcPts val="0"/>
              </a:spcAft>
              <a:buClr>
                <a:srgbClr val="0BD0D9"/>
              </a:buClr>
              <a:buSzPct val="95000"/>
              <a:buFont typeface="Wingdings 2" pitchFamily="18" charset="2"/>
              <a:buNone/>
              <a:tabLst/>
              <a:defRPr/>
            </a:pPr>
            <a:r>
              <a:rPr kumimoji="0" lang="ar-SA" sz="2600" b="1" i="0" u="none" strike="noStrike" kern="1200" cap="none" spc="0" normalizeH="0" baseline="0" noProof="0" dirty="0">
                <a:ln>
                  <a:noFill/>
                </a:ln>
                <a:solidFill>
                  <a:prstClr val="black"/>
                </a:solidFill>
                <a:effectLst/>
                <a:uLnTx/>
                <a:uFillTx/>
                <a:latin typeface="Arial" charset="0"/>
                <a:ea typeface="+mn-ea"/>
              </a:rPr>
              <a:t>= </a:t>
            </a:r>
            <a:r>
              <a:rPr kumimoji="0" lang="en-US" sz="2600" b="1" i="0" u="none" strike="noStrike" kern="1200" cap="none" spc="0" normalizeH="0" baseline="0" noProof="0" dirty="0">
                <a:ln>
                  <a:noFill/>
                </a:ln>
                <a:solidFill>
                  <a:prstClr val="black"/>
                </a:solidFill>
                <a:effectLst/>
                <a:uLnTx/>
                <a:uFillTx/>
                <a:latin typeface="Arial" charset="0"/>
                <a:ea typeface="+mn-ea"/>
                <a:cs typeface="+mn-cs"/>
              </a:rPr>
              <a:t>1.3</a:t>
            </a:r>
            <a:r>
              <a:rPr kumimoji="0" lang="ar-SA" sz="2600" b="1" i="0" u="none" strike="noStrike" kern="1200" cap="none" spc="0" normalizeH="0" baseline="0" noProof="0" dirty="0">
                <a:ln>
                  <a:noFill/>
                </a:ln>
                <a:solidFill>
                  <a:prstClr val="black"/>
                </a:solidFill>
                <a:effectLst/>
                <a:uLnTx/>
                <a:uFillTx/>
                <a:latin typeface="Arial" charset="0"/>
                <a:ea typeface="+mn-ea"/>
              </a:rPr>
              <a:t> مرة</a:t>
            </a:r>
          </a:p>
          <a:p>
            <a:pPr marL="609600" marR="0" lvl="0" indent="-609600" algn="ctr" defTabSz="914400" rtl="1" eaLnBrk="1" fontAlgn="auto" latinLnBrk="0" hangingPunct="1">
              <a:lnSpc>
                <a:spcPct val="100000"/>
              </a:lnSpc>
              <a:spcBef>
                <a:spcPct val="20000"/>
              </a:spcBef>
              <a:spcAft>
                <a:spcPts val="0"/>
              </a:spcAft>
              <a:buClr>
                <a:srgbClr val="0BD0D9"/>
              </a:buClr>
              <a:buSzPct val="95000"/>
              <a:buFont typeface="Wingdings 2" pitchFamily="18" charset="2"/>
              <a:buNone/>
              <a:tabLst/>
              <a:defRPr/>
            </a:pPr>
            <a:endParaRPr kumimoji="0" lang="ar-SA" sz="2600" b="1" i="0" u="none" strike="noStrike" kern="1200" cap="none" spc="0" normalizeH="0" baseline="0" noProof="0" dirty="0">
              <a:ln>
                <a:noFill/>
              </a:ln>
              <a:solidFill>
                <a:prstClr val="black"/>
              </a:solidFill>
              <a:effectLst/>
              <a:uLnTx/>
              <a:uFillTx/>
              <a:latin typeface="Arial" charset="0"/>
              <a:ea typeface="+mn-ea"/>
            </a:endParaRPr>
          </a:p>
          <a:p>
            <a:pPr marL="609600" marR="0" lvl="0" indent="-609600" algn="r" defTabSz="914400" rtl="1" eaLnBrk="1" fontAlgn="auto" latinLnBrk="0" hangingPunct="1">
              <a:lnSpc>
                <a:spcPct val="100000"/>
              </a:lnSpc>
              <a:spcBef>
                <a:spcPct val="20000"/>
              </a:spcBef>
              <a:spcAft>
                <a:spcPts val="0"/>
              </a:spcAft>
              <a:buClr>
                <a:srgbClr val="0BD0D9"/>
              </a:buClr>
              <a:buSzPct val="95000"/>
              <a:buFont typeface="Wingdings 2" pitchFamily="18" charset="2"/>
              <a:buNone/>
              <a:tabLst/>
              <a:defRPr/>
            </a:pPr>
            <a:r>
              <a:rPr kumimoji="0" lang="ar-SA" sz="2600" b="1" i="0" u="sng" strike="noStrike" kern="1200" cap="none" spc="0" normalizeH="0" baseline="0" noProof="0" dirty="0">
                <a:ln>
                  <a:noFill/>
                </a:ln>
                <a:solidFill>
                  <a:srgbClr val="0F6FC6"/>
                </a:solidFill>
                <a:effectLst/>
                <a:uLnTx/>
                <a:uFillTx/>
                <a:latin typeface="Arial" charset="0"/>
                <a:ea typeface="+mn-ea"/>
                <a:cs typeface="Traditional Arabic" panose="02020603050405020304" pitchFamily="18" charset="-78"/>
              </a:rPr>
              <a:t>(جـ) نسبة النقدية</a:t>
            </a:r>
          </a:p>
          <a:p>
            <a:pPr marL="609600" marR="0" lvl="0" indent="-609600" algn="ctr" defTabSz="914400" rtl="1" eaLnBrk="1" fontAlgn="auto" latinLnBrk="0" hangingPunct="1">
              <a:lnSpc>
                <a:spcPct val="100000"/>
              </a:lnSpc>
              <a:spcBef>
                <a:spcPct val="20000"/>
              </a:spcBef>
              <a:spcAft>
                <a:spcPts val="0"/>
              </a:spcAft>
              <a:buClr>
                <a:srgbClr val="0BD0D9"/>
              </a:buClr>
              <a:buSzPct val="95000"/>
              <a:buFont typeface="Wingdings 2" pitchFamily="18" charset="2"/>
              <a:buNone/>
              <a:tabLst/>
              <a:defRPr/>
            </a:pPr>
            <a:r>
              <a:rPr kumimoji="0" lang="ar-SA" sz="2600" b="1" i="0" u="none" strike="noStrike" kern="1200" cap="none" spc="0" normalizeH="0" baseline="0" noProof="0" dirty="0">
                <a:ln>
                  <a:noFill/>
                </a:ln>
                <a:solidFill>
                  <a:prstClr val="black"/>
                </a:solidFill>
                <a:effectLst/>
                <a:uLnTx/>
                <a:uFillTx/>
                <a:latin typeface="Arial" charset="0"/>
                <a:ea typeface="+mn-ea"/>
                <a:cs typeface="Traditional Arabic" panose="02020603050405020304" pitchFamily="18" charset="-78"/>
              </a:rPr>
              <a:t>(النقدية + الاستثمارات المؤقتة )/ الديون ق ج</a:t>
            </a:r>
          </a:p>
          <a:p>
            <a:pPr marL="609600" marR="0" lvl="0" indent="-609600" algn="ctr" defTabSz="914400" rtl="1" eaLnBrk="1" fontAlgn="auto" latinLnBrk="0" hangingPunct="1">
              <a:lnSpc>
                <a:spcPct val="100000"/>
              </a:lnSpc>
              <a:spcBef>
                <a:spcPct val="20000"/>
              </a:spcBef>
              <a:spcAft>
                <a:spcPts val="0"/>
              </a:spcAft>
              <a:buClr>
                <a:srgbClr val="0BD0D9"/>
              </a:buClr>
              <a:buSzPct val="95000"/>
              <a:buFont typeface="Wingdings 2" pitchFamily="18" charset="2"/>
              <a:buNone/>
              <a:tabLst/>
              <a:defRPr/>
            </a:pPr>
            <a:r>
              <a:rPr kumimoji="0" lang="ar-SA" sz="2600" b="1" i="0" u="none" strike="noStrike" kern="1200" cap="none" spc="0" normalizeH="0" baseline="0" noProof="0" dirty="0">
                <a:ln>
                  <a:noFill/>
                </a:ln>
                <a:solidFill>
                  <a:prstClr val="black"/>
                </a:solidFill>
                <a:effectLst/>
                <a:uLnTx/>
                <a:uFillTx/>
                <a:latin typeface="Arial" charset="0"/>
                <a:ea typeface="+mn-ea"/>
              </a:rPr>
              <a:t>=(</a:t>
            </a:r>
            <a:r>
              <a:rPr kumimoji="0" lang="en-US" sz="2600" b="1" i="0" u="none" strike="noStrike" kern="1200" cap="none" spc="0" normalizeH="0" baseline="0" noProof="0" dirty="0">
                <a:ln>
                  <a:noFill/>
                </a:ln>
                <a:solidFill>
                  <a:prstClr val="black"/>
                </a:solidFill>
                <a:effectLst/>
                <a:uLnTx/>
                <a:uFillTx/>
                <a:latin typeface="Arial" charset="0"/>
                <a:ea typeface="+mn-ea"/>
                <a:cs typeface="+mn-cs"/>
              </a:rPr>
              <a:t>7000</a:t>
            </a:r>
            <a:r>
              <a:rPr kumimoji="0" lang="ar-SA" sz="2600" b="1" i="0" u="none" strike="noStrike" kern="1200" cap="none" spc="0" normalizeH="0" baseline="0" noProof="0" dirty="0">
                <a:ln>
                  <a:noFill/>
                </a:ln>
                <a:solidFill>
                  <a:prstClr val="black"/>
                </a:solidFill>
                <a:effectLst/>
                <a:uLnTx/>
                <a:uFillTx/>
                <a:latin typeface="Arial" charset="0"/>
                <a:ea typeface="+mn-ea"/>
              </a:rPr>
              <a:t>+</a:t>
            </a:r>
            <a:r>
              <a:rPr kumimoji="0" lang="en-US" sz="2600" b="1" i="0" u="none" strike="noStrike" kern="1200" cap="none" spc="0" normalizeH="0" baseline="0" noProof="0" dirty="0">
                <a:ln>
                  <a:noFill/>
                </a:ln>
                <a:solidFill>
                  <a:prstClr val="black"/>
                </a:solidFill>
                <a:effectLst/>
                <a:uLnTx/>
                <a:uFillTx/>
                <a:latin typeface="Arial" charset="0"/>
                <a:ea typeface="+mn-ea"/>
                <a:cs typeface="+mn-cs"/>
              </a:rPr>
              <a:t>21000</a:t>
            </a:r>
            <a:r>
              <a:rPr kumimoji="0" lang="ar-SA" sz="2600" b="1" i="0" u="none" strike="noStrike" kern="1200" cap="none" spc="0" normalizeH="0" baseline="0" noProof="0" dirty="0">
                <a:ln>
                  <a:noFill/>
                </a:ln>
                <a:solidFill>
                  <a:prstClr val="black"/>
                </a:solidFill>
                <a:effectLst/>
                <a:uLnTx/>
                <a:uFillTx/>
                <a:latin typeface="Arial" charset="0"/>
                <a:ea typeface="+mn-ea"/>
              </a:rPr>
              <a:t>)/</a:t>
            </a:r>
            <a:r>
              <a:rPr kumimoji="0" lang="en-US" sz="2600" b="1" i="0" u="none" strike="noStrike" kern="1200" cap="none" spc="0" normalizeH="0" baseline="0" noProof="0" dirty="0">
                <a:ln>
                  <a:noFill/>
                </a:ln>
                <a:solidFill>
                  <a:prstClr val="black"/>
                </a:solidFill>
                <a:effectLst/>
                <a:uLnTx/>
                <a:uFillTx/>
                <a:latin typeface="Arial" charset="0"/>
                <a:ea typeface="+mn-ea"/>
                <a:cs typeface="+mn-cs"/>
              </a:rPr>
              <a:t>67000</a:t>
            </a:r>
            <a:endParaRPr kumimoji="0" lang="ar-SA" sz="2600" b="1" i="0" u="none" strike="noStrike" kern="1200" cap="none" spc="0" normalizeH="0" baseline="0" noProof="0" dirty="0">
              <a:ln>
                <a:noFill/>
              </a:ln>
              <a:solidFill>
                <a:prstClr val="black"/>
              </a:solidFill>
              <a:effectLst/>
              <a:uLnTx/>
              <a:uFillTx/>
              <a:latin typeface="Arial" charset="0"/>
              <a:ea typeface="+mn-ea"/>
            </a:endParaRPr>
          </a:p>
          <a:p>
            <a:pPr marL="609600" marR="0" lvl="0" indent="-609600" algn="ctr" defTabSz="914400" rtl="1" eaLnBrk="1" fontAlgn="auto" latinLnBrk="0" hangingPunct="1">
              <a:lnSpc>
                <a:spcPct val="100000"/>
              </a:lnSpc>
              <a:spcBef>
                <a:spcPct val="20000"/>
              </a:spcBef>
              <a:spcAft>
                <a:spcPts val="0"/>
              </a:spcAft>
              <a:buClr>
                <a:srgbClr val="0BD0D9"/>
              </a:buClr>
              <a:buSzPct val="95000"/>
              <a:buFont typeface="Wingdings 2" pitchFamily="18" charset="2"/>
              <a:buNone/>
              <a:tabLst/>
              <a:defRPr/>
            </a:pPr>
            <a:r>
              <a:rPr kumimoji="0" lang="ar-SA" sz="2600" b="1" i="0" u="none" strike="noStrike" kern="1200" cap="none" spc="0" normalizeH="0" baseline="0" noProof="0" dirty="0">
                <a:ln>
                  <a:noFill/>
                </a:ln>
                <a:solidFill>
                  <a:prstClr val="black"/>
                </a:solidFill>
                <a:effectLst/>
                <a:uLnTx/>
                <a:uFillTx/>
                <a:latin typeface="Arial" charset="0"/>
                <a:ea typeface="+mn-ea"/>
              </a:rPr>
              <a:t>= </a:t>
            </a:r>
            <a:r>
              <a:rPr kumimoji="0" lang="en-US" sz="2600" b="1" i="0" u="none" strike="noStrike" kern="1200" cap="none" spc="0" normalizeH="0" baseline="0" noProof="0" dirty="0">
                <a:ln>
                  <a:noFill/>
                </a:ln>
                <a:solidFill>
                  <a:prstClr val="black"/>
                </a:solidFill>
                <a:effectLst/>
                <a:uLnTx/>
                <a:uFillTx/>
                <a:latin typeface="Arial" charset="0"/>
                <a:ea typeface="+mn-ea"/>
                <a:cs typeface="+mn-cs"/>
              </a:rPr>
              <a:t>0.41</a:t>
            </a:r>
            <a:r>
              <a:rPr kumimoji="0" lang="ar-SA" sz="2600" b="1" i="0" u="none" strike="noStrike" kern="1200" cap="none" spc="0" normalizeH="0" baseline="0" noProof="0" dirty="0">
                <a:ln>
                  <a:noFill/>
                </a:ln>
                <a:solidFill>
                  <a:prstClr val="black"/>
                </a:solidFill>
                <a:effectLst/>
                <a:uLnTx/>
                <a:uFillTx/>
                <a:latin typeface="Arial" charset="0"/>
                <a:ea typeface="+mn-ea"/>
              </a:rPr>
              <a:t> مرة</a:t>
            </a:r>
          </a:p>
          <a:p>
            <a:pPr marL="0" indent="0" algn="just">
              <a:buNone/>
            </a:pPr>
            <a:endParaRPr lang="ar-DZ" dirty="0"/>
          </a:p>
        </p:txBody>
      </p:sp>
      <p:sp>
        <p:nvSpPr>
          <p:cNvPr id="4" name="Date Placeholder 3">
            <a:extLst>
              <a:ext uri="{FF2B5EF4-FFF2-40B4-BE49-F238E27FC236}">
                <a16:creationId xmlns:a16="http://schemas.microsoft.com/office/drawing/2014/main" id="{0410C83C-B9FA-D31D-E652-7995542F9F6C}"/>
              </a:ext>
            </a:extLst>
          </p:cNvPr>
          <p:cNvSpPr>
            <a:spLocks noGrp="1"/>
          </p:cNvSpPr>
          <p:nvPr>
            <p:ph type="dt" sz="half" idx="14"/>
          </p:nvPr>
        </p:nvSpPr>
        <p:spPr>
          <a:xfrm>
            <a:off x="539552" y="6484547"/>
            <a:ext cx="1070272" cy="360040"/>
          </a:xfrm>
        </p:spPr>
        <p:txBody>
          <a:bodyPr/>
          <a:lstStyle/>
          <a:p>
            <a:pPr algn="l" rtl="0"/>
            <a:fld id="{D7A8AE22-FD4C-457E-8034-9C259DA68B6F}" type="datetime3">
              <a:rPr lang="en-US" b="1" smtClean="0"/>
              <a:t>6 May 2025</a:t>
            </a:fld>
            <a:endParaRPr lang="ar-SA" b="1" dirty="0"/>
          </a:p>
        </p:txBody>
      </p:sp>
      <p:sp>
        <p:nvSpPr>
          <p:cNvPr id="5" name="Slide Number Placeholder 4">
            <a:extLst>
              <a:ext uri="{FF2B5EF4-FFF2-40B4-BE49-F238E27FC236}">
                <a16:creationId xmlns:a16="http://schemas.microsoft.com/office/drawing/2014/main" id="{06C06189-8E57-3A37-2282-5096A3DEC705}"/>
              </a:ext>
            </a:extLst>
          </p:cNvPr>
          <p:cNvSpPr>
            <a:spLocks noGrp="1"/>
          </p:cNvSpPr>
          <p:nvPr>
            <p:ph type="sldNum" sz="quarter" idx="15"/>
          </p:nvPr>
        </p:nvSpPr>
        <p:spPr/>
        <p:txBody>
          <a:bodyPr/>
          <a:lstStyle/>
          <a:p>
            <a:fld id="{A4231B69-FBD1-4C22-85BF-9904F0109019}" type="slidenum">
              <a:rPr lang="ar-SA" smtClean="0"/>
              <a:pPr/>
              <a:t>26</a:t>
            </a:fld>
            <a:endParaRPr lang="ar-SA"/>
          </a:p>
        </p:txBody>
      </p:sp>
      <p:sp>
        <p:nvSpPr>
          <p:cNvPr id="6" name="Footer Placeholder 5">
            <a:extLst>
              <a:ext uri="{FF2B5EF4-FFF2-40B4-BE49-F238E27FC236}">
                <a16:creationId xmlns:a16="http://schemas.microsoft.com/office/drawing/2014/main" id="{3CB5BEB1-E6B5-5A65-6903-A09922A14281}"/>
              </a:ext>
            </a:extLst>
          </p:cNvPr>
          <p:cNvSpPr>
            <a:spLocks noGrp="1"/>
          </p:cNvSpPr>
          <p:nvPr>
            <p:ph type="ftr" sz="quarter" idx="16"/>
          </p:nvPr>
        </p:nvSpPr>
        <p:spPr>
          <a:xfrm>
            <a:off x="2267744" y="6381327"/>
            <a:ext cx="5904656" cy="464993"/>
          </a:xfrm>
        </p:spPr>
        <p:txBody>
          <a:bodyPr/>
          <a:lstStyle/>
          <a:p>
            <a:pPr algn="ctr"/>
            <a:r>
              <a:rPr lang="ar-SA" sz="1400" b="1" dirty="0">
                <a:solidFill>
                  <a:schemeClr val="tx1"/>
                </a:solidFill>
              </a:rPr>
              <a:t>جامعة أم البواقي-  - كلية الاقتصاد و التسيير و التجارة – قسم المحاسبة والمالية - السنة الثانية</a:t>
            </a:r>
          </a:p>
        </p:txBody>
      </p:sp>
    </p:spTree>
    <p:extLst>
      <p:ext uri="{BB962C8B-B14F-4D97-AF65-F5344CB8AC3E}">
        <p14:creationId xmlns:p14="http://schemas.microsoft.com/office/powerpoint/2010/main" val="41580876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00F6D-87FA-E82F-8BEC-746F790A1528}"/>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A672B464-03D4-EAF5-8237-F81185B03FDA}"/>
              </a:ext>
            </a:extLst>
          </p:cNvPr>
          <p:cNvSpPr>
            <a:spLocks noGrp="1"/>
          </p:cNvSpPr>
          <p:nvPr>
            <p:ph type="title"/>
          </p:nvPr>
        </p:nvSpPr>
        <p:spPr>
          <a:xfrm>
            <a:off x="539552" y="980728"/>
            <a:ext cx="7467600" cy="576064"/>
          </a:xfrm>
        </p:spPr>
        <p:style>
          <a:lnRef idx="2">
            <a:schemeClr val="dk1"/>
          </a:lnRef>
          <a:fillRef idx="1">
            <a:schemeClr val="lt1"/>
          </a:fillRef>
          <a:effectRef idx="0">
            <a:schemeClr val="dk1"/>
          </a:effectRef>
          <a:fontRef idx="minor">
            <a:schemeClr val="dk1"/>
          </a:fontRef>
        </p:style>
        <p:txBody>
          <a:bodyPr anchor="ctr">
            <a:noAutofit/>
          </a:bodyPr>
          <a:lstStyle/>
          <a:p>
            <a:pPr algn="ctr"/>
            <a:r>
              <a:rPr lang="ar-SA" sz="2400" b="1" dirty="0">
                <a:solidFill>
                  <a:schemeClr val="tx1"/>
                </a:solidFill>
              </a:rPr>
              <a:t>الفصـــــــل </a:t>
            </a:r>
            <a:r>
              <a:rPr lang="ar-DZ" sz="2400" b="1" dirty="0">
                <a:solidFill>
                  <a:schemeClr val="tx1"/>
                </a:solidFill>
              </a:rPr>
              <a:t>العاشر</a:t>
            </a:r>
            <a:br>
              <a:rPr lang="ar-SA" sz="2000" dirty="0">
                <a:solidFill>
                  <a:schemeClr val="tx1"/>
                </a:solidFill>
              </a:rPr>
            </a:br>
            <a:r>
              <a:rPr lang="ar-DZ" sz="2000" b="1" dirty="0">
                <a:solidFill>
                  <a:schemeClr val="tx1"/>
                </a:solidFill>
              </a:rPr>
              <a:t>مدخل للتحليل المالي</a:t>
            </a:r>
            <a:endParaRPr lang="ar-SA" sz="1800" b="1" dirty="0"/>
          </a:p>
        </p:txBody>
      </p:sp>
      <p:sp>
        <p:nvSpPr>
          <p:cNvPr id="16" name="Content Placeholder 15">
            <a:extLst>
              <a:ext uri="{FF2B5EF4-FFF2-40B4-BE49-F238E27FC236}">
                <a16:creationId xmlns:a16="http://schemas.microsoft.com/office/drawing/2014/main" id="{4E2480AC-C1B9-6634-622F-50D1F43E7D2B}"/>
              </a:ext>
            </a:extLst>
          </p:cNvPr>
          <p:cNvSpPr>
            <a:spLocks noGrp="1"/>
          </p:cNvSpPr>
          <p:nvPr>
            <p:ph sz="quarter" idx="1"/>
          </p:nvPr>
        </p:nvSpPr>
        <p:spPr>
          <a:xfrm>
            <a:off x="683568" y="1628800"/>
            <a:ext cx="7467600" cy="4392488"/>
          </a:xfrm>
        </p:spPr>
        <p:style>
          <a:lnRef idx="2">
            <a:schemeClr val="dk1"/>
          </a:lnRef>
          <a:fillRef idx="1">
            <a:schemeClr val="lt1"/>
          </a:fillRef>
          <a:effectRef idx="0">
            <a:schemeClr val="dk1"/>
          </a:effectRef>
          <a:fontRef idx="minor">
            <a:schemeClr val="dk1"/>
          </a:fontRef>
        </p:style>
        <p:txBody>
          <a:bodyPr>
            <a:normAutofit fontScale="62500" lnSpcReduction="20000"/>
          </a:bodyPr>
          <a:lstStyle/>
          <a:p>
            <a:pPr marL="0" indent="0" algn="just">
              <a:buNone/>
            </a:pPr>
            <a:r>
              <a:rPr lang="ar-DZ" sz="3800" b="1" dirty="0"/>
              <a:t>3</a:t>
            </a:r>
            <a:r>
              <a:rPr lang="ar-SA" sz="3800" b="1" dirty="0"/>
              <a:t>- التحليل المالي بواسطة النسب (نسب: السيولة، النشاط).</a:t>
            </a:r>
            <a:endParaRPr lang="ar-DZ" sz="3800" b="1" dirty="0"/>
          </a:p>
          <a:p>
            <a:pPr marL="274320" marR="0" lvl="0" indent="-274320" algn="r" defTabSz="914400" rtl="1" eaLnBrk="1" fontAlgn="auto" latinLnBrk="0" hangingPunct="1">
              <a:lnSpc>
                <a:spcPct val="100000"/>
              </a:lnSpc>
              <a:spcBef>
                <a:spcPct val="20000"/>
              </a:spcBef>
              <a:spcAft>
                <a:spcPts val="0"/>
              </a:spcAft>
              <a:buClr>
                <a:srgbClr val="0BD0D9"/>
              </a:buClr>
              <a:buSzPct val="95000"/>
              <a:buFont typeface="Wingdings" pitchFamily="2" charset="2"/>
              <a:buNone/>
              <a:tabLst/>
              <a:defRPr/>
            </a:pPr>
            <a:r>
              <a:rPr kumimoji="0" lang="ar-SA" sz="4700" b="1" i="0" u="sng" strike="noStrike" kern="1200" cap="none" spc="0" normalizeH="0" baseline="0" noProof="0" dirty="0">
                <a:ln>
                  <a:noFill/>
                </a:ln>
                <a:solidFill>
                  <a:srgbClr val="FF0000"/>
                </a:solidFill>
                <a:effectLst/>
                <a:uLnTx/>
                <a:uFillTx/>
                <a:latin typeface="Constantia"/>
                <a:ea typeface="+mn-ea"/>
                <a:cs typeface="Traditional Arabic" panose="02020603050405020304" pitchFamily="18" charset="-78"/>
              </a:rPr>
              <a:t>نسب النشاط</a:t>
            </a:r>
            <a:endParaRPr kumimoji="0" lang="ar-SA" sz="4700" b="0" i="0" u="none" strike="noStrike" kern="1200" cap="none" spc="0" normalizeH="0" baseline="0" noProof="0" dirty="0">
              <a:ln>
                <a:noFill/>
              </a:ln>
              <a:solidFill>
                <a:srgbClr val="FF0000"/>
              </a:solidFill>
              <a:effectLst/>
              <a:uLnTx/>
              <a:uFillTx/>
              <a:latin typeface="Constantia"/>
              <a:ea typeface="+mn-ea"/>
              <a:cs typeface="Traditional Arabic" panose="02020603050405020304" pitchFamily="18" charset="-78"/>
            </a:endParaRPr>
          </a:p>
          <a:p>
            <a:pPr marL="0" marR="0" lvl="0" indent="-274320" algn="just" defTabSz="914400" rtl="1" eaLnBrk="1" fontAlgn="auto" latinLnBrk="0" hangingPunct="1">
              <a:lnSpc>
                <a:spcPct val="100000"/>
              </a:lnSpc>
              <a:spcBef>
                <a:spcPct val="20000"/>
              </a:spcBef>
              <a:spcAft>
                <a:spcPts val="0"/>
              </a:spcAft>
              <a:buClr>
                <a:srgbClr val="0BD0D9"/>
              </a:buClr>
              <a:buSzPct val="95000"/>
              <a:buFont typeface="Wingdings" pitchFamily="2" charset="2"/>
              <a:buNone/>
              <a:tabLst/>
              <a:defRPr/>
            </a:pPr>
            <a:r>
              <a:rPr kumimoji="0" lang="ar-SA" sz="3100" b="1" i="0" u="none" strike="noStrike" kern="1200" cap="none" spc="0" normalizeH="0" baseline="0" noProof="0" dirty="0">
                <a:ln>
                  <a:noFill/>
                </a:ln>
                <a:solidFill>
                  <a:prstClr val="black"/>
                </a:solidFill>
                <a:effectLst/>
                <a:uLnTx/>
                <a:uFillTx/>
                <a:latin typeface="Constantia"/>
                <a:ea typeface="+mn-ea"/>
                <a:cs typeface="Traditional Arabic" panose="02020603050405020304" pitchFamily="18" charset="-78"/>
              </a:rPr>
              <a:t>تهتم نسب النشاط (التشغيل) بتحليل مقدرة المنشأة على استخدام الموارد المتاحة لديها من أجل توليد المبيعات.</a:t>
            </a:r>
            <a:r>
              <a:rPr kumimoji="0" lang="ar-DZ" sz="3100" b="1" i="0" u="none" strike="noStrike" kern="1200" cap="none" spc="0" normalizeH="0" baseline="0" noProof="0" dirty="0">
                <a:ln>
                  <a:noFill/>
                </a:ln>
                <a:solidFill>
                  <a:prstClr val="black"/>
                </a:solidFill>
                <a:effectLst/>
                <a:uLnTx/>
                <a:uFillTx/>
                <a:latin typeface="Constantia"/>
                <a:ea typeface="+mn-ea"/>
                <a:cs typeface="Traditional Arabic" panose="02020603050405020304" pitchFamily="18" charset="-78"/>
              </a:rPr>
              <a:t> </a:t>
            </a:r>
            <a:r>
              <a:rPr kumimoji="0" lang="ar-SA" sz="3100" b="1" i="0" u="none" strike="noStrike" kern="1200" cap="none" spc="0" normalizeH="0" baseline="0" noProof="0" dirty="0">
                <a:ln>
                  <a:noFill/>
                </a:ln>
                <a:solidFill>
                  <a:prstClr val="black"/>
                </a:solidFill>
                <a:effectLst/>
                <a:uLnTx/>
                <a:uFillTx/>
                <a:latin typeface="Constantia"/>
                <a:ea typeface="+mn-ea"/>
                <a:cs typeface="Traditional Arabic" panose="02020603050405020304" pitchFamily="18" charset="-78"/>
              </a:rPr>
              <a:t>وأهم هذه النسب هي:</a:t>
            </a:r>
            <a:endParaRPr kumimoji="0" lang="en-US" sz="3100" b="1" i="0" u="none" strike="noStrike" kern="1200" cap="none" spc="0" normalizeH="0" baseline="0" noProof="0" dirty="0">
              <a:ln>
                <a:noFill/>
              </a:ln>
              <a:solidFill>
                <a:prstClr val="black"/>
              </a:solidFill>
              <a:effectLst/>
              <a:uLnTx/>
              <a:uFillTx/>
              <a:latin typeface="Constantia"/>
              <a:ea typeface="+mn-ea"/>
              <a:cs typeface="+mn-cs"/>
            </a:endParaRPr>
          </a:p>
          <a:p>
            <a:pPr marL="0" marR="0" lvl="0" indent="-274320" algn="r" defTabSz="914400" rtl="1" eaLnBrk="1" fontAlgn="auto" latinLnBrk="0" hangingPunct="1">
              <a:lnSpc>
                <a:spcPct val="100000"/>
              </a:lnSpc>
              <a:spcBef>
                <a:spcPct val="20000"/>
              </a:spcBef>
              <a:spcAft>
                <a:spcPts val="0"/>
              </a:spcAft>
              <a:buClr>
                <a:srgbClr val="0BD0D9"/>
              </a:buClr>
              <a:buSzPct val="95000"/>
              <a:buFont typeface="Wingdings" pitchFamily="2" charset="2"/>
              <a:buNone/>
              <a:tabLst/>
              <a:defRPr/>
            </a:pPr>
            <a:r>
              <a:rPr kumimoji="0" lang="ar-SA" sz="3100" b="1" i="0" u="sng" strike="noStrike" kern="1200" cap="none" spc="0" normalizeH="0" baseline="0" noProof="0" dirty="0">
                <a:ln>
                  <a:noFill/>
                </a:ln>
                <a:solidFill>
                  <a:srgbClr val="0F6FC6"/>
                </a:solidFill>
                <a:effectLst/>
                <a:uLnTx/>
                <a:uFillTx/>
                <a:latin typeface="Constantia"/>
                <a:ea typeface="+mn-ea"/>
                <a:cs typeface="Traditional Arabic" panose="02020603050405020304" pitchFamily="18" charset="-78"/>
              </a:rPr>
              <a:t> </a:t>
            </a:r>
            <a:r>
              <a:rPr kumimoji="0" lang="ar-SA" sz="4200" b="1" i="0" u="sng" strike="noStrike" kern="1200" cap="none" spc="0" normalizeH="0" baseline="0" noProof="0" dirty="0">
                <a:ln>
                  <a:noFill/>
                </a:ln>
                <a:solidFill>
                  <a:srgbClr val="0F6FC6"/>
                </a:solidFill>
                <a:effectLst/>
                <a:uLnTx/>
                <a:uFillTx/>
                <a:latin typeface="Constantia"/>
                <a:ea typeface="+mn-ea"/>
                <a:cs typeface="Traditional Arabic" panose="02020603050405020304" pitchFamily="18" charset="-78"/>
              </a:rPr>
              <a:t>(أ) معدل دوران الأصول المتداولة</a:t>
            </a:r>
            <a:endParaRPr kumimoji="0" lang="en-US" sz="4200" b="1" i="0" u="sng" strike="noStrike" kern="1200" cap="none" spc="0" normalizeH="0" baseline="0" noProof="0" dirty="0">
              <a:ln>
                <a:noFill/>
              </a:ln>
              <a:solidFill>
                <a:srgbClr val="0F6FC6"/>
              </a:solidFill>
              <a:effectLst/>
              <a:uLnTx/>
              <a:uFillTx/>
              <a:latin typeface="Constantia"/>
              <a:ea typeface="+mn-ea"/>
              <a:cs typeface="+mn-cs"/>
            </a:endParaRPr>
          </a:p>
          <a:p>
            <a:pPr marL="0" marR="0" lvl="0" indent="-274320" algn="r" defTabSz="914400" rtl="1" eaLnBrk="1" fontAlgn="auto" latinLnBrk="0" hangingPunct="1">
              <a:lnSpc>
                <a:spcPct val="100000"/>
              </a:lnSpc>
              <a:spcBef>
                <a:spcPct val="20000"/>
              </a:spcBef>
              <a:spcAft>
                <a:spcPts val="0"/>
              </a:spcAft>
              <a:buClr>
                <a:srgbClr val="0BD0D9"/>
              </a:buClr>
              <a:buSzPct val="95000"/>
              <a:buFont typeface="Wingdings" pitchFamily="2" charset="2"/>
              <a:buNone/>
              <a:tabLst/>
              <a:defRPr/>
            </a:pPr>
            <a:r>
              <a:rPr kumimoji="0" lang="ar-SA" sz="3100" b="1" i="0" u="none" strike="noStrike" kern="1200" cap="none" spc="0" normalizeH="0" baseline="0" noProof="0" dirty="0">
                <a:ln>
                  <a:noFill/>
                </a:ln>
                <a:solidFill>
                  <a:prstClr val="black"/>
                </a:solidFill>
                <a:effectLst/>
                <a:uLnTx/>
                <a:uFillTx/>
                <a:latin typeface="Constantia"/>
                <a:ea typeface="+mn-ea"/>
                <a:cs typeface="Traditional Arabic" panose="02020603050405020304" pitchFamily="18" charset="-78"/>
              </a:rPr>
              <a:t>تعكس هذه النسبة كفاءة المنشأة في إدارة الأصول المتداولة والحصول على المبيعات, وتحسب بالمعادلة التالية:</a:t>
            </a:r>
            <a:endParaRPr kumimoji="0" lang="ar-SA" sz="1800" b="1" i="0" u="none" strike="noStrike" kern="1200" cap="none" spc="0" normalizeH="0" baseline="0" noProof="0" dirty="0">
              <a:ln>
                <a:noFill/>
              </a:ln>
              <a:solidFill>
                <a:prstClr val="black"/>
              </a:solidFill>
              <a:effectLst/>
              <a:uLnTx/>
              <a:uFillTx/>
              <a:latin typeface="Constantia"/>
              <a:ea typeface="+mn-ea"/>
            </a:endParaRPr>
          </a:p>
          <a:p>
            <a:pPr marL="0" marR="0" lvl="0" indent="-274320" algn="r" defTabSz="914400" rtl="1" eaLnBrk="1" fontAlgn="auto" latinLnBrk="0" hangingPunct="1">
              <a:lnSpc>
                <a:spcPct val="100000"/>
              </a:lnSpc>
              <a:spcBef>
                <a:spcPct val="20000"/>
              </a:spcBef>
              <a:spcAft>
                <a:spcPts val="0"/>
              </a:spcAft>
              <a:buClr>
                <a:srgbClr val="0BD0D9"/>
              </a:buClr>
              <a:buSzPct val="95000"/>
              <a:buFont typeface="Wingdings" pitchFamily="2" charset="2"/>
              <a:buNone/>
              <a:tabLst/>
              <a:defRPr/>
            </a:pPr>
            <a:endParaRPr kumimoji="0" lang="ar-SA" sz="2000" b="1" i="0" u="none" strike="noStrike" kern="1200" cap="none" spc="0" normalizeH="0" baseline="0" noProof="0" dirty="0">
              <a:ln>
                <a:noFill/>
              </a:ln>
              <a:solidFill>
                <a:srgbClr val="C00000"/>
              </a:solidFill>
              <a:effectLst/>
              <a:uLnTx/>
              <a:uFillTx/>
              <a:latin typeface="Constantia"/>
              <a:ea typeface="+mn-ea"/>
              <a:cs typeface="Traditional Arabic" panose="02020603050405020304" pitchFamily="18" charset="-78"/>
            </a:endParaRPr>
          </a:p>
          <a:p>
            <a:pPr marL="0" marR="0" lvl="0" indent="-274320" algn="r" defTabSz="914400" rtl="1" eaLnBrk="1" fontAlgn="auto" latinLnBrk="0" hangingPunct="1">
              <a:lnSpc>
                <a:spcPct val="100000"/>
              </a:lnSpc>
              <a:spcBef>
                <a:spcPct val="20000"/>
              </a:spcBef>
              <a:spcAft>
                <a:spcPts val="0"/>
              </a:spcAft>
              <a:buClr>
                <a:srgbClr val="0BD0D9"/>
              </a:buClr>
              <a:buSzPct val="95000"/>
              <a:buFont typeface="Wingdings" pitchFamily="2" charset="2"/>
              <a:buNone/>
              <a:tabLst/>
              <a:defRPr/>
            </a:pPr>
            <a:endParaRPr kumimoji="0" lang="ar-SA" sz="2000" b="1" i="0" u="none" strike="noStrike" kern="1200" cap="none" spc="0" normalizeH="0" baseline="0" noProof="0" dirty="0">
              <a:ln>
                <a:noFill/>
              </a:ln>
              <a:solidFill>
                <a:srgbClr val="C00000"/>
              </a:solidFill>
              <a:effectLst/>
              <a:uLnTx/>
              <a:uFillTx/>
              <a:latin typeface="Constantia"/>
              <a:ea typeface="+mn-ea"/>
              <a:cs typeface="Traditional Arabic" panose="02020603050405020304" pitchFamily="18" charset="-78"/>
            </a:endParaRPr>
          </a:p>
          <a:p>
            <a:pPr marL="0" marR="0" lvl="0" indent="-274320" algn="r" defTabSz="914400" rtl="1" eaLnBrk="1" fontAlgn="auto" latinLnBrk="0" hangingPunct="1">
              <a:lnSpc>
                <a:spcPct val="100000"/>
              </a:lnSpc>
              <a:spcBef>
                <a:spcPct val="20000"/>
              </a:spcBef>
              <a:spcAft>
                <a:spcPts val="0"/>
              </a:spcAft>
              <a:buClr>
                <a:srgbClr val="0BD0D9"/>
              </a:buClr>
              <a:buSzPct val="95000"/>
              <a:buFont typeface="Wingdings" pitchFamily="2" charset="2"/>
              <a:buNone/>
              <a:tabLst/>
              <a:defRPr/>
            </a:pPr>
            <a:endParaRPr kumimoji="0" lang="ar-SA" sz="2000" b="1" i="0" u="none" strike="noStrike" kern="1200" cap="none" spc="0" normalizeH="0" baseline="0" noProof="0" dirty="0">
              <a:ln>
                <a:noFill/>
              </a:ln>
              <a:solidFill>
                <a:srgbClr val="C00000"/>
              </a:solidFill>
              <a:effectLst/>
              <a:uLnTx/>
              <a:uFillTx/>
              <a:latin typeface="Constantia"/>
              <a:ea typeface="+mn-ea"/>
              <a:cs typeface="Traditional Arabic" panose="02020603050405020304" pitchFamily="18" charset="-78"/>
            </a:endParaRPr>
          </a:p>
          <a:p>
            <a:pPr marL="0" marR="0" lvl="0" indent="-274320" algn="r" defTabSz="914400" rtl="1" eaLnBrk="1" fontAlgn="auto" latinLnBrk="0" hangingPunct="1">
              <a:lnSpc>
                <a:spcPct val="100000"/>
              </a:lnSpc>
              <a:spcBef>
                <a:spcPct val="20000"/>
              </a:spcBef>
              <a:spcAft>
                <a:spcPts val="0"/>
              </a:spcAft>
              <a:buClr>
                <a:srgbClr val="0BD0D9"/>
              </a:buClr>
              <a:buSzPct val="95000"/>
              <a:buFont typeface="Wingdings" pitchFamily="2" charset="2"/>
              <a:buNone/>
              <a:tabLst/>
              <a:defRPr/>
            </a:pPr>
            <a:r>
              <a:rPr kumimoji="0" lang="ar-SA" sz="2800" b="1" i="0" u="none" strike="noStrike" kern="1200" cap="none" spc="0" normalizeH="0" baseline="0" noProof="0" dirty="0">
                <a:ln>
                  <a:noFill/>
                </a:ln>
                <a:solidFill>
                  <a:prstClr val="black"/>
                </a:solidFill>
                <a:effectLst/>
                <a:uLnTx/>
                <a:uFillTx/>
                <a:latin typeface="Constantia"/>
                <a:ea typeface="+mn-ea"/>
                <a:cs typeface="Traditional Arabic" panose="02020603050405020304" pitchFamily="18" charset="-78"/>
              </a:rPr>
              <a:t>من المثال يتضح أن:</a:t>
            </a:r>
            <a:endParaRPr kumimoji="0" lang="en-US" sz="2800" b="1" i="0" u="none" strike="noStrike" kern="1200" cap="none" spc="0" normalizeH="0" baseline="0" noProof="0" dirty="0">
              <a:ln>
                <a:noFill/>
              </a:ln>
              <a:solidFill>
                <a:prstClr val="black"/>
              </a:solidFill>
              <a:effectLst/>
              <a:uLnTx/>
              <a:uFillTx/>
              <a:latin typeface="Constantia"/>
              <a:ea typeface="+mn-ea"/>
              <a:cs typeface="+mn-cs"/>
            </a:endParaRPr>
          </a:p>
          <a:p>
            <a:pPr marL="0" marR="0" lvl="0" indent="-274320" algn="r" defTabSz="914400" rtl="1" eaLnBrk="1" fontAlgn="auto" latinLnBrk="0" hangingPunct="1">
              <a:lnSpc>
                <a:spcPct val="100000"/>
              </a:lnSpc>
              <a:spcBef>
                <a:spcPct val="20000"/>
              </a:spcBef>
              <a:spcAft>
                <a:spcPts val="0"/>
              </a:spcAft>
              <a:buClr>
                <a:srgbClr val="0BD0D9"/>
              </a:buClr>
              <a:buSzPct val="95000"/>
              <a:buFont typeface="Wingdings" pitchFamily="2" charset="2"/>
              <a:buNone/>
              <a:tabLst/>
              <a:defRPr/>
            </a:pPr>
            <a:r>
              <a:rPr kumimoji="0" lang="ar-SA" sz="1800" b="0" i="0" u="none" strike="noStrike" kern="1200" cap="none" spc="0" normalizeH="0" baseline="0" noProof="0" dirty="0">
                <a:ln>
                  <a:noFill/>
                </a:ln>
                <a:solidFill>
                  <a:prstClr val="black"/>
                </a:solidFill>
                <a:effectLst/>
                <a:uLnTx/>
                <a:uFillTx/>
                <a:latin typeface="Constantia"/>
                <a:ea typeface="+mn-ea"/>
              </a:rPr>
              <a:t> </a:t>
            </a: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a:p>
            <a:pPr marL="0" marR="0" lvl="0" indent="-274320" algn="r" defTabSz="914400" rtl="1" eaLnBrk="1" fontAlgn="auto" latinLnBrk="0" hangingPunct="1">
              <a:lnSpc>
                <a:spcPct val="100000"/>
              </a:lnSpc>
              <a:spcBef>
                <a:spcPct val="20000"/>
              </a:spcBef>
              <a:spcAft>
                <a:spcPts val="0"/>
              </a:spcAft>
              <a:buClr>
                <a:srgbClr val="0BD0D9"/>
              </a:buClr>
              <a:buSzPct val="95000"/>
              <a:buFont typeface="Wingdings" pitchFamily="2" charset="2"/>
              <a:buNone/>
              <a:tabLst/>
              <a:defRPr/>
            </a:pPr>
            <a:endParaRPr kumimoji="0" lang="ar-SA" sz="1800" b="0" i="0" u="none" strike="noStrike" kern="1200" cap="none" spc="0" normalizeH="0" baseline="0" noProof="0" dirty="0">
              <a:ln>
                <a:noFill/>
              </a:ln>
              <a:solidFill>
                <a:prstClr val="black"/>
              </a:solidFill>
              <a:effectLst/>
              <a:uLnTx/>
              <a:uFillTx/>
              <a:latin typeface="Constantia"/>
              <a:ea typeface="+mn-ea"/>
            </a:endParaRPr>
          </a:p>
          <a:p>
            <a:pPr marL="0" marR="0" lvl="0" indent="-274320" algn="r" defTabSz="914400" rtl="1" eaLnBrk="1" fontAlgn="auto" latinLnBrk="0" hangingPunct="1">
              <a:lnSpc>
                <a:spcPct val="100000"/>
              </a:lnSpc>
              <a:spcBef>
                <a:spcPct val="20000"/>
              </a:spcBef>
              <a:spcAft>
                <a:spcPts val="0"/>
              </a:spcAft>
              <a:buClr>
                <a:srgbClr val="0BD0D9"/>
              </a:buClr>
              <a:buSzPct val="95000"/>
              <a:buFont typeface="Wingdings" pitchFamily="2" charset="2"/>
              <a:buNone/>
              <a:tabLst/>
              <a:defRPr/>
            </a:pPr>
            <a:endParaRPr kumimoji="0" lang="ar-SA" sz="2600" b="0" i="0" u="none" strike="noStrike" kern="1200" cap="none" spc="0" normalizeH="0" baseline="0" noProof="0" dirty="0">
              <a:ln>
                <a:noFill/>
              </a:ln>
              <a:solidFill>
                <a:prstClr val="black"/>
              </a:solidFill>
              <a:effectLst/>
              <a:uLnTx/>
              <a:uFillTx/>
              <a:latin typeface="Constantia"/>
              <a:ea typeface="+mn-ea"/>
              <a:cs typeface="Traditional Arabic" panose="02020603050405020304" pitchFamily="18" charset="-78"/>
            </a:endParaRPr>
          </a:p>
          <a:p>
            <a:pPr marL="0" marR="0" lvl="0" indent="-274320" algn="justLow" defTabSz="914400" rtl="1" eaLnBrk="1" fontAlgn="auto" latinLnBrk="0" hangingPunct="1">
              <a:lnSpc>
                <a:spcPct val="100000"/>
              </a:lnSpc>
              <a:spcBef>
                <a:spcPct val="20000"/>
              </a:spcBef>
              <a:spcAft>
                <a:spcPts val="0"/>
              </a:spcAft>
              <a:buClr>
                <a:srgbClr val="0BD0D9"/>
              </a:buClr>
              <a:buSzPct val="95000"/>
              <a:buFont typeface="Wingdings" pitchFamily="2" charset="2"/>
              <a:buNone/>
              <a:tabLst/>
              <a:defRPr/>
            </a:pPr>
            <a:r>
              <a:rPr kumimoji="0" lang="ar-SA" sz="2600" b="1" i="0" u="none" strike="noStrike" kern="1200" cap="none" spc="0" normalizeH="0" baseline="0" noProof="0" dirty="0">
                <a:ln>
                  <a:noFill/>
                </a:ln>
                <a:solidFill>
                  <a:prstClr val="black"/>
                </a:solidFill>
                <a:effectLst/>
                <a:uLnTx/>
                <a:uFillTx/>
                <a:latin typeface="Constantia"/>
                <a:ea typeface="+mn-ea"/>
                <a:cs typeface="Traditional Arabic" panose="02020603050405020304" pitchFamily="18" charset="-78"/>
              </a:rPr>
              <a:t>وهذا يعنى أن كل </a:t>
            </a:r>
            <a:r>
              <a:rPr kumimoji="0" lang="fr-FR" sz="2600" b="1" i="0" u="none" strike="noStrike" kern="1200" cap="none" spc="0" normalizeH="0" baseline="0" noProof="0" dirty="0">
                <a:ln>
                  <a:noFill/>
                </a:ln>
                <a:solidFill>
                  <a:prstClr val="black"/>
                </a:solidFill>
                <a:effectLst/>
                <a:uLnTx/>
                <a:uFillTx/>
                <a:latin typeface="Constantia"/>
                <a:ea typeface="+mn-ea"/>
                <a:cs typeface="+mn-cs"/>
              </a:rPr>
              <a:t>1</a:t>
            </a:r>
            <a:r>
              <a:rPr kumimoji="0" lang="ar-DZ" sz="2600" b="1" i="0" u="none" strike="noStrike" kern="1200" cap="none" spc="0" normalizeH="0" baseline="0" noProof="0" dirty="0">
                <a:ln>
                  <a:noFill/>
                </a:ln>
                <a:solidFill>
                  <a:prstClr val="black"/>
                </a:solidFill>
                <a:effectLst/>
                <a:uLnTx/>
                <a:uFillTx/>
                <a:latin typeface="Constantia"/>
                <a:ea typeface="+mn-ea"/>
                <a:cs typeface="Traditional Arabic" panose="02020603050405020304" pitchFamily="18" charset="-78"/>
              </a:rPr>
              <a:t> </a:t>
            </a:r>
            <a:r>
              <a:rPr kumimoji="0" lang="ar-SA" sz="2600" b="1" i="0" u="none" strike="noStrike" kern="1200" cap="none" spc="0" normalizeH="0" baseline="0" noProof="0" dirty="0">
                <a:ln>
                  <a:noFill/>
                </a:ln>
                <a:solidFill>
                  <a:prstClr val="black"/>
                </a:solidFill>
                <a:effectLst/>
                <a:uLnTx/>
                <a:uFillTx/>
                <a:latin typeface="Constantia"/>
                <a:ea typeface="+mn-ea"/>
                <a:cs typeface="Traditional Arabic" panose="02020603050405020304" pitchFamily="18" charset="-78"/>
              </a:rPr>
              <a:t>دج مستثمر في الأصول المتداولة حقق مبيعات قيمتها </a:t>
            </a:r>
            <a:r>
              <a:rPr kumimoji="0" lang="en-US" sz="2600" b="1" i="0" u="none" strike="noStrike" kern="1200" cap="none" spc="0" normalizeH="0" baseline="0" noProof="0" dirty="0">
                <a:ln>
                  <a:noFill/>
                </a:ln>
                <a:solidFill>
                  <a:prstClr val="black"/>
                </a:solidFill>
                <a:effectLst/>
                <a:uLnTx/>
                <a:uFillTx/>
                <a:latin typeface="Constantia"/>
                <a:ea typeface="+mn-ea"/>
                <a:cs typeface="+mn-cs"/>
              </a:rPr>
              <a:t>3.24 </a:t>
            </a:r>
            <a:r>
              <a:rPr kumimoji="0" lang="ar-SA" sz="2600" b="1" i="0" u="none" strike="noStrike" kern="1200" cap="none" spc="0" normalizeH="0" baseline="0" noProof="0" dirty="0">
                <a:ln>
                  <a:noFill/>
                </a:ln>
                <a:solidFill>
                  <a:prstClr val="black"/>
                </a:solidFill>
                <a:effectLst/>
                <a:uLnTx/>
                <a:uFillTx/>
                <a:latin typeface="Constantia"/>
                <a:ea typeface="+mn-ea"/>
                <a:cs typeface="Traditional Arabic" panose="02020603050405020304" pitchFamily="18" charset="-78"/>
              </a:rPr>
              <a:t>دج في عام </a:t>
            </a:r>
            <a:r>
              <a:rPr kumimoji="0" lang="en-US" sz="2600" b="1" i="0" u="none" strike="noStrike" kern="1200" cap="none" spc="0" normalizeH="0" baseline="0" noProof="0" dirty="0">
                <a:ln>
                  <a:noFill/>
                </a:ln>
                <a:solidFill>
                  <a:prstClr val="black"/>
                </a:solidFill>
                <a:effectLst/>
                <a:uLnTx/>
                <a:uFillTx/>
                <a:latin typeface="Constantia"/>
                <a:ea typeface="+mn-ea"/>
                <a:cs typeface="+mn-cs"/>
              </a:rPr>
              <a:t>2013</a:t>
            </a:r>
            <a:r>
              <a:rPr kumimoji="0" lang="ar-SA" sz="2600" b="1" i="0" u="none" strike="noStrike" kern="1200" cap="none" spc="0" normalizeH="0" baseline="0" noProof="0" dirty="0">
                <a:ln>
                  <a:noFill/>
                </a:ln>
                <a:solidFill>
                  <a:prstClr val="black"/>
                </a:solidFill>
                <a:effectLst/>
                <a:uLnTx/>
                <a:uFillTx/>
                <a:latin typeface="Constantia"/>
                <a:ea typeface="+mn-ea"/>
                <a:cs typeface="Traditional Arabic" panose="02020603050405020304" pitchFamily="18" charset="-78"/>
              </a:rPr>
              <a:t>. فإذا علمنا أن متوسط الصناعة = </a:t>
            </a:r>
            <a:r>
              <a:rPr kumimoji="0" lang="en-US" sz="2600" b="1" i="0" u="none" strike="noStrike" kern="1200" cap="none" spc="0" normalizeH="0" baseline="0" noProof="0" dirty="0">
                <a:ln>
                  <a:noFill/>
                </a:ln>
                <a:solidFill>
                  <a:prstClr val="black"/>
                </a:solidFill>
                <a:effectLst/>
                <a:uLnTx/>
                <a:uFillTx/>
                <a:latin typeface="Constantia"/>
                <a:ea typeface="+mn-ea"/>
                <a:cs typeface="+mn-cs"/>
              </a:rPr>
              <a:t>2.8</a:t>
            </a:r>
            <a:r>
              <a:rPr kumimoji="0" lang="ar-SA" sz="2600" b="1" i="0" u="none" strike="noStrike" kern="1200" cap="none" spc="0" normalizeH="0" baseline="0" noProof="0" dirty="0">
                <a:ln>
                  <a:noFill/>
                </a:ln>
                <a:solidFill>
                  <a:prstClr val="black"/>
                </a:solidFill>
                <a:effectLst/>
                <a:uLnTx/>
                <a:uFillTx/>
                <a:latin typeface="Constantia"/>
                <a:ea typeface="+mn-ea"/>
                <a:cs typeface="Traditional Arabic" panose="02020603050405020304" pitchFamily="18" charset="-78"/>
              </a:rPr>
              <a:t>مرة, فإننا نستنتج أن الشركة في وضع أفضل؛ لأنه كلما كان المعدل مرتفعا, كلما دل ذلك على كفاءة الإدارة</a:t>
            </a:r>
            <a:r>
              <a:rPr kumimoji="0" lang="ar-DZ" sz="2600" b="1" i="0" u="none" strike="noStrike" kern="1200" cap="none" spc="0" normalizeH="0" baseline="0" noProof="0" dirty="0">
                <a:ln>
                  <a:noFill/>
                </a:ln>
                <a:solidFill>
                  <a:prstClr val="black"/>
                </a:solidFill>
                <a:effectLst/>
                <a:uLnTx/>
                <a:uFillTx/>
                <a:latin typeface="Constantia"/>
                <a:ea typeface="+mn-ea"/>
                <a:cs typeface="Traditional Arabic" panose="02020603050405020304" pitchFamily="18" charset="-78"/>
              </a:rPr>
              <a:t>،</a:t>
            </a:r>
            <a:r>
              <a:rPr kumimoji="0" lang="ar-SA" sz="2600" b="1" i="0" u="none" strike="noStrike" kern="1200" cap="none" spc="0" normalizeH="0" baseline="0" noProof="0" dirty="0">
                <a:ln>
                  <a:noFill/>
                </a:ln>
                <a:solidFill>
                  <a:prstClr val="black"/>
                </a:solidFill>
                <a:effectLst/>
                <a:uLnTx/>
                <a:uFillTx/>
                <a:latin typeface="Constantia"/>
                <a:ea typeface="+mn-ea"/>
                <a:cs typeface="Traditional Arabic" panose="02020603050405020304" pitchFamily="18" charset="-78"/>
              </a:rPr>
              <a:t> أو قد يرجع إلى صغر حجم الاستثمار في أحد الأصول المتداولة.</a:t>
            </a:r>
          </a:p>
          <a:p>
            <a:pPr marL="0" indent="0" algn="just">
              <a:buNone/>
            </a:pPr>
            <a:endParaRPr lang="ar-DZ" dirty="0"/>
          </a:p>
        </p:txBody>
      </p:sp>
      <p:sp>
        <p:nvSpPr>
          <p:cNvPr id="4" name="Date Placeholder 3">
            <a:extLst>
              <a:ext uri="{FF2B5EF4-FFF2-40B4-BE49-F238E27FC236}">
                <a16:creationId xmlns:a16="http://schemas.microsoft.com/office/drawing/2014/main" id="{4B17BAD4-BF10-E07A-43D6-96877CFE0CA0}"/>
              </a:ext>
            </a:extLst>
          </p:cNvPr>
          <p:cNvSpPr>
            <a:spLocks noGrp="1"/>
          </p:cNvSpPr>
          <p:nvPr>
            <p:ph type="dt" sz="half" idx="14"/>
          </p:nvPr>
        </p:nvSpPr>
        <p:spPr>
          <a:xfrm>
            <a:off x="539552" y="6484547"/>
            <a:ext cx="1070272" cy="360040"/>
          </a:xfrm>
        </p:spPr>
        <p:txBody>
          <a:bodyPr/>
          <a:lstStyle/>
          <a:p>
            <a:pPr algn="l" rtl="0"/>
            <a:fld id="{F5D63E31-CC69-4B4E-A406-1675387D4C72}" type="datetime3">
              <a:rPr lang="en-US" b="1" smtClean="0"/>
              <a:t>6 May 2025</a:t>
            </a:fld>
            <a:endParaRPr lang="ar-SA" b="1" dirty="0"/>
          </a:p>
        </p:txBody>
      </p:sp>
      <p:sp>
        <p:nvSpPr>
          <p:cNvPr id="5" name="Slide Number Placeholder 4">
            <a:extLst>
              <a:ext uri="{FF2B5EF4-FFF2-40B4-BE49-F238E27FC236}">
                <a16:creationId xmlns:a16="http://schemas.microsoft.com/office/drawing/2014/main" id="{59E53661-6369-C620-AE07-A7B065FF10C2}"/>
              </a:ext>
            </a:extLst>
          </p:cNvPr>
          <p:cNvSpPr>
            <a:spLocks noGrp="1"/>
          </p:cNvSpPr>
          <p:nvPr>
            <p:ph type="sldNum" sz="quarter" idx="15"/>
          </p:nvPr>
        </p:nvSpPr>
        <p:spPr/>
        <p:txBody>
          <a:bodyPr/>
          <a:lstStyle/>
          <a:p>
            <a:fld id="{A4231B69-FBD1-4C22-85BF-9904F0109019}" type="slidenum">
              <a:rPr lang="ar-SA" smtClean="0"/>
              <a:pPr/>
              <a:t>27</a:t>
            </a:fld>
            <a:endParaRPr lang="ar-SA"/>
          </a:p>
        </p:txBody>
      </p:sp>
      <p:sp>
        <p:nvSpPr>
          <p:cNvPr id="6" name="Footer Placeholder 5">
            <a:extLst>
              <a:ext uri="{FF2B5EF4-FFF2-40B4-BE49-F238E27FC236}">
                <a16:creationId xmlns:a16="http://schemas.microsoft.com/office/drawing/2014/main" id="{A7D0DA73-6C1E-696B-4C94-D531AB3F649E}"/>
              </a:ext>
            </a:extLst>
          </p:cNvPr>
          <p:cNvSpPr>
            <a:spLocks noGrp="1"/>
          </p:cNvSpPr>
          <p:nvPr>
            <p:ph type="ftr" sz="quarter" idx="16"/>
          </p:nvPr>
        </p:nvSpPr>
        <p:spPr>
          <a:xfrm>
            <a:off x="2267744" y="6381327"/>
            <a:ext cx="5904656" cy="464993"/>
          </a:xfrm>
        </p:spPr>
        <p:txBody>
          <a:bodyPr/>
          <a:lstStyle/>
          <a:p>
            <a:pPr algn="ctr"/>
            <a:r>
              <a:rPr lang="ar-SA" sz="1400" b="1" dirty="0">
                <a:solidFill>
                  <a:schemeClr val="tx1"/>
                </a:solidFill>
              </a:rPr>
              <a:t>جامعة أم البواقي-  - كلية الاقتصاد و التسيير و التجارة – قسم المحاسبة والمالية - السنة الثانية</a:t>
            </a:r>
          </a:p>
        </p:txBody>
      </p:sp>
      <p:pic>
        <p:nvPicPr>
          <p:cNvPr id="2" name="Image 1">
            <a:extLst>
              <a:ext uri="{FF2B5EF4-FFF2-40B4-BE49-F238E27FC236}">
                <a16:creationId xmlns:a16="http://schemas.microsoft.com/office/drawing/2014/main" id="{B4382541-80BB-22C3-8F9D-35D77305CC77}"/>
              </a:ext>
            </a:extLst>
          </p:cNvPr>
          <p:cNvPicPr>
            <a:picLocks noChangeAspect="1"/>
          </p:cNvPicPr>
          <p:nvPr/>
        </p:nvPicPr>
        <p:blipFill>
          <a:blip r:embed="rId3"/>
          <a:stretch>
            <a:fillRect/>
          </a:stretch>
        </p:blipFill>
        <p:spPr>
          <a:xfrm>
            <a:off x="1619672" y="3573016"/>
            <a:ext cx="4837019" cy="713575"/>
          </a:xfrm>
          <a:prstGeom prst="rect">
            <a:avLst/>
          </a:prstGeom>
        </p:spPr>
      </p:pic>
      <p:pic>
        <p:nvPicPr>
          <p:cNvPr id="3" name="Image 2">
            <a:extLst>
              <a:ext uri="{FF2B5EF4-FFF2-40B4-BE49-F238E27FC236}">
                <a16:creationId xmlns:a16="http://schemas.microsoft.com/office/drawing/2014/main" id="{CA90E412-B701-8B21-2BEC-17DE9AE7D04D}"/>
              </a:ext>
            </a:extLst>
          </p:cNvPr>
          <p:cNvPicPr>
            <a:picLocks noChangeAspect="1"/>
          </p:cNvPicPr>
          <p:nvPr/>
        </p:nvPicPr>
        <p:blipFill>
          <a:blip r:embed="rId4"/>
          <a:stretch>
            <a:fillRect/>
          </a:stretch>
        </p:blipFill>
        <p:spPr>
          <a:xfrm>
            <a:off x="1619672" y="4365104"/>
            <a:ext cx="4925995" cy="504056"/>
          </a:xfrm>
          <a:prstGeom prst="rect">
            <a:avLst/>
          </a:prstGeom>
        </p:spPr>
      </p:pic>
    </p:spTree>
    <p:extLst>
      <p:ext uri="{BB962C8B-B14F-4D97-AF65-F5344CB8AC3E}">
        <p14:creationId xmlns:p14="http://schemas.microsoft.com/office/powerpoint/2010/main" val="8194880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18A8D9-A0D6-140F-4018-CCE22ADC246F}"/>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7C7A6D46-3E01-3020-4877-BBC3A3B345B9}"/>
              </a:ext>
            </a:extLst>
          </p:cNvPr>
          <p:cNvSpPr>
            <a:spLocks noGrp="1"/>
          </p:cNvSpPr>
          <p:nvPr>
            <p:ph type="title"/>
          </p:nvPr>
        </p:nvSpPr>
        <p:spPr>
          <a:xfrm>
            <a:off x="539552" y="980728"/>
            <a:ext cx="7467600" cy="1156990"/>
          </a:xfrm>
        </p:spPr>
        <p:style>
          <a:lnRef idx="2">
            <a:schemeClr val="dk1"/>
          </a:lnRef>
          <a:fillRef idx="1">
            <a:schemeClr val="lt1"/>
          </a:fillRef>
          <a:effectRef idx="0">
            <a:schemeClr val="dk1"/>
          </a:effectRef>
          <a:fontRef idx="minor">
            <a:schemeClr val="dk1"/>
          </a:fontRef>
        </p:style>
        <p:txBody>
          <a:bodyPr anchor="ctr">
            <a:noAutofit/>
          </a:bodyPr>
          <a:lstStyle/>
          <a:p>
            <a:pPr algn="ctr"/>
            <a:r>
              <a:rPr lang="ar-SA" sz="3200" b="1" dirty="0">
                <a:solidFill>
                  <a:schemeClr val="tx1"/>
                </a:solidFill>
              </a:rPr>
              <a:t>الفصـــــــل </a:t>
            </a:r>
            <a:r>
              <a:rPr lang="ar-DZ" sz="3200" b="1" dirty="0">
                <a:solidFill>
                  <a:schemeClr val="tx1"/>
                </a:solidFill>
              </a:rPr>
              <a:t>العاشر</a:t>
            </a:r>
            <a:br>
              <a:rPr lang="ar-SA" sz="2000" dirty="0">
                <a:solidFill>
                  <a:schemeClr val="tx1"/>
                </a:solidFill>
              </a:rPr>
            </a:br>
            <a:r>
              <a:rPr lang="ar-DZ" sz="2400" b="1" dirty="0">
                <a:solidFill>
                  <a:schemeClr val="tx1"/>
                </a:solidFill>
              </a:rPr>
              <a:t>مدخل للتحليل المالي</a:t>
            </a:r>
            <a:endParaRPr lang="ar-SA" sz="1800" b="1" dirty="0"/>
          </a:p>
        </p:txBody>
      </p:sp>
      <p:sp>
        <p:nvSpPr>
          <p:cNvPr id="16" name="Content Placeholder 15">
            <a:extLst>
              <a:ext uri="{FF2B5EF4-FFF2-40B4-BE49-F238E27FC236}">
                <a16:creationId xmlns:a16="http://schemas.microsoft.com/office/drawing/2014/main" id="{06FA637A-A07A-1842-89FE-978DB7FDB78A}"/>
              </a:ext>
            </a:extLst>
          </p:cNvPr>
          <p:cNvSpPr>
            <a:spLocks noGrp="1"/>
          </p:cNvSpPr>
          <p:nvPr>
            <p:ph sz="quarter" idx="1"/>
          </p:nvPr>
        </p:nvSpPr>
        <p:spPr>
          <a:xfrm>
            <a:off x="611560" y="2348880"/>
            <a:ext cx="7467600" cy="4032448"/>
          </a:xfrm>
        </p:spPr>
        <p:style>
          <a:lnRef idx="2">
            <a:schemeClr val="dk1"/>
          </a:lnRef>
          <a:fillRef idx="1">
            <a:schemeClr val="lt1"/>
          </a:fillRef>
          <a:effectRef idx="0">
            <a:schemeClr val="dk1"/>
          </a:effectRef>
          <a:fontRef idx="minor">
            <a:schemeClr val="dk1"/>
          </a:fontRef>
        </p:style>
        <p:txBody>
          <a:bodyPr>
            <a:normAutofit fontScale="62500" lnSpcReduction="20000"/>
          </a:bodyPr>
          <a:lstStyle/>
          <a:p>
            <a:pPr marL="0" indent="0" algn="just">
              <a:buNone/>
            </a:pPr>
            <a:r>
              <a:rPr lang="ar-DZ" sz="3800" b="1" dirty="0"/>
              <a:t>3</a:t>
            </a:r>
            <a:r>
              <a:rPr lang="ar-SA" sz="3800" b="1" dirty="0"/>
              <a:t>- التحليل المالي بواسطة النسب (نسب: السيولة، النشاط،).</a:t>
            </a:r>
            <a:endParaRPr lang="ar-DZ" sz="3800" b="1" dirty="0"/>
          </a:p>
          <a:p>
            <a:pPr marL="274320" marR="0" lvl="0" indent="-274320" algn="r" defTabSz="914400" rtl="1" eaLnBrk="1" fontAlgn="auto" latinLnBrk="0" hangingPunct="1">
              <a:lnSpc>
                <a:spcPct val="100000"/>
              </a:lnSpc>
              <a:spcBef>
                <a:spcPct val="20000"/>
              </a:spcBef>
              <a:spcAft>
                <a:spcPts val="0"/>
              </a:spcAft>
              <a:buClr>
                <a:srgbClr val="0BD0D9"/>
              </a:buClr>
              <a:buSzPct val="95000"/>
              <a:buFont typeface="Wingdings" pitchFamily="2" charset="2"/>
              <a:buNone/>
              <a:tabLst/>
              <a:defRPr/>
            </a:pPr>
            <a:r>
              <a:rPr kumimoji="0" lang="ar-SA" sz="2800" b="1" i="0" u="sng" strike="noStrike" kern="1200" cap="none" spc="0" normalizeH="0" baseline="0" noProof="0" dirty="0">
                <a:ln>
                  <a:noFill/>
                </a:ln>
                <a:solidFill>
                  <a:srgbClr val="0F6FC6"/>
                </a:solidFill>
                <a:effectLst/>
                <a:uLnTx/>
                <a:uFillTx/>
                <a:latin typeface="Constantia"/>
                <a:ea typeface="+mn-ea"/>
                <a:cs typeface="Mudir MT" pitchFamily="2" charset="-78"/>
              </a:rPr>
              <a:t>(</a:t>
            </a:r>
            <a:r>
              <a:rPr kumimoji="0" lang="ar-SA" sz="4200" b="1" i="0" u="sng" strike="noStrike" kern="1200" cap="none" spc="0" normalizeH="0" baseline="0" noProof="0" dirty="0">
                <a:ln>
                  <a:noFill/>
                </a:ln>
                <a:solidFill>
                  <a:srgbClr val="0F6FC6"/>
                </a:solidFill>
                <a:effectLst/>
                <a:uLnTx/>
                <a:uFillTx/>
                <a:latin typeface="Constantia"/>
                <a:ea typeface="+mn-ea"/>
                <a:cs typeface="Mudir MT" pitchFamily="2" charset="-78"/>
              </a:rPr>
              <a:t>ب) معدل الذمم المدينة (المدينون)</a:t>
            </a:r>
            <a:endParaRPr kumimoji="0" lang="en-US" sz="4200" b="1" i="0" u="sng" strike="noStrike" kern="1200" cap="none" spc="0" normalizeH="0" baseline="0" noProof="0" dirty="0">
              <a:ln>
                <a:noFill/>
              </a:ln>
              <a:solidFill>
                <a:srgbClr val="0F6FC6"/>
              </a:solidFill>
              <a:effectLst/>
              <a:uLnTx/>
              <a:uFillTx/>
              <a:latin typeface="Constantia"/>
              <a:ea typeface="+mn-ea"/>
              <a:cs typeface="+mn-cs"/>
            </a:endParaRPr>
          </a:p>
          <a:p>
            <a:pPr marL="0" marR="0" lvl="0" indent="-274320" algn="r" defTabSz="914400" rtl="1" eaLnBrk="1" fontAlgn="auto" latinLnBrk="0" hangingPunct="1">
              <a:lnSpc>
                <a:spcPct val="100000"/>
              </a:lnSpc>
              <a:spcBef>
                <a:spcPct val="20000"/>
              </a:spcBef>
              <a:spcAft>
                <a:spcPts val="0"/>
              </a:spcAft>
              <a:buClr>
                <a:srgbClr val="0BD0D9"/>
              </a:buClr>
              <a:buSzPct val="95000"/>
              <a:buFont typeface="Wingdings" pitchFamily="2" charset="2"/>
              <a:buNone/>
              <a:tabLst/>
              <a:defRPr/>
            </a:pPr>
            <a:r>
              <a:rPr kumimoji="0" lang="ar-SA" sz="2600" b="0" i="0" u="none" strike="noStrike" kern="1200" cap="none" spc="0" normalizeH="0" baseline="0" noProof="0" dirty="0">
                <a:ln>
                  <a:noFill/>
                </a:ln>
                <a:solidFill>
                  <a:prstClr val="black"/>
                </a:solidFill>
                <a:effectLst/>
                <a:uLnTx/>
                <a:uFillTx/>
                <a:latin typeface="Constantia"/>
                <a:ea typeface="+mn-ea"/>
              </a:rPr>
              <a:t>تقارن هذه النسبة بين حجم المبيعات وحجم الذمم المدينة والتي لم يتم تحصيلها من العملاء بعد, وعادة  ما يعبر عنها بالمعادلة التالية :</a:t>
            </a:r>
          </a:p>
          <a:p>
            <a:pPr marL="274320" marR="0" lvl="0" indent="-274320" algn="r" defTabSz="914400" rtl="1" eaLnBrk="1" fontAlgn="auto" latinLnBrk="0" hangingPunct="1">
              <a:lnSpc>
                <a:spcPct val="100000"/>
              </a:lnSpc>
              <a:spcBef>
                <a:spcPct val="20000"/>
              </a:spcBef>
              <a:spcAft>
                <a:spcPts val="0"/>
              </a:spcAft>
              <a:buClr>
                <a:srgbClr val="0BD0D9"/>
              </a:buClr>
              <a:buSzPct val="95000"/>
              <a:buFont typeface="Wingdings" pitchFamily="2" charset="2"/>
              <a:buNone/>
              <a:tabLst/>
              <a:defRPr/>
            </a:pPr>
            <a:endParaRPr kumimoji="0" lang="ar-SA" sz="2600" b="0" i="0" u="none" strike="noStrike" kern="1200" cap="none" spc="0" normalizeH="0" baseline="0" noProof="0" dirty="0">
              <a:ln>
                <a:noFill/>
              </a:ln>
              <a:solidFill>
                <a:prstClr val="black"/>
              </a:solidFill>
              <a:effectLst/>
              <a:uLnTx/>
              <a:uFillTx/>
              <a:latin typeface="Constantia"/>
              <a:ea typeface="+mn-ea"/>
            </a:endParaRPr>
          </a:p>
          <a:p>
            <a:pPr marL="274320" marR="0" lvl="0" indent="-274320" algn="r" defTabSz="914400" rtl="1" eaLnBrk="1" fontAlgn="auto" latinLnBrk="0" hangingPunct="1">
              <a:lnSpc>
                <a:spcPct val="100000"/>
              </a:lnSpc>
              <a:spcBef>
                <a:spcPct val="20000"/>
              </a:spcBef>
              <a:spcAft>
                <a:spcPts val="0"/>
              </a:spcAft>
              <a:buClr>
                <a:srgbClr val="0BD0D9"/>
              </a:buClr>
              <a:buSzPct val="95000"/>
              <a:buFont typeface="Wingdings" pitchFamily="2" charset="2"/>
              <a:buNone/>
              <a:tabLst/>
              <a:defRPr/>
            </a:pPr>
            <a:endParaRPr kumimoji="0" lang="en-US" sz="2600" b="0" i="0" u="none" strike="noStrike" kern="1200" cap="none" spc="0" normalizeH="0" baseline="0" noProof="0" dirty="0">
              <a:ln>
                <a:noFill/>
              </a:ln>
              <a:solidFill>
                <a:prstClr val="black"/>
              </a:solidFill>
              <a:effectLst/>
              <a:uLnTx/>
              <a:uFillTx/>
              <a:latin typeface="Constantia"/>
              <a:ea typeface="+mn-ea"/>
              <a:cs typeface="+mn-cs"/>
            </a:endParaRPr>
          </a:p>
          <a:p>
            <a:pPr marL="0" marR="0" lvl="0" indent="-274320" algn="just" defTabSz="914400" rtl="1" eaLnBrk="1" fontAlgn="auto" latinLnBrk="0" hangingPunct="1">
              <a:lnSpc>
                <a:spcPct val="100000"/>
              </a:lnSpc>
              <a:spcBef>
                <a:spcPct val="20000"/>
              </a:spcBef>
              <a:spcAft>
                <a:spcPts val="0"/>
              </a:spcAft>
              <a:buClr>
                <a:srgbClr val="0BD0D9"/>
              </a:buClr>
              <a:buSzPct val="95000"/>
              <a:buFont typeface="Wingdings" pitchFamily="2" charset="2"/>
              <a:buNone/>
              <a:tabLst/>
              <a:defRPr/>
            </a:pPr>
            <a:r>
              <a:rPr kumimoji="0" lang="ar-SA" sz="2600" b="0" i="0" u="none" strike="noStrike" kern="1200" cap="none" spc="0" normalizeH="0" baseline="0" noProof="0" dirty="0">
                <a:ln>
                  <a:noFill/>
                </a:ln>
                <a:solidFill>
                  <a:prstClr val="black"/>
                </a:solidFill>
                <a:effectLst/>
                <a:uLnTx/>
                <a:uFillTx/>
                <a:latin typeface="Constantia"/>
                <a:ea typeface="+mn-ea"/>
              </a:rPr>
              <a:t>فإذا كان المعدل منخفضا فهذا يدل على أن الشركة تواجه مشكلة في تحصيل الذمم المدينة (المدينون), وبالتالي فإن هذا يزيد من رصيد هذه الحسابات. وقد تنتج الزيادة في رصيد الذمم المدينة من السياسة الائتمانية المتساهلة التي تنتهجها الشركة.</a:t>
            </a:r>
            <a:r>
              <a:rPr kumimoji="0" lang="ar-DZ" sz="2600" b="0" i="0" u="none" strike="noStrike" kern="1200" cap="none" spc="0" normalizeH="0" baseline="0" noProof="0" dirty="0">
                <a:ln>
                  <a:noFill/>
                </a:ln>
                <a:solidFill>
                  <a:prstClr val="black"/>
                </a:solidFill>
                <a:effectLst/>
                <a:uLnTx/>
                <a:uFillTx/>
                <a:latin typeface="Constantia"/>
                <a:ea typeface="+mn-ea"/>
              </a:rPr>
              <a:t> </a:t>
            </a:r>
            <a:r>
              <a:rPr kumimoji="0" lang="ar-SA" sz="2600" b="0" i="0" u="none" strike="noStrike" kern="1200" cap="none" spc="0" normalizeH="0" baseline="0" noProof="0" dirty="0">
                <a:ln>
                  <a:noFill/>
                </a:ln>
                <a:solidFill>
                  <a:prstClr val="black"/>
                </a:solidFill>
                <a:effectLst/>
                <a:uLnTx/>
                <a:uFillTx/>
                <a:latin typeface="Constantia"/>
                <a:ea typeface="+mn-ea"/>
              </a:rPr>
              <a:t>أما إذا كانت الشركة تتبع سياسة ائتمانية متشددة؛ فإن رصيد الذمم المدينة سوف يكون منخفضاً؛ وبالتالي فإن معدل دوران الذمم المدينة سوف يكون عاليا. ومن المثال يتضح أن:</a:t>
            </a:r>
          </a:p>
          <a:p>
            <a:pPr marL="274320" marR="0" lvl="0" indent="-274320" algn="r" defTabSz="914400" rtl="1" eaLnBrk="1" fontAlgn="auto" latinLnBrk="0" hangingPunct="1">
              <a:lnSpc>
                <a:spcPct val="100000"/>
              </a:lnSpc>
              <a:spcBef>
                <a:spcPct val="20000"/>
              </a:spcBef>
              <a:spcAft>
                <a:spcPts val="0"/>
              </a:spcAft>
              <a:buClr>
                <a:srgbClr val="0BD0D9"/>
              </a:buClr>
              <a:buSzPct val="95000"/>
              <a:buFont typeface="Wingdings" pitchFamily="2" charset="2"/>
              <a:buNone/>
              <a:tabLst/>
              <a:defRPr/>
            </a:pPr>
            <a:endParaRPr kumimoji="0" lang="ar-SA" sz="2600" b="0" i="0" u="none" strike="noStrike" kern="1200" cap="none" spc="0" normalizeH="0" baseline="0" noProof="0" dirty="0">
              <a:ln>
                <a:noFill/>
              </a:ln>
              <a:solidFill>
                <a:prstClr val="black"/>
              </a:solidFill>
              <a:effectLst/>
              <a:uLnTx/>
              <a:uFillTx/>
              <a:latin typeface="Constantia"/>
              <a:ea typeface="+mn-ea"/>
            </a:endParaRPr>
          </a:p>
          <a:p>
            <a:pPr marL="274320" marR="0" lvl="0" indent="-274320" algn="r" defTabSz="914400" rtl="1" eaLnBrk="1" fontAlgn="auto" latinLnBrk="0" hangingPunct="1">
              <a:lnSpc>
                <a:spcPct val="100000"/>
              </a:lnSpc>
              <a:spcBef>
                <a:spcPct val="20000"/>
              </a:spcBef>
              <a:spcAft>
                <a:spcPts val="0"/>
              </a:spcAft>
              <a:buClr>
                <a:srgbClr val="0BD0D9"/>
              </a:buClr>
              <a:buSzPct val="95000"/>
              <a:buFont typeface="Wingdings" pitchFamily="2" charset="2"/>
              <a:buNone/>
              <a:tabLst/>
              <a:defRPr/>
            </a:pPr>
            <a:endParaRPr kumimoji="0" lang="ar-SA" sz="2600" b="0" i="0" u="none" strike="noStrike" kern="1200" cap="none" spc="0" normalizeH="0" baseline="0" noProof="0" dirty="0">
              <a:ln>
                <a:noFill/>
              </a:ln>
              <a:solidFill>
                <a:prstClr val="black"/>
              </a:solidFill>
              <a:effectLst/>
              <a:uLnTx/>
              <a:uFillTx/>
              <a:latin typeface="Constantia"/>
              <a:ea typeface="+mn-ea"/>
            </a:endParaRPr>
          </a:p>
          <a:p>
            <a:pPr marL="0" marR="0" lvl="0" indent="-274320" algn="just" defTabSz="914400" rtl="1" eaLnBrk="1" fontAlgn="auto" latinLnBrk="0" hangingPunct="1">
              <a:lnSpc>
                <a:spcPct val="100000"/>
              </a:lnSpc>
              <a:spcBef>
                <a:spcPct val="20000"/>
              </a:spcBef>
              <a:spcAft>
                <a:spcPts val="0"/>
              </a:spcAft>
              <a:buClr>
                <a:srgbClr val="0BD0D9"/>
              </a:buClr>
              <a:buSzPct val="95000"/>
              <a:buFont typeface="Wingdings" pitchFamily="2" charset="2"/>
              <a:buNone/>
              <a:tabLst/>
              <a:defRPr/>
            </a:pPr>
            <a:endParaRPr kumimoji="0" lang="ar-DZ" sz="2600" b="0" i="0" u="none" strike="noStrike" kern="1200" cap="none" spc="0" normalizeH="0" baseline="0" noProof="0" dirty="0">
              <a:ln>
                <a:noFill/>
              </a:ln>
              <a:solidFill>
                <a:prstClr val="black"/>
              </a:solidFill>
              <a:effectLst/>
              <a:uLnTx/>
              <a:uFillTx/>
              <a:latin typeface="Constantia"/>
              <a:ea typeface="+mn-ea"/>
            </a:endParaRPr>
          </a:p>
          <a:p>
            <a:pPr marL="0" marR="0" lvl="0" indent="-274320" algn="just" defTabSz="914400" rtl="1" eaLnBrk="1" fontAlgn="auto" latinLnBrk="0" hangingPunct="1">
              <a:lnSpc>
                <a:spcPct val="100000"/>
              </a:lnSpc>
              <a:spcBef>
                <a:spcPct val="20000"/>
              </a:spcBef>
              <a:spcAft>
                <a:spcPts val="0"/>
              </a:spcAft>
              <a:buClr>
                <a:srgbClr val="0BD0D9"/>
              </a:buClr>
              <a:buSzPct val="95000"/>
              <a:buFont typeface="Wingdings" pitchFamily="2" charset="2"/>
              <a:buNone/>
              <a:tabLst/>
              <a:defRPr/>
            </a:pPr>
            <a:r>
              <a:rPr kumimoji="0" lang="ar-SA" sz="2600" b="0" i="0" u="none" strike="noStrike" kern="1200" cap="none" spc="0" normalizeH="0" baseline="0" noProof="0" dirty="0">
                <a:ln>
                  <a:noFill/>
                </a:ln>
                <a:solidFill>
                  <a:prstClr val="black"/>
                </a:solidFill>
                <a:effectLst/>
                <a:uLnTx/>
                <a:uFillTx/>
                <a:latin typeface="Constantia"/>
                <a:ea typeface="+mn-ea"/>
              </a:rPr>
              <a:t>فإذا علمنا أن متوسط الصناعة = </a:t>
            </a:r>
            <a:r>
              <a:rPr kumimoji="0" lang="en-US" sz="2600" b="0" i="0" u="none" strike="noStrike" kern="1200" cap="none" spc="0" normalizeH="0" baseline="0" noProof="0" dirty="0">
                <a:ln>
                  <a:noFill/>
                </a:ln>
                <a:solidFill>
                  <a:prstClr val="black"/>
                </a:solidFill>
                <a:effectLst/>
                <a:uLnTx/>
                <a:uFillTx/>
                <a:latin typeface="Constantia"/>
                <a:ea typeface="+mn-ea"/>
                <a:cs typeface="+mn-cs"/>
              </a:rPr>
              <a:t>8.5</a:t>
            </a:r>
            <a:r>
              <a:rPr kumimoji="0" lang="ar-DZ" sz="2600" b="0" i="0" u="none" strike="noStrike" kern="1200" cap="none" spc="0" normalizeH="0" baseline="0" noProof="0" dirty="0">
                <a:ln>
                  <a:noFill/>
                </a:ln>
                <a:solidFill>
                  <a:prstClr val="black"/>
                </a:solidFill>
                <a:effectLst/>
                <a:uLnTx/>
                <a:uFillTx/>
                <a:latin typeface="Constantia"/>
                <a:ea typeface="+mn-ea"/>
                <a:cs typeface="+mn-cs"/>
              </a:rPr>
              <a:t> </a:t>
            </a:r>
            <a:r>
              <a:rPr kumimoji="0" lang="ar-SA" sz="2600" b="0" i="0" u="none" strike="noStrike" kern="1200" cap="none" spc="0" normalizeH="0" baseline="0" noProof="0" dirty="0">
                <a:ln>
                  <a:noFill/>
                </a:ln>
                <a:solidFill>
                  <a:prstClr val="black"/>
                </a:solidFill>
                <a:effectLst/>
                <a:uLnTx/>
                <a:uFillTx/>
                <a:latin typeface="Constantia"/>
                <a:ea typeface="+mn-ea"/>
              </a:rPr>
              <a:t>مرة, فإننا نصل إلى أن نسبة المنشأة أقل من متوسط الصناعة. وهذه الأرقام تعني أن المنشاة لديها القدرة </a:t>
            </a:r>
            <a:r>
              <a:rPr kumimoji="0" lang="ar-SA" sz="2600" b="0" i="0" u="none" strike="noStrike" kern="1200" cap="none" spc="0" normalizeH="0" baseline="0" noProof="0" dirty="0" err="1">
                <a:ln>
                  <a:noFill/>
                </a:ln>
                <a:solidFill>
                  <a:prstClr val="black"/>
                </a:solidFill>
                <a:effectLst/>
                <a:uLnTx/>
                <a:uFillTx/>
                <a:latin typeface="Constantia"/>
                <a:ea typeface="+mn-ea"/>
              </a:rPr>
              <a:t>فى</a:t>
            </a:r>
            <a:r>
              <a:rPr kumimoji="0" lang="ar-SA" sz="2600" b="0" i="0" u="none" strike="noStrike" kern="1200" cap="none" spc="0" normalizeH="0" baseline="0" noProof="0" dirty="0">
                <a:ln>
                  <a:noFill/>
                </a:ln>
                <a:solidFill>
                  <a:prstClr val="black"/>
                </a:solidFill>
                <a:effectLst/>
                <a:uLnTx/>
                <a:uFillTx/>
                <a:latin typeface="Constantia"/>
                <a:ea typeface="+mn-ea"/>
              </a:rPr>
              <a:t> تحصيل ديونها وتدويرها بما معدله (</a:t>
            </a:r>
            <a:r>
              <a:rPr kumimoji="0" lang="en-US" sz="2600" b="0" i="0" u="none" strike="noStrike" kern="1200" cap="none" spc="0" normalizeH="0" baseline="0" noProof="0" dirty="0">
                <a:ln>
                  <a:noFill/>
                </a:ln>
                <a:solidFill>
                  <a:prstClr val="black"/>
                </a:solidFill>
                <a:effectLst/>
                <a:uLnTx/>
                <a:uFillTx/>
                <a:latin typeface="Constantia"/>
                <a:ea typeface="+mn-ea"/>
                <a:cs typeface="+mn-cs"/>
              </a:rPr>
              <a:t>8.25</a:t>
            </a:r>
            <a:r>
              <a:rPr kumimoji="0" lang="ar-SA" sz="2600" b="0" i="0" u="none" strike="noStrike" kern="1200" cap="none" spc="0" normalizeH="0" baseline="0" noProof="0" dirty="0">
                <a:ln>
                  <a:noFill/>
                </a:ln>
                <a:solidFill>
                  <a:prstClr val="black"/>
                </a:solidFill>
                <a:effectLst/>
                <a:uLnTx/>
                <a:uFillTx/>
                <a:latin typeface="Constantia"/>
                <a:ea typeface="+mn-ea"/>
              </a:rPr>
              <a:t>) مرة </a:t>
            </a:r>
            <a:r>
              <a:rPr kumimoji="0" lang="ar-SA" sz="2600" b="0" i="0" u="none" strike="noStrike" kern="1200" cap="none" spc="0" normalizeH="0" baseline="0" noProof="0" dirty="0" err="1">
                <a:ln>
                  <a:noFill/>
                </a:ln>
                <a:solidFill>
                  <a:prstClr val="black"/>
                </a:solidFill>
                <a:effectLst/>
                <a:uLnTx/>
                <a:uFillTx/>
                <a:latin typeface="Constantia"/>
                <a:ea typeface="+mn-ea"/>
              </a:rPr>
              <a:t>فى</a:t>
            </a:r>
            <a:r>
              <a:rPr kumimoji="0" lang="ar-SA" sz="2600" b="0" i="0" u="none" strike="noStrike" kern="1200" cap="none" spc="0" normalizeH="0" baseline="0" noProof="0" dirty="0">
                <a:ln>
                  <a:noFill/>
                </a:ln>
                <a:solidFill>
                  <a:prstClr val="black"/>
                </a:solidFill>
                <a:effectLst/>
                <a:uLnTx/>
                <a:uFillTx/>
                <a:latin typeface="Constantia"/>
                <a:ea typeface="+mn-ea"/>
              </a:rPr>
              <a:t> العام الواحد. وهذا أقل من القدرة التي لدى المنشآت الأخرى العاملة </a:t>
            </a:r>
            <a:r>
              <a:rPr kumimoji="0" lang="ar-SA" sz="2600" b="0" i="0" u="none" strike="noStrike" kern="1200" cap="none" spc="0" normalizeH="0" baseline="0" noProof="0" dirty="0" err="1">
                <a:ln>
                  <a:noFill/>
                </a:ln>
                <a:solidFill>
                  <a:prstClr val="black"/>
                </a:solidFill>
                <a:effectLst/>
                <a:uLnTx/>
                <a:uFillTx/>
                <a:latin typeface="Constantia"/>
                <a:ea typeface="+mn-ea"/>
              </a:rPr>
              <a:t>فى</a:t>
            </a:r>
            <a:r>
              <a:rPr kumimoji="0" lang="ar-SA" sz="2600" b="0" i="0" u="none" strike="noStrike" kern="1200" cap="none" spc="0" normalizeH="0" baseline="0" noProof="0" dirty="0">
                <a:ln>
                  <a:noFill/>
                </a:ln>
                <a:solidFill>
                  <a:prstClr val="black"/>
                </a:solidFill>
                <a:effectLst/>
                <a:uLnTx/>
                <a:uFillTx/>
                <a:latin typeface="Constantia"/>
                <a:ea typeface="+mn-ea"/>
              </a:rPr>
              <a:t> نفس القطاع. </a:t>
            </a:r>
          </a:p>
          <a:p>
            <a:pPr marL="0" indent="0" algn="just">
              <a:buNone/>
            </a:pPr>
            <a:endParaRPr lang="ar-DZ" dirty="0"/>
          </a:p>
        </p:txBody>
      </p:sp>
      <p:sp>
        <p:nvSpPr>
          <p:cNvPr id="4" name="Date Placeholder 3">
            <a:extLst>
              <a:ext uri="{FF2B5EF4-FFF2-40B4-BE49-F238E27FC236}">
                <a16:creationId xmlns:a16="http://schemas.microsoft.com/office/drawing/2014/main" id="{F1E382CF-279A-96C1-969C-4653982B6E85}"/>
              </a:ext>
            </a:extLst>
          </p:cNvPr>
          <p:cNvSpPr>
            <a:spLocks noGrp="1"/>
          </p:cNvSpPr>
          <p:nvPr>
            <p:ph type="dt" sz="half" idx="14"/>
          </p:nvPr>
        </p:nvSpPr>
        <p:spPr>
          <a:xfrm>
            <a:off x="539552" y="6484547"/>
            <a:ext cx="1070272" cy="360040"/>
          </a:xfrm>
        </p:spPr>
        <p:txBody>
          <a:bodyPr/>
          <a:lstStyle/>
          <a:p>
            <a:pPr algn="l" rtl="0"/>
            <a:fld id="{3D9FD902-8DAF-4E62-8F90-4677E314DFA3}" type="datetime3">
              <a:rPr lang="en-US" b="1" smtClean="0"/>
              <a:t>6 May 2025</a:t>
            </a:fld>
            <a:endParaRPr lang="ar-SA" b="1" dirty="0"/>
          </a:p>
        </p:txBody>
      </p:sp>
      <p:sp>
        <p:nvSpPr>
          <p:cNvPr id="5" name="Slide Number Placeholder 4">
            <a:extLst>
              <a:ext uri="{FF2B5EF4-FFF2-40B4-BE49-F238E27FC236}">
                <a16:creationId xmlns:a16="http://schemas.microsoft.com/office/drawing/2014/main" id="{21095C0B-F0BA-A720-157C-F0DBF4C4BB66}"/>
              </a:ext>
            </a:extLst>
          </p:cNvPr>
          <p:cNvSpPr>
            <a:spLocks noGrp="1"/>
          </p:cNvSpPr>
          <p:nvPr>
            <p:ph type="sldNum" sz="quarter" idx="15"/>
          </p:nvPr>
        </p:nvSpPr>
        <p:spPr/>
        <p:txBody>
          <a:bodyPr/>
          <a:lstStyle/>
          <a:p>
            <a:fld id="{A4231B69-FBD1-4C22-85BF-9904F0109019}" type="slidenum">
              <a:rPr lang="ar-SA" smtClean="0"/>
              <a:pPr/>
              <a:t>28</a:t>
            </a:fld>
            <a:endParaRPr lang="ar-SA"/>
          </a:p>
        </p:txBody>
      </p:sp>
      <p:sp>
        <p:nvSpPr>
          <p:cNvPr id="6" name="Footer Placeholder 5">
            <a:extLst>
              <a:ext uri="{FF2B5EF4-FFF2-40B4-BE49-F238E27FC236}">
                <a16:creationId xmlns:a16="http://schemas.microsoft.com/office/drawing/2014/main" id="{19FD6FB1-FB37-9DD3-BE72-A9677E886D47}"/>
              </a:ext>
            </a:extLst>
          </p:cNvPr>
          <p:cNvSpPr>
            <a:spLocks noGrp="1"/>
          </p:cNvSpPr>
          <p:nvPr>
            <p:ph type="ftr" sz="quarter" idx="16"/>
          </p:nvPr>
        </p:nvSpPr>
        <p:spPr>
          <a:xfrm>
            <a:off x="2267744" y="6381327"/>
            <a:ext cx="5904656" cy="464993"/>
          </a:xfrm>
        </p:spPr>
        <p:txBody>
          <a:bodyPr/>
          <a:lstStyle/>
          <a:p>
            <a:pPr algn="ctr"/>
            <a:r>
              <a:rPr lang="ar-SA" sz="1400" b="1" dirty="0">
                <a:solidFill>
                  <a:schemeClr val="tx1"/>
                </a:solidFill>
              </a:rPr>
              <a:t>جامعة أم البواقي-  - كلية الاقتصاد و التسيير و التجارة – قسم المحاسبة والمالية - السنة الثانية</a:t>
            </a:r>
          </a:p>
        </p:txBody>
      </p:sp>
      <p:pic>
        <p:nvPicPr>
          <p:cNvPr id="2" name="Image 1">
            <a:extLst>
              <a:ext uri="{FF2B5EF4-FFF2-40B4-BE49-F238E27FC236}">
                <a16:creationId xmlns:a16="http://schemas.microsoft.com/office/drawing/2014/main" id="{17C9CA27-B094-F710-0147-000135A129D4}"/>
              </a:ext>
            </a:extLst>
          </p:cNvPr>
          <p:cNvPicPr>
            <a:picLocks noChangeAspect="1"/>
          </p:cNvPicPr>
          <p:nvPr/>
        </p:nvPicPr>
        <p:blipFill>
          <a:blip r:embed="rId3"/>
          <a:stretch>
            <a:fillRect/>
          </a:stretch>
        </p:blipFill>
        <p:spPr>
          <a:xfrm>
            <a:off x="2051720" y="3429000"/>
            <a:ext cx="3600400" cy="537241"/>
          </a:xfrm>
          <a:prstGeom prst="rect">
            <a:avLst/>
          </a:prstGeom>
        </p:spPr>
      </p:pic>
      <p:pic>
        <p:nvPicPr>
          <p:cNvPr id="3" name="Image 2">
            <a:extLst>
              <a:ext uri="{FF2B5EF4-FFF2-40B4-BE49-F238E27FC236}">
                <a16:creationId xmlns:a16="http://schemas.microsoft.com/office/drawing/2014/main" id="{7FA1AD53-7C6A-57CD-33D8-DB26BA5C6E2D}"/>
              </a:ext>
            </a:extLst>
          </p:cNvPr>
          <p:cNvPicPr>
            <a:picLocks noChangeAspect="1"/>
          </p:cNvPicPr>
          <p:nvPr/>
        </p:nvPicPr>
        <p:blipFill>
          <a:blip r:embed="rId4"/>
          <a:stretch>
            <a:fillRect/>
          </a:stretch>
        </p:blipFill>
        <p:spPr>
          <a:xfrm>
            <a:off x="1475656" y="4869160"/>
            <a:ext cx="5256584" cy="504056"/>
          </a:xfrm>
          <a:prstGeom prst="rect">
            <a:avLst/>
          </a:prstGeom>
        </p:spPr>
      </p:pic>
    </p:spTree>
    <p:extLst>
      <p:ext uri="{BB962C8B-B14F-4D97-AF65-F5344CB8AC3E}">
        <p14:creationId xmlns:p14="http://schemas.microsoft.com/office/powerpoint/2010/main" val="11572828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9ED90-F46D-1DDB-A005-3F4445BBA7A4}"/>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8CD0F243-34BF-FF0C-35D5-5E3F77B962A4}"/>
              </a:ext>
            </a:extLst>
          </p:cNvPr>
          <p:cNvSpPr>
            <a:spLocks noGrp="1"/>
          </p:cNvSpPr>
          <p:nvPr>
            <p:ph type="title"/>
          </p:nvPr>
        </p:nvSpPr>
        <p:spPr>
          <a:xfrm>
            <a:off x="539552" y="980728"/>
            <a:ext cx="7467600" cy="936104"/>
          </a:xfrm>
        </p:spPr>
        <p:style>
          <a:lnRef idx="2">
            <a:schemeClr val="dk1"/>
          </a:lnRef>
          <a:fillRef idx="1">
            <a:schemeClr val="lt1"/>
          </a:fillRef>
          <a:effectRef idx="0">
            <a:schemeClr val="dk1"/>
          </a:effectRef>
          <a:fontRef idx="minor">
            <a:schemeClr val="dk1"/>
          </a:fontRef>
        </p:style>
        <p:txBody>
          <a:bodyPr anchor="ctr">
            <a:noAutofit/>
          </a:bodyPr>
          <a:lstStyle/>
          <a:p>
            <a:pPr algn="ctr"/>
            <a:r>
              <a:rPr lang="ar-SA" sz="3200" b="1" dirty="0">
                <a:solidFill>
                  <a:schemeClr val="tx1"/>
                </a:solidFill>
              </a:rPr>
              <a:t>الفصـــــــل </a:t>
            </a:r>
            <a:r>
              <a:rPr lang="ar-DZ" sz="3200" b="1" dirty="0">
                <a:solidFill>
                  <a:schemeClr val="tx1"/>
                </a:solidFill>
              </a:rPr>
              <a:t>العاشر</a:t>
            </a:r>
            <a:br>
              <a:rPr lang="ar-SA" sz="2000" dirty="0">
                <a:solidFill>
                  <a:schemeClr val="tx1"/>
                </a:solidFill>
              </a:rPr>
            </a:br>
            <a:r>
              <a:rPr lang="ar-DZ" sz="2400" b="1" dirty="0">
                <a:solidFill>
                  <a:schemeClr val="tx1"/>
                </a:solidFill>
              </a:rPr>
              <a:t>مدخل للتحليل المالي</a:t>
            </a:r>
            <a:endParaRPr lang="ar-SA" sz="1800" b="1" dirty="0"/>
          </a:p>
        </p:txBody>
      </p:sp>
      <p:sp>
        <p:nvSpPr>
          <p:cNvPr id="16" name="Content Placeholder 15">
            <a:extLst>
              <a:ext uri="{FF2B5EF4-FFF2-40B4-BE49-F238E27FC236}">
                <a16:creationId xmlns:a16="http://schemas.microsoft.com/office/drawing/2014/main" id="{25C5F985-8585-7616-8907-CC9B5D031918}"/>
              </a:ext>
            </a:extLst>
          </p:cNvPr>
          <p:cNvSpPr>
            <a:spLocks noGrp="1"/>
          </p:cNvSpPr>
          <p:nvPr>
            <p:ph sz="quarter" idx="1"/>
          </p:nvPr>
        </p:nvSpPr>
        <p:spPr>
          <a:xfrm>
            <a:off x="611560" y="2132856"/>
            <a:ext cx="7467600" cy="4248472"/>
          </a:xfrm>
        </p:spPr>
        <p:style>
          <a:lnRef idx="2">
            <a:schemeClr val="dk1"/>
          </a:lnRef>
          <a:fillRef idx="1">
            <a:schemeClr val="lt1"/>
          </a:fillRef>
          <a:effectRef idx="0">
            <a:schemeClr val="dk1"/>
          </a:effectRef>
          <a:fontRef idx="minor">
            <a:schemeClr val="dk1"/>
          </a:fontRef>
        </p:style>
        <p:txBody>
          <a:bodyPr>
            <a:normAutofit fontScale="70000" lnSpcReduction="20000"/>
          </a:bodyPr>
          <a:lstStyle/>
          <a:p>
            <a:pPr marL="0" indent="0" algn="just">
              <a:buNone/>
            </a:pPr>
            <a:r>
              <a:rPr lang="ar-DZ" sz="3400" b="1" dirty="0"/>
              <a:t>3</a:t>
            </a:r>
            <a:r>
              <a:rPr lang="ar-SA" sz="3400" b="1" dirty="0"/>
              <a:t>- التحليل المالي بواسطة النسب (نسب: السيولة، النشاط).</a:t>
            </a:r>
            <a:endParaRPr lang="ar-DZ" sz="3400" b="1" dirty="0"/>
          </a:p>
          <a:p>
            <a:pPr marL="274320" marR="0" lvl="0" indent="-274320" algn="r" defTabSz="914400" rtl="1" eaLnBrk="1" fontAlgn="auto" latinLnBrk="0" hangingPunct="1">
              <a:lnSpc>
                <a:spcPct val="100000"/>
              </a:lnSpc>
              <a:spcBef>
                <a:spcPct val="20000"/>
              </a:spcBef>
              <a:spcAft>
                <a:spcPts val="0"/>
              </a:spcAft>
              <a:buClr>
                <a:srgbClr val="0BD0D9"/>
              </a:buClr>
              <a:buSzPct val="95000"/>
              <a:buFont typeface="Wingdings" pitchFamily="2" charset="2"/>
              <a:buNone/>
              <a:tabLst/>
              <a:defRPr/>
            </a:pPr>
            <a:r>
              <a:rPr kumimoji="0" lang="ar-SA" sz="3600" b="1" i="0" u="sng" strike="noStrike" kern="1200" cap="none" spc="0" normalizeH="0" baseline="0" noProof="0" dirty="0">
                <a:ln>
                  <a:noFill/>
                </a:ln>
                <a:solidFill>
                  <a:srgbClr val="0F6FC6"/>
                </a:solidFill>
                <a:effectLst/>
                <a:uLnTx/>
                <a:uFillTx/>
                <a:latin typeface="Constantia"/>
                <a:ea typeface="+mn-ea"/>
                <a:cs typeface="Mudir MT" pitchFamily="2" charset="-78"/>
              </a:rPr>
              <a:t>(ج)  متوسط فترة التحصيل</a:t>
            </a:r>
            <a:endParaRPr kumimoji="0" lang="en-US" sz="3200" b="1" i="0" u="sng" strike="noStrike" kern="1200" cap="none" spc="0" normalizeH="0" baseline="0" noProof="0" dirty="0">
              <a:ln>
                <a:noFill/>
              </a:ln>
              <a:solidFill>
                <a:srgbClr val="0F6FC6"/>
              </a:solidFill>
              <a:effectLst/>
              <a:uLnTx/>
              <a:uFillTx/>
              <a:latin typeface="Constantia"/>
              <a:ea typeface="+mn-ea"/>
              <a:cs typeface="Mudir MT" pitchFamily="2" charset="-78"/>
            </a:endParaRPr>
          </a:p>
          <a:p>
            <a:pPr marL="0" marR="0" lvl="0" indent="-274320" algn="just" defTabSz="914400" rtl="1" eaLnBrk="1" fontAlgn="auto" latinLnBrk="0" hangingPunct="1">
              <a:lnSpc>
                <a:spcPct val="100000"/>
              </a:lnSpc>
              <a:spcBef>
                <a:spcPct val="20000"/>
              </a:spcBef>
              <a:spcAft>
                <a:spcPts val="0"/>
              </a:spcAft>
              <a:buClr>
                <a:srgbClr val="0BD0D9"/>
              </a:buClr>
              <a:buSzPct val="95000"/>
              <a:buFont typeface="Wingdings" pitchFamily="2" charset="2"/>
              <a:buNone/>
              <a:tabLst/>
              <a:defRPr/>
            </a:pPr>
            <a:r>
              <a:rPr kumimoji="0" lang="ar-SA" sz="2800" b="1" i="0" u="none" strike="noStrike" kern="1200" cap="none" spc="0" normalizeH="0" baseline="0" noProof="0" dirty="0">
                <a:ln>
                  <a:noFill/>
                </a:ln>
                <a:solidFill>
                  <a:prstClr val="black"/>
                </a:solidFill>
                <a:effectLst/>
                <a:uLnTx/>
                <a:uFillTx/>
                <a:latin typeface="Constantia"/>
                <a:ea typeface="+mn-ea"/>
              </a:rPr>
              <a:t>تعبر هذه النسبة عن معدل سرعة تحصيل الذمم المدينة</a:t>
            </a:r>
            <a:r>
              <a:rPr kumimoji="0" lang="ar-DZ" sz="2800" b="1" i="0" u="none" strike="noStrike" kern="1200" cap="none" spc="0" normalizeH="0" baseline="0" noProof="0" dirty="0">
                <a:ln>
                  <a:noFill/>
                </a:ln>
                <a:solidFill>
                  <a:prstClr val="black"/>
                </a:solidFill>
                <a:effectLst/>
                <a:uLnTx/>
                <a:uFillTx/>
                <a:latin typeface="Constantia"/>
                <a:ea typeface="+mn-ea"/>
              </a:rPr>
              <a:t>، </a:t>
            </a:r>
            <a:r>
              <a:rPr kumimoji="0" lang="ar-SA" sz="2800" b="1" i="0" u="none" strike="noStrike" kern="1200" cap="none" spc="0" normalizeH="0" baseline="0" noProof="0" dirty="0">
                <a:ln>
                  <a:noFill/>
                </a:ln>
                <a:solidFill>
                  <a:prstClr val="black"/>
                </a:solidFill>
                <a:effectLst/>
                <a:uLnTx/>
                <a:uFillTx/>
                <a:latin typeface="Constantia"/>
                <a:ea typeface="+mn-ea"/>
              </a:rPr>
              <a:t>فهي تقارن  بين رصيد الذمم المدينة والمبيعات اليومية المطلوبة للمحافظة على هذا الرصيد؛ وبالتالي فهي مرتبطة بالنسبة السابقة وعادة تحسب بالمعادلة التالية:</a:t>
            </a:r>
            <a:endParaRPr kumimoji="0" lang="en-US" sz="2800" b="1" i="0" u="none" strike="noStrike" kern="1200" cap="none" spc="0" normalizeH="0" baseline="0" noProof="0" dirty="0">
              <a:ln>
                <a:noFill/>
              </a:ln>
              <a:solidFill>
                <a:prstClr val="black"/>
              </a:solidFill>
              <a:effectLst/>
              <a:uLnTx/>
              <a:uFillTx/>
              <a:latin typeface="Constantia"/>
              <a:ea typeface="+mn-ea"/>
              <a:cs typeface="+mn-cs"/>
            </a:endParaRPr>
          </a:p>
          <a:p>
            <a:pPr marL="0" marR="0" lvl="0" indent="-274320" algn="ctr" defTabSz="914400" rtl="1" eaLnBrk="1" fontAlgn="auto" latinLnBrk="0" hangingPunct="1">
              <a:lnSpc>
                <a:spcPct val="100000"/>
              </a:lnSpc>
              <a:spcBef>
                <a:spcPct val="20000"/>
              </a:spcBef>
              <a:spcAft>
                <a:spcPts val="0"/>
              </a:spcAft>
              <a:buClr>
                <a:srgbClr val="0BD0D9"/>
              </a:buClr>
              <a:buSzPct val="95000"/>
              <a:buFont typeface="Wingdings" pitchFamily="2" charset="2"/>
              <a:buNone/>
              <a:tabLst/>
              <a:defRPr/>
            </a:pPr>
            <a:endParaRPr kumimoji="0" lang="ar-SA" sz="2400" b="1" i="0" u="none" strike="noStrike" kern="1200" cap="none" spc="0" normalizeH="0" baseline="0" noProof="0" dirty="0">
              <a:ln>
                <a:noFill/>
              </a:ln>
              <a:solidFill>
                <a:prstClr val="black"/>
              </a:solidFill>
              <a:effectLst/>
              <a:uLnTx/>
              <a:uFillTx/>
              <a:latin typeface="Constantia"/>
              <a:ea typeface="+mn-ea"/>
            </a:endParaRPr>
          </a:p>
          <a:p>
            <a:pPr marL="0" marR="0" lvl="0" indent="-274320" algn="ctr" defTabSz="914400" rtl="1" eaLnBrk="1" fontAlgn="auto" latinLnBrk="0" hangingPunct="1">
              <a:lnSpc>
                <a:spcPct val="100000"/>
              </a:lnSpc>
              <a:spcBef>
                <a:spcPct val="20000"/>
              </a:spcBef>
              <a:spcAft>
                <a:spcPts val="0"/>
              </a:spcAft>
              <a:buClr>
                <a:srgbClr val="0BD0D9"/>
              </a:buClr>
              <a:buSzPct val="95000"/>
              <a:buFont typeface="Wingdings" pitchFamily="2" charset="2"/>
              <a:buNone/>
              <a:tabLst/>
              <a:defRPr/>
            </a:pPr>
            <a:endParaRPr kumimoji="0" lang="ar-SA" sz="2400" b="1" i="0" u="none" strike="noStrike" kern="1200" cap="none" spc="0" normalizeH="0" baseline="0" noProof="0" dirty="0">
              <a:ln>
                <a:noFill/>
              </a:ln>
              <a:solidFill>
                <a:prstClr val="black"/>
              </a:solidFill>
              <a:effectLst/>
              <a:uLnTx/>
              <a:uFillTx/>
              <a:latin typeface="Constantia"/>
              <a:ea typeface="+mn-ea"/>
            </a:endParaRPr>
          </a:p>
          <a:p>
            <a:pPr marL="0" marR="0" lvl="0" indent="-274320" algn="r" defTabSz="914400" rtl="1" eaLnBrk="1" fontAlgn="auto" latinLnBrk="0" hangingPunct="1">
              <a:lnSpc>
                <a:spcPct val="100000"/>
              </a:lnSpc>
              <a:spcBef>
                <a:spcPct val="20000"/>
              </a:spcBef>
              <a:spcAft>
                <a:spcPts val="0"/>
              </a:spcAft>
              <a:buClr>
                <a:srgbClr val="0BD0D9"/>
              </a:buClr>
              <a:buSzPct val="95000"/>
              <a:buFont typeface="Wingdings" pitchFamily="2" charset="2"/>
              <a:buNone/>
              <a:tabLst/>
              <a:defRPr/>
            </a:pPr>
            <a:endParaRPr kumimoji="0" lang="ar-SA" sz="2400" b="1" i="0" u="none" strike="noStrike" kern="1200" cap="none" spc="0" normalizeH="0" baseline="0" noProof="0" dirty="0">
              <a:ln>
                <a:noFill/>
              </a:ln>
              <a:solidFill>
                <a:prstClr val="black"/>
              </a:solidFill>
              <a:effectLst/>
              <a:uLnTx/>
              <a:uFillTx/>
              <a:latin typeface="Constantia"/>
              <a:ea typeface="+mn-ea"/>
            </a:endParaRPr>
          </a:p>
          <a:p>
            <a:pPr marL="0" marR="0" lvl="0" indent="-274320" algn="r" defTabSz="914400" rtl="1" eaLnBrk="1" fontAlgn="auto" latinLnBrk="0" hangingPunct="1">
              <a:lnSpc>
                <a:spcPct val="100000"/>
              </a:lnSpc>
              <a:spcBef>
                <a:spcPct val="20000"/>
              </a:spcBef>
              <a:spcAft>
                <a:spcPts val="0"/>
              </a:spcAft>
              <a:buClr>
                <a:srgbClr val="0BD0D9"/>
              </a:buClr>
              <a:buSzPct val="95000"/>
              <a:buFont typeface="Wingdings" pitchFamily="2" charset="2"/>
              <a:buNone/>
              <a:tabLst/>
              <a:defRPr/>
            </a:pPr>
            <a:endParaRPr kumimoji="0" lang="ar-SA" sz="2400" b="1" i="0" u="none" strike="noStrike" kern="1200" cap="none" spc="0" normalizeH="0" baseline="0" noProof="0" dirty="0">
              <a:ln>
                <a:noFill/>
              </a:ln>
              <a:solidFill>
                <a:prstClr val="black"/>
              </a:solidFill>
              <a:effectLst/>
              <a:uLnTx/>
              <a:uFillTx/>
              <a:latin typeface="Constantia"/>
              <a:ea typeface="+mn-ea"/>
            </a:endParaRPr>
          </a:p>
          <a:p>
            <a:pPr marL="0" marR="0" lvl="0" indent="-274320" algn="just" defTabSz="914400" rtl="1" eaLnBrk="1" fontAlgn="auto" latinLnBrk="0" hangingPunct="1">
              <a:lnSpc>
                <a:spcPct val="100000"/>
              </a:lnSpc>
              <a:spcBef>
                <a:spcPct val="20000"/>
              </a:spcBef>
              <a:spcAft>
                <a:spcPts val="0"/>
              </a:spcAft>
              <a:buClr>
                <a:srgbClr val="0BD0D9"/>
              </a:buClr>
              <a:buSzPct val="95000"/>
              <a:buFont typeface="Wingdings" pitchFamily="2" charset="2"/>
              <a:buNone/>
              <a:tabLst/>
              <a:defRPr/>
            </a:pPr>
            <a:endParaRPr kumimoji="0" lang="ar-DZ" sz="2400" b="1" i="0" u="none" strike="noStrike" kern="1200" cap="none" spc="0" normalizeH="0" baseline="0" noProof="0" dirty="0">
              <a:ln>
                <a:noFill/>
              </a:ln>
              <a:solidFill>
                <a:prstClr val="black"/>
              </a:solidFill>
              <a:effectLst/>
              <a:uLnTx/>
              <a:uFillTx/>
              <a:latin typeface="Constantia"/>
              <a:ea typeface="+mn-ea"/>
            </a:endParaRPr>
          </a:p>
          <a:p>
            <a:pPr marL="0" marR="0" lvl="0" indent="-274320" algn="just" defTabSz="914400" rtl="1" eaLnBrk="1" fontAlgn="auto" latinLnBrk="0" hangingPunct="1">
              <a:lnSpc>
                <a:spcPct val="100000"/>
              </a:lnSpc>
              <a:spcBef>
                <a:spcPct val="20000"/>
              </a:spcBef>
              <a:spcAft>
                <a:spcPts val="0"/>
              </a:spcAft>
              <a:buClr>
                <a:srgbClr val="0BD0D9"/>
              </a:buClr>
              <a:buSzPct val="95000"/>
              <a:buFont typeface="Wingdings" pitchFamily="2" charset="2"/>
              <a:buNone/>
              <a:tabLst/>
              <a:defRPr/>
            </a:pPr>
            <a:endParaRPr kumimoji="0" lang="ar-DZ" sz="2400" b="1" i="0" u="none" strike="noStrike" kern="1200" cap="none" spc="0" normalizeH="0" baseline="0" noProof="0" dirty="0">
              <a:ln>
                <a:noFill/>
              </a:ln>
              <a:solidFill>
                <a:prstClr val="black"/>
              </a:solidFill>
              <a:effectLst/>
              <a:uLnTx/>
              <a:uFillTx/>
              <a:latin typeface="Constantia"/>
              <a:ea typeface="+mn-ea"/>
            </a:endParaRPr>
          </a:p>
          <a:p>
            <a:pPr marL="0" marR="0" lvl="0" indent="-274320" algn="just" defTabSz="914400" rtl="1" eaLnBrk="1" fontAlgn="auto" latinLnBrk="0" hangingPunct="1">
              <a:lnSpc>
                <a:spcPct val="100000"/>
              </a:lnSpc>
              <a:spcBef>
                <a:spcPct val="20000"/>
              </a:spcBef>
              <a:spcAft>
                <a:spcPts val="0"/>
              </a:spcAft>
              <a:buClr>
                <a:srgbClr val="0BD0D9"/>
              </a:buClr>
              <a:buSzPct val="95000"/>
              <a:buFont typeface="Wingdings" pitchFamily="2" charset="2"/>
              <a:buNone/>
              <a:tabLst/>
              <a:defRPr/>
            </a:pPr>
            <a:r>
              <a:rPr kumimoji="0" lang="ar-SA" sz="2400" b="1" i="0" u="none" strike="noStrike" kern="1200" cap="none" spc="0" normalizeH="0" baseline="0" noProof="0" dirty="0">
                <a:ln>
                  <a:noFill/>
                </a:ln>
                <a:solidFill>
                  <a:prstClr val="black"/>
                </a:solidFill>
                <a:effectLst/>
                <a:uLnTx/>
                <a:uFillTx/>
                <a:latin typeface="Constantia"/>
                <a:ea typeface="+mn-ea"/>
              </a:rPr>
              <a:t>إن متوسط فترة التحصيل  لشركة </a:t>
            </a:r>
            <a:r>
              <a:rPr kumimoji="0" lang="ar-DZ" sz="2400" b="1" i="0" u="none" strike="noStrike" kern="1200" cap="none" spc="0" normalizeH="0" baseline="0" noProof="0" dirty="0">
                <a:ln>
                  <a:noFill/>
                </a:ln>
                <a:solidFill>
                  <a:prstClr val="black"/>
                </a:solidFill>
                <a:effectLst/>
                <a:uLnTx/>
                <a:uFillTx/>
                <a:latin typeface="Constantia"/>
                <a:ea typeface="+mn-ea"/>
              </a:rPr>
              <a:t>رويبة</a:t>
            </a:r>
            <a:r>
              <a:rPr kumimoji="0" lang="ar-SA" sz="2400" b="1" i="0" u="none" strike="noStrike" kern="1200" cap="none" spc="0" normalizeH="0" baseline="0" noProof="0" dirty="0">
                <a:ln>
                  <a:noFill/>
                </a:ln>
                <a:solidFill>
                  <a:prstClr val="black"/>
                </a:solidFill>
                <a:effectLst/>
                <a:uLnTx/>
                <a:uFillTx/>
                <a:latin typeface="Constantia"/>
                <a:ea typeface="+mn-ea"/>
              </a:rPr>
              <a:t> في عام </a:t>
            </a:r>
            <a:r>
              <a:rPr kumimoji="0" lang="en-US" sz="2400" b="1" i="0" u="none" strike="noStrike" kern="1200" cap="none" spc="0" normalizeH="0" baseline="0" noProof="0" dirty="0">
                <a:ln>
                  <a:noFill/>
                </a:ln>
                <a:solidFill>
                  <a:prstClr val="black"/>
                </a:solidFill>
                <a:effectLst/>
                <a:uLnTx/>
                <a:uFillTx/>
                <a:latin typeface="Constantia"/>
                <a:ea typeface="+mn-ea"/>
                <a:cs typeface="+mn-cs"/>
              </a:rPr>
              <a:t>2013</a:t>
            </a:r>
          </a:p>
          <a:p>
            <a:pPr marL="0" marR="0" lvl="0" indent="-274320" algn="just" defTabSz="914400" rtl="1" eaLnBrk="1" fontAlgn="auto" latinLnBrk="0" hangingPunct="1">
              <a:lnSpc>
                <a:spcPct val="100000"/>
              </a:lnSpc>
              <a:spcBef>
                <a:spcPct val="20000"/>
              </a:spcBef>
              <a:spcAft>
                <a:spcPts val="0"/>
              </a:spcAft>
              <a:buClr>
                <a:srgbClr val="0BD0D9"/>
              </a:buClr>
              <a:buSzPct val="95000"/>
              <a:buFont typeface="Wingdings" pitchFamily="2" charset="2"/>
              <a:buNone/>
              <a:tabLst/>
              <a:defRPr/>
            </a:pPr>
            <a:r>
              <a:rPr kumimoji="0" lang="ar-SA" sz="2400" b="1" i="0" u="none" strike="noStrike" kern="1200" cap="none" spc="0" normalizeH="0" baseline="0" noProof="0" dirty="0">
                <a:ln>
                  <a:noFill/>
                </a:ln>
                <a:solidFill>
                  <a:prstClr val="black"/>
                </a:solidFill>
                <a:effectLst/>
                <a:uLnTx/>
                <a:uFillTx/>
                <a:latin typeface="Constantia"/>
                <a:ea typeface="+mn-ea"/>
              </a:rPr>
              <a:t>فإذا علمنا أن متوسط الصناعة = </a:t>
            </a:r>
            <a:r>
              <a:rPr kumimoji="0" lang="en-US" sz="2400" b="1" i="0" u="none" strike="noStrike" kern="1200" cap="none" spc="0" normalizeH="0" baseline="0" noProof="0" dirty="0">
                <a:ln>
                  <a:noFill/>
                </a:ln>
                <a:solidFill>
                  <a:prstClr val="black"/>
                </a:solidFill>
                <a:effectLst/>
                <a:uLnTx/>
                <a:uFillTx/>
                <a:latin typeface="Constantia"/>
                <a:ea typeface="+mn-ea"/>
                <a:cs typeface="+mn-cs"/>
              </a:rPr>
              <a:t>40</a:t>
            </a:r>
            <a:r>
              <a:rPr kumimoji="0" lang="ar-SA" sz="2400" b="1" i="0" u="none" strike="noStrike" kern="1200" cap="none" spc="0" normalizeH="0" baseline="0" noProof="0" dirty="0">
                <a:ln>
                  <a:noFill/>
                </a:ln>
                <a:solidFill>
                  <a:prstClr val="black"/>
                </a:solidFill>
                <a:effectLst/>
                <a:uLnTx/>
                <a:uFillTx/>
                <a:latin typeface="Constantia"/>
                <a:ea typeface="+mn-ea"/>
              </a:rPr>
              <a:t>يوماً؛ فإننا نرى أن متوسط فترة التحصيل للشركة أكبر وذلك يعني أن الشركة تستغرق فترة أطول من متوسط الصناعة في تحصيل ديونها.  </a:t>
            </a:r>
            <a:endParaRPr kumimoji="0" lang="ar-SA" sz="2400" b="1" i="0" u="none" strike="noStrike" kern="1200" cap="none" spc="0" normalizeH="0" baseline="30000" noProof="0" dirty="0">
              <a:ln>
                <a:noFill/>
              </a:ln>
              <a:solidFill>
                <a:prstClr val="black"/>
              </a:solidFill>
              <a:effectLst/>
              <a:uLnTx/>
              <a:uFillTx/>
              <a:latin typeface="Constantia"/>
              <a:ea typeface="+mn-ea"/>
            </a:endParaRPr>
          </a:p>
          <a:p>
            <a:pPr marL="0" marR="0" lvl="0" indent="-274320" algn="ctr" defTabSz="914400" rtl="1" eaLnBrk="1" fontAlgn="auto" latinLnBrk="0" hangingPunct="1">
              <a:lnSpc>
                <a:spcPct val="100000"/>
              </a:lnSpc>
              <a:spcBef>
                <a:spcPct val="20000"/>
              </a:spcBef>
              <a:spcAft>
                <a:spcPts val="0"/>
              </a:spcAft>
              <a:buClr>
                <a:srgbClr val="0BD0D9"/>
              </a:buClr>
              <a:buSzPct val="95000"/>
              <a:buFont typeface="Wingdings" pitchFamily="2" charset="2"/>
              <a:buNone/>
              <a:tabLst/>
              <a:defRPr/>
            </a:pPr>
            <a:r>
              <a:rPr kumimoji="0" lang="ar-SA" sz="2800" b="1" i="0" u="none" strike="noStrike" kern="1200" cap="none" spc="0" normalizeH="0" baseline="30000" noProof="0" dirty="0">
                <a:ln>
                  <a:noFill/>
                </a:ln>
                <a:solidFill>
                  <a:srgbClr val="FF0000"/>
                </a:solidFill>
                <a:effectLst/>
                <a:uLnTx/>
                <a:uFillTx/>
                <a:latin typeface="Constantia"/>
                <a:ea typeface="+mn-ea"/>
              </a:rPr>
              <a:t>(</a:t>
            </a:r>
            <a:r>
              <a:rPr kumimoji="0" lang="en-US" sz="2800" b="1" i="0" u="none" strike="noStrike" kern="1200" cap="none" spc="0" normalizeH="0" baseline="30000" noProof="0" dirty="0">
                <a:ln>
                  <a:noFill/>
                </a:ln>
                <a:solidFill>
                  <a:srgbClr val="FF0000"/>
                </a:solidFill>
                <a:effectLst/>
                <a:uLnTx/>
                <a:uFillTx/>
                <a:latin typeface="Constantia"/>
                <a:ea typeface="+mn-ea"/>
                <a:cs typeface="+mn-cs"/>
              </a:rPr>
              <a:t>1</a:t>
            </a:r>
            <a:r>
              <a:rPr kumimoji="0" lang="ar-SA" sz="2800" b="1" i="0" u="none" strike="noStrike" kern="1200" cap="none" spc="0" normalizeH="0" baseline="30000" noProof="0" dirty="0">
                <a:ln>
                  <a:noFill/>
                </a:ln>
                <a:solidFill>
                  <a:srgbClr val="FF0000"/>
                </a:solidFill>
                <a:effectLst/>
                <a:uLnTx/>
                <a:uFillTx/>
                <a:latin typeface="Constantia"/>
                <a:ea typeface="+mn-ea"/>
              </a:rPr>
              <a:t>) إذا لم توضح المبيعات الآجلة منفصلة فإننا نأخذ جميع المبيعات الواردة في قائمة الدخل على أنها مبيعات آجلة.</a:t>
            </a:r>
            <a:endParaRPr kumimoji="0" lang="en-US" sz="2800" b="1" i="0" u="none" strike="noStrike" kern="1200" cap="none" spc="0" normalizeH="0" baseline="0" noProof="0" dirty="0">
              <a:ln>
                <a:noFill/>
              </a:ln>
              <a:solidFill>
                <a:srgbClr val="FF0000"/>
              </a:solidFill>
              <a:effectLst/>
              <a:uLnTx/>
              <a:uFillTx/>
              <a:latin typeface="Constantia"/>
              <a:ea typeface="+mn-ea"/>
              <a:cs typeface="+mn-cs"/>
            </a:endParaRPr>
          </a:p>
          <a:p>
            <a:pPr marL="274320" marR="0" lvl="0" indent="-274320" algn="r" defTabSz="914400" rtl="1" eaLnBrk="1" fontAlgn="auto" latinLnBrk="0" hangingPunct="1">
              <a:lnSpc>
                <a:spcPct val="100000"/>
              </a:lnSpc>
              <a:spcBef>
                <a:spcPct val="20000"/>
              </a:spcBef>
              <a:spcAft>
                <a:spcPts val="0"/>
              </a:spcAft>
              <a:buClr>
                <a:srgbClr val="0BD0D9"/>
              </a:buClr>
              <a:buSzPct val="95000"/>
              <a:buFont typeface="Wingdings" pitchFamily="2" charset="2"/>
              <a:buNone/>
              <a:tabLst/>
              <a:defRPr/>
            </a:pPr>
            <a:endParaRPr kumimoji="0" lang="ar-SA" sz="2400" b="0" i="0" u="none" strike="noStrike" kern="1200" cap="none" spc="0" normalizeH="0" baseline="0" noProof="0" dirty="0">
              <a:ln>
                <a:noFill/>
              </a:ln>
              <a:solidFill>
                <a:prstClr val="black"/>
              </a:solidFill>
              <a:effectLst/>
              <a:uLnTx/>
              <a:uFillTx/>
              <a:latin typeface="Constantia"/>
              <a:ea typeface="+mn-ea"/>
            </a:endParaRPr>
          </a:p>
          <a:p>
            <a:pPr marL="0" indent="0" algn="just">
              <a:buNone/>
            </a:pPr>
            <a:endParaRPr lang="ar-DZ" dirty="0"/>
          </a:p>
        </p:txBody>
      </p:sp>
      <p:sp>
        <p:nvSpPr>
          <p:cNvPr id="4" name="Date Placeholder 3">
            <a:extLst>
              <a:ext uri="{FF2B5EF4-FFF2-40B4-BE49-F238E27FC236}">
                <a16:creationId xmlns:a16="http://schemas.microsoft.com/office/drawing/2014/main" id="{95A7C149-97F1-D66A-48D5-77EE232697DD}"/>
              </a:ext>
            </a:extLst>
          </p:cNvPr>
          <p:cNvSpPr>
            <a:spLocks noGrp="1"/>
          </p:cNvSpPr>
          <p:nvPr>
            <p:ph type="dt" sz="half" idx="14"/>
          </p:nvPr>
        </p:nvSpPr>
        <p:spPr>
          <a:xfrm>
            <a:off x="539552" y="6484547"/>
            <a:ext cx="1070272" cy="360040"/>
          </a:xfrm>
        </p:spPr>
        <p:txBody>
          <a:bodyPr/>
          <a:lstStyle/>
          <a:p>
            <a:pPr algn="l" rtl="0"/>
            <a:fld id="{FF4BEA25-61C7-41E0-9AB5-3A1352F2CAFB}" type="datetime3">
              <a:rPr lang="en-US" b="1" smtClean="0"/>
              <a:t>6 May 2025</a:t>
            </a:fld>
            <a:endParaRPr lang="ar-SA" b="1" dirty="0"/>
          </a:p>
        </p:txBody>
      </p:sp>
      <p:sp>
        <p:nvSpPr>
          <p:cNvPr id="5" name="Slide Number Placeholder 4">
            <a:extLst>
              <a:ext uri="{FF2B5EF4-FFF2-40B4-BE49-F238E27FC236}">
                <a16:creationId xmlns:a16="http://schemas.microsoft.com/office/drawing/2014/main" id="{F644621A-E79F-12BB-7DD6-9A2555E3ADFF}"/>
              </a:ext>
            </a:extLst>
          </p:cNvPr>
          <p:cNvSpPr>
            <a:spLocks noGrp="1"/>
          </p:cNvSpPr>
          <p:nvPr>
            <p:ph type="sldNum" sz="quarter" idx="15"/>
          </p:nvPr>
        </p:nvSpPr>
        <p:spPr/>
        <p:txBody>
          <a:bodyPr/>
          <a:lstStyle/>
          <a:p>
            <a:fld id="{A4231B69-FBD1-4C22-85BF-9904F0109019}" type="slidenum">
              <a:rPr lang="ar-SA" smtClean="0"/>
              <a:pPr/>
              <a:t>29</a:t>
            </a:fld>
            <a:endParaRPr lang="ar-SA"/>
          </a:p>
        </p:txBody>
      </p:sp>
      <p:sp>
        <p:nvSpPr>
          <p:cNvPr id="6" name="Footer Placeholder 5">
            <a:extLst>
              <a:ext uri="{FF2B5EF4-FFF2-40B4-BE49-F238E27FC236}">
                <a16:creationId xmlns:a16="http://schemas.microsoft.com/office/drawing/2014/main" id="{ADBDB21F-2513-66EA-E43A-30F4AC4CBAF8}"/>
              </a:ext>
            </a:extLst>
          </p:cNvPr>
          <p:cNvSpPr>
            <a:spLocks noGrp="1"/>
          </p:cNvSpPr>
          <p:nvPr>
            <p:ph type="ftr" sz="quarter" idx="16"/>
          </p:nvPr>
        </p:nvSpPr>
        <p:spPr>
          <a:xfrm>
            <a:off x="2267744" y="6381327"/>
            <a:ext cx="5904656" cy="464993"/>
          </a:xfrm>
        </p:spPr>
        <p:txBody>
          <a:bodyPr/>
          <a:lstStyle/>
          <a:p>
            <a:pPr algn="ctr"/>
            <a:r>
              <a:rPr lang="ar-SA" sz="1400" b="1" dirty="0">
                <a:solidFill>
                  <a:schemeClr val="tx1"/>
                </a:solidFill>
              </a:rPr>
              <a:t>جامعة أم البواقي-  - كلية الاقتصاد و التسيير و التجارة – قسم المحاسبة والمالية - السنة الثانية</a:t>
            </a:r>
          </a:p>
        </p:txBody>
      </p:sp>
      <p:pic>
        <p:nvPicPr>
          <p:cNvPr id="7" name="Image 6">
            <a:extLst>
              <a:ext uri="{FF2B5EF4-FFF2-40B4-BE49-F238E27FC236}">
                <a16:creationId xmlns:a16="http://schemas.microsoft.com/office/drawing/2014/main" id="{5C3D26C6-011C-3FF5-5792-EFABCF682799}"/>
              </a:ext>
            </a:extLst>
          </p:cNvPr>
          <p:cNvPicPr>
            <a:picLocks noChangeAspect="1"/>
          </p:cNvPicPr>
          <p:nvPr/>
        </p:nvPicPr>
        <p:blipFill>
          <a:blip r:embed="rId3"/>
          <a:stretch>
            <a:fillRect/>
          </a:stretch>
        </p:blipFill>
        <p:spPr>
          <a:xfrm>
            <a:off x="1403648" y="3717032"/>
            <a:ext cx="4176464" cy="565826"/>
          </a:xfrm>
          <a:prstGeom prst="rect">
            <a:avLst/>
          </a:prstGeom>
        </p:spPr>
      </p:pic>
      <p:pic>
        <p:nvPicPr>
          <p:cNvPr id="8" name="Image 7">
            <a:extLst>
              <a:ext uri="{FF2B5EF4-FFF2-40B4-BE49-F238E27FC236}">
                <a16:creationId xmlns:a16="http://schemas.microsoft.com/office/drawing/2014/main" id="{22EA8A3B-BEF9-461A-BDB9-F18A8014B4BF}"/>
              </a:ext>
            </a:extLst>
          </p:cNvPr>
          <p:cNvPicPr>
            <a:picLocks noChangeAspect="1"/>
          </p:cNvPicPr>
          <p:nvPr/>
        </p:nvPicPr>
        <p:blipFill>
          <a:blip r:embed="rId4"/>
          <a:stretch>
            <a:fillRect/>
          </a:stretch>
        </p:blipFill>
        <p:spPr>
          <a:xfrm>
            <a:off x="1259632" y="4365104"/>
            <a:ext cx="5472608" cy="606718"/>
          </a:xfrm>
          <a:prstGeom prst="rect">
            <a:avLst/>
          </a:prstGeom>
        </p:spPr>
      </p:pic>
    </p:spTree>
    <p:extLst>
      <p:ext uri="{BB962C8B-B14F-4D97-AF65-F5344CB8AC3E}">
        <p14:creationId xmlns:p14="http://schemas.microsoft.com/office/powerpoint/2010/main" val="1455101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1DAA7-CEFD-5902-3909-1E94CCC12603}"/>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5D9C38A4-150B-95FF-3F43-3A403C1C0A43}"/>
              </a:ext>
            </a:extLst>
          </p:cNvPr>
          <p:cNvSpPr>
            <a:spLocks noGrp="1"/>
          </p:cNvSpPr>
          <p:nvPr>
            <p:ph type="title"/>
          </p:nvPr>
        </p:nvSpPr>
        <p:spPr>
          <a:xfrm>
            <a:off x="457200" y="260648"/>
            <a:ext cx="7467600" cy="1156990"/>
          </a:xfrm>
        </p:spPr>
        <p:style>
          <a:lnRef idx="2">
            <a:schemeClr val="dk1"/>
          </a:lnRef>
          <a:fillRef idx="1">
            <a:schemeClr val="lt1"/>
          </a:fillRef>
          <a:effectRef idx="0">
            <a:schemeClr val="dk1"/>
          </a:effectRef>
          <a:fontRef idx="minor">
            <a:schemeClr val="dk1"/>
          </a:fontRef>
        </p:style>
        <p:txBody>
          <a:bodyPr anchor="ctr">
            <a:noAutofit/>
          </a:bodyPr>
          <a:lstStyle/>
          <a:p>
            <a:pPr algn="ctr"/>
            <a:r>
              <a:rPr lang="ar-SA" sz="3200" b="1" dirty="0">
                <a:solidFill>
                  <a:schemeClr val="tx1"/>
                </a:solidFill>
              </a:rPr>
              <a:t>الفصـــــــل </a:t>
            </a:r>
            <a:r>
              <a:rPr lang="ar-DZ" sz="3200" b="1" dirty="0">
                <a:solidFill>
                  <a:schemeClr val="tx1"/>
                </a:solidFill>
              </a:rPr>
              <a:t>العاشر</a:t>
            </a:r>
            <a:br>
              <a:rPr lang="ar-SA" sz="2000" dirty="0">
                <a:solidFill>
                  <a:schemeClr val="tx1"/>
                </a:solidFill>
              </a:rPr>
            </a:br>
            <a:r>
              <a:rPr lang="ar-DZ" sz="2400" b="1" dirty="0">
                <a:solidFill>
                  <a:schemeClr val="tx1"/>
                </a:solidFill>
              </a:rPr>
              <a:t>مدخل للتحليل المالي</a:t>
            </a:r>
            <a:endParaRPr lang="ar-SA" sz="1800" b="1" dirty="0"/>
          </a:p>
        </p:txBody>
      </p:sp>
      <p:sp>
        <p:nvSpPr>
          <p:cNvPr id="16" name="Content Placeholder 15">
            <a:extLst>
              <a:ext uri="{FF2B5EF4-FFF2-40B4-BE49-F238E27FC236}">
                <a16:creationId xmlns:a16="http://schemas.microsoft.com/office/drawing/2014/main" id="{3A5F1179-7AAE-A885-EE5C-81C84D72BA0B}"/>
              </a:ext>
            </a:extLst>
          </p:cNvPr>
          <p:cNvSpPr>
            <a:spLocks noGrp="1"/>
          </p:cNvSpPr>
          <p:nvPr>
            <p:ph sz="quarter" idx="1"/>
          </p:nvPr>
        </p:nvSpPr>
        <p:spPr>
          <a:xfrm>
            <a:off x="457200" y="2078646"/>
            <a:ext cx="7467600" cy="4302682"/>
          </a:xfrm>
        </p:spPr>
        <p:style>
          <a:lnRef idx="2">
            <a:schemeClr val="dk1"/>
          </a:lnRef>
          <a:fillRef idx="1">
            <a:schemeClr val="lt1"/>
          </a:fillRef>
          <a:effectRef idx="0">
            <a:schemeClr val="dk1"/>
          </a:effectRef>
          <a:fontRef idx="minor">
            <a:schemeClr val="dk1"/>
          </a:fontRef>
        </p:style>
        <p:txBody>
          <a:bodyPr/>
          <a:lstStyle/>
          <a:p>
            <a:pPr algn="just">
              <a:buFont typeface="Wingdings" panose="05000000000000000000" pitchFamily="2" charset="2"/>
              <a:buChar char="Ø"/>
            </a:pPr>
            <a:endParaRPr lang="ar-DZ" b="1" dirty="0"/>
          </a:p>
          <a:p>
            <a:pPr marL="0" indent="0" algn="just">
              <a:buNone/>
            </a:pPr>
            <a:r>
              <a:rPr lang="ar-DZ" b="1" dirty="0"/>
              <a:t>1-</a:t>
            </a:r>
            <a:r>
              <a:rPr lang="ar-SA" b="1" dirty="0"/>
              <a:t>التعريف بالتحليل المالي (الأهداف، الأدوات، الأطراف المستفيدة،)</a:t>
            </a:r>
          </a:p>
          <a:p>
            <a:pPr marL="0" indent="0" algn="just">
              <a:buNone/>
            </a:pPr>
            <a:r>
              <a:rPr lang="ar-DZ" b="1" dirty="0"/>
              <a:t> 1-1 أهداف التحليل المالي </a:t>
            </a:r>
          </a:p>
          <a:p>
            <a:pPr marL="0" indent="0" algn="just">
              <a:buNone/>
            </a:pPr>
            <a:r>
              <a:rPr lang="ar-DZ" dirty="0"/>
              <a:t>1-1-1</a:t>
            </a:r>
            <a:r>
              <a:rPr lang="ar-DZ" b="1" dirty="0"/>
              <a:t> </a:t>
            </a:r>
            <a:r>
              <a:rPr lang="ar-DZ" dirty="0"/>
              <a:t>الأخذ بعين الاعتبار للعوائق التي تحول دون الوصول إلى الأهداف المالية الأساسية</a:t>
            </a:r>
          </a:p>
          <a:p>
            <a:pPr marL="0" indent="0" algn="just">
              <a:buNone/>
            </a:pPr>
            <a:r>
              <a:rPr lang="ar-DZ" dirty="0"/>
              <a:t>1-1-2 تحقيق الملاءة المالية</a:t>
            </a:r>
          </a:p>
          <a:p>
            <a:pPr marL="0" indent="0" algn="just">
              <a:buNone/>
            </a:pPr>
            <a:r>
              <a:rPr lang="ar-DZ" dirty="0"/>
              <a:t>1-1-3 تقييم الأداء الاقتصادي والمالي للمنشأة</a:t>
            </a:r>
          </a:p>
          <a:p>
            <a:pPr marL="0" indent="0" algn="just">
              <a:buNone/>
            </a:pPr>
            <a:endParaRPr lang="ar-SA" b="1" dirty="0"/>
          </a:p>
        </p:txBody>
      </p:sp>
      <p:sp>
        <p:nvSpPr>
          <p:cNvPr id="4" name="Date Placeholder 3">
            <a:extLst>
              <a:ext uri="{FF2B5EF4-FFF2-40B4-BE49-F238E27FC236}">
                <a16:creationId xmlns:a16="http://schemas.microsoft.com/office/drawing/2014/main" id="{0696766D-A511-7C57-AF7D-4525684C2120}"/>
              </a:ext>
            </a:extLst>
          </p:cNvPr>
          <p:cNvSpPr>
            <a:spLocks noGrp="1"/>
          </p:cNvSpPr>
          <p:nvPr>
            <p:ph type="dt" sz="half" idx="14"/>
          </p:nvPr>
        </p:nvSpPr>
        <p:spPr>
          <a:xfrm>
            <a:off x="611560" y="6468065"/>
            <a:ext cx="1142280" cy="360040"/>
          </a:xfrm>
        </p:spPr>
        <p:txBody>
          <a:bodyPr/>
          <a:lstStyle/>
          <a:p>
            <a:pPr algn="l" rtl="0"/>
            <a:fld id="{3A32D42C-38CF-4708-AE8B-F6DB48BDDEA6}" type="datetime3">
              <a:rPr lang="en-US" b="1" smtClean="0"/>
              <a:t>6 May 2025</a:t>
            </a:fld>
            <a:endParaRPr lang="ar-SA" b="1" dirty="0"/>
          </a:p>
        </p:txBody>
      </p:sp>
      <p:sp>
        <p:nvSpPr>
          <p:cNvPr id="5" name="Slide Number Placeholder 4">
            <a:extLst>
              <a:ext uri="{FF2B5EF4-FFF2-40B4-BE49-F238E27FC236}">
                <a16:creationId xmlns:a16="http://schemas.microsoft.com/office/drawing/2014/main" id="{63D8EA6E-0FAB-3908-E378-CC851B155E61}"/>
              </a:ext>
            </a:extLst>
          </p:cNvPr>
          <p:cNvSpPr>
            <a:spLocks noGrp="1"/>
          </p:cNvSpPr>
          <p:nvPr>
            <p:ph type="sldNum" sz="quarter" idx="15"/>
          </p:nvPr>
        </p:nvSpPr>
        <p:spPr/>
        <p:txBody>
          <a:bodyPr/>
          <a:lstStyle/>
          <a:p>
            <a:fld id="{A4231B69-FBD1-4C22-85BF-9904F0109019}" type="slidenum">
              <a:rPr lang="ar-SA" smtClean="0"/>
              <a:pPr/>
              <a:t>3</a:t>
            </a:fld>
            <a:endParaRPr lang="ar-SA"/>
          </a:p>
        </p:txBody>
      </p:sp>
      <p:sp>
        <p:nvSpPr>
          <p:cNvPr id="6" name="Footer Placeholder 5">
            <a:extLst>
              <a:ext uri="{FF2B5EF4-FFF2-40B4-BE49-F238E27FC236}">
                <a16:creationId xmlns:a16="http://schemas.microsoft.com/office/drawing/2014/main" id="{626B95F0-4697-A8EE-5D9B-D221B6DC9D16}"/>
              </a:ext>
            </a:extLst>
          </p:cNvPr>
          <p:cNvSpPr>
            <a:spLocks noGrp="1"/>
          </p:cNvSpPr>
          <p:nvPr>
            <p:ph type="ftr" sz="quarter" idx="16"/>
          </p:nvPr>
        </p:nvSpPr>
        <p:spPr>
          <a:xfrm>
            <a:off x="2195736" y="6453336"/>
            <a:ext cx="5904656" cy="378236"/>
          </a:xfrm>
        </p:spPr>
        <p:txBody>
          <a:bodyPr/>
          <a:lstStyle/>
          <a:p>
            <a:pPr algn="ctr"/>
            <a:r>
              <a:rPr lang="ar-SA" sz="1400" b="1" dirty="0">
                <a:solidFill>
                  <a:schemeClr val="tx1"/>
                </a:solidFill>
              </a:rPr>
              <a:t>جامعة أم البواقي-  - كلية الاقتصاد و التسيير و التجارة – قسم المحاسبة والمالية - السنة الثانية</a:t>
            </a:r>
          </a:p>
        </p:txBody>
      </p:sp>
    </p:spTree>
    <p:extLst>
      <p:ext uri="{BB962C8B-B14F-4D97-AF65-F5344CB8AC3E}">
        <p14:creationId xmlns:p14="http://schemas.microsoft.com/office/powerpoint/2010/main" val="20950878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65977D-E79E-EA02-0217-507F2C27121A}"/>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3392539F-89C3-E389-5DCC-101C01B27F88}"/>
              </a:ext>
            </a:extLst>
          </p:cNvPr>
          <p:cNvSpPr>
            <a:spLocks noGrp="1"/>
          </p:cNvSpPr>
          <p:nvPr>
            <p:ph type="title"/>
          </p:nvPr>
        </p:nvSpPr>
        <p:spPr>
          <a:xfrm>
            <a:off x="539552" y="980728"/>
            <a:ext cx="7467600" cy="864096"/>
          </a:xfrm>
        </p:spPr>
        <p:style>
          <a:lnRef idx="2">
            <a:schemeClr val="dk1"/>
          </a:lnRef>
          <a:fillRef idx="1">
            <a:schemeClr val="lt1"/>
          </a:fillRef>
          <a:effectRef idx="0">
            <a:schemeClr val="dk1"/>
          </a:effectRef>
          <a:fontRef idx="minor">
            <a:schemeClr val="dk1"/>
          </a:fontRef>
        </p:style>
        <p:txBody>
          <a:bodyPr anchor="ctr">
            <a:noAutofit/>
          </a:bodyPr>
          <a:lstStyle/>
          <a:p>
            <a:pPr algn="ctr"/>
            <a:r>
              <a:rPr lang="ar-SA" sz="3200" b="1" dirty="0">
                <a:solidFill>
                  <a:schemeClr val="tx1"/>
                </a:solidFill>
              </a:rPr>
              <a:t>الفصـــــــل </a:t>
            </a:r>
            <a:r>
              <a:rPr lang="ar-DZ" sz="3200" b="1" dirty="0">
                <a:solidFill>
                  <a:schemeClr val="tx1"/>
                </a:solidFill>
              </a:rPr>
              <a:t>العاشر</a:t>
            </a:r>
            <a:br>
              <a:rPr lang="ar-SA" sz="2000" dirty="0">
                <a:solidFill>
                  <a:schemeClr val="tx1"/>
                </a:solidFill>
              </a:rPr>
            </a:br>
            <a:r>
              <a:rPr lang="ar-DZ" sz="2400" b="1" dirty="0">
                <a:solidFill>
                  <a:schemeClr val="tx1"/>
                </a:solidFill>
              </a:rPr>
              <a:t>مدخل للتحليل المالي</a:t>
            </a:r>
            <a:endParaRPr lang="ar-SA" sz="1800" b="1" dirty="0"/>
          </a:p>
        </p:txBody>
      </p:sp>
      <p:sp>
        <p:nvSpPr>
          <p:cNvPr id="16" name="Content Placeholder 15">
            <a:extLst>
              <a:ext uri="{FF2B5EF4-FFF2-40B4-BE49-F238E27FC236}">
                <a16:creationId xmlns:a16="http://schemas.microsoft.com/office/drawing/2014/main" id="{F7C4DE1D-A4E7-6E5E-0795-ED2441B02066}"/>
              </a:ext>
            </a:extLst>
          </p:cNvPr>
          <p:cNvSpPr>
            <a:spLocks noGrp="1"/>
          </p:cNvSpPr>
          <p:nvPr>
            <p:ph sz="quarter" idx="1"/>
          </p:nvPr>
        </p:nvSpPr>
        <p:spPr>
          <a:xfrm>
            <a:off x="611560" y="2132856"/>
            <a:ext cx="7467600" cy="4248472"/>
          </a:xfrm>
        </p:spPr>
        <p:style>
          <a:lnRef idx="2">
            <a:schemeClr val="dk1"/>
          </a:lnRef>
          <a:fillRef idx="1">
            <a:schemeClr val="lt1"/>
          </a:fillRef>
          <a:effectRef idx="0">
            <a:schemeClr val="dk1"/>
          </a:effectRef>
          <a:fontRef idx="minor">
            <a:schemeClr val="dk1"/>
          </a:fontRef>
        </p:style>
        <p:txBody>
          <a:bodyPr>
            <a:normAutofit fontScale="70000" lnSpcReduction="20000"/>
          </a:bodyPr>
          <a:lstStyle/>
          <a:p>
            <a:pPr marL="0" indent="0" algn="just">
              <a:buNone/>
            </a:pPr>
            <a:r>
              <a:rPr lang="ar-DZ" sz="3400" b="1" dirty="0"/>
              <a:t>3</a:t>
            </a:r>
            <a:r>
              <a:rPr lang="ar-SA" sz="3400" b="1" dirty="0"/>
              <a:t>- التحليل المالي بواسطة النسب (نسب: السيولة، النشاط).</a:t>
            </a:r>
            <a:endParaRPr lang="ar-DZ" sz="3400" b="1" dirty="0"/>
          </a:p>
          <a:p>
            <a:pPr marL="274320" marR="0" lvl="0" indent="-274320" algn="r" defTabSz="914400" rtl="1" eaLnBrk="1" fontAlgn="auto" latinLnBrk="0" hangingPunct="1">
              <a:lnSpc>
                <a:spcPct val="100000"/>
              </a:lnSpc>
              <a:spcBef>
                <a:spcPct val="20000"/>
              </a:spcBef>
              <a:spcAft>
                <a:spcPts val="0"/>
              </a:spcAft>
              <a:buClr>
                <a:srgbClr val="0BD0D9"/>
              </a:buClr>
              <a:buSzPct val="95000"/>
              <a:buFont typeface="Wingdings" pitchFamily="2" charset="2"/>
              <a:buNone/>
              <a:tabLst/>
              <a:defRPr/>
            </a:pPr>
            <a:r>
              <a:rPr kumimoji="0" lang="ar-SA" sz="3600" b="0" i="0" u="sng" strike="noStrike" kern="1200" cap="none" spc="0" normalizeH="0" baseline="0" noProof="0" dirty="0">
                <a:ln>
                  <a:noFill/>
                </a:ln>
                <a:solidFill>
                  <a:srgbClr val="0F6FC6"/>
                </a:solidFill>
                <a:effectLst/>
                <a:uLnTx/>
                <a:uFillTx/>
                <a:latin typeface="Constantia"/>
                <a:ea typeface="+mn-ea"/>
                <a:cs typeface="Mudir MT" pitchFamily="2" charset="-78"/>
              </a:rPr>
              <a:t>(</a:t>
            </a:r>
            <a:r>
              <a:rPr kumimoji="0" lang="ar-SA" sz="2400" b="0" i="0" u="sng" strike="noStrike" kern="1200" cap="none" spc="0" normalizeH="0" baseline="0" noProof="0" dirty="0">
                <a:ln>
                  <a:noFill/>
                </a:ln>
                <a:solidFill>
                  <a:srgbClr val="0F6FC6"/>
                </a:solidFill>
                <a:effectLst/>
                <a:uLnTx/>
                <a:uFillTx/>
                <a:latin typeface="Constantia"/>
                <a:ea typeface="+mn-ea"/>
                <a:cs typeface="Mudir MT" pitchFamily="2" charset="-78"/>
              </a:rPr>
              <a:t>د</a:t>
            </a:r>
            <a:r>
              <a:rPr kumimoji="0" lang="ar-SA" sz="3600" b="1" i="0" u="sng" strike="noStrike" kern="1200" cap="none" spc="0" normalizeH="0" baseline="0" noProof="0" dirty="0">
                <a:ln>
                  <a:noFill/>
                </a:ln>
                <a:solidFill>
                  <a:srgbClr val="0F6FC6"/>
                </a:solidFill>
                <a:effectLst/>
                <a:uLnTx/>
                <a:uFillTx/>
                <a:latin typeface="Constantia"/>
                <a:ea typeface="+mn-ea"/>
                <a:cs typeface="Mudir MT" pitchFamily="2" charset="-78"/>
              </a:rPr>
              <a:t>) معدل دوران المخزون</a:t>
            </a:r>
            <a:endParaRPr kumimoji="0" lang="en-US" sz="1800" b="0" i="0" u="sng" strike="noStrike" kern="1200" cap="none" spc="0" normalizeH="0" baseline="0" noProof="0" dirty="0">
              <a:ln>
                <a:noFill/>
              </a:ln>
              <a:solidFill>
                <a:srgbClr val="0F6FC6"/>
              </a:solidFill>
              <a:effectLst/>
              <a:uLnTx/>
              <a:uFillTx/>
              <a:latin typeface="Constantia"/>
              <a:ea typeface="+mn-ea"/>
              <a:cs typeface="Mudir MT" pitchFamily="2" charset="-78"/>
            </a:endParaRPr>
          </a:p>
          <a:p>
            <a:pPr marL="0" marR="0" lvl="0" indent="-274320" algn="r" defTabSz="914400" rtl="1" eaLnBrk="1" fontAlgn="auto" latinLnBrk="0" hangingPunct="1">
              <a:lnSpc>
                <a:spcPct val="100000"/>
              </a:lnSpc>
              <a:spcBef>
                <a:spcPct val="20000"/>
              </a:spcBef>
              <a:spcAft>
                <a:spcPts val="0"/>
              </a:spcAft>
              <a:buClr>
                <a:srgbClr val="0BD0D9"/>
              </a:buClr>
              <a:buSzPct val="95000"/>
              <a:buFont typeface="Wingdings" pitchFamily="2" charset="2"/>
              <a:buNone/>
              <a:tabLst/>
              <a:defRPr/>
            </a:pPr>
            <a:r>
              <a:rPr kumimoji="0" lang="ar-SA" sz="2400" b="1" i="0" u="none" strike="noStrike" kern="1200" cap="none" spc="0" normalizeH="0" baseline="0" noProof="0" dirty="0">
                <a:ln>
                  <a:noFill/>
                </a:ln>
                <a:solidFill>
                  <a:prstClr val="black"/>
                </a:solidFill>
                <a:effectLst/>
                <a:uLnTx/>
                <a:uFillTx/>
                <a:latin typeface="Constantia"/>
                <a:ea typeface="+mn-ea"/>
              </a:rPr>
              <a:t>يعكس هذا المعدل كفاءة المنشأة وفعاليتها في إدارة المخزون</a:t>
            </a:r>
            <a:r>
              <a:rPr kumimoji="0" lang="ar-DZ" sz="2400" b="1" i="0" u="none" strike="noStrike" kern="1200" cap="none" spc="0" normalizeH="0" baseline="0" noProof="0" dirty="0">
                <a:ln>
                  <a:noFill/>
                </a:ln>
                <a:solidFill>
                  <a:prstClr val="black"/>
                </a:solidFill>
                <a:effectLst/>
                <a:uLnTx/>
                <a:uFillTx/>
                <a:latin typeface="Constantia"/>
                <a:ea typeface="+mn-ea"/>
              </a:rPr>
              <a:t>،</a:t>
            </a:r>
            <a:r>
              <a:rPr kumimoji="0" lang="ar-SA" sz="2400" b="1" i="0" u="none" strike="noStrike" kern="1200" cap="none" spc="0" normalizeH="0" baseline="0" noProof="0" dirty="0">
                <a:ln>
                  <a:noFill/>
                </a:ln>
                <a:solidFill>
                  <a:prstClr val="black"/>
                </a:solidFill>
                <a:effectLst/>
                <a:uLnTx/>
                <a:uFillTx/>
                <a:latin typeface="Constantia"/>
                <a:ea typeface="+mn-ea"/>
              </a:rPr>
              <a:t> وتنعكس هذه الفعالية على عدد مرات تحويل المخزون إلى مبيعات. يتم تحديد معدل دوران المخزون بالمعادلة التالية:</a:t>
            </a:r>
          </a:p>
          <a:p>
            <a:pPr marL="0" marR="0" lvl="0" indent="-274320" algn="r" defTabSz="914400" rtl="1" eaLnBrk="1" fontAlgn="auto" latinLnBrk="0" hangingPunct="1">
              <a:lnSpc>
                <a:spcPct val="100000"/>
              </a:lnSpc>
              <a:spcBef>
                <a:spcPct val="20000"/>
              </a:spcBef>
              <a:spcAft>
                <a:spcPts val="0"/>
              </a:spcAft>
              <a:buClr>
                <a:srgbClr val="0BD0D9"/>
              </a:buClr>
              <a:buSzPct val="95000"/>
              <a:buFont typeface="Wingdings" pitchFamily="2" charset="2"/>
              <a:buNone/>
              <a:tabLst/>
              <a:defRPr/>
            </a:pPr>
            <a:endParaRPr kumimoji="0" lang="en-US" sz="2000" b="0" i="0" u="none" strike="noStrike" kern="1200" cap="none" spc="0" normalizeH="0" baseline="0" noProof="0" dirty="0">
              <a:ln>
                <a:noFill/>
              </a:ln>
              <a:solidFill>
                <a:prstClr val="black"/>
              </a:solidFill>
              <a:effectLst/>
              <a:uLnTx/>
              <a:uFillTx/>
              <a:latin typeface="Constantia"/>
              <a:ea typeface="+mn-ea"/>
              <a:cs typeface="+mn-cs"/>
            </a:endParaRPr>
          </a:p>
          <a:p>
            <a:pPr marL="0" marR="0" lvl="0" indent="-274320" algn="r" defTabSz="914400" rtl="1" eaLnBrk="1" fontAlgn="auto" latinLnBrk="0" hangingPunct="1">
              <a:lnSpc>
                <a:spcPct val="100000"/>
              </a:lnSpc>
              <a:spcBef>
                <a:spcPct val="20000"/>
              </a:spcBef>
              <a:spcAft>
                <a:spcPts val="0"/>
              </a:spcAft>
              <a:buClr>
                <a:srgbClr val="0BD0D9"/>
              </a:buClr>
              <a:buSzPct val="95000"/>
              <a:buFont typeface="Wingdings" pitchFamily="2" charset="2"/>
              <a:buNone/>
              <a:tabLst/>
              <a:defRPr/>
            </a:pPr>
            <a:endParaRPr kumimoji="0" lang="ar-DZ" sz="2000" b="0" i="0" u="none" strike="noStrike" kern="1200" cap="none" spc="0" normalizeH="0" baseline="0" noProof="0" dirty="0">
              <a:ln>
                <a:noFill/>
              </a:ln>
              <a:solidFill>
                <a:prstClr val="black"/>
              </a:solidFill>
              <a:effectLst/>
              <a:uLnTx/>
              <a:uFillTx/>
              <a:latin typeface="Constantia"/>
              <a:ea typeface="+mn-ea"/>
            </a:endParaRPr>
          </a:p>
          <a:p>
            <a:pPr marL="0" marR="0" lvl="0" indent="-274320" algn="r" defTabSz="914400" rtl="1" eaLnBrk="1" fontAlgn="auto" latinLnBrk="0" hangingPunct="1">
              <a:lnSpc>
                <a:spcPct val="100000"/>
              </a:lnSpc>
              <a:spcBef>
                <a:spcPct val="20000"/>
              </a:spcBef>
              <a:spcAft>
                <a:spcPts val="0"/>
              </a:spcAft>
              <a:buClr>
                <a:srgbClr val="0BD0D9"/>
              </a:buClr>
              <a:buSzPct val="95000"/>
              <a:buFont typeface="Wingdings" pitchFamily="2" charset="2"/>
              <a:buNone/>
              <a:tabLst/>
              <a:defRPr/>
            </a:pPr>
            <a:endParaRPr kumimoji="0" lang="ar-SA" sz="2000" b="0" i="0" u="none" strike="noStrike" kern="1200" cap="none" spc="0" normalizeH="0" baseline="0" noProof="0" dirty="0">
              <a:ln>
                <a:noFill/>
              </a:ln>
              <a:solidFill>
                <a:prstClr val="black"/>
              </a:solidFill>
              <a:effectLst/>
              <a:uLnTx/>
              <a:uFillTx/>
              <a:latin typeface="Constantia"/>
              <a:ea typeface="+mn-ea"/>
            </a:endParaRPr>
          </a:p>
          <a:p>
            <a:pPr marL="0" marR="0" lvl="0" indent="-274320" algn="ctr" defTabSz="914400" rtl="1" eaLnBrk="1" fontAlgn="auto" latinLnBrk="0" hangingPunct="1">
              <a:lnSpc>
                <a:spcPct val="100000"/>
              </a:lnSpc>
              <a:spcBef>
                <a:spcPct val="20000"/>
              </a:spcBef>
              <a:spcAft>
                <a:spcPts val="0"/>
              </a:spcAft>
              <a:buClr>
                <a:srgbClr val="0BD0D9"/>
              </a:buClr>
              <a:buSzPct val="95000"/>
              <a:buFont typeface="Wingdings" pitchFamily="2" charset="2"/>
              <a:buNone/>
              <a:tabLst/>
              <a:defRPr/>
            </a:pPr>
            <a:r>
              <a:rPr kumimoji="0" lang="ar-SA" sz="2400" b="1" i="0" u="none" strike="noStrike" kern="1200" cap="none" spc="0" normalizeH="0" baseline="0" noProof="0" dirty="0">
                <a:ln>
                  <a:noFill/>
                </a:ln>
                <a:solidFill>
                  <a:prstClr val="black"/>
                </a:solidFill>
                <a:effectLst/>
                <a:uLnTx/>
                <a:uFillTx/>
                <a:latin typeface="Constantia"/>
                <a:ea typeface="+mn-ea"/>
              </a:rPr>
              <a:t>متوسط المخزون</a:t>
            </a:r>
            <a:r>
              <a:rPr kumimoji="0" lang="en-US" sz="2400" b="1" i="0" u="none" strike="noStrike" kern="1200" cap="none" spc="0" normalizeH="0" baseline="0" noProof="0" dirty="0">
                <a:ln>
                  <a:noFill/>
                </a:ln>
                <a:solidFill>
                  <a:prstClr val="black"/>
                </a:solidFill>
                <a:effectLst/>
                <a:uLnTx/>
                <a:uFillTx/>
                <a:latin typeface="Constantia"/>
                <a:ea typeface="+mn-ea"/>
                <a:cs typeface="+mn-cs"/>
              </a:rPr>
              <a:t>= </a:t>
            </a:r>
            <a:r>
              <a:rPr kumimoji="0" lang="ar-SA" sz="2400" b="1" i="0" u="none" strike="noStrike" kern="1200" cap="none" spc="0" normalizeH="0" baseline="0" noProof="0" dirty="0">
                <a:ln>
                  <a:noFill/>
                </a:ln>
                <a:solidFill>
                  <a:prstClr val="black"/>
                </a:solidFill>
                <a:effectLst/>
                <a:uLnTx/>
                <a:uFillTx/>
                <a:latin typeface="Constantia"/>
                <a:ea typeface="+mn-ea"/>
              </a:rPr>
              <a:t>(مخزون أول المدة + مخزون آخر المدة) ÷ </a:t>
            </a:r>
            <a:r>
              <a:rPr kumimoji="0" lang="en-US" sz="2400" b="1" i="0" u="none" strike="noStrike" kern="1200" cap="none" spc="0" normalizeH="0" baseline="0" noProof="0" dirty="0">
                <a:ln>
                  <a:noFill/>
                </a:ln>
                <a:solidFill>
                  <a:prstClr val="black"/>
                </a:solidFill>
                <a:effectLst/>
                <a:uLnTx/>
                <a:uFillTx/>
                <a:latin typeface="Constantia"/>
                <a:ea typeface="+mn-ea"/>
                <a:cs typeface="+mn-cs"/>
              </a:rPr>
              <a:t>2</a:t>
            </a:r>
            <a:endParaRPr kumimoji="0" lang="ar-SA" sz="2400" b="1" i="0" u="none" strike="noStrike" kern="1200" cap="none" spc="0" normalizeH="0" baseline="0" noProof="0" dirty="0">
              <a:ln>
                <a:noFill/>
              </a:ln>
              <a:solidFill>
                <a:prstClr val="black"/>
              </a:solidFill>
              <a:effectLst/>
              <a:uLnTx/>
              <a:uFillTx/>
              <a:latin typeface="Constantia"/>
              <a:ea typeface="+mn-ea"/>
            </a:endParaRPr>
          </a:p>
          <a:p>
            <a:pPr marL="0" marR="0" lvl="0" indent="-274320" algn="just" defTabSz="914400" rtl="1" eaLnBrk="1" fontAlgn="auto" latinLnBrk="0" hangingPunct="1">
              <a:lnSpc>
                <a:spcPct val="100000"/>
              </a:lnSpc>
              <a:spcBef>
                <a:spcPct val="20000"/>
              </a:spcBef>
              <a:spcAft>
                <a:spcPts val="0"/>
              </a:spcAft>
              <a:buClr>
                <a:srgbClr val="0BD0D9"/>
              </a:buClr>
              <a:buSzPct val="95000"/>
              <a:buFont typeface="Wingdings" pitchFamily="2" charset="2"/>
              <a:buNone/>
              <a:tabLst/>
              <a:defRPr/>
            </a:pPr>
            <a:r>
              <a:rPr kumimoji="0" lang="ar-SA" sz="2400" b="1" i="0" u="none" strike="noStrike" kern="1200" cap="none" spc="0" normalizeH="0" baseline="0" noProof="0" dirty="0">
                <a:ln>
                  <a:noFill/>
                </a:ln>
                <a:solidFill>
                  <a:prstClr val="black"/>
                </a:solidFill>
                <a:effectLst/>
                <a:uLnTx/>
                <a:uFillTx/>
                <a:latin typeface="Constantia"/>
                <a:ea typeface="+mn-ea"/>
              </a:rPr>
              <a:t>فإذا كان مخزون أول المدة = </a:t>
            </a:r>
            <a:r>
              <a:rPr kumimoji="0" lang="en-US" sz="2400" b="1" i="0" u="none" strike="noStrike" kern="1200" cap="none" spc="0" normalizeH="0" baseline="0" noProof="0" dirty="0">
                <a:ln>
                  <a:noFill/>
                </a:ln>
                <a:solidFill>
                  <a:prstClr val="black"/>
                </a:solidFill>
                <a:effectLst/>
                <a:uLnTx/>
                <a:uFillTx/>
                <a:latin typeface="Constantia"/>
                <a:ea typeface="+mn-ea"/>
                <a:cs typeface="+mn-cs"/>
              </a:rPr>
              <a:t>62000</a:t>
            </a:r>
            <a:r>
              <a:rPr kumimoji="0" lang="ar-SA" sz="2400" b="1" i="0" u="none" strike="noStrike" kern="1200" cap="none" spc="0" normalizeH="0" baseline="0" noProof="0" dirty="0">
                <a:ln>
                  <a:noFill/>
                </a:ln>
                <a:solidFill>
                  <a:prstClr val="black"/>
                </a:solidFill>
                <a:effectLst/>
                <a:uLnTx/>
                <a:uFillTx/>
                <a:latin typeface="Constantia"/>
                <a:ea typeface="+mn-ea"/>
              </a:rPr>
              <a:t> دج فمن المثال السابق وبتطبيق المعادلة (أ) نجد أن معدل دوران المخزون لشركة </a:t>
            </a:r>
            <a:r>
              <a:rPr kumimoji="0" lang="ar-DZ" sz="2400" b="1" i="0" u="none" strike="noStrike" kern="1200" cap="none" spc="0" normalizeH="0" baseline="0" noProof="0" dirty="0">
                <a:ln>
                  <a:noFill/>
                </a:ln>
                <a:solidFill>
                  <a:prstClr val="black"/>
                </a:solidFill>
                <a:effectLst/>
                <a:uLnTx/>
                <a:uFillTx/>
                <a:latin typeface="Constantia"/>
                <a:ea typeface="+mn-ea"/>
              </a:rPr>
              <a:t>رويبة</a:t>
            </a:r>
            <a:r>
              <a:rPr kumimoji="0" lang="ar-SA" sz="2400" b="1" i="0" u="none" strike="noStrike" kern="1200" cap="none" spc="0" normalizeH="0" baseline="0" noProof="0" dirty="0">
                <a:ln>
                  <a:noFill/>
                </a:ln>
                <a:solidFill>
                  <a:prstClr val="black"/>
                </a:solidFill>
                <a:effectLst/>
                <a:uLnTx/>
                <a:uFillTx/>
                <a:latin typeface="Constantia"/>
                <a:ea typeface="+mn-ea"/>
              </a:rPr>
              <a:t> وهو:</a:t>
            </a:r>
            <a:endParaRPr kumimoji="0" lang="en-US" sz="2400" b="1" i="0" u="none" strike="noStrike" kern="1200" cap="none" spc="0" normalizeH="0" baseline="0" noProof="0" dirty="0">
              <a:ln>
                <a:noFill/>
              </a:ln>
              <a:solidFill>
                <a:prstClr val="black"/>
              </a:solidFill>
              <a:effectLst/>
              <a:uLnTx/>
              <a:uFillTx/>
              <a:latin typeface="Constantia"/>
              <a:ea typeface="+mn-ea"/>
              <a:cs typeface="+mn-cs"/>
            </a:endParaRPr>
          </a:p>
          <a:p>
            <a:pPr marL="0" marR="0" lvl="0" indent="-274320" algn="r" defTabSz="914400" rtl="1" eaLnBrk="1" fontAlgn="auto" latinLnBrk="0" hangingPunct="1">
              <a:lnSpc>
                <a:spcPct val="100000"/>
              </a:lnSpc>
              <a:spcBef>
                <a:spcPct val="20000"/>
              </a:spcBef>
              <a:spcAft>
                <a:spcPts val="0"/>
              </a:spcAft>
              <a:buClr>
                <a:srgbClr val="0BD0D9"/>
              </a:buClr>
              <a:buSzPct val="95000"/>
              <a:buFont typeface="Wingdings" pitchFamily="2" charset="2"/>
              <a:buNone/>
              <a:tabLst/>
              <a:defRPr/>
            </a:pPr>
            <a:endParaRPr kumimoji="0" lang="ar-SA" sz="2000" b="0" i="0" u="none" strike="noStrike" kern="1200" cap="none" spc="0" normalizeH="0" baseline="0" noProof="0" dirty="0">
              <a:ln>
                <a:noFill/>
              </a:ln>
              <a:solidFill>
                <a:prstClr val="black"/>
              </a:solidFill>
              <a:effectLst/>
              <a:uLnTx/>
              <a:uFillTx/>
              <a:latin typeface="Constantia"/>
              <a:ea typeface="+mn-ea"/>
            </a:endParaRPr>
          </a:p>
          <a:p>
            <a:pPr marL="0" marR="0" lvl="0" indent="-274320" algn="r" defTabSz="914400" rtl="1" eaLnBrk="1" fontAlgn="auto" latinLnBrk="0" hangingPunct="1">
              <a:lnSpc>
                <a:spcPct val="100000"/>
              </a:lnSpc>
              <a:spcBef>
                <a:spcPct val="20000"/>
              </a:spcBef>
              <a:spcAft>
                <a:spcPts val="0"/>
              </a:spcAft>
              <a:buClr>
                <a:srgbClr val="0BD0D9"/>
              </a:buClr>
              <a:buSzPct val="95000"/>
              <a:buFont typeface="Wingdings" pitchFamily="2" charset="2"/>
              <a:buNone/>
              <a:tabLst/>
              <a:defRPr/>
            </a:pPr>
            <a:r>
              <a:rPr kumimoji="0" lang="ar-SA" sz="2000" b="0" i="0" u="none" strike="noStrike" kern="1200" cap="none" spc="0" normalizeH="0" baseline="0" noProof="0" dirty="0">
                <a:ln>
                  <a:noFill/>
                </a:ln>
                <a:solidFill>
                  <a:prstClr val="black"/>
                </a:solidFill>
                <a:effectLst/>
                <a:uLnTx/>
                <a:uFillTx/>
                <a:latin typeface="Constantia"/>
                <a:ea typeface="+mn-ea"/>
              </a:rPr>
              <a:t>                       </a:t>
            </a:r>
            <a:r>
              <a:rPr kumimoji="0" lang="en-US" sz="2000" b="0" i="0" u="none" strike="noStrike" kern="1200" cap="none" spc="0" normalizeH="0" baseline="0" noProof="0" dirty="0">
                <a:ln>
                  <a:noFill/>
                </a:ln>
                <a:solidFill>
                  <a:prstClr val="black"/>
                </a:solidFill>
                <a:effectLst/>
                <a:uLnTx/>
                <a:uFillTx/>
                <a:latin typeface="Constantia"/>
                <a:ea typeface="+mn-ea"/>
                <a:cs typeface="+mn-cs"/>
              </a:rPr>
              <a:t>                             </a:t>
            </a:r>
            <a:r>
              <a:rPr kumimoji="0" lang="ar-SA" sz="2000" b="0" i="0" u="none" strike="noStrike" kern="1200" cap="none" spc="0" normalizeH="0" baseline="0" noProof="0" dirty="0">
                <a:ln>
                  <a:noFill/>
                </a:ln>
                <a:solidFill>
                  <a:prstClr val="black"/>
                </a:solidFill>
                <a:effectLst/>
                <a:uLnTx/>
                <a:uFillTx/>
                <a:latin typeface="Constantia"/>
                <a:ea typeface="+mn-ea"/>
              </a:rPr>
              <a:t> </a:t>
            </a:r>
            <a:endParaRPr kumimoji="0" lang="en-US" sz="2000" b="0" i="0" u="none" strike="noStrike" kern="1200" cap="none" spc="0" normalizeH="0" baseline="0" noProof="0" dirty="0">
              <a:ln>
                <a:noFill/>
              </a:ln>
              <a:solidFill>
                <a:prstClr val="black"/>
              </a:solidFill>
              <a:effectLst/>
              <a:uLnTx/>
              <a:uFillTx/>
              <a:latin typeface="Constantia"/>
              <a:ea typeface="+mn-ea"/>
              <a:cs typeface="+mn-cs"/>
            </a:endParaRPr>
          </a:p>
          <a:p>
            <a:pPr marL="0" marR="0" lvl="0" indent="-274320" algn="justLow" defTabSz="914400" rtl="1" eaLnBrk="1" fontAlgn="auto" latinLnBrk="0" hangingPunct="1">
              <a:lnSpc>
                <a:spcPct val="100000"/>
              </a:lnSpc>
              <a:spcBef>
                <a:spcPct val="20000"/>
              </a:spcBef>
              <a:spcAft>
                <a:spcPts val="0"/>
              </a:spcAft>
              <a:buClr>
                <a:srgbClr val="0BD0D9"/>
              </a:buClr>
              <a:buSzPct val="95000"/>
              <a:buFont typeface="Wingdings" pitchFamily="2" charset="2"/>
              <a:buNone/>
              <a:tabLst/>
              <a:defRPr/>
            </a:pPr>
            <a:endParaRPr kumimoji="0" lang="ar-DZ" sz="2400" b="1" i="0" u="none" strike="noStrike" kern="1200" cap="none" spc="0" normalizeH="0" baseline="0" noProof="0" dirty="0">
              <a:ln>
                <a:noFill/>
              </a:ln>
              <a:solidFill>
                <a:prstClr val="black"/>
              </a:solidFill>
              <a:effectLst/>
              <a:uLnTx/>
              <a:uFillTx/>
              <a:latin typeface="Constantia"/>
              <a:ea typeface="+mn-ea"/>
            </a:endParaRPr>
          </a:p>
          <a:p>
            <a:pPr marL="0" marR="0" lvl="0" indent="-274320" algn="justLow" defTabSz="914400" rtl="1" eaLnBrk="1" fontAlgn="auto" latinLnBrk="0" hangingPunct="1">
              <a:lnSpc>
                <a:spcPct val="100000"/>
              </a:lnSpc>
              <a:spcBef>
                <a:spcPct val="20000"/>
              </a:spcBef>
              <a:spcAft>
                <a:spcPts val="0"/>
              </a:spcAft>
              <a:buClr>
                <a:srgbClr val="0BD0D9"/>
              </a:buClr>
              <a:buSzPct val="95000"/>
              <a:buFont typeface="Wingdings" pitchFamily="2" charset="2"/>
              <a:buNone/>
              <a:tabLst/>
              <a:defRPr/>
            </a:pPr>
            <a:r>
              <a:rPr kumimoji="0" lang="ar-SA" sz="2400" b="1" i="0" u="none" strike="noStrike" kern="1200" cap="none" spc="0" normalizeH="0" baseline="0" noProof="0" dirty="0">
                <a:ln>
                  <a:noFill/>
                </a:ln>
                <a:solidFill>
                  <a:prstClr val="black"/>
                </a:solidFill>
                <a:effectLst/>
                <a:uLnTx/>
                <a:uFillTx/>
                <a:latin typeface="Constantia"/>
                <a:ea typeface="+mn-ea"/>
              </a:rPr>
              <a:t>وتعني هذه النتيجة أن كل </a:t>
            </a:r>
            <a:r>
              <a:rPr kumimoji="0" lang="ar-DZ" sz="2400" b="1" i="0" u="none" strike="noStrike" kern="1200" cap="none" spc="0" normalizeH="0" baseline="0" noProof="0" dirty="0">
                <a:ln>
                  <a:noFill/>
                </a:ln>
                <a:solidFill>
                  <a:prstClr val="black"/>
                </a:solidFill>
                <a:effectLst/>
                <a:uLnTx/>
                <a:uFillTx/>
                <a:latin typeface="Constantia"/>
                <a:ea typeface="+mn-ea"/>
              </a:rPr>
              <a:t>1 دج</a:t>
            </a:r>
            <a:r>
              <a:rPr kumimoji="0" lang="ar-SA" sz="2400" b="1" i="0" u="none" strike="noStrike" kern="1200" cap="none" spc="0" normalizeH="0" baseline="0" noProof="0" dirty="0">
                <a:ln>
                  <a:noFill/>
                </a:ln>
                <a:solidFill>
                  <a:prstClr val="black"/>
                </a:solidFill>
                <a:effectLst/>
                <a:uLnTx/>
                <a:uFillTx/>
                <a:latin typeface="Constantia"/>
                <a:ea typeface="+mn-ea"/>
              </a:rPr>
              <a:t> مستثمر في المخزون في شركة </a:t>
            </a:r>
            <a:r>
              <a:rPr kumimoji="0" lang="ar-DZ" sz="2400" b="1" i="0" u="none" strike="noStrike" kern="1200" cap="none" spc="0" normalizeH="0" baseline="0" noProof="0" dirty="0">
                <a:ln>
                  <a:noFill/>
                </a:ln>
                <a:solidFill>
                  <a:prstClr val="black"/>
                </a:solidFill>
                <a:effectLst/>
                <a:uLnTx/>
                <a:uFillTx/>
                <a:latin typeface="Constantia"/>
                <a:ea typeface="+mn-ea"/>
              </a:rPr>
              <a:t>رويبة</a:t>
            </a:r>
            <a:r>
              <a:rPr kumimoji="0" lang="ar-SA" sz="2400" b="1" i="0" u="none" strike="noStrike" kern="1200" cap="none" spc="0" normalizeH="0" baseline="0" noProof="0" dirty="0">
                <a:ln>
                  <a:noFill/>
                </a:ln>
                <a:solidFill>
                  <a:prstClr val="black"/>
                </a:solidFill>
                <a:effectLst/>
                <a:uLnTx/>
                <a:uFillTx/>
                <a:latin typeface="Constantia"/>
                <a:ea typeface="+mn-ea"/>
              </a:rPr>
              <a:t> ينتج عنه مبيعات قيمتها </a:t>
            </a:r>
            <a:r>
              <a:rPr kumimoji="0" lang="en-US" sz="2400" b="1" i="0" u="none" strike="noStrike" kern="1200" cap="none" spc="0" normalizeH="0" baseline="0" noProof="0" dirty="0">
                <a:ln>
                  <a:noFill/>
                </a:ln>
                <a:solidFill>
                  <a:prstClr val="black"/>
                </a:solidFill>
                <a:effectLst/>
                <a:uLnTx/>
                <a:uFillTx/>
                <a:latin typeface="Constantia"/>
                <a:ea typeface="+mn-ea"/>
                <a:cs typeface="+mn-cs"/>
              </a:rPr>
              <a:t>3.3</a:t>
            </a:r>
            <a:r>
              <a:rPr kumimoji="0" lang="ar-SA" sz="2400" b="1" i="0" u="none" strike="noStrike" kern="1200" cap="none" spc="0" normalizeH="0" baseline="0" noProof="0" dirty="0">
                <a:ln>
                  <a:noFill/>
                </a:ln>
                <a:solidFill>
                  <a:prstClr val="black"/>
                </a:solidFill>
                <a:effectLst/>
                <a:uLnTx/>
                <a:uFillTx/>
                <a:latin typeface="Constantia"/>
                <a:ea typeface="+mn-ea"/>
              </a:rPr>
              <a:t> دج, وبمعنى آخر فإن الشركة استطاعت تحويل مخزونها إلى مبيعات خلال العام بمعدل </a:t>
            </a:r>
            <a:r>
              <a:rPr kumimoji="0" lang="en-US" sz="2400" b="1" i="0" u="none" strike="noStrike" kern="1200" cap="none" spc="0" normalizeH="0" baseline="0" noProof="0" dirty="0">
                <a:ln>
                  <a:noFill/>
                </a:ln>
                <a:solidFill>
                  <a:prstClr val="black"/>
                </a:solidFill>
                <a:effectLst/>
                <a:uLnTx/>
                <a:uFillTx/>
                <a:latin typeface="Constantia"/>
                <a:ea typeface="+mn-ea"/>
                <a:cs typeface="+mn-cs"/>
              </a:rPr>
              <a:t>3.3</a:t>
            </a:r>
            <a:r>
              <a:rPr kumimoji="0" lang="ar-SA" sz="2400" b="1" i="0" u="none" strike="noStrike" kern="1200" cap="none" spc="0" normalizeH="0" baseline="0" noProof="0" dirty="0">
                <a:ln>
                  <a:noFill/>
                </a:ln>
                <a:solidFill>
                  <a:prstClr val="black"/>
                </a:solidFill>
                <a:effectLst/>
                <a:uLnTx/>
                <a:uFillTx/>
                <a:latin typeface="Constantia"/>
                <a:ea typeface="+mn-ea"/>
              </a:rPr>
              <a:t> مرة</a:t>
            </a:r>
            <a:r>
              <a:rPr kumimoji="0" lang="ar-SA" sz="1800" b="0" i="0" u="none" strike="noStrike" kern="1200" cap="none" spc="0" normalizeH="0" baseline="0" noProof="0" dirty="0">
                <a:ln>
                  <a:noFill/>
                </a:ln>
                <a:solidFill>
                  <a:prstClr val="black"/>
                </a:solidFill>
                <a:effectLst/>
                <a:uLnTx/>
                <a:uFillTx/>
                <a:latin typeface="Constantia"/>
                <a:ea typeface="+mn-ea"/>
              </a:rPr>
              <a:t>.</a:t>
            </a: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a:p>
            <a:pPr marL="0" indent="0" algn="just">
              <a:buNone/>
            </a:pPr>
            <a:endParaRPr lang="ar-DZ" dirty="0"/>
          </a:p>
        </p:txBody>
      </p:sp>
      <p:sp>
        <p:nvSpPr>
          <p:cNvPr id="4" name="Date Placeholder 3">
            <a:extLst>
              <a:ext uri="{FF2B5EF4-FFF2-40B4-BE49-F238E27FC236}">
                <a16:creationId xmlns:a16="http://schemas.microsoft.com/office/drawing/2014/main" id="{4AE83914-1118-1BB2-FABE-D8381BCFC68F}"/>
              </a:ext>
            </a:extLst>
          </p:cNvPr>
          <p:cNvSpPr>
            <a:spLocks noGrp="1"/>
          </p:cNvSpPr>
          <p:nvPr>
            <p:ph type="dt" sz="half" idx="14"/>
          </p:nvPr>
        </p:nvSpPr>
        <p:spPr>
          <a:xfrm>
            <a:off x="539552" y="6484547"/>
            <a:ext cx="1070272" cy="360040"/>
          </a:xfrm>
        </p:spPr>
        <p:txBody>
          <a:bodyPr/>
          <a:lstStyle/>
          <a:p>
            <a:pPr algn="l" rtl="0"/>
            <a:fld id="{EE6E82EB-9E8D-409E-9FC9-C1340475227D}" type="datetime3">
              <a:rPr lang="en-US" b="1" smtClean="0"/>
              <a:t>6 May 2025</a:t>
            </a:fld>
            <a:endParaRPr lang="ar-SA" b="1" dirty="0"/>
          </a:p>
        </p:txBody>
      </p:sp>
      <p:sp>
        <p:nvSpPr>
          <p:cNvPr id="5" name="Slide Number Placeholder 4">
            <a:extLst>
              <a:ext uri="{FF2B5EF4-FFF2-40B4-BE49-F238E27FC236}">
                <a16:creationId xmlns:a16="http://schemas.microsoft.com/office/drawing/2014/main" id="{42D62CDA-11C8-2BEA-6C0E-2DEE2D7D74AE}"/>
              </a:ext>
            </a:extLst>
          </p:cNvPr>
          <p:cNvSpPr>
            <a:spLocks noGrp="1"/>
          </p:cNvSpPr>
          <p:nvPr>
            <p:ph type="sldNum" sz="quarter" idx="15"/>
          </p:nvPr>
        </p:nvSpPr>
        <p:spPr/>
        <p:txBody>
          <a:bodyPr/>
          <a:lstStyle/>
          <a:p>
            <a:fld id="{A4231B69-FBD1-4C22-85BF-9904F0109019}" type="slidenum">
              <a:rPr lang="ar-SA" smtClean="0"/>
              <a:pPr/>
              <a:t>30</a:t>
            </a:fld>
            <a:endParaRPr lang="ar-SA"/>
          </a:p>
        </p:txBody>
      </p:sp>
      <p:sp>
        <p:nvSpPr>
          <p:cNvPr id="6" name="Footer Placeholder 5">
            <a:extLst>
              <a:ext uri="{FF2B5EF4-FFF2-40B4-BE49-F238E27FC236}">
                <a16:creationId xmlns:a16="http://schemas.microsoft.com/office/drawing/2014/main" id="{BC0B9E30-BF02-8BFF-E639-2339B2B4E727}"/>
              </a:ext>
            </a:extLst>
          </p:cNvPr>
          <p:cNvSpPr>
            <a:spLocks noGrp="1"/>
          </p:cNvSpPr>
          <p:nvPr>
            <p:ph type="ftr" sz="quarter" idx="16"/>
          </p:nvPr>
        </p:nvSpPr>
        <p:spPr>
          <a:xfrm>
            <a:off x="2267744" y="6381327"/>
            <a:ext cx="5904656" cy="464993"/>
          </a:xfrm>
        </p:spPr>
        <p:txBody>
          <a:bodyPr/>
          <a:lstStyle/>
          <a:p>
            <a:pPr algn="ctr"/>
            <a:r>
              <a:rPr lang="ar-SA" sz="1400" b="1" dirty="0">
                <a:solidFill>
                  <a:schemeClr val="tx1"/>
                </a:solidFill>
              </a:rPr>
              <a:t>جامعة أم البواقي-  - كلية الاقتصاد و التسيير و التجارة – قسم المحاسبة والمالية - السنة الثانية</a:t>
            </a:r>
          </a:p>
        </p:txBody>
      </p:sp>
      <p:pic>
        <p:nvPicPr>
          <p:cNvPr id="2" name="Image 1">
            <a:extLst>
              <a:ext uri="{FF2B5EF4-FFF2-40B4-BE49-F238E27FC236}">
                <a16:creationId xmlns:a16="http://schemas.microsoft.com/office/drawing/2014/main" id="{FC4E9DF4-9D2A-2EB4-7623-B25765686E4A}"/>
              </a:ext>
            </a:extLst>
          </p:cNvPr>
          <p:cNvPicPr>
            <a:picLocks noChangeAspect="1"/>
          </p:cNvPicPr>
          <p:nvPr/>
        </p:nvPicPr>
        <p:blipFill>
          <a:blip r:embed="rId3"/>
          <a:stretch>
            <a:fillRect/>
          </a:stretch>
        </p:blipFill>
        <p:spPr>
          <a:xfrm>
            <a:off x="971600" y="3356992"/>
            <a:ext cx="4523624" cy="722438"/>
          </a:xfrm>
          <a:prstGeom prst="rect">
            <a:avLst/>
          </a:prstGeom>
        </p:spPr>
      </p:pic>
      <p:pic>
        <p:nvPicPr>
          <p:cNvPr id="3" name="Image 2">
            <a:extLst>
              <a:ext uri="{FF2B5EF4-FFF2-40B4-BE49-F238E27FC236}">
                <a16:creationId xmlns:a16="http://schemas.microsoft.com/office/drawing/2014/main" id="{A0F3C2F4-7477-5104-16D6-25DE01BFEB50}"/>
              </a:ext>
            </a:extLst>
          </p:cNvPr>
          <p:cNvPicPr>
            <a:picLocks noChangeAspect="1"/>
          </p:cNvPicPr>
          <p:nvPr/>
        </p:nvPicPr>
        <p:blipFill>
          <a:blip r:embed="rId4"/>
          <a:stretch>
            <a:fillRect/>
          </a:stretch>
        </p:blipFill>
        <p:spPr>
          <a:xfrm>
            <a:off x="803341" y="4581128"/>
            <a:ext cx="5064804" cy="864096"/>
          </a:xfrm>
          <a:prstGeom prst="rect">
            <a:avLst/>
          </a:prstGeom>
        </p:spPr>
      </p:pic>
    </p:spTree>
    <p:extLst>
      <p:ext uri="{BB962C8B-B14F-4D97-AF65-F5344CB8AC3E}">
        <p14:creationId xmlns:p14="http://schemas.microsoft.com/office/powerpoint/2010/main" val="14164517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87A86-0EEA-5A6D-6A03-2DCCC4C6793D}"/>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4F5BA99B-B4D5-6CF3-AB9B-255E228DDFEF}"/>
              </a:ext>
            </a:extLst>
          </p:cNvPr>
          <p:cNvSpPr>
            <a:spLocks noGrp="1"/>
          </p:cNvSpPr>
          <p:nvPr>
            <p:ph type="title"/>
          </p:nvPr>
        </p:nvSpPr>
        <p:spPr>
          <a:xfrm>
            <a:off x="539552" y="980728"/>
            <a:ext cx="7467600" cy="1156990"/>
          </a:xfrm>
        </p:spPr>
        <p:style>
          <a:lnRef idx="2">
            <a:schemeClr val="dk1"/>
          </a:lnRef>
          <a:fillRef idx="1">
            <a:schemeClr val="lt1"/>
          </a:fillRef>
          <a:effectRef idx="0">
            <a:schemeClr val="dk1"/>
          </a:effectRef>
          <a:fontRef idx="minor">
            <a:schemeClr val="dk1"/>
          </a:fontRef>
        </p:style>
        <p:txBody>
          <a:bodyPr anchor="ctr">
            <a:noAutofit/>
          </a:bodyPr>
          <a:lstStyle/>
          <a:p>
            <a:pPr algn="ctr"/>
            <a:r>
              <a:rPr lang="ar-SA" sz="3200" b="1" dirty="0">
                <a:solidFill>
                  <a:schemeClr val="tx1"/>
                </a:solidFill>
              </a:rPr>
              <a:t>الفصـــــــل </a:t>
            </a:r>
            <a:r>
              <a:rPr lang="ar-DZ" sz="3200" b="1" dirty="0">
                <a:solidFill>
                  <a:schemeClr val="tx1"/>
                </a:solidFill>
              </a:rPr>
              <a:t>العاشر</a:t>
            </a:r>
            <a:br>
              <a:rPr lang="ar-SA" sz="2000" dirty="0">
                <a:solidFill>
                  <a:schemeClr val="tx1"/>
                </a:solidFill>
              </a:rPr>
            </a:br>
            <a:r>
              <a:rPr lang="ar-DZ" sz="2400" b="1" dirty="0">
                <a:solidFill>
                  <a:schemeClr val="tx1"/>
                </a:solidFill>
              </a:rPr>
              <a:t>مدخل للتحليل المالي</a:t>
            </a:r>
            <a:endParaRPr lang="ar-SA" sz="1800" b="1" dirty="0"/>
          </a:p>
        </p:txBody>
      </p:sp>
      <p:sp>
        <p:nvSpPr>
          <p:cNvPr id="16" name="Content Placeholder 15">
            <a:extLst>
              <a:ext uri="{FF2B5EF4-FFF2-40B4-BE49-F238E27FC236}">
                <a16:creationId xmlns:a16="http://schemas.microsoft.com/office/drawing/2014/main" id="{DB5203CC-22BF-4307-5EB0-E577866F7F93}"/>
              </a:ext>
            </a:extLst>
          </p:cNvPr>
          <p:cNvSpPr>
            <a:spLocks noGrp="1"/>
          </p:cNvSpPr>
          <p:nvPr>
            <p:ph sz="quarter" idx="1"/>
          </p:nvPr>
        </p:nvSpPr>
        <p:spPr>
          <a:xfrm>
            <a:off x="611560" y="2348880"/>
            <a:ext cx="7467600" cy="4032448"/>
          </a:xfrm>
        </p:spPr>
        <p:style>
          <a:lnRef idx="2">
            <a:schemeClr val="dk1"/>
          </a:lnRef>
          <a:fillRef idx="1">
            <a:schemeClr val="lt1"/>
          </a:fillRef>
          <a:effectRef idx="0">
            <a:schemeClr val="dk1"/>
          </a:effectRef>
          <a:fontRef idx="minor">
            <a:schemeClr val="dk1"/>
          </a:fontRef>
        </p:style>
        <p:txBody>
          <a:bodyPr>
            <a:normAutofit fontScale="62500" lnSpcReduction="20000"/>
          </a:bodyPr>
          <a:lstStyle/>
          <a:p>
            <a:pPr marL="0" indent="0" algn="just">
              <a:buNone/>
            </a:pPr>
            <a:r>
              <a:rPr lang="ar-DZ" sz="3800" b="1" dirty="0"/>
              <a:t>3</a:t>
            </a:r>
            <a:r>
              <a:rPr lang="ar-SA" sz="3800" b="1" dirty="0"/>
              <a:t>- التحليل المالي بواسطة النسب (نسب: السيولة، النشاط،).</a:t>
            </a:r>
            <a:endParaRPr lang="ar-DZ" sz="3200" b="1" dirty="0"/>
          </a:p>
          <a:p>
            <a:pPr marL="274320" marR="0" lvl="0" indent="-274320" algn="r" defTabSz="914400" rtl="1" eaLnBrk="1" fontAlgn="auto" latinLnBrk="0" hangingPunct="1">
              <a:lnSpc>
                <a:spcPct val="100000"/>
              </a:lnSpc>
              <a:spcBef>
                <a:spcPct val="20000"/>
              </a:spcBef>
              <a:spcAft>
                <a:spcPts val="0"/>
              </a:spcAft>
              <a:buClr>
                <a:srgbClr val="0BD0D9"/>
              </a:buClr>
              <a:buSzPct val="95000"/>
              <a:buFont typeface="Wingdings" pitchFamily="2" charset="2"/>
              <a:buNone/>
              <a:tabLst/>
              <a:defRPr/>
            </a:pPr>
            <a:r>
              <a:rPr kumimoji="0" lang="ar-SA" sz="3200" b="1" i="0" u="sng" strike="noStrike" kern="1200" cap="none" spc="0" normalizeH="0" baseline="0" noProof="0" dirty="0">
                <a:ln>
                  <a:noFill/>
                </a:ln>
                <a:solidFill>
                  <a:srgbClr val="0F6FC6"/>
                </a:solidFill>
                <a:effectLst/>
                <a:uLnTx/>
                <a:uFillTx/>
                <a:latin typeface="Constantia"/>
                <a:ea typeface="+mn-ea"/>
                <a:cs typeface="Mudir MT" pitchFamily="2" charset="-78"/>
              </a:rPr>
              <a:t>(هـ) معدل دوران الأصول الثابتة  </a:t>
            </a:r>
            <a:endParaRPr kumimoji="0" lang="en-US" sz="2000" b="1" i="0" u="sng" strike="noStrike" kern="1200" cap="none" spc="0" normalizeH="0" baseline="0" noProof="0" dirty="0">
              <a:ln>
                <a:noFill/>
              </a:ln>
              <a:solidFill>
                <a:srgbClr val="0F6FC6"/>
              </a:solidFill>
              <a:effectLst/>
              <a:uLnTx/>
              <a:uFillTx/>
              <a:latin typeface="Constantia"/>
              <a:ea typeface="+mn-ea"/>
              <a:cs typeface="Mudir MT" pitchFamily="2" charset="-78"/>
            </a:endParaRPr>
          </a:p>
          <a:p>
            <a:pPr marL="0" marR="0" lvl="0" indent="-274320" algn="r" defTabSz="914400" rtl="1" eaLnBrk="1" fontAlgn="auto" latinLnBrk="0" hangingPunct="1">
              <a:lnSpc>
                <a:spcPct val="100000"/>
              </a:lnSpc>
              <a:spcBef>
                <a:spcPct val="20000"/>
              </a:spcBef>
              <a:spcAft>
                <a:spcPts val="0"/>
              </a:spcAft>
              <a:buClr>
                <a:srgbClr val="0BD0D9"/>
              </a:buClr>
              <a:buSzPct val="95000"/>
              <a:buFont typeface="Wingdings" pitchFamily="2" charset="2"/>
              <a:buNone/>
              <a:tabLst/>
              <a:defRPr/>
            </a:pPr>
            <a:r>
              <a:rPr kumimoji="0" lang="ar-SA" sz="2400" b="1" i="0" u="none" strike="noStrike" kern="1200" cap="none" spc="0" normalizeH="0" baseline="0" noProof="0" dirty="0">
                <a:ln>
                  <a:noFill/>
                </a:ln>
                <a:solidFill>
                  <a:prstClr val="black"/>
                </a:solidFill>
                <a:effectLst/>
                <a:uLnTx/>
                <a:uFillTx/>
                <a:latin typeface="Constantia"/>
                <a:ea typeface="+mn-ea"/>
              </a:rPr>
              <a:t>يقيس هذا المعدل كفاءة الشركة في استخدام الأصول الثابتة في الإنتاج ويعبر عنه بالمعادلة التالية:</a:t>
            </a:r>
          </a:p>
          <a:p>
            <a:pPr marL="0" marR="0" lvl="0" indent="-274320" algn="r" defTabSz="914400" rtl="1" eaLnBrk="1" fontAlgn="auto" latinLnBrk="0" hangingPunct="1">
              <a:lnSpc>
                <a:spcPct val="100000"/>
              </a:lnSpc>
              <a:spcBef>
                <a:spcPct val="20000"/>
              </a:spcBef>
              <a:spcAft>
                <a:spcPts val="0"/>
              </a:spcAft>
              <a:buClr>
                <a:srgbClr val="0BD0D9"/>
              </a:buClr>
              <a:buSzPct val="95000"/>
              <a:buFont typeface="Wingdings" pitchFamily="2" charset="2"/>
              <a:buNone/>
              <a:tabLst/>
              <a:defRPr/>
            </a:pPr>
            <a:endParaRPr kumimoji="0" lang="en-US" sz="2000" b="1" i="0" u="none" strike="noStrike" kern="1200" cap="none" spc="0" normalizeH="0" baseline="0" noProof="0" dirty="0">
              <a:ln>
                <a:noFill/>
              </a:ln>
              <a:solidFill>
                <a:prstClr val="black"/>
              </a:solidFill>
              <a:effectLst/>
              <a:uLnTx/>
              <a:uFillTx/>
              <a:latin typeface="Constantia"/>
              <a:ea typeface="+mn-ea"/>
              <a:cs typeface="+mn-cs"/>
            </a:endParaRPr>
          </a:p>
          <a:p>
            <a:pPr marL="0" marR="0" lvl="0" indent="-274320" algn="r" defTabSz="914400" rtl="1" eaLnBrk="1" fontAlgn="auto" latinLnBrk="0" hangingPunct="1">
              <a:lnSpc>
                <a:spcPct val="100000"/>
              </a:lnSpc>
              <a:spcBef>
                <a:spcPct val="20000"/>
              </a:spcBef>
              <a:spcAft>
                <a:spcPts val="0"/>
              </a:spcAft>
              <a:buClr>
                <a:srgbClr val="0BD0D9"/>
              </a:buClr>
              <a:buSzPct val="95000"/>
              <a:buFont typeface="Wingdings" pitchFamily="2" charset="2"/>
              <a:buNone/>
              <a:tabLst/>
              <a:defRPr/>
            </a:pPr>
            <a:r>
              <a:rPr kumimoji="0" lang="ar-SA" sz="2000" b="1" i="0" u="sng" strike="noStrike" kern="1200" cap="none" spc="0" normalizeH="0" baseline="0" noProof="0" dirty="0">
                <a:ln>
                  <a:noFill/>
                </a:ln>
                <a:solidFill>
                  <a:prstClr val="black"/>
                </a:solidFill>
                <a:effectLst/>
                <a:uLnTx/>
                <a:uFillTx/>
                <a:latin typeface="Constantia"/>
                <a:ea typeface="+mn-ea"/>
              </a:rPr>
              <a:t> </a:t>
            </a:r>
            <a:endParaRPr kumimoji="0" lang="ar-SA" sz="2000" b="1" i="0" u="none" strike="noStrike" kern="1200" cap="none" spc="0" normalizeH="0" baseline="0" noProof="0" dirty="0">
              <a:ln>
                <a:noFill/>
              </a:ln>
              <a:solidFill>
                <a:prstClr val="black"/>
              </a:solidFill>
              <a:effectLst/>
              <a:uLnTx/>
              <a:uFillTx/>
              <a:latin typeface="Constantia"/>
              <a:ea typeface="+mn-ea"/>
            </a:endParaRPr>
          </a:p>
          <a:p>
            <a:pPr marL="0" marR="0" lvl="0" indent="-274320" algn="just" defTabSz="914400" rtl="1" eaLnBrk="1" fontAlgn="auto" latinLnBrk="0" hangingPunct="1">
              <a:lnSpc>
                <a:spcPct val="100000"/>
              </a:lnSpc>
              <a:spcBef>
                <a:spcPct val="20000"/>
              </a:spcBef>
              <a:spcAft>
                <a:spcPts val="0"/>
              </a:spcAft>
              <a:buClr>
                <a:srgbClr val="0BD0D9"/>
              </a:buClr>
              <a:buSzPct val="95000"/>
              <a:buFont typeface="Wingdings" pitchFamily="2" charset="2"/>
              <a:buNone/>
              <a:tabLst/>
              <a:defRPr/>
            </a:pPr>
            <a:endParaRPr kumimoji="0" lang="ar-DZ" sz="2000" b="1" i="0" u="none" strike="noStrike" kern="1200" cap="none" spc="0" normalizeH="0" baseline="0" noProof="0" dirty="0">
              <a:ln>
                <a:noFill/>
              </a:ln>
              <a:solidFill>
                <a:prstClr val="black"/>
              </a:solidFill>
              <a:effectLst/>
              <a:uLnTx/>
              <a:uFillTx/>
              <a:latin typeface="Constantia"/>
              <a:ea typeface="+mn-ea"/>
            </a:endParaRPr>
          </a:p>
          <a:p>
            <a:pPr marL="0" marR="0" lvl="0" indent="-274320" algn="just" defTabSz="914400" rtl="1" eaLnBrk="1" fontAlgn="auto" latinLnBrk="0" hangingPunct="1">
              <a:lnSpc>
                <a:spcPct val="100000"/>
              </a:lnSpc>
              <a:spcBef>
                <a:spcPct val="20000"/>
              </a:spcBef>
              <a:spcAft>
                <a:spcPts val="0"/>
              </a:spcAft>
              <a:buClr>
                <a:srgbClr val="0BD0D9"/>
              </a:buClr>
              <a:buSzPct val="95000"/>
              <a:buFont typeface="Wingdings" pitchFamily="2" charset="2"/>
              <a:buNone/>
              <a:tabLst/>
              <a:defRPr/>
            </a:pPr>
            <a:endParaRPr kumimoji="0" lang="ar-DZ" sz="2000" b="1" i="0" u="none" strike="noStrike" kern="1200" cap="none" spc="0" normalizeH="0" baseline="0" noProof="0" dirty="0">
              <a:ln>
                <a:noFill/>
              </a:ln>
              <a:solidFill>
                <a:prstClr val="black"/>
              </a:solidFill>
              <a:effectLst/>
              <a:uLnTx/>
              <a:uFillTx/>
              <a:latin typeface="Constantia"/>
              <a:ea typeface="+mn-ea"/>
            </a:endParaRPr>
          </a:p>
          <a:p>
            <a:pPr marL="0" marR="0" lvl="0" indent="-274320" algn="just" defTabSz="914400" rtl="1" eaLnBrk="1" fontAlgn="auto" latinLnBrk="0" hangingPunct="1">
              <a:lnSpc>
                <a:spcPct val="100000"/>
              </a:lnSpc>
              <a:spcBef>
                <a:spcPct val="20000"/>
              </a:spcBef>
              <a:spcAft>
                <a:spcPts val="0"/>
              </a:spcAft>
              <a:buClr>
                <a:srgbClr val="0BD0D9"/>
              </a:buClr>
              <a:buSzPct val="95000"/>
              <a:buFont typeface="Wingdings" pitchFamily="2" charset="2"/>
              <a:buNone/>
              <a:tabLst/>
              <a:defRPr/>
            </a:pPr>
            <a:r>
              <a:rPr kumimoji="0" lang="ar-SA" sz="2000" b="1" i="0" u="none" strike="noStrike" kern="1200" cap="none" spc="0" normalizeH="0" baseline="0" noProof="0" dirty="0">
                <a:ln>
                  <a:noFill/>
                </a:ln>
                <a:solidFill>
                  <a:prstClr val="black"/>
                </a:solidFill>
                <a:effectLst/>
                <a:uLnTx/>
                <a:uFillTx/>
                <a:latin typeface="Constantia"/>
                <a:ea typeface="+mn-ea"/>
              </a:rPr>
              <a:t>والقاعدة هي أنه إذا كان معدل دوران الأصول الثابتة مرتفعا؛ فإن ذلك يدل على كفاءة الشركة في إدارة الأصول الثابتة, أو قد يرجع السبب إلى صغر حجم الاستثمار في هذه الأصول. أما انخفاض معدل دوران الأصول الثابتة, فقد يكون بسبب عدم مقدرة الشركة على الاستفادة المثلى من الأصول الثابتة أو بسبب وجود طاقة معطّلة ضمن هذه الأصول. في هذه الحالة يجب على الشركة أن تعمل على التخلص من جزء من الأصول عن طريق البيع أو الإيجار والاستفادة من الإيرادات في تغطية الخصوم أو زيادة الاستثمار في الأصول الثابتة. ويتضح من المثال موضوع الدراسة أن:</a:t>
            </a:r>
          </a:p>
          <a:p>
            <a:pPr marL="0" marR="0" lvl="0" indent="-274320" algn="r" defTabSz="914400" rtl="1" eaLnBrk="1" fontAlgn="auto" latinLnBrk="0" hangingPunct="1">
              <a:lnSpc>
                <a:spcPct val="100000"/>
              </a:lnSpc>
              <a:spcBef>
                <a:spcPct val="20000"/>
              </a:spcBef>
              <a:spcAft>
                <a:spcPts val="0"/>
              </a:spcAft>
              <a:buClr>
                <a:srgbClr val="0BD0D9"/>
              </a:buClr>
              <a:buSzPct val="95000"/>
              <a:buFont typeface="Wingdings" pitchFamily="2" charset="2"/>
              <a:buNone/>
              <a:tabLst/>
              <a:defRPr/>
            </a:pPr>
            <a:endParaRPr kumimoji="0" lang="en-US" sz="2000" b="1" i="0" u="none" strike="noStrike" kern="1200" cap="none" spc="0" normalizeH="0" baseline="0" noProof="0" dirty="0">
              <a:ln>
                <a:noFill/>
              </a:ln>
              <a:solidFill>
                <a:prstClr val="black"/>
              </a:solidFill>
              <a:effectLst/>
              <a:uLnTx/>
              <a:uFillTx/>
              <a:latin typeface="Constantia"/>
              <a:ea typeface="+mn-ea"/>
              <a:cs typeface="+mn-cs"/>
            </a:endParaRPr>
          </a:p>
          <a:p>
            <a:pPr marL="0" marR="0" lvl="0" indent="-274320" algn="r" defTabSz="914400" rtl="1" eaLnBrk="1" fontAlgn="auto" latinLnBrk="0" hangingPunct="1">
              <a:lnSpc>
                <a:spcPct val="100000"/>
              </a:lnSpc>
              <a:spcBef>
                <a:spcPct val="20000"/>
              </a:spcBef>
              <a:spcAft>
                <a:spcPts val="0"/>
              </a:spcAft>
              <a:buClr>
                <a:srgbClr val="0BD0D9"/>
              </a:buClr>
              <a:buSzPct val="95000"/>
              <a:buFont typeface="Wingdings" pitchFamily="2" charset="2"/>
              <a:buNone/>
              <a:tabLst/>
              <a:defRPr/>
            </a:pPr>
            <a:endParaRPr kumimoji="0" lang="ar-SA" sz="2000" b="1" i="0" u="none" strike="noStrike" kern="1200" cap="none" spc="0" normalizeH="0" baseline="0" noProof="0" dirty="0">
              <a:ln>
                <a:noFill/>
              </a:ln>
              <a:solidFill>
                <a:prstClr val="black"/>
              </a:solidFill>
              <a:effectLst/>
              <a:uLnTx/>
              <a:uFillTx/>
              <a:latin typeface="Constantia"/>
              <a:ea typeface="+mn-ea"/>
            </a:endParaRPr>
          </a:p>
          <a:p>
            <a:pPr marL="0" marR="0" lvl="0" indent="-274320" algn="r" defTabSz="914400" rtl="1" eaLnBrk="1" fontAlgn="auto" latinLnBrk="0" hangingPunct="1">
              <a:lnSpc>
                <a:spcPct val="100000"/>
              </a:lnSpc>
              <a:spcBef>
                <a:spcPct val="20000"/>
              </a:spcBef>
              <a:spcAft>
                <a:spcPts val="0"/>
              </a:spcAft>
              <a:buClr>
                <a:srgbClr val="0BD0D9"/>
              </a:buClr>
              <a:buSzPct val="95000"/>
              <a:buFont typeface="Wingdings" pitchFamily="2" charset="2"/>
              <a:buNone/>
              <a:tabLst/>
              <a:defRPr/>
            </a:pPr>
            <a:endParaRPr kumimoji="0" lang="ar-DZ" sz="2000" b="1" i="0" u="none" strike="noStrike" kern="1200" cap="none" spc="0" normalizeH="0" baseline="0" noProof="0" dirty="0">
              <a:ln>
                <a:noFill/>
              </a:ln>
              <a:solidFill>
                <a:prstClr val="black"/>
              </a:solidFill>
              <a:effectLst/>
              <a:uLnTx/>
              <a:uFillTx/>
              <a:latin typeface="Constantia"/>
              <a:ea typeface="+mn-ea"/>
            </a:endParaRPr>
          </a:p>
          <a:p>
            <a:pPr marL="0" marR="0" lvl="0" indent="-274320" algn="r" defTabSz="914400" rtl="1" eaLnBrk="1" fontAlgn="auto" latinLnBrk="0" hangingPunct="1">
              <a:lnSpc>
                <a:spcPct val="100000"/>
              </a:lnSpc>
              <a:spcBef>
                <a:spcPct val="20000"/>
              </a:spcBef>
              <a:spcAft>
                <a:spcPts val="0"/>
              </a:spcAft>
              <a:buClr>
                <a:srgbClr val="0BD0D9"/>
              </a:buClr>
              <a:buSzPct val="95000"/>
              <a:buFont typeface="Wingdings" pitchFamily="2" charset="2"/>
              <a:buNone/>
              <a:tabLst/>
              <a:defRPr/>
            </a:pPr>
            <a:r>
              <a:rPr kumimoji="0" lang="ar-SA" sz="2000" b="1" i="0" u="none" strike="noStrike" kern="1200" cap="none" spc="0" normalizeH="0" baseline="0" noProof="0" dirty="0">
                <a:ln>
                  <a:noFill/>
                </a:ln>
                <a:solidFill>
                  <a:prstClr val="black"/>
                </a:solidFill>
                <a:effectLst/>
                <a:uLnTx/>
                <a:uFillTx/>
                <a:latin typeface="Constantia"/>
                <a:ea typeface="+mn-ea"/>
              </a:rPr>
              <a:t>متوسط الصناعة = </a:t>
            </a:r>
            <a:r>
              <a:rPr kumimoji="0" lang="en-US" sz="2000" b="1" i="0" u="none" strike="noStrike" kern="1200" cap="none" spc="0" normalizeH="0" baseline="0" noProof="0" dirty="0">
                <a:ln>
                  <a:noFill/>
                </a:ln>
                <a:solidFill>
                  <a:prstClr val="black"/>
                </a:solidFill>
                <a:effectLst/>
                <a:uLnTx/>
                <a:uFillTx/>
                <a:latin typeface="Constantia"/>
                <a:ea typeface="+mn-ea"/>
                <a:cs typeface="+mn-cs"/>
              </a:rPr>
              <a:t>2.1</a:t>
            </a:r>
            <a:r>
              <a:rPr kumimoji="0" lang="ar-SA" sz="2000" b="1" i="0" u="none" strike="noStrike" kern="1200" cap="none" spc="0" normalizeH="0" baseline="0" noProof="0" dirty="0">
                <a:ln>
                  <a:noFill/>
                </a:ln>
                <a:solidFill>
                  <a:prstClr val="black"/>
                </a:solidFill>
                <a:effectLst/>
                <a:uLnTx/>
                <a:uFillTx/>
                <a:latin typeface="Constantia"/>
                <a:ea typeface="+mn-ea"/>
              </a:rPr>
              <a:t> مرة.</a:t>
            </a:r>
            <a:endParaRPr kumimoji="0" lang="en-US" sz="2000" b="1" i="0" u="none" strike="noStrike" kern="1200" cap="none" spc="0" normalizeH="0" baseline="0" noProof="0" dirty="0">
              <a:ln>
                <a:noFill/>
              </a:ln>
              <a:solidFill>
                <a:prstClr val="black"/>
              </a:solidFill>
              <a:effectLst/>
              <a:uLnTx/>
              <a:uFillTx/>
              <a:latin typeface="Constantia"/>
              <a:ea typeface="+mn-ea"/>
              <a:cs typeface="+mn-cs"/>
            </a:endParaRPr>
          </a:p>
          <a:p>
            <a:pPr marL="0" marR="0" lvl="0" indent="-274320" algn="just" defTabSz="914400" rtl="1" eaLnBrk="1" fontAlgn="auto" latinLnBrk="0" hangingPunct="1">
              <a:lnSpc>
                <a:spcPct val="100000"/>
              </a:lnSpc>
              <a:spcBef>
                <a:spcPct val="20000"/>
              </a:spcBef>
              <a:spcAft>
                <a:spcPts val="0"/>
              </a:spcAft>
              <a:buClr>
                <a:srgbClr val="0BD0D9"/>
              </a:buClr>
              <a:buSzPct val="95000"/>
              <a:buFont typeface="Wingdings" pitchFamily="2" charset="2"/>
              <a:buNone/>
              <a:tabLst/>
              <a:defRPr/>
            </a:pPr>
            <a:r>
              <a:rPr kumimoji="0" lang="ar-SA" sz="2000" b="1" i="0" u="none" strike="noStrike" kern="1200" cap="none" spc="0" normalizeH="0" baseline="0" noProof="0" dirty="0">
                <a:ln>
                  <a:noFill/>
                </a:ln>
                <a:solidFill>
                  <a:prstClr val="black"/>
                </a:solidFill>
                <a:effectLst/>
                <a:uLnTx/>
                <a:uFillTx/>
                <a:latin typeface="Constantia"/>
                <a:ea typeface="+mn-ea"/>
              </a:rPr>
              <a:t>وعند مقارنة نسبة شركة الروابي مع متوسط الصناعة نجد أن كل </a:t>
            </a:r>
            <a:r>
              <a:rPr kumimoji="0" lang="ar-DZ" sz="2000" b="1" i="0" u="none" strike="noStrike" kern="1200" cap="none" spc="0" normalizeH="0" baseline="0" noProof="0" dirty="0">
                <a:ln>
                  <a:noFill/>
                </a:ln>
                <a:solidFill>
                  <a:prstClr val="black"/>
                </a:solidFill>
                <a:effectLst/>
                <a:uLnTx/>
                <a:uFillTx/>
                <a:latin typeface="Constantia"/>
                <a:ea typeface="+mn-ea"/>
              </a:rPr>
              <a:t>1دج</a:t>
            </a:r>
            <a:r>
              <a:rPr kumimoji="0" lang="ar-SA" sz="2000" b="1" i="0" u="none" strike="noStrike" kern="1200" cap="none" spc="0" normalizeH="0" baseline="0" noProof="0" dirty="0">
                <a:ln>
                  <a:noFill/>
                </a:ln>
                <a:solidFill>
                  <a:prstClr val="black"/>
                </a:solidFill>
                <a:effectLst/>
                <a:uLnTx/>
                <a:uFillTx/>
                <a:latin typeface="Constantia"/>
                <a:ea typeface="+mn-ea"/>
              </a:rPr>
              <a:t> مستثمر من قبل الشركة في الأصول الثابتة ينتج عنه مبيعات مقدارها </a:t>
            </a:r>
            <a:r>
              <a:rPr kumimoji="0" lang="en-US" sz="2000" b="1" i="0" u="none" strike="noStrike" kern="1200" cap="none" spc="0" normalizeH="0" baseline="0" noProof="0" dirty="0">
                <a:ln>
                  <a:noFill/>
                </a:ln>
                <a:solidFill>
                  <a:prstClr val="black"/>
                </a:solidFill>
                <a:effectLst/>
                <a:uLnTx/>
                <a:uFillTx/>
                <a:latin typeface="Constantia"/>
                <a:ea typeface="+mn-ea"/>
                <a:cs typeface="+mn-cs"/>
              </a:rPr>
              <a:t>1.62</a:t>
            </a:r>
            <a:r>
              <a:rPr kumimoji="0" lang="ar-SA" sz="2000" b="1" i="0" u="none" strike="noStrike" kern="1200" cap="none" spc="0" normalizeH="0" baseline="0" noProof="0" dirty="0">
                <a:ln>
                  <a:noFill/>
                </a:ln>
                <a:solidFill>
                  <a:prstClr val="black"/>
                </a:solidFill>
                <a:effectLst/>
                <a:uLnTx/>
                <a:uFillTx/>
                <a:latin typeface="Constantia"/>
                <a:ea typeface="+mn-ea"/>
              </a:rPr>
              <a:t> دج وهذه أقل من متوسط الصناعة</a:t>
            </a:r>
            <a:r>
              <a:rPr kumimoji="0" lang="ar-DZ" sz="2000" b="1" i="0" u="none" strike="noStrike" kern="1200" cap="none" spc="0" normalizeH="0" baseline="0" noProof="0" dirty="0">
                <a:ln>
                  <a:noFill/>
                </a:ln>
                <a:solidFill>
                  <a:prstClr val="black"/>
                </a:solidFill>
                <a:effectLst/>
                <a:uLnTx/>
                <a:uFillTx/>
                <a:latin typeface="Constantia"/>
                <a:ea typeface="+mn-ea"/>
              </a:rPr>
              <a:t>،</a:t>
            </a:r>
            <a:r>
              <a:rPr kumimoji="0" lang="ar-SA" sz="2000" b="1" i="0" u="none" strike="noStrike" kern="1200" cap="none" spc="0" normalizeH="0" baseline="0" noProof="0" dirty="0">
                <a:ln>
                  <a:noFill/>
                </a:ln>
                <a:solidFill>
                  <a:prstClr val="black"/>
                </a:solidFill>
                <a:effectLst/>
                <a:uLnTx/>
                <a:uFillTx/>
                <a:latin typeface="Constantia"/>
                <a:ea typeface="+mn-ea"/>
              </a:rPr>
              <a:t> ووضع الشركة هنا غير جيد وعلى الشركة البحث عن الأسباب التي أدت إلى انخفاض معدل دوران الأصول الثابتة.</a:t>
            </a:r>
          </a:p>
          <a:p>
            <a:pPr marL="0" indent="0" algn="just">
              <a:buNone/>
            </a:pPr>
            <a:endParaRPr lang="ar-DZ" dirty="0"/>
          </a:p>
        </p:txBody>
      </p:sp>
      <p:sp>
        <p:nvSpPr>
          <p:cNvPr id="4" name="Date Placeholder 3">
            <a:extLst>
              <a:ext uri="{FF2B5EF4-FFF2-40B4-BE49-F238E27FC236}">
                <a16:creationId xmlns:a16="http://schemas.microsoft.com/office/drawing/2014/main" id="{2868C104-9F1B-A992-6792-39D57B456580}"/>
              </a:ext>
            </a:extLst>
          </p:cNvPr>
          <p:cNvSpPr>
            <a:spLocks noGrp="1"/>
          </p:cNvSpPr>
          <p:nvPr>
            <p:ph type="dt" sz="half" idx="14"/>
          </p:nvPr>
        </p:nvSpPr>
        <p:spPr>
          <a:xfrm>
            <a:off x="539552" y="6484547"/>
            <a:ext cx="1070272" cy="360040"/>
          </a:xfrm>
        </p:spPr>
        <p:txBody>
          <a:bodyPr/>
          <a:lstStyle/>
          <a:p>
            <a:pPr algn="l" rtl="0"/>
            <a:fld id="{C81B9965-EFCE-4F46-AF79-A1C36390DAD4}" type="datetime3">
              <a:rPr lang="en-US" b="1" smtClean="0"/>
              <a:t>6 May 2025</a:t>
            </a:fld>
            <a:endParaRPr lang="ar-SA" b="1" dirty="0"/>
          </a:p>
        </p:txBody>
      </p:sp>
      <p:sp>
        <p:nvSpPr>
          <p:cNvPr id="5" name="Slide Number Placeholder 4">
            <a:extLst>
              <a:ext uri="{FF2B5EF4-FFF2-40B4-BE49-F238E27FC236}">
                <a16:creationId xmlns:a16="http://schemas.microsoft.com/office/drawing/2014/main" id="{E3EEB543-53CB-D921-3A3F-C2507400BB6C}"/>
              </a:ext>
            </a:extLst>
          </p:cNvPr>
          <p:cNvSpPr>
            <a:spLocks noGrp="1"/>
          </p:cNvSpPr>
          <p:nvPr>
            <p:ph type="sldNum" sz="quarter" idx="15"/>
          </p:nvPr>
        </p:nvSpPr>
        <p:spPr/>
        <p:txBody>
          <a:bodyPr/>
          <a:lstStyle/>
          <a:p>
            <a:fld id="{A4231B69-FBD1-4C22-85BF-9904F0109019}" type="slidenum">
              <a:rPr lang="ar-SA" smtClean="0"/>
              <a:pPr/>
              <a:t>31</a:t>
            </a:fld>
            <a:endParaRPr lang="ar-SA"/>
          </a:p>
        </p:txBody>
      </p:sp>
      <p:sp>
        <p:nvSpPr>
          <p:cNvPr id="6" name="Footer Placeholder 5">
            <a:extLst>
              <a:ext uri="{FF2B5EF4-FFF2-40B4-BE49-F238E27FC236}">
                <a16:creationId xmlns:a16="http://schemas.microsoft.com/office/drawing/2014/main" id="{C0B8D2E5-7166-0D68-A27D-C9015119CD00}"/>
              </a:ext>
            </a:extLst>
          </p:cNvPr>
          <p:cNvSpPr>
            <a:spLocks noGrp="1"/>
          </p:cNvSpPr>
          <p:nvPr>
            <p:ph type="ftr" sz="quarter" idx="16"/>
          </p:nvPr>
        </p:nvSpPr>
        <p:spPr>
          <a:xfrm>
            <a:off x="2267744" y="6381327"/>
            <a:ext cx="5904656" cy="464993"/>
          </a:xfrm>
        </p:spPr>
        <p:txBody>
          <a:bodyPr/>
          <a:lstStyle/>
          <a:p>
            <a:pPr algn="ctr"/>
            <a:r>
              <a:rPr lang="ar-SA" sz="1400" b="1" dirty="0">
                <a:solidFill>
                  <a:schemeClr val="tx1"/>
                </a:solidFill>
              </a:rPr>
              <a:t>جامعة أم البواقي-  - كلية الاقتصاد و التسيير و التجارة – قسم المحاسبة والمالية - السنة الثانية</a:t>
            </a:r>
          </a:p>
        </p:txBody>
      </p:sp>
      <p:pic>
        <p:nvPicPr>
          <p:cNvPr id="2" name="Image 1">
            <a:extLst>
              <a:ext uri="{FF2B5EF4-FFF2-40B4-BE49-F238E27FC236}">
                <a16:creationId xmlns:a16="http://schemas.microsoft.com/office/drawing/2014/main" id="{079F9CEF-2EBF-650D-9A70-1CDD94A3DB64}"/>
              </a:ext>
            </a:extLst>
          </p:cNvPr>
          <p:cNvPicPr>
            <a:picLocks noChangeAspect="1"/>
          </p:cNvPicPr>
          <p:nvPr/>
        </p:nvPicPr>
        <p:blipFill>
          <a:blip r:embed="rId3"/>
          <a:stretch>
            <a:fillRect/>
          </a:stretch>
        </p:blipFill>
        <p:spPr>
          <a:xfrm>
            <a:off x="2267744" y="3140968"/>
            <a:ext cx="3842595" cy="1118334"/>
          </a:xfrm>
          <a:prstGeom prst="rect">
            <a:avLst/>
          </a:prstGeom>
        </p:spPr>
      </p:pic>
      <p:pic>
        <p:nvPicPr>
          <p:cNvPr id="3" name="Image 2">
            <a:extLst>
              <a:ext uri="{FF2B5EF4-FFF2-40B4-BE49-F238E27FC236}">
                <a16:creationId xmlns:a16="http://schemas.microsoft.com/office/drawing/2014/main" id="{42EF2B2B-6FE7-FDFB-6939-95BC3657C90F}"/>
              </a:ext>
            </a:extLst>
          </p:cNvPr>
          <p:cNvPicPr>
            <a:picLocks noChangeAspect="1"/>
          </p:cNvPicPr>
          <p:nvPr/>
        </p:nvPicPr>
        <p:blipFill>
          <a:blip r:embed="rId4"/>
          <a:stretch>
            <a:fillRect/>
          </a:stretch>
        </p:blipFill>
        <p:spPr>
          <a:xfrm>
            <a:off x="1259632" y="4725144"/>
            <a:ext cx="5040560" cy="1065515"/>
          </a:xfrm>
          <a:prstGeom prst="rect">
            <a:avLst/>
          </a:prstGeom>
        </p:spPr>
      </p:pic>
    </p:spTree>
    <p:extLst>
      <p:ext uri="{BB962C8B-B14F-4D97-AF65-F5344CB8AC3E}">
        <p14:creationId xmlns:p14="http://schemas.microsoft.com/office/powerpoint/2010/main" val="32605672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1E207E-DD0C-3183-A1E8-51AA3FB96C11}"/>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E000A207-BFBD-AB73-E252-E7259C913EEC}"/>
              </a:ext>
            </a:extLst>
          </p:cNvPr>
          <p:cNvSpPr>
            <a:spLocks noGrp="1"/>
          </p:cNvSpPr>
          <p:nvPr>
            <p:ph type="title"/>
          </p:nvPr>
        </p:nvSpPr>
        <p:spPr>
          <a:xfrm>
            <a:off x="539552" y="980728"/>
            <a:ext cx="7467600" cy="1008112"/>
          </a:xfrm>
        </p:spPr>
        <p:style>
          <a:lnRef idx="2">
            <a:schemeClr val="dk1"/>
          </a:lnRef>
          <a:fillRef idx="1">
            <a:schemeClr val="lt1"/>
          </a:fillRef>
          <a:effectRef idx="0">
            <a:schemeClr val="dk1"/>
          </a:effectRef>
          <a:fontRef idx="minor">
            <a:schemeClr val="dk1"/>
          </a:fontRef>
        </p:style>
        <p:txBody>
          <a:bodyPr anchor="ctr">
            <a:noAutofit/>
          </a:bodyPr>
          <a:lstStyle/>
          <a:p>
            <a:pPr algn="ctr"/>
            <a:r>
              <a:rPr lang="ar-SA" sz="3200" b="1" dirty="0">
                <a:solidFill>
                  <a:schemeClr val="tx1"/>
                </a:solidFill>
              </a:rPr>
              <a:t>الفصـــــــل </a:t>
            </a:r>
            <a:r>
              <a:rPr lang="ar-DZ" sz="3200" b="1" dirty="0">
                <a:solidFill>
                  <a:schemeClr val="tx1"/>
                </a:solidFill>
              </a:rPr>
              <a:t>العاشر</a:t>
            </a:r>
            <a:br>
              <a:rPr lang="ar-SA" sz="2000" dirty="0">
                <a:solidFill>
                  <a:schemeClr val="tx1"/>
                </a:solidFill>
              </a:rPr>
            </a:br>
            <a:r>
              <a:rPr lang="ar-DZ" sz="2400" b="1" dirty="0">
                <a:solidFill>
                  <a:schemeClr val="tx1"/>
                </a:solidFill>
              </a:rPr>
              <a:t>مدخل للتحليل المالي</a:t>
            </a:r>
            <a:endParaRPr lang="ar-SA" sz="1800" b="1" dirty="0"/>
          </a:p>
        </p:txBody>
      </p:sp>
      <p:sp>
        <p:nvSpPr>
          <p:cNvPr id="16" name="Content Placeholder 15">
            <a:extLst>
              <a:ext uri="{FF2B5EF4-FFF2-40B4-BE49-F238E27FC236}">
                <a16:creationId xmlns:a16="http://schemas.microsoft.com/office/drawing/2014/main" id="{098A73E8-53B1-9B7D-510F-9D9F3A151AF9}"/>
              </a:ext>
            </a:extLst>
          </p:cNvPr>
          <p:cNvSpPr>
            <a:spLocks noGrp="1"/>
          </p:cNvSpPr>
          <p:nvPr>
            <p:ph sz="quarter" idx="1"/>
          </p:nvPr>
        </p:nvSpPr>
        <p:spPr>
          <a:xfrm>
            <a:off x="611560" y="2132856"/>
            <a:ext cx="7467600" cy="4248472"/>
          </a:xfrm>
        </p:spPr>
        <p:style>
          <a:lnRef idx="2">
            <a:schemeClr val="dk1"/>
          </a:lnRef>
          <a:fillRef idx="1">
            <a:schemeClr val="lt1"/>
          </a:fillRef>
          <a:effectRef idx="0">
            <a:schemeClr val="dk1"/>
          </a:effectRef>
          <a:fontRef idx="minor">
            <a:schemeClr val="dk1"/>
          </a:fontRef>
        </p:style>
        <p:txBody>
          <a:bodyPr>
            <a:normAutofit fontScale="70000" lnSpcReduction="20000"/>
          </a:bodyPr>
          <a:lstStyle/>
          <a:p>
            <a:pPr marL="0" indent="0" algn="just">
              <a:buNone/>
            </a:pPr>
            <a:r>
              <a:rPr lang="ar-DZ" sz="3400" b="1" dirty="0"/>
              <a:t>3</a:t>
            </a:r>
            <a:r>
              <a:rPr lang="ar-SA" sz="3400" b="1" dirty="0"/>
              <a:t>- التحليل المالي بواسطة النسب (نسب: السيولة، النشاط،).</a:t>
            </a:r>
            <a:endParaRPr lang="ar-DZ" sz="3400" b="1" dirty="0"/>
          </a:p>
          <a:p>
            <a:pPr marL="274320" marR="0" lvl="0" indent="-274320" algn="r" defTabSz="914400" rtl="1" eaLnBrk="1" fontAlgn="auto" latinLnBrk="0" hangingPunct="1">
              <a:lnSpc>
                <a:spcPct val="100000"/>
              </a:lnSpc>
              <a:spcBef>
                <a:spcPct val="20000"/>
              </a:spcBef>
              <a:spcAft>
                <a:spcPts val="0"/>
              </a:spcAft>
              <a:buClr>
                <a:srgbClr val="0BD0D9"/>
              </a:buClr>
              <a:buSzPct val="95000"/>
              <a:buFont typeface="Wingdings" pitchFamily="2" charset="2"/>
              <a:buNone/>
              <a:tabLst/>
              <a:defRPr/>
            </a:pPr>
            <a:r>
              <a:rPr kumimoji="0" lang="ar-SA" sz="3600" b="0" i="0" u="none" strike="noStrike" kern="1200" cap="none" spc="0" normalizeH="0" baseline="0" noProof="0" dirty="0">
                <a:ln>
                  <a:noFill/>
                </a:ln>
                <a:solidFill>
                  <a:srgbClr val="FF0000"/>
                </a:solidFill>
                <a:effectLst/>
                <a:uLnTx/>
                <a:uFillTx/>
                <a:latin typeface="Constantia"/>
                <a:ea typeface="+mn-ea"/>
                <a:cs typeface="Mudir MT" pitchFamily="2" charset="-78"/>
              </a:rPr>
              <a:t> </a:t>
            </a:r>
            <a:r>
              <a:rPr kumimoji="0" lang="ar-SA" sz="2400" b="0" i="0" u="none" strike="noStrike" kern="1200" cap="none" spc="0" normalizeH="0" baseline="0" noProof="0" dirty="0">
                <a:ln>
                  <a:noFill/>
                </a:ln>
                <a:solidFill>
                  <a:srgbClr val="FF0000"/>
                </a:solidFill>
                <a:effectLst/>
                <a:uLnTx/>
                <a:uFillTx/>
                <a:latin typeface="Constantia"/>
                <a:ea typeface="+mn-ea"/>
                <a:cs typeface="Mudir MT" pitchFamily="2" charset="-78"/>
              </a:rPr>
              <a:t> </a:t>
            </a:r>
            <a:r>
              <a:rPr kumimoji="0" lang="ar-DZ" sz="3400" b="1" i="0" u="sng" strike="noStrike" kern="1200" cap="none" spc="0" normalizeH="0" baseline="0" noProof="0" dirty="0">
                <a:ln>
                  <a:noFill/>
                </a:ln>
                <a:solidFill>
                  <a:srgbClr val="0F6FC6"/>
                </a:solidFill>
                <a:effectLst/>
                <a:uLnTx/>
                <a:uFillTx/>
                <a:latin typeface="Constantia"/>
                <a:ea typeface="+mn-ea"/>
                <a:cs typeface="Mudir MT" pitchFamily="2" charset="-78"/>
              </a:rPr>
              <a:t>(</a:t>
            </a:r>
            <a:r>
              <a:rPr kumimoji="0" lang="ar-SA" sz="3400" b="1" i="0" u="sng" strike="noStrike" kern="1200" cap="none" spc="0" normalizeH="0" baseline="0" noProof="0" dirty="0">
                <a:ln>
                  <a:noFill/>
                </a:ln>
                <a:solidFill>
                  <a:srgbClr val="0F6FC6"/>
                </a:solidFill>
                <a:effectLst/>
                <a:uLnTx/>
                <a:uFillTx/>
                <a:latin typeface="Constantia"/>
                <a:ea typeface="+mn-ea"/>
                <a:cs typeface="Mudir MT" pitchFamily="2" charset="-78"/>
              </a:rPr>
              <a:t>و</a:t>
            </a:r>
            <a:r>
              <a:rPr kumimoji="0" lang="ar-DZ" sz="3400" b="1" i="0" u="sng" strike="noStrike" kern="1200" cap="none" spc="0" normalizeH="0" baseline="0" noProof="0" dirty="0">
                <a:ln>
                  <a:noFill/>
                </a:ln>
                <a:solidFill>
                  <a:srgbClr val="0F6FC6"/>
                </a:solidFill>
                <a:effectLst/>
                <a:uLnTx/>
                <a:uFillTx/>
                <a:latin typeface="Constantia"/>
                <a:ea typeface="+mn-ea"/>
                <a:cs typeface="Mudir MT" pitchFamily="2" charset="-78"/>
              </a:rPr>
              <a:t>)</a:t>
            </a:r>
            <a:r>
              <a:rPr kumimoji="0" lang="ar-SA" sz="3600" b="1" i="0" u="sng" strike="noStrike" kern="1200" cap="none" spc="0" normalizeH="0" baseline="0" noProof="0" dirty="0">
                <a:ln>
                  <a:noFill/>
                </a:ln>
                <a:solidFill>
                  <a:srgbClr val="0F6FC6"/>
                </a:solidFill>
                <a:effectLst/>
                <a:uLnTx/>
                <a:uFillTx/>
                <a:latin typeface="Constantia"/>
                <a:ea typeface="+mn-ea"/>
                <a:cs typeface="Mudir MT" pitchFamily="2" charset="-78"/>
              </a:rPr>
              <a:t> </a:t>
            </a:r>
            <a:r>
              <a:rPr kumimoji="0" lang="ar-SA" sz="3200" b="1" i="0" u="sng" strike="noStrike" kern="1200" cap="none" spc="0" normalizeH="0" baseline="0" noProof="0" dirty="0">
                <a:ln>
                  <a:noFill/>
                </a:ln>
                <a:solidFill>
                  <a:srgbClr val="0F6FC6"/>
                </a:solidFill>
                <a:effectLst/>
                <a:uLnTx/>
                <a:uFillTx/>
                <a:latin typeface="Constantia"/>
                <a:ea typeface="+mn-ea"/>
                <a:cs typeface="Mudir MT" pitchFamily="2" charset="-78"/>
              </a:rPr>
              <a:t>معدل دوران مجموع الأصول </a:t>
            </a:r>
            <a:endParaRPr kumimoji="0" lang="en-US" sz="3200" b="1" i="0" u="sng" strike="noStrike" kern="1200" cap="none" spc="0" normalizeH="0" baseline="0" noProof="0" dirty="0">
              <a:ln>
                <a:noFill/>
              </a:ln>
              <a:solidFill>
                <a:srgbClr val="0F6FC6"/>
              </a:solidFill>
              <a:effectLst/>
              <a:uLnTx/>
              <a:uFillTx/>
              <a:latin typeface="Constantia"/>
              <a:ea typeface="+mn-ea"/>
              <a:cs typeface="+mn-cs"/>
            </a:endParaRPr>
          </a:p>
          <a:p>
            <a:pPr marL="0" marR="0" lvl="0" indent="-274320" algn="just" defTabSz="914400" rtl="1" eaLnBrk="1" fontAlgn="auto" latinLnBrk="0" hangingPunct="1">
              <a:lnSpc>
                <a:spcPct val="100000"/>
              </a:lnSpc>
              <a:spcBef>
                <a:spcPct val="20000"/>
              </a:spcBef>
              <a:spcAft>
                <a:spcPts val="0"/>
              </a:spcAft>
              <a:buClr>
                <a:srgbClr val="0BD0D9"/>
              </a:buClr>
              <a:buSzPct val="95000"/>
              <a:buFont typeface="Wingdings" pitchFamily="2" charset="2"/>
              <a:buNone/>
              <a:tabLst/>
              <a:defRPr/>
            </a:pPr>
            <a:r>
              <a:rPr kumimoji="0" lang="ar-SA" sz="2000" b="1" i="0" u="none" strike="noStrike" kern="1200" cap="none" spc="0" normalizeH="0" baseline="0" noProof="0" dirty="0">
                <a:ln>
                  <a:noFill/>
                </a:ln>
                <a:solidFill>
                  <a:prstClr val="black"/>
                </a:solidFill>
                <a:effectLst/>
                <a:uLnTx/>
                <a:uFillTx/>
                <a:latin typeface="Constantia"/>
                <a:ea typeface="+mn-ea"/>
              </a:rPr>
              <a:t>تعبر هذه النسبة عن كفاءة المنشأة في استخدام الأصول المتاحة لها (ثابتة + متداولة) في زيادة المبيعات ومن ثم تحقيق الأرباح. وتفترض هذه النسبة وجود نوع من التوازن بين المبيعات والأصول. ويمكن النظر إلى هذه النسبة على أنها مؤشر لقياس حجم الاستثمار المطلوب في الأصول من أجل توليد </a:t>
            </a:r>
            <a:r>
              <a:rPr kumimoji="0" lang="ar-DZ" sz="2000" b="1" i="0" u="none" strike="noStrike" kern="1200" cap="none" spc="0" normalizeH="0" baseline="0" noProof="0" dirty="0">
                <a:ln>
                  <a:noFill/>
                </a:ln>
                <a:solidFill>
                  <a:prstClr val="black"/>
                </a:solidFill>
                <a:effectLst/>
                <a:uLnTx/>
                <a:uFillTx/>
                <a:latin typeface="Constantia"/>
                <a:ea typeface="+mn-ea"/>
              </a:rPr>
              <a:t>دينار</a:t>
            </a:r>
            <a:r>
              <a:rPr kumimoji="0" lang="ar-SA" sz="2000" b="1" i="0" u="none" strike="noStrike" kern="1200" cap="none" spc="0" normalizeH="0" baseline="0" noProof="0" dirty="0">
                <a:ln>
                  <a:noFill/>
                </a:ln>
                <a:solidFill>
                  <a:prstClr val="black"/>
                </a:solidFill>
                <a:effectLst/>
                <a:uLnTx/>
                <a:uFillTx/>
                <a:latin typeface="Constantia"/>
                <a:ea typeface="+mn-ea"/>
              </a:rPr>
              <a:t> واحد في شكل مبيعات. ويمكن التعبير عن هذا المعدل بالمعادلة التالية:</a:t>
            </a:r>
            <a:endParaRPr kumimoji="0" lang="en-US" sz="2000" b="1" i="0" u="none" strike="noStrike" kern="1200" cap="none" spc="0" normalizeH="0" baseline="0" noProof="0" dirty="0">
              <a:ln>
                <a:noFill/>
              </a:ln>
              <a:solidFill>
                <a:prstClr val="black"/>
              </a:solidFill>
              <a:effectLst/>
              <a:uLnTx/>
              <a:uFillTx/>
              <a:latin typeface="Constantia"/>
              <a:ea typeface="+mn-ea"/>
              <a:cs typeface="+mn-cs"/>
            </a:endParaRPr>
          </a:p>
          <a:p>
            <a:pPr marL="0" marR="0" lvl="0" indent="-274320" algn="r" defTabSz="914400" rtl="1" eaLnBrk="1" fontAlgn="auto" latinLnBrk="0" hangingPunct="1">
              <a:lnSpc>
                <a:spcPct val="100000"/>
              </a:lnSpc>
              <a:spcBef>
                <a:spcPct val="20000"/>
              </a:spcBef>
              <a:spcAft>
                <a:spcPts val="0"/>
              </a:spcAft>
              <a:buClr>
                <a:srgbClr val="0BD0D9"/>
              </a:buClr>
              <a:buSzPct val="95000"/>
              <a:buFont typeface="Wingdings" pitchFamily="2" charset="2"/>
              <a:buNone/>
              <a:tabLst/>
              <a:defRPr/>
            </a:pPr>
            <a:r>
              <a:rPr kumimoji="0" lang="ar-SA" sz="2000" b="1" i="0" u="none" strike="noStrike" kern="1200" cap="none" spc="0" normalizeH="0" baseline="0" noProof="0" dirty="0">
                <a:ln>
                  <a:noFill/>
                </a:ln>
                <a:solidFill>
                  <a:prstClr val="black"/>
                </a:solidFill>
                <a:effectLst/>
                <a:uLnTx/>
                <a:uFillTx/>
                <a:latin typeface="Constantia"/>
                <a:ea typeface="+mn-ea"/>
              </a:rPr>
              <a:t> </a:t>
            </a:r>
          </a:p>
          <a:p>
            <a:pPr marL="0" marR="0" lvl="0" indent="-274320" algn="r" defTabSz="914400" rtl="1" eaLnBrk="1" fontAlgn="auto" latinLnBrk="0" hangingPunct="1">
              <a:lnSpc>
                <a:spcPct val="100000"/>
              </a:lnSpc>
              <a:spcBef>
                <a:spcPct val="20000"/>
              </a:spcBef>
              <a:spcAft>
                <a:spcPts val="0"/>
              </a:spcAft>
              <a:buClr>
                <a:srgbClr val="0BD0D9"/>
              </a:buClr>
              <a:buSzPct val="95000"/>
              <a:buFont typeface="Wingdings" pitchFamily="2" charset="2"/>
              <a:buNone/>
              <a:tabLst/>
              <a:defRPr/>
            </a:pPr>
            <a:endParaRPr kumimoji="0" lang="ar-SA" sz="2000" b="1" i="0" u="none" strike="noStrike" kern="1200" cap="none" spc="0" normalizeH="0" baseline="0" noProof="0" dirty="0">
              <a:ln>
                <a:noFill/>
              </a:ln>
              <a:solidFill>
                <a:prstClr val="black"/>
              </a:solidFill>
              <a:effectLst/>
              <a:uLnTx/>
              <a:uFillTx/>
              <a:latin typeface="Constantia"/>
              <a:ea typeface="+mn-ea"/>
            </a:endParaRPr>
          </a:p>
          <a:p>
            <a:pPr marL="0" marR="0" lvl="0" indent="-274320" algn="r" defTabSz="914400" rtl="1" eaLnBrk="1" fontAlgn="auto" latinLnBrk="0" hangingPunct="1">
              <a:lnSpc>
                <a:spcPct val="100000"/>
              </a:lnSpc>
              <a:spcBef>
                <a:spcPct val="20000"/>
              </a:spcBef>
              <a:spcAft>
                <a:spcPts val="0"/>
              </a:spcAft>
              <a:buClr>
                <a:srgbClr val="0BD0D9"/>
              </a:buClr>
              <a:buSzPct val="95000"/>
              <a:buFont typeface="Wingdings" pitchFamily="2" charset="2"/>
              <a:buNone/>
              <a:tabLst/>
              <a:defRPr/>
            </a:pPr>
            <a:endParaRPr kumimoji="0" lang="en-US" sz="2000" b="1" i="0" u="none" strike="noStrike" kern="1200" cap="none" spc="0" normalizeH="0" baseline="0" noProof="0" dirty="0">
              <a:ln>
                <a:noFill/>
              </a:ln>
              <a:solidFill>
                <a:prstClr val="black"/>
              </a:solidFill>
              <a:effectLst/>
              <a:uLnTx/>
              <a:uFillTx/>
              <a:latin typeface="Constantia"/>
              <a:ea typeface="+mn-ea"/>
              <a:cs typeface="+mn-cs"/>
            </a:endParaRPr>
          </a:p>
          <a:p>
            <a:pPr marL="0" marR="0" lvl="0" indent="-274320" algn="just" defTabSz="914400" rtl="1" eaLnBrk="1" fontAlgn="auto" latinLnBrk="0" hangingPunct="1">
              <a:lnSpc>
                <a:spcPct val="100000"/>
              </a:lnSpc>
              <a:spcBef>
                <a:spcPct val="20000"/>
              </a:spcBef>
              <a:spcAft>
                <a:spcPts val="0"/>
              </a:spcAft>
              <a:buClr>
                <a:srgbClr val="0BD0D9"/>
              </a:buClr>
              <a:buSzPct val="95000"/>
              <a:buFont typeface="Wingdings" pitchFamily="2" charset="2"/>
              <a:buNone/>
              <a:tabLst/>
              <a:defRPr/>
            </a:pPr>
            <a:endParaRPr kumimoji="0" lang="ar-DZ" sz="2000" b="1" i="0" u="none" strike="noStrike" kern="1200" cap="none" spc="0" normalizeH="0" baseline="0" noProof="0" dirty="0">
              <a:ln>
                <a:noFill/>
              </a:ln>
              <a:solidFill>
                <a:prstClr val="black"/>
              </a:solidFill>
              <a:effectLst/>
              <a:uLnTx/>
              <a:uFillTx/>
              <a:latin typeface="Constantia"/>
              <a:ea typeface="+mn-ea"/>
            </a:endParaRPr>
          </a:p>
          <a:p>
            <a:pPr marL="0" marR="0" lvl="0" indent="-274320" algn="just" defTabSz="914400" rtl="1" eaLnBrk="1" fontAlgn="auto" latinLnBrk="0" hangingPunct="1">
              <a:lnSpc>
                <a:spcPct val="100000"/>
              </a:lnSpc>
              <a:spcBef>
                <a:spcPct val="20000"/>
              </a:spcBef>
              <a:spcAft>
                <a:spcPts val="0"/>
              </a:spcAft>
              <a:buClr>
                <a:srgbClr val="0BD0D9"/>
              </a:buClr>
              <a:buSzPct val="95000"/>
              <a:buFont typeface="Wingdings" pitchFamily="2" charset="2"/>
              <a:buNone/>
              <a:tabLst/>
              <a:defRPr/>
            </a:pPr>
            <a:r>
              <a:rPr kumimoji="0" lang="ar-SA" sz="2000" b="1" i="0" u="none" strike="noStrike" kern="1200" cap="none" spc="0" normalizeH="0" baseline="0" noProof="0" dirty="0">
                <a:ln>
                  <a:noFill/>
                </a:ln>
                <a:solidFill>
                  <a:prstClr val="black"/>
                </a:solidFill>
                <a:effectLst/>
                <a:uLnTx/>
                <a:uFillTx/>
                <a:latin typeface="Constantia"/>
                <a:ea typeface="+mn-ea"/>
              </a:rPr>
              <a:t>إن المعدل المنخفض يدل على أن الشركة لا تنتج مبيعات كافية</a:t>
            </a:r>
            <a:r>
              <a:rPr kumimoji="0" lang="ar-DZ" sz="2000" b="1" i="0" u="none" strike="noStrike" kern="1200" cap="none" spc="0" normalizeH="0" baseline="0" noProof="0" dirty="0">
                <a:ln>
                  <a:noFill/>
                </a:ln>
                <a:solidFill>
                  <a:prstClr val="black"/>
                </a:solidFill>
                <a:effectLst/>
                <a:uLnTx/>
                <a:uFillTx/>
                <a:latin typeface="Constantia"/>
                <a:ea typeface="+mn-ea"/>
              </a:rPr>
              <a:t>،</a:t>
            </a:r>
            <a:r>
              <a:rPr kumimoji="0" lang="ar-SA" sz="2000" b="1" i="0" u="none" strike="noStrike" kern="1200" cap="none" spc="0" normalizeH="0" baseline="0" noProof="0" dirty="0">
                <a:ln>
                  <a:noFill/>
                </a:ln>
                <a:solidFill>
                  <a:prstClr val="black"/>
                </a:solidFill>
                <a:effectLst/>
                <a:uLnTx/>
                <a:uFillTx/>
                <a:latin typeface="Constantia"/>
                <a:ea typeface="+mn-ea"/>
              </a:rPr>
              <a:t> وقد يكون سبب ذلك هو وجود طاقة معطلة أو سوء </a:t>
            </a:r>
            <a:r>
              <a:rPr kumimoji="0" lang="ar-SA" sz="2000" b="1" i="0" u="none" strike="noStrike" kern="1200" cap="none" spc="0" normalizeH="0" baseline="0" noProof="0" dirty="0" err="1">
                <a:ln>
                  <a:noFill/>
                </a:ln>
                <a:solidFill>
                  <a:prstClr val="black"/>
                </a:solidFill>
                <a:effectLst/>
                <a:uLnTx/>
                <a:uFillTx/>
                <a:latin typeface="Constantia"/>
                <a:ea typeface="+mn-ea"/>
              </a:rPr>
              <a:t>فى</a:t>
            </a:r>
            <a:r>
              <a:rPr kumimoji="0" lang="ar-SA" sz="2000" b="1" i="0" u="none" strike="noStrike" kern="1200" cap="none" spc="0" normalizeH="0" baseline="0" noProof="0" dirty="0">
                <a:ln>
                  <a:noFill/>
                </a:ln>
                <a:solidFill>
                  <a:prstClr val="black"/>
                </a:solidFill>
                <a:effectLst/>
                <a:uLnTx/>
                <a:uFillTx/>
                <a:latin typeface="Constantia"/>
                <a:ea typeface="+mn-ea"/>
              </a:rPr>
              <a:t> السياسات التسويقية، وعلى إدارة الشركة اتخاذ السياسات الكفيلة بتحسين المعدل إما عن طريق زيادة حجم المبيعات أو تقليص حجم الاستثمار في الأصول. أما المعدل المرتفع فإنه يدل على كفاءة استخدام الأصول</a:t>
            </a:r>
            <a:r>
              <a:rPr kumimoji="0" lang="ar-DZ" sz="2000" b="1" i="0" u="none" strike="noStrike" kern="1200" cap="none" spc="0" normalizeH="0" baseline="0" noProof="0" dirty="0">
                <a:ln>
                  <a:noFill/>
                </a:ln>
                <a:solidFill>
                  <a:prstClr val="black"/>
                </a:solidFill>
                <a:effectLst/>
                <a:uLnTx/>
                <a:uFillTx/>
                <a:latin typeface="Constantia"/>
                <a:ea typeface="+mn-ea"/>
              </a:rPr>
              <a:t>،</a:t>
            </a:r>
            <a:r>
              <a:rPr kumimoji="0" lang="ar-SA" sz="2000" b="1" i="0" u="none" strike="noStrike" kern="1200" cap="none" spc="0" normalizeH="0" baseline="0" noProof="0" dirty="0">
                <a:ln>
                  <a:noFill/>
                </a:ln>
                <a:solidFill>
                  <a:prstClr val="black"/>
                </a:solidFill>
                <a:effectLst/>
                <a:uLnTx/>
                <a:uFillTx/>
                <a:latin typeface="Constantia"/>
                <a:ea typeface="+mn-ea"/>
              </a:rPr>
              <a:t> من مثالنا الحالي يتضح أن:</a:t>
            </a:r>
          </a:p>
          <a:p>
            <a:pPr marL="0" marR="0" lvl="0" indent="-274320" algn="r" defTabSz="914400" rtl="1" eaLnBrk="1" fontAlgn="auto" latinLnBrk="0" hangingPunct="1">
              <a:lnSpc>
                <a:spcPct val="100000"/>
              </a:lnSpc>
              <a:spcBef>
                <a:spcPct val="20000"/>
              </a:spcBef>
              <a:spcAft>
                <a:spcPts val="0"/>
              </a:spcAft>
              <a:buClr>
                <a:srgbClr val="0BD0D9"/>
              </a:buClr>
              <a:buSzPct val="95000"/>
              <a:buFont typeface="Wingdings" pitchFamily="2" charset="2"/>
              <a:buNone/>
              <a:tabLst/>
              <a:defRPr/>
            </a:pPr>
            <a:endParaRPr kumimoji="0" lang="en-US" sz="2000" b="1" i="0" u="none" strike="noStrike" kern="1200" cap="none" spc="0" normalizeH="0" baseline="0" noProof="0" dirty="0">
              <a:ln>
                <a:noFill/>
              </a:ln>
              <a:solidFill>
                <a:prstClr val="black"/>
              </a:solidFill>
              <a:effectLst/>
              <a:uLnTx/>
              <a:uFillTx/>
              <a:latin typeface="Constantia"/>
              <a:ea typeface="+mn-ea"/>
              <a:cs typeface="+mn-cs"/>
            </a:endParaRPr>
          </a:p>
          <a:p>
            <a:pPr marL="0" marR="0" lvl="0" indent="-274320" algn="r" defTabSz="914400" rtl="1" eaLnBrk="1" fontAlgn="auto" latinLnBrk="0" hangingPunct="1">
              <a:lnSpc>
                <a:spcPct val="100000"/>
              </a:lnSpc>
              <a:spcBef>
                <a:spcPct val="20000"/>
              </a:spcBef>
              <a:spcAft>
                <a:spcPts val="0"/>
              </a:spcAft>
              <a:buClr>
                <a:srgbClr val="0BD0D9"/>
              </a:buClr>
              <a:buSzPct val="95000"/>
              <a:buFont typeface="Wingdings" pitchFamily="2" charset="2"/>
              <a:buNone/>
              <a:tabLst/>
              <a:defRPr/>
            </a:pPr>
            <a:r>
              <a:rPr kumimoji="0" lang="ar-SA" sz="2000" b="1" i="0" u="none" strike="noStrike" kern="1200" cap="none" spc="0" normalizeH="0" baseline="0" noProof="0" dirty="0">
                <a:ln>
                  <a:noFill/>
                </a:ln>
                <a:solidFill>
                  <a:prstClr val="black"/>
                </a:solidFill>
                <a:effectLst/>
                <a:uLnTx/>
                <a:uFillTx/>
                <a:latin typeface="Constantia"/>
                <a:ea typeface="+mn-ea"/>
              </a:rPr>
              <a:t> </a:t>
            </a:r>
          </a:p>
          <a:p>
            <a:pPr marL="0" marR="0" lvl="0" indent="-274320" algn="r" defTabSz="914400" rtl="1" eaLnBrk="1" fontAlgn="auto" latinLnBrk="0" hangingPunct="1">
              <a:lnSpc>
                <a:spcPct val="100000"/>
              </a:lnSpc>
              <a:spcBef>
                <a:spcPct val="20000"/>
              </a:spcBef>
              <a:spcAft>
                <a:spcPts val="0"/>
              </a:spcAft>
              <a:buClr>
                <a:srgbClr val="0BD0D9"/>
              </a:buClr>
              <a:buSzPct val="95000"/>
              <a:buFont typeface="Wingdings" pitchFamily="2" charset="2"/>
              <a:buNone/>
              <a:tabLst/>
              <a:defRPr/>
            </a:pPr>
            <a:endParaRPr kumimoji="0" lang="ar-SA" sz="2000" b="1" i="0" u="none" strike="noStrike" kern="1200" cap="none" spc="0" normalizeH="0" baseline="0" noProof="0" dirty="0">
              <a:ln>
                <a:noFill/>
              </a:ln>
              <a:solidFill>
                <a:prstClr val="black"/>
              </a:solidFill>
              <a:effectLst/>
              <a:uLnTx/>
              <a:uFillTx/>
              <a:latin typeface="Constantia"/>
              <a:ea typeface="+mn-ea"/>
            </a:endParaRPr>
          </a:p>
          <a:p>
            <a:pPr marL="0" marR="0" lvl="0" indent="-274320" algn="just" defTabSz="914400" rtl="1" eaLnBrk="1" fontAlgn="auto" latinLnBrk="0" hangingPunct="1">
              <a:lnSpc>
                <a:spcPct val="100000"/>
              </a:lnSpc>
              <a:spcBef>
                <a:spcPct val="20000"/>
              </a:spcBef>
              <a:spcAft>
                <a:spcPts val="0"/>
              </a:spcAft>
              <a:buClr>
                <a:srgbClr val="0BD0D9"/>
              </a:buClr>
              <a:buSzPct val="95000"/>
              <a:buFont typeface="Wingdings" pitchFamily="2" charset="2"/>
              <a:buNone/>
              <a:tabLst/>
              <a:defRPr/>
            </a:pPr>
            <a:endParaRPr kumimoji="0" lang="ar-DZ" sz="2000" b="1" i="0" u="none" strike="noStrike" kern="1200" cap="none" spc="0" normalizeH="0" baseline="0" noProof="0" dirty="0">
              <a:ln>
                <a:noFill/>
              </a:ln>
              <a:solidFill>
                <a:prstClr val="black"/>
              </a:solidFill>
              <a:effectLst/>
              <a:uLnTx/>
              <a:uFillTx/>
              <a:latin typeface="Constantia"/>
              <a:ea typeface="+mn-ea"/>
            </a:endParaRPr>
          </a:p>
          <a:p>
            <a:pPr marL="0" marR="0" lvl="0" indent="-274320" algn="just" defTabSz="914400" rtl="1" eaLnBrk="1" fontAlgn="auto" latinLnBrk="0" hangingPunct="1">
              <a:lnSpc>
                <a:spcPct val="100000"/>
              </a:lnSpc>
              <a:spcBef>
                <a:spcPct val="20000"/>
              </a:spcBef>
              <a:spcAft>
                <a:spcPts val="0"/>
              </a:spcAft>
              <a:buClr>
                <a:srgbClr val="0BD0D9"/>
              </a:buClr>
              <a:buSzPct val="95000"/>
              <a:buFont typeface="Wingdings" pitchFamily="2" charset="2"/>
              <a:buNone/>
              <a:tabLst/>
              <a:defRPr/>
            </a:pPr>
            <a:r>
              <a:rPr kumimoji="0" lang="ar-SA" sz="2000" b="1" i="0" u="none" strike="noStrike" kern="1200" cap="none" spc="0" normalizeH="0" baseline="0" noProof="0" dirty="0">
                <a:ln>
                  <a:noFill/>
                </a:ln>
                <a:solidFill>
                  <a:prstClr val="black"/>
                </a:solidFill>
                <a:effectLst/>
                <a:uLnTx/>
                <a:uFillTx/>
                <a:latin typeface="Constantia"/>
                <a:ea typeface="+mn-ea"/>
              </a:rPr>
              <a:t>فإذا علمنا أن متوسط الصناعة = </a:t>
            </a:r>
            <a:r>
              <a:rPr kumimoji="0" lang="en-US" sz="2000" b="1" i="0" u="none" strike="noStrike" kern="1200" cap="none" spc="0" normalizeH="0" baseline="0" noProof="0" dirty="0">
                <a:ln>
                  <a:noFill/>
                </a:ln>
                <a:solidFill>
                  <a:prstClr val="black"/>
                </a:solidFill>
                <a:effectLst/>
                <a:uLnTx/>
                <a:uFillTx/>
                <a:latin typeface="Constantia"/>
                <a:ea typeface="+mn-ea"/>
                <a:cs typeface="+mn-cs"/>
              </a:rPr>
              <a:t>1.8</a:t>
            </a:r>
            <a:r>
              <a:rPr kumimoji="0" lang="ar-SA" sz="2000" b="1" i="0" u="none" strike="noStrike" kern="1200" cap="none" spc="0" normalizeH="0" baseline="0" noProof="0" dirty="0">
                <a:ln>
                  <a:noFill/>
                </a:ln>
                <a:solidFill>
                  <a:prstClr val="black"/>
                </a:solidFill>
                <a:effectLst/>
                <a:uLnTx/>
                <a:uFillTx/>
                <a:latin typeface="Constantia"/>
                <a:ea typeface="+mn-ea"/>
              </a:rPr>
              <a:t>مرة؛ فهذا يعني أن كل </a:t>
            </a:r>
            <a:r>
              <a:rPr kumimoji="0" lang="ar-DZ" sz="2000" b="1" i="0" u="none" strike="noStrike" kern="1200" cap="none" spc="0" normalizeH="0" baseline="0" noProof="0" dirty="0">
                <a:ln>
                  <a:noFill/>
                </a:ln>
                <a:solidFill>
                  <a:prstClr val="black"/>
                </a:solidFill>
                <a:effectLst/>
                <a:uLnTx/>
                <a:uFillTx/>
                <a:latin typeface="Constantia"/>
                <a:ea typeface="+mn-ea"/>
              </a:rPr>
              <a:t>1 دج </a:t>
            </a:r>
            <a:r>
              <a:rPr kumimoji="0" lang="ar-SA" sz="2000" b="1" i="0" u="none" strike="noStrike" kern="1200" cap="none" spc="0" normalizeH="0" baseline="0" noProof="0" dirty="0">
                <a:ln>
                  <a:noFill/>
                </a:ln>
                <a:solidFill>
                  <a:prstClr val="black"/>
                </a:solidFill>
                <a:effectLst/>
                <a:uLnTx/>
                <a:uFillTx/>
                <a:latin typeface="Constantia"/>
                <a:ea typeface="+mn-ea"/>
              </a:rPr>
              <a:t>مستثمر في الأصول في شركة </a:t>
            </a:r>
            <a:r>
              <a:rPr kumimoji="0" lang="ar-DZ" sz="2000" b="1" i="0" u="none" strike="noStrike" kern="1200" cap="none" spc="0" normalizeH="0" baseline="0" noProof="0" dirty="0">
                <a:ln>
                  <a:noFill/>
                </a:ln>
                <a:solidFill>
                  <a:prstClr val="black"/>
                </a:solidFill>
                <a:effectLst/>
                <a:uLnTx/>
                <a:uFillTx/>
                <a:latin typeface="Constantia"/>
                <a:ea typeface="+mn-ea"/>
              </a:rPr>
              <a:t>رويبة</a:t>
            </a:r>
            <a:r>
              <a:rPr kumimoji="0" lang="ar-SA" sz="2000" b="1" i="0" u="none" strike="noStrike" kern="1200" cap="none" spc="0" normalizeH="0" baseline="0" noProof="0" dirty="0">
                <a:ln>
                  <a:noFill/>
                </a:ln>
                <a:solidFill>
                  <a:prstClr val="black"/>
                </a:solidFill>
                <a:effectLst/>
                <a:uLnTx/>
                <a:uFillTx/>
                <a:latin typeface="Constantia"/>
                <a:ea typeface="+mn-ea"/>
              </a:rPr>
              <a:t> ينتج مبيعات مقدارها </a:t>
            </a:r>
            <a:r>
              <a:rPr kumimoji="0" lang="en-US" sz="2000" b="1" i="0" u="none" strike="noStrike" kern="1200" cap="none" spc="0" normalizeH="0" baseline="0" noProof="0" dirty="0">
                <a:ln>
                  <a:noFill/>
                </a:ln>
                <a:solidFill>
                  <a:prstClr val="black"/>
                </a:solidFill>
                <a:effectLst/>
                <a:uLnTx/>
                <a:uFillTx/>
                <a:latin typeface="Constantia"/>
                <a:ea typeface="+mn-ea"/>
                <a:cs typeface="+mn-cs"/>
              </a:rPr>
              <a:t>1.06</a:t>
            </a:r>
            <a:r>
              <a:rPr kumimoji="0" lang="ar-SA" sz="2000" b="1" i="0" u="none" strike="noStrike" kern="1200" cap="none" spc="0" normalizeH="0" baseline="0" noProof="0" dirty="0">
                <a:ln>
                  <a:noFill/>
                </a:ln>
                <a:solidFill>
                  <a:prstClr val="black"/>
                </a:solidFill>
                <a:effectLst/>
                <a:uLnTx/>
                <a:uFillTx/>
                <a:latin typeface="Constantia"/>
                <a:ea typeface="+mn-ea"/>
              </a:rPr>
              <a:t>دج وهو أقل من متوسط الصناعة وهو وضع غير جيد بالنسبة للشركة.</a:t>
            </a:r>
            <a:endParaRPr kumimoji="0" lang="en-US" sz="2000" b="1" i="0" u="none" strike="noStrike" kern="1200" cap="none" spc="0" normalizeH="0" baseline="0" noProof="0" dirty="0">
              <a:ln>
                <a:noFill/>
              </a:ln>
              <a:solidFill>
                <a:prstClr val="black"/>
              </a:solidFill>
              <a:effectLst/>
              <a:uLnTx/>
              <a:uFillTx/>
              <a:latin typeface="Constantia"/>
              <a:ea typeface="+mn-ea"/>
              <a:cs typeface="+mn-cs"/>
            </a:endParaRPr>
          </a:p>
          <a:p>
            <a:pPr marL="0" indent="0" algn="just">
              <a:buNone/>
            </a:pPr>
            <a:endParaRPr lang="ar-DZ" dirty="0"/>
          </a:p>
        </p:txBody>
      </p:sp>
      <p:sp>
        <p:nvSpPr>
          <p:cNvPr id="4" name="Date Placeholder 3">
            <a:extLst>
              <a:ext uri="{FF2B5EF4-FFF2-40B4-BE49-F238E27FC236}">
                <a16:creationId xmlns:a16="http://schemas.microsoft.com/office/drawing/2014/main" id="{34C8BF3E-487D-5B65-1425-FE4411ED0C18}"/>
              </a:ext>
            </a:extLst>
          </p:cNvPr>
          <p:cNvSpPr>
            <a:spLocks noGrp="1"/>
          </p:cNvSpPr>
          <p:nvPr>
            <p:ph type="dt" sz="half" idx="14"/>
          </p:nvPr>
        </p:nvSpPr>
        <p:spPr>
          <a:xfrm>
            <a:off x="539552" y="6484547"/>
            <a:ext cx="1070272" cy="360040"/>
          </a:xfrm>
        </p:spPr>
        <p:txBody>
          <a:bodyPr/>
          <a:lstStyle/>
          <a:p>
            <a:pPr algn="l" rtl="0"/>
            <a:fld id="{BAAF2A0F-7086-4F5C-A0BB-9EC1D7F7DB34}" type="datetime3">
              <a:rPr lang="en-US" b="1" smtClean="0"/>
              <a:t>6 May 2025</a:t>
            </a:fld>
            <a:endParaRPr lang="ar-SA" b="1" dirty="0"/>
          </a:p>
        </p:txBody>
      </p:sp>
      <p:sp>
        <p:nvSpPr>
          <p:cNvPr id="5" name="Slide Number Placeholder 4">
            <a:extLst>
              <a:ext uri="{FF2B5EF4-FFF2-40B4-BE49-F238E27FC236}">
                <a16:creationId xmlns:a16="http://schemas.microsoft.com/office/drawing/2014/main" id="{CA45DD63-E96C-D5E6-6368-487A87D79730}"/>
              </a:ext>
            </a:extLst>
          </p:cNvPr>
          <p:cNvSpPr>
            <a:spLocks noGrp="1"/>
          </p:cNvSpPr>
          <p:nvPr>
            <p:ph type="sldNum" sz="quarter" idx="15"/>
          </p:nvPr>
        </p:nvSpPr>
        <p:spPr/>
        <p:txBody>
          <a:bodyPr/>
          <a:lstStyle/>
          <a:p>
            <a:fld id="{A4231B69-FBD1-4C22-85BF-9904F0109019}" type="slidenum">
              <a:rPr lang="ar-SA" smtClean="0"/>
              <a:pPr/>
              <a:t>32</a:t>
            </a:fld>
            <a:endParaRPr lang="ar-SA"/>
          </a:p>
        </p:txBody>
      </p:sp>
      <p:sp>
        <p:nvSpPr>
          <p:cNvPr id="6" name="Footer Placeholder 5">
            <a:extLst>
              <a:ext uri="{FF2B5EF4-FFF2-40B4-BE49-F238E27FC236}">
                <a16:creationId xmlns:a16="http://schemas.microsoft.com/office/drawing/2014/main" id="{EB1765C2-3D77-80A4-E471-0DEFC45846D1}"/>
              </a:ext>
            </a:extLst>
          </p:cNvPr>
          <p:cNvSpPr>
            <a:spLocks noGrp="1"/>
          </p:cNvSpPr>
          <p:nvPr>
            <p:ph type="ftr" sz="quarter" idx="16"/>
          </p:nvPr>
        </p:nvSpPr>
        <p:spPr>
          <a:xfrm>
            <a:off x="2267744" y="6381327"/>
            <a:ext cx="5904656" cy="464993"/>
          </a:xfrm>
        </p:spPr>
        <p:txBody>
          <a:bodyPr/>
          <a:lstStyle/>
          <a:p>
            <a:pPr algn="ctr"/>
            <a:r>
              <a:rPr lang="ar-SA" sz="1400" b="1" dirty="0">
                <a:solidFill>
                  <a:schemeClr val="tx1"/>
                </a:solidFill>
              </a:rPr>
              <a:t>جامعة أم البواقي-  - كلية الاقتصاد و التسيير و التجارة – قسم المحاسبة والمالية - السنة الثانية</a:t>
            </a:r>
          </a:p>
        </p:txBody>
      </p:sp>
      <p:pic>
        <p:nvPicPr>
          <p:cNvPr id="7" name="Image 6">
            <a:extLst>
              <a:ext uri="{FF2B5EF4-FFF2-40B4-BE49-F238E27FC236}">
                <a16:creationId xmlns:a16="http://schemas.microsoft.com/office/drawing/2014/main" id="{F6C56976-9DF7-1DCE-F96F-20476E511CC8}"/>
              </a:ext>
            </a:extLst>
          </p:cNvPr>
          <p:cNvPicPr>
            <a:picLocks noChangeAspect="1"/>
          </p:cNvPicPr>
          <p:nvPr/>
        </p:nvPicPr>
        <p:blipFill>
          <a:blip r:embed="rId3"/>
          <a:stretch>
            <a:fillRect/>
          </a:stretch>
        </p:blipFill>
        <p:spPr>
          <a:xfrm>
            <a:off x="1547664" y="3284984"/>
            <a:ext cx="5328592" cy="1198850"/>
          </a:xfrm>
          <a:prstGeom prst="rect">
            <a:avLst/>
          </a:prstGeom>
        </p:spPr>
      </p:pic>
      <p:pic>
        <p:nvPicPr>
          <p:cNvPr id="8" name="Image 7">
            <a:extLst>
              <a:ext uri="{FF2B5EF4-FFF2-40B4-BE49-F238E27FC236}">
                <a16:creationId xmlns:a16="http://schemas.microsoft.com/office/drawing/2014/main" id="{C2971E56-78BD-1715-1142-6DD1EE1B313E}"/>
              </a:ext>
            </a:extLst>
          </p:cNvPr>
          <p:cNvPicPr>
            <a:picLocks noChangeAspect="1"/>
          </p:cNvPicPr>
          <p:nvPr/>
        </p:nvPicPr>
        <p:blipFill>
          <a:blip r:embed="rId4"/>
          <a:stretch>
            <a:fillRect/>
          </a:stretch>
        </p:blipFill>
        <p:spPr>
          <a:xfrm>
            <a:off x="1907704" y="4725144"/>
            <a:ext cx="4737003" cy="1152128"/>
          </a:xfrm>
          <a:prstGeom prst="rect">
            <a:avLst/>
          </a:prstGeom>
        </p:spPr>
      </p:pic>
    </p:spTree>
    <p:extLst>
      <p:ext uri="{BB962C8B-B14F-4D97-AF65-F5344CB8AC3E}">
        <p14:creationId xmlns:p14="http://schemas.microsoft.com/office/powerpoint/2010/main" val="17579174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457200" y="260648"/>
            <a:ext cx="7467600" cy="1224136"/>
          </a:xfrm>
        </p:spPr>
        <p:style>
          <a:lnRef idx="2">
            <a:schemeClr val="dk1"/>
          </a:lnRef>
          <a:fillRef idx="1">
            <a:schemeClr val="lt1"/>
          </a:fillRef>
          <a:effectRef idx="0">
            <a:schemeClr val="dk1"/>
          </a:effectRef>
          <a:fontRef idx="minor">
            <a:schemeClr val="dk1"/>
          </a:fontRef>
        </p:style>
        <p:txBody>
          <a:bodyPr anchor="ctr">
            <a:noAutofit/>
          </a:bodyPr>
          <a:lstStyle/>
          <a:p>
            <a:pPr algn="ctr"/>
            <a:br>
              <a:rPr lang="ar-DZ" sz="3200" b="1" dirty="0">
                <a:solidFill>
                  <a:schemeClr val="tx1"/>
                </a:solidFill>
              </a:rPr>
            </a:br>
            <a:r>
              <a:rPr lang="ar-DZ" sz="3200" b="1" dirty="0">
                <a:solidFill>
                  <a:schemeClr val="tx1"/>
                </a:solidFill>
              </a:rPr>
              <a:t>الفصـــــــل العاشر</a:t>
            </a:r>
            <a:br>
              <a:rPr lang="ar-DZ" sz="3600" b="1" dirty="0">
                <a:solidFill>
                  <a:schemeClr val="tx1"/>
                </a:solidFill>
              </a:rPr>
            </a:br>
            <a:r>
              <a:rPr lang="ar-DZ" sz="2400" b="1" dirty="0">
                <a:solidFill>
                  <a:schemeClr val="tx1"/>
                </a:solidFill>
              </a:rPr>
              <a:t>مدخل للتحليل المالي</a:t>
            </a:r>
            <a:br>
              <a:rPr lang="ar-SA" sz="2000" dirty="0">
                <a:solidFill>
                  <a:schemeClr val="tx1"/>
                </a:solidFill>
              </a:rPr>
            </a:br>
            <a:endParaRPr lang="ar-SA" sz="1800" dirty="0"/>
          </a:p>
        </p:txBody>
      </p:sp>
      <p:sp>
        <p:nvSpPr>
          <p:cNvPr id="16" name="Content Placeholder 15"/>
          <p:cNvSpPr>
            <a:spLocks noGrp="1"/>
          </p:cNvSpPr>
          <p:nvPr>
            <p:ph sz="quarter" idx="1"/>
          </p:nvPr>
        </p:nvSpPr>
        <p:spPr>
          <a:xfrm>
            <a:off x="539552" y="2420888"/>
            <a:ext cx="7467600" cy="3412976"/>
          </a:xfr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a:normAutofit/>
          </a:bodyPr>
          <a:lstStyle/>
          <a:p>
            <a:pPr marL="809625" indent="0">
              <a:buNone/>
            </a:pPr>
            <a:endParaRPr lang="ar-SA" b="1" dirty="0"/>
          </a:p>
          <a:p>
            <a:pPr marL="809625" lvl="0" indent="0" algn="ctr">
              <a:buNone/>
            </a:pPr>
            <a:endParaRPr lang="ar-DZ" b="1" dirty="0"/>
          </a:p>
          <a:p>
            <a:pPr marL="809625" lvl="0" indent="0" algn="ctr">
              <a:buNone/>
            </a:pPr>
            <a:endParaRPr lang="ar-DZ" b="1" dirty="0"/>
          </a:p>
          <a:p>
            <a:pPr marL="809625" lvl="0" indent="0" algn="ctr">
              <a:buNone/>
            </a:pPr>
            <a:r>
              <a:rPr lang="ar-DZ" sz="3600" b="1" dirty="0">
                <a:latin typeface="Calibri" panose="020F0502020204030204" pitchFamily="34" charset="0"/>
                <a:cs typeface="Calibri" panose="020F0502020204030204" pitchFamily="34" charset="0"/>
              </a:rPr>
              <a:t>انتهـــــــــــــــــــــــــــــــى</a:t>
            </a:r>
            <a:endParaRPr lang="en-US" dirty="0">
              <a:latin typeface="Calibri" panose="020F0502020204030204" pitchFamily="34" charset="0"/>
              <a:cs typeface="Calibri" panose="020F0502020204030204" pitchFamily="34" charset="0"/>
            </a:endParaRPr>
          </a:p>
          <a:p>
            <a:pPr marL="809625" indent="265113">
              <a:buNone/>
            </a:pPr>
            <a:r>
              <a:rPr lang="ar-SA" dirty="0"/>
              <a:t> </a:t>
            </a:r>
          </a:p>
        </p:txBody>
      </p:sp>
      <p:sp>
        <p:nvSpPr>
          <p:cNvPr id="4" name="Date Placeholder 3"/>
          <p:cNvSpPr>
            <a:spLocks noGrp="1"/>
          </p:cNvSpPr>
          <p:nvPr>
            <p:ph type="dt" sz="half" idx="14"/>
          </p:nvPr>
        </p:nvSpPr>
        <p:spPr>
          <a:xfrm>
            <a:off x="395536" y="6093296"/>
            <a:ext cx="1378496" cy="57685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4FD9EF-0017-473F-9B8A-BE32D546C58B}" type="datetime3">
              <a:rPr kumimoji="0" lang="en-US" sz="1600" b="1" i="0" u="none" strike="noStrike" kern="1200" cap="none" spc="0" normalizeH="0" baseline="0" noProof="0" smtClean="0">
                <a:ln>
                  <a:noFill/>
                </a:ln>
                <a:solidFill>
                  <a:srgbClr val="575F6D"/>
                </a:solidFill>
                <a:effectLst/>
                <a:uLnTx/>
                <a:uFillTx/>
                <a:latin typeface="Century Schoolbook"/>
                <a:ea typeface="+mn-ea"/>
                <a:cs typeface="+mn-cs"/>
              </a:rPr>
              <a:t>6 May 2025</a:t>
            </a:fld>
            <a:endParaRPr kumimoji="0" lang="ar-SA" sz="1800" b="1" i="0" u="none" strike="noStrike" kern="1200" cap="none" spc="0" normalizeH="0" baseline="0" noProof="0" dirty="0">
              <a:ln>
                <a:noFill/>
              </a:ln>
              <a:solidFill>
                <a:srgbClr val="575F6D"/>
              </a:solidFill>
              <a:effectLst/>
              <a:uLnTx/>
              <a:uFillTx/>
              <a:latin typeface="Century Schoolbook"/>
              <a:ea typeface="+mn-ea"/>
              <a:cs typeface="Times New Roman" panose="02020603050405020304" pitchFamily="18" charset="0"/>
            </a:endParaRPr>
          </a:p>
        </p:txBody>
      </p:sp>
      <p:sp>
        <p:nvSpPr>
          <p:cNvPr id="5" name="Slide Number Placeholder 4"/>
          <p:cNvSpPr>
            <a:spLocks noGrp="1"/>
          </p:cNvSpPr>
          <p:nvPr>
            <p:ph type="sldNum" sz="quarter" idx="15"/>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A4231B69-FBD1-4C22-85BF-9904F0109019}" type="slidenum">
              <a:rPr kumimoji="0" lang="ar-SA" sz="1400" b="1" i="0" u="none" strike="noStrike" kern="1200" cap="none" spc="0" normalizeH="0" baseline="0" noProof="0" smtClean="0">
                <a:ln>
                  <a:noFill/>
                </a:ln>
                <a:solidFill>
                  <a:srgbClr val="FFFFFF"/>
                </a:solidFill>
                <a:effectLst/>
                <a:uLnTx/>
                <a:uFillTx/>
                <a:latin typeface="Century Schoolbook"/>
                <a:ea typeface="+mn-ea"/>
                <a:cs typeface="Times New Roman" panose="02020603050405020304" pitchFamily="18" charset="0"/>
              </a:rPr>
              <a:pPr marL="0" marR="0" lvl="0" indent="0" algn="ctr" defTabSz="914400" rtl="1" eaLnBrk="1" fontAlgn="auto" latinLnBrk="0" hangingPunct="1">
                <a:lnSpc>
                  <a:spcPct val="100000"/>
                </a:lnSpc>
                <a:spcBef>
                  <a:spcPts val="0"/>
                </a:spcBef>
                <a:spcAft>
                  <a:spcPts val="0"/>
                </a:spcAft>
                <a:buClrTx/>
                <a:buSzTx/>
                <a:buFontTx/>
                <a:buNone/>
                <a:tabLst/>
                <a:defRPr/>
              </a:pPr>
              <a:t>33</a:t>
            </a:fld>
            <a:endParaRPr kumimoji="0" lang="ar-SA" sz="1400" b="1" i="0" u="none" strike="noStrike" kern="1200" cap="none" spc="0" normalizeH="0" baseline="0" noProof="0">
              <a:ln>
                <a:noFill/>
              </a:ln>
              <a:solidFill>
                <a:srgbClr val="FFFFFF"/>
              </a:solidFill>
              <a:effectLst/>
              <a:uLnTx/>
              <a:uFillTx/>
              <a:latin typeface="Century Schoolbook"/>
              <a:ea typeface="+mn-ea"/>
              <a:cs typeface="Times New Roman" panose="02020603050405020304" pitchFamily="18" charset="0"/>
            </a:endParaRPr>
          </a:p>
        </p:txBody>
      </p:sp>
      <p:sp>
        <p:nvSpPr>
          <p:cNvPr id="6" name="Footer Placeholder 5"/>
          <p:cNvSpPr>
            <a:spLocks noGrp="1"/>
          </p:cNvSpPr>
          <p:nvPr>
            <p:ph type="ftr" sz="quarter" idx="16"/>
          </p:nvPr>
        </p:nvSpPr>
        <p:spPr>
          <a:xfrm>
            <a:off x="1979712" y="6093296"/>
            <a:ext cx="6017096" cy="576858"/>
          </a:xfrm>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500" b="1" i="0" u="none" strike="noStrike" kern="1200" cap="none" spc="0" normalizeH="0" baseline="0" noProof="0" dirty="0">
                <a:ln>
                  <a:noFill/>
                </a:ln>
                <a:solidFill>
                  <a:prstClr val="black"/>
                </a:solidFill>
                <a:effectLst/>
                <a:uLnTx/>
                <a:uFillTx/>
                <a:latin typeface="Century Schoolbook"/>
                <a:ea typeface="+mn-ea"/>
                <a:cs typeface="Times New Roman" panose="02020603050405020304" pitchFamily="18" charset="0"/>
              </a:rPr>
              <a:t>جامعة أم البواقي-  - كلية الاقتصاد و التسيير و التجارة – قسم المحاسبة والمالية - السنة الثانية</a:t>
            </a:r>
          </a:p>
        </p:txBody>
      </p:sp>
    </p:spTree>
    <p:extLst>
      <p:ext uri="{BB962C8B-B14F-4D97-AF65-F5344CB8AC3E}">
        <p14:creationId xmlns:p14="http://schemas.microsoft.com/office/powerpoint/2010/main" val="423371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C4550-ABB7-0FED-54FF-0DE8BE8C84AD}"/>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5C1AB19A-82A2-15DC-6565-813F67A2EA30}"/>
              </a:ext>
            </a:extLst>
          </p:cNvPr>
          <p:cNvSpPr>
            <a:spLocks noGrp="1"/>
          </p:cNvSpPr>
          <p:nvPr>
            <p:ph type="title"/>
          </p:nvPr>
        </p:nvSpPr>
        <p:spPr>
          <a:xfrm>
            <a:off x="457200" y="260648"/>
            <a:ext cx="7467600" cy="1156990"/>
          </a:xfrm>
        </p:spPr>
        <p:style>
          <a:lnRef idx="2">
            <a:schemeClr val="dk1"/>
          </a:lnRef>
          <a:fillRef idx="1">
            <a:schemeClr val="lt1"/>
          </a:fillRef>
          <a:effectRef idx="0">
            <a:schemeClr val="dk1"/>
          </a:effectRef>
          <a:fontRef idx="minor">
            <a:schemeClr val="dk1"/>
          </a:fontRef>
        </p:style>
        <p:txBody>
          <a:bodyPr anchor="ctr">
            <a:noAutofit/>
          </a:bodyPr>
          <a:lstStyle/>
          <a:p>
            <a:pPr algn="ctr"/>
            <a:r>
              <a:rPr lang="ar-SA" sz="3200" b="1" dirty="0">
                <a:solidFill>
                  <a:schemeClr val="tx1"/>
                </a:solidFill>
              </a:rPr>
              <a:t>الفصـــــــل </a:t>
            </a:r>
            <a:r>
              <a:rPr lang="ar-DZ" sz="3200" b="1" dirty="0">
                <a:solidFill>
                  <a:schemeClr val="tx1"/>
                </a:solidFill>
              </a:rPr>
              <a:t>العاشر</a:t>
            </a:r>
            <a:br>
              <a:rPr lang="ar-SA" sz="2000" dirty="0">
                <a:solidFill>
                  <a:schemeClr val="tx1"/>
                </a:solidFill>
              </a:rPr>
            </a:br>
            <a:r>
              <a:rPr lang="ar-DZ" sz="2400" b="1" dirty="0">
                <a:solidFill>
                  <a:schemeClr val="tx1"/>
                </a:solidFill>
              </a:rPr>
              <a:t>مدخل للتحليل المالي</a:t>
            </a:r>
            <a:endParaRPr lang="ar-SA" sz="1800" b="1" dirty="0"/>
          </a:p>
        </p:txBody>
      </p:sp>
      <p:sp>
        <p:nvSpPr>
          <p:cNvPr id="16" name="Content Placeholder 15">
            <a:extLst>
              <a:ext uri="{FF2B5EF4-FFF2-40B4-BE49-F238E27FC236}">
                <a16:creationId xmlns:a16="http://schemas.microsoft.com/office/drawing/2014/main" id="{6E752229-B3B9-8655-02FD-EF61591E42C8}"/>
              </a:ext>
            </a:extLst>
          </p:cNvPr>
          <p:cNvSpPr>
            <a:spLocks noGrp="1"/>
          </p:cNvSpPr>
          <p:nvPr>
            <p:ph sz="quarter" idx="1"/>
          </p:nvPr>
        </p:nvSpPr>
        <p:spPr>
          <a:xfrm>
            <a:off x="539552" y="1628800"/>
            <a:ext cx="7467600" cy="4824536"/>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pPr marL="0" indent="0" algn="just">
              <a:buNone/>
            </a:pPr>
            <a:r>
              <a:rPr lang="ar-DZ" b="1" dirty="0"/>
              <a:t>1-</a:t>
            </a:r>
            <a:r>
              <a:rPr lang="ar-SA" b="1" dirty="0"/>
              <a:t>التعريف بالتحليل المالي (الأهداف، الأدوات، الأطراف المستفيدة،)</a:t>
            </a:r>
          </a:p>
          <a:p>
            <a:pPr marL="0" indent="0" algn="just">
              <a:buNone/>
            </a:pPr>
            <a:r>
              <a:rPr lang="ar-DZ" b="1" dirty="0"/>
              <a:t> 1-1 أهداف التحليل المالي </a:t>
            </a:r>
          </a:p>
          <a:p>
            <a:pPr marL="0" indent="0" algn="just">
              <a:buNone/>
            </a:pPr>
            <a:r>
              <a:rPr lang="ar-DZ" dirty="0"/>
              <a:t>1-1-1</a:t>
            </a:r>
            <a:r>
              <a:rPr lang="ar-DZ" b="1" dirty="0"/>
              <a:t> </a:t>
            </a:r>
            <a:r>
              <a:rPr lang="ar-DZ" dirty="0"/>
              <a:t>الأخذ بعين الاعتبار للعوائق التي تحول دون الوصول إلى الأهداف المالية الأساسية:</a:t>
            </a:r>
          </a:p>
          <a:p>
            <a:pPr marL="0" indent="0" algn="just">
              <a:buNone/>
            </a:pPr>
            <a:r>
              <a:rPr lang="ar-DZ" dirty="0"/>
              <a:t>من العوائق التي تحول دون الوصول إلى الأهداف المالية ما هو مرتبط، وفق النظرية المالية، بمفهوم قيمة المنشاة. فعدم الفهم أو عدم التدقيق في فهم هذا المصطلح قد يضع المنشأة بعيدا عن تحقيق أهدافها المالية. فنشاط المنشأة سواء كان ذلك في المجال العملياتي (الاستغلالي)، أو الاستثماري لابد وأن يرتبط بمؤشرات قابلة للقياس تتحدد من خلالها قيمة المنشأة والعوائد الممكنة بالنظر إلى فترة حياة المشروع. فالنظرية المالية تؤكد على ضرورة معالجة ثلاثة أهداف محددة باعتبارها  عوائق في نفس الوقت،  على سبيل المثال لا الحصر، الاستدامة في تحقيق الأرباح، وتطور الأنشطة في المستقبل وما يتبع ذلك من نتائج إيجابية، والقدرة على التحكم في المخاطر المالية. فمفهوم القيمة له دلالته المالية عندما يتعلق الأمر بالمنشأة المدرجة في البورصة.    </a:t>
            </a:r>
          </a:p>
          <a:p>
            <a:pPr marL="0" indent="0" algn="just">
              <a:buNone/>
            </a:pPr>
            <a:endParaRPr lang="ar-SA" b="1" dirty="0"/>
          </a:p>
        </p:txBody>
      </p:sp>
      <p:sp>
        <p:nvSpPr>
          <p:cNvPr id="4" name="Date Placeholder 3">
            <a:extLst>
              <a:ext uri="{FF2B5EF4-FFF2-40B4-BE49-F238E27FC236}">
                <a16:creationId xmlns:a16="http://schemas.microsoft.com/office/drawing/2014/main" id="{D166847D-B5C5-087A-296B-5A310F17D49C}"/>
              </a:ext>
            </a:extLst>
          </p:cNvPr>
          <p:cNvSpPr>
            <a:spLocks noGrp="1"/>
          </p:cNvSpPr>
          <p:nvPr>
            <p:ph type="dt" sz="half" idx="14"/>
          </p:nvPr>
        </p:nvSpPr>
        <p:spPr>
          <a:xfrm>
            <a:off x="611560" y="6468065"/>
            <a:ext cx="1142280" cy="360040"/>
          </a:xfrm>
        </p:spPr>
        <p:txBody>
          <a:bodyPr/>
          <a:lstStyle/>
          <a:p>
            <a:pPr algn="l" rtl="0"/>
            <a:fld id="{D5CE91EA-4CAF-41B6-A46A-772BF1AF1235}" type="datetime3">
              <a:rPr lang="en-US" b="1" smtClean="0"/>
              <a:t>6 May 2025</a:t>
            </a:fld>
            <a:endParaRPr lang="ar-SA" b="1" dirty="0"/>
          </a:p>
        </p:txBody>
      </p:sp>
      <p:sp>
        <p:nvSpPr>
          <p:cNvPr id="5" name="Slide Number Placeholder 4">
            <a:extLst>
              <a:ext uri="{FF2B5EF4-FFF2-40B4-BE49-F238E27FC236}">
                <a16:creationId xmlns:a16="http://schemas.microsoft.com/office/drawing/2014/main" id="{19690A9F-3A00-DFDD-7F6E-B39DFEDA037D}"/>
              </a:ext>
            </a:extLst>
          </p:cNvPr>
          <p:cNvSpPr>
            <a:spLocks noGrp="1"/>
          </p:cNvSpPr>
          <p:nvPr>
            <p:ph type="sldNum" sz="quarter" idx="15"/>
          </p:nvPr>
        </p:nvSpPr>
        <p:spPr/>
        <p:txBody>
          <a:bodyPr/>
          <a:lstStyle/>
          <a:p>
            <a:fld id="{A4231B69-FBD1-4C22-85BF-9904F0109019}" type="slidenum">
              <a:rPr lang="ar-SA" smtClean="0"/>
              <a:pPr/>
              <a:t>4</a:t>
            </a:fld>
            <a:endParaRPr lang="ar-SA"/>
          </a:p>
        </p:txBody>
      </p:sp>
      <p:sp>
        <p:nvSpPr>
          <p:cNvPr id="6" name="Footer Placeholder 5">
            <a:extLst>
              <a:ext uri="{FF2B5EF4-FFF2-40B4-BE49-F238E27FC236}">
                <a16:creationId xmlns:a16="http://schemas.microsoft.com/office/drawing/2014/main" id="{53874F4B-6618-22E0-11A3-F31B2DF41EFB}"/>
              </a:ext>
            </a:extLst>
          </p:cNvPr>
          <p:cNvSpPr>
            <a:spLocks noGrp="1"/>
          </p:cNvSpPr>
          <p:nvPr>
            <p:ph type="ftr" sz="quarter" idx="16"/>
          </p:nvPr>
        </p:nvSpPr>
        <p:spPr>
          <a:xfrm>
            <a:off x="2195736" y="6453336"/>
            <a:ext cx="5904656" cy="378236"/>
          </a:xfrm>
        </p:spPr>
        <p:txBody>
          <a:bodyPr/>
          <a:lstStyle/>
          <a:p>
            <a:pPr algn="ctr"/>
            <a:r>
              <a:rPr lang="ar-SA" sz="1400" b="1" dirty="0">
                <a:solidFill>
                  <a:schemeClr val="tx1"/>
                </a:solidFill>
              </a:rPr>
              <a:t>جامعة أم البواقي-  - كلية الاقتصاد و التسيير و التجارة – قسم المحاسبة والمالية - السنة الثانية</a:t>
            </a:r>
          </a:p>
        </p:txBody>
      </p:sp>
    </p:spTree>
    <p:extLst>
      <p:ext uri="{BB962C8B-B14F-4D97-AF65-F5344CB8AC3E}">
        <p14:creationId xmlns:p14="http://schemas.microsoft.com/office/powerpoint/2010/main" val="2978259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1B3404-6B5D-1B50-299B-7A04B521E3D1}"/>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ED9F8C04-BCF0-6876-CB8A-FC8C467241EC}"/>
              </a:ext>
            </a:extLst>
          </p:cNvPr>
          <p:cNvSpPr>
            <a:spLocks noGrp="1"/>
          </p:cNvSpPr>
          <p:nvPr>
            <p:ph type="title"/>
          </p:nvPr>
        </p:nvSpPr>
        <p:spPr>
          <a:xfrm>
            <a:off x="457200" y="260648"/>
            <a:ext cx="7467600" cy="1156990"/>
          </a:xfrm>
        </p:spPr>
        <p:style>
          <a:lnRef idx="2">
            <a:schemeClr val="dk1"/>
          </a:lnRef>
          <a:fillRef idx="1">
            <a:schemeClr val="lt1"/>
          </a:fillRef>
          <a:effectRef idx="0">
            <a:schemeClr val="dk1"/>
          </a:effectRef>
          <a:fontRef idx="minor">
            <a:schemeClr val="dk1"/>
          </a:fontRef>
        </p:style>
        <p:txBody>
          <a:bodyPr anchor="ctr">
            <a:noAutofit/>
          </a:bodyPr>
          <a:lstStyle/>
          <a:p>
            <a:pPr algn="ctr"/>
            <a:r>
              <a:rPr lang="ar-SA" sz="3200" b="1" dirty="0">
                <a:solidFill>
                  <a:schemeClr val="tx1"/>
                </a:solidFill>
              </a:rPr>
              <a:t>الفصـــــــل </a:t>
            </a:r>
            <a:r>
              <a:rPr lang="ar-DZ" sz="3200" b="1" dirty="0">
                <a:solidFill>
                  <a:schemeClr val="tx1"/>
                </a:solidFill>
              </a:rPr>
              <a:t>العاشر</a:t>
            </a:r>
            <a:br>
              <a:rPr lang="ar-SA" sz="2000" dirty="0">
                <a:solidFill>
                  <a:schemeClr val="tx1"/>
                </a:solidFill>
              </a:rPr>
            </a:br>
            <a:r>
              <a:rPr lang="ar-DZ" sz="2400" b="1" dirty="0">
                <a:solidFill>
                  <a:schemeClr val="tx1"/>
                </a:solidFill>
              </a:rPr>
              <a:t>مدخل للتحليل المالي</a:t>
            </a:r>
            <a:endParaRPr lang="ar-SA" sz="1800" b="1" dirty="0"/>
          </a:p>
        </p:txBody>
      </p:sp>
      <p:sp>
        <p:nvSpPr>
          <p:cNvPr id="16" name="Content Placeholder 15">
            <a:extLst>
              <a:ext uri="{FF2B5EF4-FFF2-40B4-BE49-F238E27FC236}">
                <a16:creationId xmlns:a16="http://schemas.microsoft.com/office/drawing/2014/main" id="{31926028-5979-A19D-5283-26C2728C1061}"/>
              </a:ext>
            </a:extLst>
          </p:cNvPr>
          <p:cNvSpPr>
            <a:spLocks noGrp="1"/>
          </p:cNvSpPr>
          <p:nvPr>
            <p:ph sz="quarter" idx="1"/>
          </p:nvPr>
        </p:nvSpPr>
        <p:spPr>
          <a:xfrm>
            <a:off x="467544" y="1628800"/>
            <a:ext cx="7467600" cy="4824536"/>
          </a:xfrm>
        </p:spPr>
        <p:style>
          <a:lnRef idx="2">
            <a:schemeClr val="dk1"/>
          </a:lnRef>
          <a:fillRef idx="1">
            <a:schemeClr val="lt1"/>
          </a:fillRef>
          <a:effectRef idx="0">
            <a:schemeClr val="dk1"/>
          </a:effectRef>
          <a:fontRef idx="minor">
            <a:schemeClr val="dk1"/>
          </a:fontRef>
        </p:style>
        <p:txBody>
          <a:bodyPr/>
          <a:lstStyle/>
          <a:p>
            <a:pPr marL="0" indent="0" algn="just">
              <a:buNone/>
            </a:pPr>
            <a:r>
              <a:rPr lang="ar-DZ" b="1" dirty="0"/>
              <a:t>1-</a:t>
            </a:r>
            <a:r>
              <a:rPr lang="ar-SA" b="1" dirty="0"/>
              <a:t>التعريف بالتحليل المالي (الأهداف، الأدوات، الأطراف المستفيدة،)</a:t>
            </a:r>
          </a:p>
          <a:p>
            <a:pPr marL="0" indent="0" algn="just">
              <a:buNone/>
            </a:pPr>
            <a:r>
              <a:rPr lang="ar-DZ" b="1" dirty="0"/>
              <a:t> 1-1 أهداف التحليل المالي </a:t>
            </a:r>
          </a:p>
          <a:p>
            <a:pPr marL="0" indent="0" algn="just">
              <a:buNone/>
            </a:pPr>
            <a:r>
              <a:rPr lang="ar-DZ" dirty="0"/>
              <a:t>1-1-2 تحقيق الملاءة المالية</a:t>
            </a:r>
          </a:p>
          <a:p>
            <a:pPr marL="0" indent="0" algn="just">
              <a:buNone/>
            </a:pPr>
            <a:r>
              <a:rPr lang="ar-DZ" dirty="0"/>
              <a:t>تعتبر الملاءة المالية بالنسبة للمنشأة الاقتصادية ذات دلالة مالية لها أهميتها البالغة عندما يصبح لزاما تقييم نشاط المنشأة من أجل تلبية حاجة أطراف محددة لذلك، سواء كانوا أطرافا داخلية أو خارجية عن المنشأة. وبالتعريف البسيط يقصد بالملاءة قدرة المنشأة على تسوية جميع التزاماتها في الأجل الطويل أو المتوسط أو القصير إضافة إلى قدرتها على تسوية التزاماتها الآنية من النقدية أو السيولة. بمعنى آخر قدرتها على تسديد جميع الديون وفي تواريخ الاستحقاق المحددة لها، بالإضافة إلى توفير السيولة عند الحاجة. ومفهوم الملاءة المالية أشمل وأوسع من مفهوم السيولة. </a:t>
            </a:r>
          </a:p>
          <a:p>
            <a:pPr marL="0" indent="0" algn="just">
              <a:buNone/>
            </a:pPr>
            <a:endParaRPr lang="ar-SA" b="1" dirty="0"/>
          </a:p>
        </p:txBody>
      </p:sp>
      <p:sp>
        <p:nvSpPr>
          <p:cNvPr id="4" name="Date Placeholder 3">
            <a:extLst>
              <a:ext uri="{FF2B5EF4-FFF2-40B4-BE49-F238E27FC236}">
                <a16:creationId xmlns:a16="http://schemas.microsoft.com/office/drawing/2014/main" id="{7E2118F2-9EA3-26AE-1F95-D03D97381435}"/>
              </a:ext>
            </a:extLst>
          </p:cNvPr>
          <p:cNvSpPr>
            <a:spLocks noGrp="1"/>
          </p:cNvSpPr>
          <p:nvPr>
            <p:ph type="dt" sz="half" idx="14"/>
          </p:nvPr>
        </p:nvSpPr>
        <p:spPr>
          <a:xfrm>
            <a:off x="611560" y="6468065"/>
            <a:ext cx="1142280" cy="360040"/>
          </a:xfrm>
        </p:spPr>
        <p:txBody>
          <a:bodyPr/>
          <a:lstStyle/>
          <a:p>
            <a:pPr algn="l" rtl="0"/>
            <a:fld id="{C1029484-CF37-4DEF-8AC3-0EA27CCBE6D9}" type="datetime3">
              <a:rPr lang="en-US" b="1" smtClean="0"/>
              <a:t>6 May 2025</a:t>
            </a:fld>
            <a:endParaRPr lang="ar-SA" b="1" dirty="0"/>
          </a:p>
        </p:txBody>
      </p:sp>
      <p:sp>
        <p:nvSpPr>
          <p:cNvPr id="5" name="Slide Number Placeholder 4">
            <a:extLst>
              <a:ext uri="{FF2B5EF4-FFF2-40B4-BE49-F238E27FC236}">
                <a16:creationId xmlns:a16="http://schemas.microsoft.com/office/drawing/2014/main" id="{E33DF8EC-0B51-E412-00FF-67D393E876E1}"/>
              </a:ext>
            </a:extLst>
          </p:cNvPr>
          <p:cNvSpPr>
            <a:spLocks noGrp="1"/>
          </p:cNvSpPr>
          <p:nvPr>
            <p:ph type="sldNum" sz="quarter" idx="15"/>
          </p:nvPr>
        </p:nvSpPr>
        <p:spPr/>
        <p:txBody>
          <a:bodyPr/>
          <a:lstStyle/>
          <a:p>
            <a:fld id="{A4231B69-FBD1-4C22-85BF-9904F0109019}" type="slidenum">
              <a:rPr lang="ar-SA" smtClean="0"/>
              <a:pPr/>
              <a:t>5</a:t>
            </a:fld>
            <a:endParaRPr lang="ar-SA"/>
          </a:p>
        </p:txBody>
      </p:sp>
      <p:sp>
        <p:nvSpPr>
          <p:cNvPr id="6" name="Footer Placeholder 5">
            <a:extLst>
              <a:ext uri="{FF2B5EF4-FFF2-40B4-BE49-F238E27FC236}">
                <a16:creationId xmlns:a16="http://schemas.microsoft.com/office/drawing/2014/main" id="{25F538CA-D61E-AEAA-F63D-F3D906E99834}"/>
              </a:ext>
            </a:extLst>
          </p:cNvPr>
          <p:cNvSpPr>
            <a:spLocks noGrp="1"/>
          </p:cNvSpPr>
          <p:nvPr>
            <p:ph type="ftr" sz="quarter" idx="16"/>
          </p:nvPr>
        </p:nvSpPr>
        <p:spPr>
          <a:xfrm>
            <a:off x="2195736" y="6453336"/>
            <a:ext cx="5904656" cy="378236"/>
          </a:xfrm>
        </p:spPr>
        <p:txBody>
          <a:bodyPr/>
          <a:lstStyle/>
          <a:p>
            <a:pPr algn="ctr"/>
            <a:r>
              <a:rPr lang="ar-SA" sz="1400" b="1" dirty="0">
                <a:solidFill>
                  <a:schemeClr val="tx1"/>
                </a:solidFill>
              </a:rPr>
              <a:t>جامعة أم البواقي-  - كلية الاقتصاد و التسيير و التجارة – قسم المحاسبة والمالية - السنة الثانية</a:t>
            </a:r>
          </a:p>
        </p:txBody>
      </p:sp>
    </p:spTree>
    <p:extLst>
      <p:ext uri="{BB962C8B-B14F-4D97-AF65-F5344CB8AC3E}">
        <p14:creationId xmlns:p14="http://schemas.microsoft.com/office/powerpoint/2010/main" val="12993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B0A66-3F89-F04F-54D4-2B986133C130}"/>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429AC399-15A0-B8A2-8A34-4A1E2CA6A938}"/>
              </a:ext>
            </a:extLst>
          </p:cNvPr>
          <p:cNvSpPr>
            <a:spLocks noGrp="1"/>
          </p:cNvSpPr>
          <p:nvPr>
            <p:ph type="title"/>
          </p:nvPr>
        </p:nvSpPr>
        <p:spPr>
          <a:xfrm>
            <a:off x="457200" y="260648"/>
            <a:ext cx="7467600" cy="1156990"/>
          </a:xfrm>
        </p:spPr>
        <p:style>
          <a:lnRef idx="2">
            <a:schemeClr val="dk1"/>
          </a:lnRef>
          <a:fillRef idx="1">
            <a:schemeClr val="lt1"/>
          </a:fillRef>
          <a:effectRef idx="0">
            <a:schemeClr val="dk1"/>
          </a:effectRef>
          <a:fontRef idx="minor">
            <a:schemeClr val="dk1"/>
          </a:fontRef>
        </p:style>
        <p:txBody>
          <a:bodyPr anchor="ctr">
            <a:noAutofit/>
          </a:bodyPr>
          <a:lstStyle/>
          <a:p>
            <a:pPr algn="ctr"/>
            <a:r>
              <a:rPr lang="ar-SA" sz="3200" b="1" dirty="0">
                <a:solidFill>
                  <a:schemeClr val="tx1"/>
                </a:solidFill>
              </a:rPr>
              <a:t>الفصـــــــل </a:t>
            </a:r>
            <a:r>
              <a:rPr lang="ar-DZ" sz="3200" b="1" dirty="0">
                <a:solidFill>
                  <a:schemeClr val="tx1"/>
                </a:solidFill>
              </a:rPr>
              <a:t>العاشر</a:t>
            </a:r>
            <a:br>
              <a:rPr lang="ar-SA" sz="2000" dirty="0">
                <a:solidFill>
                  <a:schemeClr val="tx1"/>
                </a:solidFill>
              </a:rPr>
            </a:br>
            <a:r>
              <a:rPr lang="ar-DZ" sz="2400" b="1" dirty="0">
                <a:solidFill>
                  <a:schemeClr val="tx1"/>
                </a:solidFill>
              </a:rPr>
              <a:t>مدخل للتحليل المالي</a:t>
            </a:r>
            <a:endParaRPr lang="ar-SA" sz="1800" b="1" dirty="0"/>
          </a:p>
        </p:txBody>
      </p:sp>
      <p:sp>
        <p:nvSpPr>
          <p:cNvPr id="16" name="Content Placeholder 15">
            <a:extLst>
              <a:ext uri="{FF2B5EF4-FFF2-40B4-BE49-F238E27FC236}">
                <a16:creationId xmlns:a16="http://schemas.microsoft.com/office/drawing/2014/main" id="{931607DF-2BD5-B28C-8B9A-A1FA371D5C84}"/>
              </a:ext>
            </a:extLst>
          </p:cNvPr>
          <p:cNvSpPr>
            <a:spLocks noGrp="1"/>
          </p:cNvSpPr>
          <p:nvPr>
            <p:ph sz="quarter" idx="1"/>
          </p:nvPr>
        </p:nvSpPr>
        <p:spPr>
          <a:xfrm>
            <a:off x="467544" y="1484784"/>
            <a:ext cx="7467600" cy="4968552"/>
          </a:xfrm>
        </p:spPr>
        <p:style>
          <a:lnRef idx="2">
            <a:schemeClr val="dk1"/>
          </a:lnRef>
          <a:fillRef idx="1">
            <a:schemeClr val="lt1"/>
          </a:fillRef>
          <a:effectRef idx="0">
            <a:schemeClr val="dk1"/>
          </a:effectRef>
          <a:fontRef idx="minor">
            <a:schemeClr val="dk1"/>
          </a:fontRef>
        </p:style>
        <p:txBody>
          <a:bodyPr/>
          <a:lstStyle/>
          <a:p>
            <a:pPr marL="0" indent="0" algn="just">
              <a:buNone/>
            </a:pPr>
            <a:r>
              <a:rPr lang="ar-DZ" b="1" dirty="0"/>
              <a:t>1-</a:t>
            </a:r>
            <a:r>
              <a:rPr lang="ar-SA" b="1" dirty="0"/>
              <a:t>التعريف بالتحليل المالي (الأهداف، الأدوات، الأطراف المستفيدة،)</a:t>
            </a:r>
          </a:p>
          <a:p>
            <a:pPr marL="0" indent="0" algn="just">
              <a:buNone/>
            </a:pPr>
            <a:r>
              <a:rPr lang="ar-DZ" b="1" dirty="0"/>
              <a:t> 1-1 أهداف التحليل المالي </a:t>
            </a:r>
          </a:p>
          <a:p>
            <a:pPr marL="0" indent="0" algn="just">
              <a:buNone/>
            </a:pPr>
            <a:r>
              <a:rPr lang="ar-DZ" dirty="0"/>
              <a:t>1-1-3 تقييم الأداء الاقتصادي والمالي للمنشأة</a:t>
            </a:r>
          </a:p>
          <a:p>
            <a:pPr marL="0" indent="0" algn="just">
              <a:buNone/>
            </a:pPr>
            <a:r>
              <a:rPr lang="ar-DZ" dirty="0"/>
              <a:t>إن الاهتمام بالأداء المالي والاقتصادي يدعو بالضرورة إلى الإجابة على التساؤل التالي ” هل الأداء المالي والاقتصادي غاية في حد ذاته أم قيد ؟ غاية في حد ذاته معناه أن المؤسسة تعمل على تعريفه وتصمم المعايير بكل حرية وتعمل على تحقيقها. من بين مؤشرات الأداء المصممة والمستهدفة معدل النمو، رقم الأعمال (المبيعات)، معدل المردودية المالية والاقتصادية المعبر عنها بالرفع المالي، والعائد على الأصول، والعائد على السهم. من جهة أخرى، فإن النظر إلى الأداء المالي كقيد مثل قيد الملاءة المالية معناه سعي المؤسسة إلى تجاوز مثل هذا القيد لتحقيق وبشكل دائم مبدأ التوازن المالي المستهدف. </a:t>
            </a:r>
          </a:p>
          <a:p>
            <a:pPr marL="0" indent="0" algn="just">
              <a:buNone/>
            </a:pPr>
            <a:endParaRPr lang="ar-DZ" dirty="0"/>
          </a:p>
          <a:p>
            <a:pPr marL="0" indent="0" algn="just">
              <a:buNone/>
            </a:pPr>
            <a:endParaRPr lang="ar-SA" b="1" dirty="0"/>
          </a:p>
        </p:txBody>
      </p:sp>
      <p:sp>
        <p:nvSpPr>
          <p:cNvPr id="4" name="Date Placeholder 3">
            <a:extLst>
              <a:ext uri="{FF2B5EF4-FFF2-40B4-BE49-F238E27FC236}">
                <a16:creationId xmlns:a16="http://schemas.microsoft.com/office/drawing/2014/main" id="{23292342-5D11-9E88-2390-B595CCF46882}"/>
              </a:ext>
            </a:extLst>
          </p:cNvPr>
          <p:cNvSpPr>
            <a:spLocks noGrp="1"/>
          </p:cNvSpPr>
          <p:nvPr>
            <p:ph type="dt" sz="half" idx="14"/>
          </p:nvPr>
        </p:nvSpPr>
        <p:spPr>
          <a:xfrm>
            <a:off x="611560" y="6468065"/>
            <a:ext cx="1142280" cy="360040"/>
          </a:xfrm>
        </p:spPr>
        <p:txBody>
          <a:bodyPr/>
          <a:lstStyle/>
          <a:p>
            <a:pPr algn="l" rtl="0"/>
            <a:fld id="{2B358BF7-8570-4F04-BBB7-C939349B4997}" type="datetime3">
              <a:rPr lang="en-US" b="1" smtClean="0"/>
              <a:t>6 May 2025</a:t>
            </a:fld>
            <a:endParaRPr lang="ar-SA" b="1" dirty="0"/>
          </a:p>
        </p:txBody>
      </p:sp>
      <p:sp>
        <p:nvSpPr>
          <p:cNvPr id="5" name="Slide Number Placeholder 4">
            <a:extLst>
              <a:ext uri="{FF2B5EF4-FFF2-40B4-BE49-F238E27FC236}">
                <a16:creationId xmlns:a16="http://schemas.microsoft.com/office/drawing/2014/main" id="{02B19760-7111-0109-3DDC-FC22DBC202DD}"/>
              </a:ext>
            </a:extLst>
          </p:cNvPr>
          <p:cNvSpPr>
            <a:spLocks noGrp="1"/>
          </p:cNvSpPr>
          <p:nvPr>
            <p:ph type="sldNum" sz="quarter" idx="15"/>
          </p:nvPr>
        </p:nvSpPr>
        <p:spPr/>
        <p:txBody>
          <a:bodyPr/>
          <a:lstStyle/>
          <a:p>
            <a:fld id="{A4231B69-FBD1-4C22-85BF-9904F0109019}" type="slidenum">
              <a:rPr lang="ar-SA" smtClean="0"/>
              <a:pPr/>
              <a:t>6</a:t>
            </a:fld>
            <a:endParaRPr lang="ar-SA"/>
          </a:p>
        </p:txBody>
      </p:sp>
      <p:sp>
        <p:nvSpPr>
          <p:cNvPr id="6" name="Footer Placeholder 5">
            <a:extLst>
              <a:ext uri="{FF2B5EF4-FFF2-40B4-BE49-F238E27FC236}">
                <a16:creationId xmlns:a16="http://schemas.microsoft.com/office/drawing/2014/main" id="{85FBE0C3-A9FD-0EAF-AC62-42739E004E60}"/>
              </a:ext>
            </a:extLst>
          </p:cNvPr>
          <p:cNvSpPr>
            <a:spLocks noGrp="1"/>
          </p:cNvSpPr>
          <p:nvPr>
            <p:ph type="ftr" sz="quarter" idx="16"/>
          </p:nvPr>
        </p:nvSpPr>
        <p:spPr>
          <a:xfrm>
            <a:off x="2195736" y="6453336"/>
            <a:ext cx="5904656" cy="378236"/>
          </a:xfrm>
        </p:spPr>
        <p:txBody>
          <a:bodyPr/>
          <a:lstStyle/>
          <a:p>
            <a:pPr algn="ctr"/>
            <a:r>
              <a:rPr lang="ar-SA" sz="1400" b="1" dirty="0">
                <a:solidFill>
                  <a:schemeClr val="tx1"/>
                </a:solidFill>
              </a:rPr>
              <a:t>جامعة أم البواقي-  - كلية الاقتصاد و التسيير و التجارة – قسم المحاسبة والمالية - السنة الثانية</a:t>
            </a:r>
          </a:p>
        </p:txBody>
      </p:sp>
    </p:spTree>
    <p:extLst>
      <p:ext uri="{BB962C8B-B14F-4D97-AF65-F5344CB8AC3E}">
        <p14:creationId xmlns:p14="http://schemas.microsoft.com/office/powerpoint/2010/main" val="1240716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F4EB7-28B0-EF6C-D867-F54D7B320A54}"/>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CB1B0693-E55A-D665-F70D-0DE81D55DC01}"/>
              </a:ext>
            </a:extLst>
          </p:cNvPr>
          <p:cNvSpPr>
            <a:spLocks noGrp="1"/>
          </p:cNvSpPr>
          <p:nvPr>
            <p:ph type="title"/>
          </p:nvPr>
        </p:nvSpPr>
        <p:spPr>
          <a:xfrm>
            <a:off x="457200" y="260648"/>
            <a:ext cx="7467600" cy="1156990"/>
          </a:xfrm>
        </p:spPr>
        <p:style>
          <a:lnRef idx="2">
            <a:schemeClr val="dk1"/>
          </a:lnRef>
          <a:fillRef idx="1">
            <a:schemeClr val="lt1"/>
          </a:fillRef>
          <a:effectRef idx="0">
            <a:schemeClr val="dk1"/>
          </a:effectRef>
          <a:fontRef idx="minor">
            <a:schemeClr val="dk1"/>
          </a:fontRef>
        </p:style>
        <p:txBody>
          <a:bodyPr anchor="ctr">
            <a:noAutofit/>
          </a:bodyPr>
          <a:lstStyle/>
          <a:p>
            <a:pPr algn="ctr"/>
            <a:r>
              <a:rPr lang="ar-SA" sz="3200" b="1" dirty="0">
                <a:solidFill>
                  <a:schemeClr val="tx1"/>
                </a:solidFill>
              </a:rPr>
              <a:t>الفصـــــــل </a:t>
            </a:r>
            <a:r>
              <a:rPr lang="ar-DZ" sz="3200" b="1" dirty="0">
                <a:solidFill>
                  <a:schemeClr val="tx1"/>
                </a:solidFill>
              </a:rPr>
              <a:t>العاشر</a:t>
            </a:r>
            <a:br>
              <a:rPr lang="ar-SA" sz="2000" dirty="0">
                <a:solidFill>
                  <a:schemeClr val="tx1"/>
                </a:solidFill>
              </a:rPr>
            </a:br>
            <a:r>
              <a:rPr lang="ar-DZ" sz="2400" b="1" dirty="0">
                <a:solidFill>
                  <a:schemeClr val="tx1"/>
                </a:solidFill>
              </a:rPr>
              <a:t>مدخل للتحليل المالي</a:t>
            </a:r>
            <a:endParaRPr lang="ar-SA" sz="1800" b="1" dirty="0"/>
          </a:p>
        </p:txBody>
      </p:sp>
      <p:sp>
        <p:nvSpPr>
          <p:cNvPr id="16" name="Content Placeholder 15">
            <a:extLst>
              <a:ext uri="{FF2B5EF4-FFF2-40B4-BE49-F238E27FC236}">
                <a16:creationId xmlns:a16="http://schemas.microsoft.com/office/drawing/2014/main" id="{E67F2D44-D917-9A73-988E-52E78ED0C45D}"/>
              </a:ext>
            </a:extLst>
          </p:cNvPr>
          <p:cNvSpPr>
            <a:spLocks noGrp="1"/>
          </p:cNvSpPr>
          <p:nvPr>
            <p:ph sz="quarter" idx="1"/>
          </p:nvPr>
        </p:nvSpPr>
        <p:spPr>
          <a:xfrm>
            <a:off x="457200" y="2078646"/>
            <a:ext cx="7467600" cy="4302682"/>
          </a:xfrm>
        </p:spPr>
        <p:style>
          <a:lnRef idx="2">
            <a:schemeClr val="dk1"/>
          </a:lnRef>
          <a:fillRef idx="1">
            <a:schemeClr val="lt1"/>
          </a:fillRef>
          <a:effectRef idx="0">
            <a:schemeClr val="dk1"/>
          </a:effectRef>
          <a:fontRef idx="minor">
            <a:schemeClr val="dk1"/>
          </a:fontRef>
        </p:style>
        <p:txBody>
          <a:bodyPr/>
          <a:lstStyle/>
          <a:p>
            <a:pPr algn="just">
              <a:buFont typeface="Wingdings" panose="05000000000000000000" pitchFamily="2" charset="2"/>
              <a:buChar char="Ø"/>
            </a:pPr>
            <a:endParaRPr lang="ar-DZ" b="1" dirty="0"/>
          </a:p>
          <a:p>
            <a:pPr marL="0" indent="0" algn="just">
              <a:buNone/>
            </a:pPr>
            <a:r>
              <a:rPr lang="ar-DZ" b="1" dirty="0"/>
              <a:t>1-</a:t>
            </a:r>
            <a:r>
              <a:rPr lang="ar-SA" b="1" dirty="0"/>
              <a:t>التعريف بالتحليل المالي (الأهداف، الأدوات، الأطراف المستفيدة،)</a:t>
            </a:r>
          </a:p>
          <a:p>
            <a:pPr marL="0" indent="0" algn="just">
              <a:buNone/>
            </a:pPr>
            <a:r>
              <a:rPr lang="ar-DZ" b="1" dirty="0"/>
              <a:t> 1-2 أدوات التحليل المالي</a:t>
            </a:r>
          </a:p>
          <a:p>
            <a:pPr marL="0" indent="0" algn="just">
              <a:buNone/>
            </a:pPr>
            <a:r>
              <a:rPr lang="ar-DZ" dirty="0"/>
              <a:t>1-2-1 إعداد الميزانية المالية</a:t>
            </a:r>
          </a:p>
          <a:p>
            <a:pPr marL="0" indent="0" algn="just">
              <a:buNone/>
            </a:pPr>
            <a:r>
              <a:rPr lang="ar-DZ" dirty="0"/>
              <a:t>1-2-2 استخدام القوائم المالية الأساسية بما يلائم عملية التحليل المالي</a:t>
            </a:r>
          </a:p>
          <a:p>
            <a:pPr marL="0" indent="0" algn="just">
              <a:buNone/>
            </a:pPr>
            <a:r>
              <a:rPr lang="ar-DZ" dirty="0"/>
              <a:t>1-2-3 الجهات المخول لها القيام بعملية التحليل المالي  </a:t>
            </a:r>
          </a:p>
        </p:txBody>
      </p:sp>
      <p:sp>
        <p:nvSpPr>
          <p:cNvPr id="4" name="Date Placeholder 3">
            <a:extLst>
              <a:ext uri="{FF2B5EF4-FFF2-40B4-BE49-F238E27FC236}">
                <a16:creationId xmlns:a16="http://schemas.microsoft.com/office/drawing/2014/main" id="{3BB62328-D722-FA9D-94F5-1FCB4347D0FC}"/>
              </a:ext>
            </a:extLst>
          </p:cNvPr>
          <p:cNvSpPr>
            <a:spLocks noGrp="1"/>
          </p:cNvSpPr>
          <p:nvPr>
            <p:ph type="dt" sz="half" idx="14"/>
          </p:nvPr>
        </p:nvSpPr>
        <p:spPr>
          <a:xfrm>
            <a:off x="611560" y="6468065"/>
            <a:ext cx="1142280" cy="360040"/>
          </a:xfrm>
        </p:spPr>
        <p:txBody>
          <a:bodyPr/>
          <a:lstStyle/>
          <a:p>
            <a:pPr algn="l" rtl="0"/>
            <a:fld id="{8A0C10CD-C737-4005-BF6A-F5586C6759DD}" type="datetime3">
              <a:rPr lang="en-US" b="1" smtClean="0"/>
              <a:t>6 May 2025</a:t>
            </a:fld>
            <a:endParaRPr lang="ar-SA" b="1" dirty="0"/>
          </a:p>
        </p:txBody>
      </p:sp>
      <p:sp>
        <p:nvSpPr>
          <p:cNvPr id="5" name="Slide Number Placeholder 4">
            <a:extLst>
              <a:ext uri="{FF2B5EF4-FFF2-40B4-BE49-F238E27FC236}">
                <a16:creationId xmlns:a16="http://schemas.microsoft.com/office/drawing/2014/main" id="{A515C6E0-D57B-C451-8201-4FBBEDE338AC}"/>
              </a:ext>
            </a:extLst>
          </p:cNvPr>
          <p:cNvSpPr>
            <a:spLocks noGrp="1"/>
          </p:cNvSpPr>
          <p:nvPr>
            <p:ph type="sldNum" sz="quarter" idx="15"/>
          </p:nvPr>
        </p:nvSpPr>
        <p:spPr/>
        <p:txBody>
          <a:bodyPr/>
          <a:lstStyle/>
          <a:p>
            <a:fld id="{A4231B69-FBD1-4C22-85BF-9904F0109019}" type="slidenum">
              <a:rPr lang="ar-SA" smtClean="0"/>
              <a:pPr/>
              <a:t>7</a:t>
            </a:fld>
            <a:endParaRPr lang="ar-SA"/>
          </a:p>
        </p:txBody>
      </p:sp>
      <p:sp>
        <p:nvSpPr>
          <p:cNvPr id="6" name="Footer Placeholder 5">
            <a:extLst>
              <a:ext uri="{FF2B5EF4-FFF2-40B4-BE49-F238E27FC236}">
                <a16:creationId xmlns:a16="http://schemas.microsoft.com/office/drawing/2014/main" id="{8C90133E-F6B3-AABF-2403-B8F1C5A036CA}"/>
              </a:ext>
            </a:extLst>
          </p:cNvPr>
          <p:cNvSpPr>
            <a:spLocks noGrp="1"/>
          </p:cNvSpPr>
          <p:nvPr>
            <p:ph type="ftr" sz="quarter" idx="16"/>
          </p:nvPr>
        </p:nvSpPr>
        <p:spPr>
          <a:xfrm>
            <a:off x="2195736" y="6453336"/>
            <a:ext cx="5904656" cy="378236"/>
          </a:xfrm>
        </p:spPr>
        <p:txBody>
          <a:bodyPr/>
          <a:lstStyle/>
          <a:p>
            <a:pPr algn="ctr"/>
            <a:r>
              <a:rPr lang="ar-SA" sz="1400" b="1" dirty="0">
                <a:solidFill>
                  <a:schemeClr val="tx1"/>
                </a:solidFill>
              </a:rPr>
              <a:t>جامعة أم البواقي-  - كلية الاقتصاد و التسيير و التجارة – قسم المحاسبة والمالية - السنة الثانية</a:t>
            </a:r>
          </a:p>
        </p:txBody>
      </p:sp>
    </p:spTree>
    <p:extLst>
      <p:ext uri="{BB962C8B-B14F-4D97-AF65-F5344CB8AC3E}">
        <p14:creationId xmlns:p14="http://schemas.microsoft.com/office/powerpoint/2010/main" val="1040576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A750C-91E8-7C92-90AA-F5FA1E6701C6}"/>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4100BBDC-F851-60B0-871C-6C88DD3CFC36}"/>
              </a:ext>
            </a:extLst>
          </p:cNvPr>
          <p:cNvSpPr>
            <a:spLocks noGrp="1"/>
          </p:cNvSpPr>
          <p:nvPr>
            <p:ph type="title"/>
          </p:nvPr>
        </p:nvSpPr>
        <p:spPr>
          <a:xfrm>
            <a:off x="457200" y="260648"/>
            <a:ext cx="7467600" cy="1156990"/>
          </a:xfrm>
        </p:spPr>
        <p:style>
          <a:lnRef idx="2">
            <a:schemeClr val="dk1"/>
          </a:lnRef>
          <a:fillRef idx="1">
            <a:schemeClr val="lt1"/>
          </a:fillRef>
          <a:effectRef idx="0">
            <a:schemeClr val="dk1"/>
          </a:effectRef>
          <a:fontRef idx="minor">
            <a:schemeClr val="dk1"/>
          </a:fontRef>
        </p:style>
        <p:txBody>
          <a:bodyPr anchor="ctr">
            <a:noAutofit/>
          </a:bodyPr>
          <a:lstStyle/>
          <a:p>
            <a:pPr algn="ctr"/>
            <a:r>
              <a:rPr lang="ar-SA" sz="3200" b="1" dirty="0">
                <a:solidFill>
                  <a:schemeClr val="tx1"/>
                </a:solidFill>
              </a:rPr>
              <a:t>الفصـــــــل </a:t>
            </a:r>
            <a:r>
              <a:rPr lang="ar-DZ" sz="3200" b="1" dirty="0">
                <a:solidFill>
                  <a:schemeClr val="tx1"/>
                </a:solidFill>
              </a:rPr>
              <a:t>العاشر</a:t>
            </a:r>
            <a:br>
              <a:rPr lang="ar-SA" sz="2000" dirty="0">
                <a:solidFill>
                  <a:schemeClr val="tx1"/>
                </a:solidFill>
              </a:rPr>
            </a:br>
            <a:r>
              <a:rPr lang="ar-DZ" sz="2400" b="1" dirty="0">
                <a:solidFill>
                  <a:schemeClr val="tx1"/>
                </a:solidFill>
              </a:rPr>
              <a:t>مدخل للتحليل المالي</a:t>
            </a:r>
            <a:endParaRPr lang="ar-SA" sz="1800" b="1" dirty="0"/>
          </a:p>
        </p:txBody>
      </p:sp>
      <p:sp>
        <p:nvSpPr>
          <p:cNvPr id="16" name="Content Placeholder 15">
            <a:extLst>
              <a:ext uri="{FF2B5EF4-FFF2-40B4-BE49-F238E27FC236}">
                <a16:creationId xmlns:a16="http://schemas.microsoft.com/office/drawing/2014/main" id="{8F45C0D1-1CE6-CB06-6552-A246995A28B1}"/>
              </a:ext>
            </a:extLst>
          </p:cNvPr>
          <p:cNvSpPr>
            <a:spLocks noGrp="1"/>
          </p:cNvSpPr>
          <p:nvPr>
            <p:ph sz="quarter" idx="1"/>
          </p:nvPr>
        </p:nvSpPr>
        <p:spPr>
          <a:xfrm>
            <a:off x="539552" y="1628800"/>
            <a:ext cx="7467600" cy="4680520"/>
          </a:xfrm>
        </p:spPr>
        <p:style>
          <a:lnRef idx="2">
            <a:schemeClr val="dk1"/>
          </a:lnRef>
          <a:fillRef idx="1">
            <a:schemeClr val="lt1"/>
          </a:fillRef>
          <a:effectRef idx="0">
            <a:schemeClr val="dk1"/>
          </a:effectRef>
          <a:fontRef idx="minor">
            <a:schemeClr val="dk1"/>
          </a:fontRef>
        </p:style>
        <p:txBody>
          <a:bodyPr>
            <a:normAutofit fontScale="77500" lnSpcReduction="20000"/>
          </a:bodyPr>
          <a:lstStyle/>
          <a:p>
            <a:pPr algn="just">
              <a:buFont typeface="Wingdings" panose="05000000000000000000" pitchFamily="2" charset="2"/>
              <a:buChar char="Ø"/>
            </a:pPr>
            <a:endParaRPr lang="ar-DZ" b="1" dirty="0"/>
          </a:p>
          <a:p>
            <a:pPr marL="0" indent="0" algn="just">
              <a:buNone/>
            </a:pPr>
            <a:r>
              <a:rPr lang="ar-DZ" b="1" dirty="0"/>
              <a:t>1-</a:t>
            </a:r>
            <a:r>
              <a:rPr lang="ar-SA" b="1" dirty="0"/>
              <a:t>التعريف بالتحليل المالي (الأهداف، الأدوات، الأطراف المستفيدة،)</a:t>
            </a:r>
          </a:p>
          <a:p>
            <a:pPr marL="0" indent="0" algn="just">
              <a:buNone/>
            </a:pPr>
            <a:r>
              <a:rPr lang="ar-DZ" b="1" dirty="0"/>
              <a:t> 1-2 أدوات التحليل المالي</a:t>
            </a:r>
          </a:p>
          <a:p>
            <a:pPr marL="0" indent="0" algn="just">
              <a:buNone/>
            </a:pPr>
            <a:r>
              <a:rPr lang="ar-DZ" dirty="0"/>
              <a:t>1-2-1 إعداد الميزانية المالية</a:t>
            </a:r>
          </a:p>
          <a:p>
            <a:pPr marL="0" indent="0" algn="just">
              <a:buNone/>
            </a:pPr>
            <a:r>
              <a:rPr lang="ar-DZ" dirty="0"/>
              <a:t>لا يمكن الحديث عن التحليل المالي ما لم يتم تصميم الميزانيات المالية ذات العلاقة بإعداد المؤشرات المالية. فالقوائم المالية ذات الطابع المحاسبي تحتاج إلى مراجعة من جانب تصنيف الأصول والخصوم وفق المعيار الزمني والهدف من عملية النشاط الاستثماري و العملياتي للمنشأة. فالميزانية المالية بالتعريف عبارة عن موارد مالية في مقابل استخدامات للاستثمار والاستغلال. ولإعطاء الميزانية المالية معنى واضح من حيث الاستخدام في مجال التحليل المالي لابد وأن تصنف تصنيفا وظيفيا، ووفق مبدأ السيولة والاستحقاق، لأجل الوصول إلى معرفة التوازن المالي ومدى صحة الوضعية المالية للمنشأة من خلال المؤشرات المالية المشتقة. فالنظام المحاسبي المالي مصنف بطريقة تسمح بإعداد الميزانية المالية تنقسم إلى أربعة بنود أساسية، من جهة نجد الأصول (الاستخدامات) مصنفة إلى تثبيتات (أصول غير جارية)، وإلى أصول جارية، بينما جهة الخصوم (المصادر أو الموارد) مقسمة إلى أموال دائمة (أموال خاصة و ديون طويلة ومتوسطة)، وخصوم جارية. ومن هذا التصنيف يصبح من الميسر استخراج بعض المؤشرات المالية ذات بالتوازنات المالية الكبرى، ذات العلاقة بالتحليل الستاتيكي أو التحليل الديناميكي المبني على أساس التدفقات النقدية، أو تغيرات مصادر واستخدامات الميزانية المالية للفترات الزمنية المتعاقبة.</a:t>
            </a:r>
          </a:p>
        </p:txBody>
      </p:sp>
      <p:sp>
        <p:nvSpPr>
          <p:cNvPr id="4" name="Date Placeholder 3">
            <a:extLst>
              <a:ext uri="{FF2B5EF4-FFF2-40B4-BE49-F238E27FC236}">
                <a16:creationId xmlns:a16="http://schemas.microsoft.com/office/drawing/2014/main" id="{4A6AFEC4-5EDD-E63D-E576-8B9F27431D62}"/>
              </a:ext>
            </a:extLst>
          </p:cNvPr>
          <p:cNvSpPr>
            <a:spLocks noGrp="1"/>
          </p:cNvSpPr>
          <p:nvPr>
            <p:ph type="dt" sz="half" idx="14"/>
          </p:nvPr>
        </p:nvSpPr>
        <p:spPr>
          <a:xfrm>
            <a:off x="611560" y="6468065"/>
            <a:ext cx="1142280" cy="360040"/>
          </a:xfrm>
        </p:spPr>
        <p:txBody>
          <a:bodyPr/>
          <a:lstStyle/>
          <a:p>
            <a:pPr algn="l" rtl="0"/>
            <a:fld id="{F50C6847-0775-4094-A787-1D5CF274765E}" type="datetime3">
              <a:rPr lang="en-US" b="1" smtClean="0"/>
              <a:t>6 May 2025</a:t>
            </a:fld>
            <a:endParaRPr lang="ar-SA" b="1" dirty="0"/>
          </a:p>
        </p:txBody>
      </p:sp>
      <p:sp>
        <p:nvSpPr>
          <p:cNvPr id="5" name="Slide Number Placeholder 4">
            <a:extLst>
              <a:ext uri="{FF2B5EF4-FFF2-40B4-BE49-F238E27FC236}">
                <a16:creationId xmlns:a16="http://schemas.microsoft.com/office/drawing/2014/main" id="{ACED5D85-EF9F-C901-4B67-BCFE8AC4289F}"/>
              </a:ext>
            </a:extLst>
          </p:cNvPr>
          <p:cNvSpPr>
            <a:spLocks noGrp="1"/>
          </p:cNvSpPr>
          <p:nvPr>
            <p:ph type="sldNum" sz="quarter" idx="15"/>
          </p:nvPr>
        </p:nvSpPr>
        <p:spPr/>
        <p:txBody>
          <a:bodyPr/>
          <a:lstStyle/>
          <a:p>
            <a:fld id="{A4231B69-FBD1-4C22-85BF-9904F0109019}" type="slidenum">
              <a:rPr lang="ar-SA" smtClean="0"/>
              <a:pPr/>
              <a:t>8</a:t>
            </a:fld>
            <a:endParaRPr lang="ar-SA"/>
          </a:p>
        </p:txBody>
      </p:sp>
      <p:sp>
        <p:nvSpPr>
          <p:cNvPr id="6" name="Footer Placeholder 5">
            <a:extLst>
              <a:ext uri="{FF2B5EF4-FFF2-40B4-BE49-F238E27FC236}">
                <a16:creationId xmlns:a16="http://schemas.microsoft.com/office/drawing/2014/main" id="{1CAAA46D-1959-95B4-11C8-79190697C206}"/>
              </a:ext>
            </a:extLst>
          </p:cNvPr>
          <p:cNvSpPr>
            <a:spLocks noGrp="1"/>
          </p:cNvSpPr>
          <p:nvPr>
            <p:ph type="ftr" sz="quarter" idx="16"/>
          </p:nvPr>
        </p:nvSpPr>
        <p:spPr>
          <a:xfrm>
            <a:off x="2195736" y="6453336"/>
            <a:ext cx="5904656" cy="378236"/>
          </a:xfrm>
        </p:spPr>
        <p:txBody>
          <a:bodyPr/>
          <a:lstStyle/>
          <a:p>
            <a:pPr algn="ctr"/>
            <a:r>
              <a:rPr lang="ar-SA" sz="1400" b="1" dirty="0">
                <a:solidFill>
                  <a:schemeClr val="tx1"/>
                </a:solidFill>
              </a:rPr>
              <a:t>جامعة أم البواقي-  - كلية الاقتصاد و التسيير و التجارة – قسم المحاسبة والمالية - السنة الثانية</a:t>
            </a:r>
          </a:p>
        </p:txBody>
      </p:sp>
    </p:spTree>
    <p:extLst>
      <p:ext uri="{BB962C8B-B14F-4D97-AF65-F5344CB8AC3E}">
        <p14:creationId xmlns:p14="http://schemas.microsoft.com/office/powerpoint/2010/main" val="2624160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80F6A-DB0A-858D-D036-7DCBBEFCFFCF}"/>
            </a:ext>
          </a:extLst>
        </p:cNvPr>
        <p:cNvGrpSpPr/>
        <p:nvPr/>
      </p:nvGrpSpPr>
      <p:grpSpPr>
        <a:xfrm>
          <a:off x="0" y="0"/>
          <a:ext cx="0" cy="0"/>
          <a:chOff x="0" y="0"/>
          <a:chExt cx="0" cy="0"/>
        </a:xfrm>
      </p:grpSpPr>
      <p:sp>
        <p:nvSpPr>
          <p:cNvPr id="15" name="Title 14">
            <a:extLst>
              <a:ext uri="{FF2B5EF4-FFF2-40B4-BE49-F238E27FC236}">
                <a16:creationId xmlns:a16="http://schemas.microsoft.com/office/drawing/2014/main" id="{A1CC43EC-DEA2-1A55-A9AC-CD2494C98ABF}"/>
              </a:ext>
            </a:extLst>
          </p:cNvPr>
          <p:cNvSpPr>
            <a:spLocks noGrp="1"/>
          </p:cNvSpPr>
          <p:nvPr>
            <p:ph type="title"/>
          </p:nvPr>
        </p:nvSpPr>
        <p:spPr>
          <a:xfrm>
            <a:off x="457200" y="260648"/>
            <a:ext cx="7467600" cy="1156990"/>
          </a:xfrm>
        </p:spPr>
        <p:style>
          <a:lnRef idx="2">
            <a:schemeClr val="dk1"/>
          </a:lnRef>
          <a:fillRef idx="1">
            <a:schemeClr val="lt1"/>
          </a:fillRef>
          <a:effectRef idx="0">
            <a:schemeClr val="dk1"/>
          </a:effectRef>
          <a:fontRef idx="minor">
            <a:schemeClr val="dk1"/>
          </a:fontRef>
        </p:style>
        <p:txBody>
          <a:bodyPr anchor="ctr">
            <a:noAutofit/>
          </a:bodyPr>
          <a:lstStyle/>
          <a:p>
            <a:pPr algn="ctr"/>
            <a:r>
              <a:rPr lang="ar-SA" sz="3200" b="1" dirty="0">
                <a:solidFill>
                  <a:schemeClr val="tx1"/>
                </a:solidFill>
              </a:rPr>
              <a:t>الفصـــــــل </a:t>
            </a:r>
            <a:r>
              <a:rPr lang="ar-DZ" sz="3200" b="1" dirty="0">
                <a:solidFill>
                  <a:schemeClr val="tx1"/>
                </a:solidFill>
              </a:rPr>
              <a:t>العاشر</a:t>
            </a:r>
            <a:br>
              <a:rPr lang="ar-SA" sz="2000" dirty="0">
                <a:solidFill>
                  <a:schemeClr val="tx1"/>
                </a:solidFill>
              </a:rPr>
            </a:br>
            <a:r>
              <a:rPr lang="ar-DZ" sz="2400" b="1" dirty="0">
                <a:solidFill>
                  <a:schemeClr val="tx1"/>
                </a:solidFill>
              </a:rPr>
              <a:t>مدخل للتحليل المالي</a:t>
            </a:r>
            <a:endParaRPr lang="ar-SA" sz="1800" b="1" dirty="0"/>
          </a:p>
        </p:txBody>
      </p:sp>
      <p:sp>
        <p:nvSpPr>
          <p:cNvPr id="16" name="Content Placeholder 15">
            <a:extLst>
              <a:ext uri="{FF2B5EF4-FFF2-40B4-BE49-F238E27FC236}">
                <a16:creationId xmlns:a16="http://schemas.microsoft.com/office/drawing/2014/main" id="{99C90E12-4151-66C9-20E5-AE347B8FD2B9}"/>
              </a:ext>
            </a:extLst>
          </p:cNvPr>
          <p:cNvSpPr>
            <a:spLocks noGrp="1"/>
          </p:cNvSpPr>
          <p:nvPr>
            <p:ph sz="quarter" idx="1"/>
          </p:nvPr>
        </p:nvSpPr>
        <p:spPr>
          <a:xfrm>
            <a:off x="457200" y="2078646"/>
            <a:ext cx="7467600" cy="4302682"/>
          </a:xfrm>
        </p:spPr>
        <p:style>
          <a:lnRef idx="2">
            <a:schemeClr val="dk1"/>
          </a:lnRef>
          <a:fillRef idx="1">
            <a:schemeClr val="lt1"/>
          </a:fillRef>
          <a:effectRef idx="0">
            <a:schemeClr val="dk1"/>
          </a:effectRef>
          <a:fontRef idx="minor">
            <a:schemeClr val="dk1"/>
          </a:fontRef>
        </p:style>
        <p:txBody>
          <a:bodyPr>
            <a:normAutofit fontScale="92500" lnSpcReduction="20000"/>
          </a:bodyPr>
          <a:lstStyle/>
          <a:p>
            <a:pPr algn="just">
              <a:buFont typeface="Wingdings" panose="05000000000000000000" pitchFamily="2" charset="2"/>
              <a:buChar char="Ø"/>
            </a:pPr>
            <a:endParaRPr lang="ar-DZ" b="1" dirty="0"/>
          </a:p>
          <a:p>
            <a:pPr marL="0" indent="0" algn="just">
              <a:buNone/>
            </a:pPr>
            <a:r>
              <a:rPr lang="ar-DZ" b="1" dirty="0"/>
              <a:t>1-</a:t>
            </a:r>
            <a:r>
              <a:rPr lang="ar-SA" b="1" dirty="0"/>
              <a:t>التعريف بالتحليل المالي (الأهداف، الأدوات، الأطراف المستفيدة،)</a:t>
            </a:r>
          </a:p>
          <a:p>
            <a:pPr marL="0" indent="0" algn="just">
              <a:buNone/>
            </a:pPr>
            <a:r>
              <a:rPr lang="ar-DZ" b="1" dirty="0"/>
              <a:t> 1-2 أدوات التحليل المالي</a:t>
            </a:r>
          </a:p>
          <a:p>
            <a:pPr marL="0" indent="0" algn="just">
              <a:buNone/>
            </a:pPr>
            <a:r>
              <a:rPr lang="ar-DZ" dirty="0"/>
              <a:t>1-2-2 استخدام القوائم المالية الأساسية بما يلائم عملية التحليل المالي</a:t>
            </a:r>
          </a:p>
          <a:p>
            <a:pPr marL="0" indent="0" algn="just">
              <a:buNone/>
            </a:pPr>
            <a:r>
              <a:rPr lang="ar-DZ" dirty="0"/>
              <a:t>من القوائم المالية التي يتم إعدادها مبدئيا قبل الوصل إلى استخلاص المؤشرات المالية ذات العلاقة بالتحليل المالي ما يتعلق بجدول حسابات النتائج حسب الطبيعة ، وحسب الوظيفة، وأيضا جدولي سيولة الخزينة المباشر وغير المباشر واللذين يستخدمان أساسا لإعداد مؤشرات مالية خاصة بالتدفقات المالية. والحقيقة أن هناك العديد من القوائم المالية قد تكون محل اهتمام المحلل المالي يتم إعدادها مثل، جدول الأموال الخاصة، وجدول المدينون، وجدول خاص بحركة المخزونات، وجداول أخرى خاصة بالمخصصات والاهتلاكات. وتتم عملية استخدام كل جدول لحاله، أو جدولين أو أكثر حسب الهدف من عملية القياس للمؤشر. فإذا كان الهدف هو معرفة أداء الربحية فلابد من إعداد المؤشرات ذات العلاقة على اختلاف المفاهيم والتعريفات. نفس الشيء يقال بالنسبة للسيولة، والمديونية، وهيكل التمويل، وهكذا.  </a:t>
            </a:r>
          </a:p>
        </p:txBody>
      </p:sp>
      <p:sp>
        <p:nvSpPr>
          <p:cNvPr id="4" name="Date Placeholder 3">
            <a:extLst>
              <a:ext uri="{FF2B5EF4-FFF2-40B4-BE49-F238E27FC236}">
                <a16:creationId xmlns:a16="http://schemas.microsoft.com/office/drawing/2014/main" id="{906DD685-5E1C-EF15-788A-C1E4B1C7E79E}"/>
              </a:ext>
            </a:extLst>
          </p:cNvPr>
          <p:cNvSpPr>
            <a:spLocks noGrp="1"/>
          </p:cNvSpPr>
          <p:nvPr>
            <p:ph type="dt" sz="half" idx="14"/>
          </p:nvPr>
        </p:nvSpPr>
        <p:spPr>
          <a:xfrm>
            <a:off x="611560" y="6468065"/>
            <a:ext cx="1142280" cy="360040"/>
          </a:xfrm>
        </p:spPr>
        <p:txBody>
          <a:bodyPr/>
          <a:lstStyle/>
          <a:p>
            <a:pPr algn="l" rtl="0"/>
            <a:fld id="{02048095-01A0-4615-B1CF-1CF9050BE95D}" type="datetime3">
              <a:rPr lang="en-US" b="1" smtClean="0"/>
              <a:t>6 May 2025</a:t>
            </a:fld>
            <a:endParaRPr lang="ar-SA" b="1" dirty="0"/>
          </a:p>
        </p:txBody>
      </p:sp>
      <p:sp>
        <p:nvSpPr>
          <p:cNvPr id="5" name="Slide Number Placeholder 4">
            <a:extLst>
              <a:ext uri="{FF2B5EF4-FFF2-40B4-BE49-F238E27FC236}">
                <a16:creationId xmlns:a16="http://schemas.microsoft.com/office/drawing/2014/main" id="{C4B41132-E4CB-D746-4402-9EBE828E523D}"/>
              </a:ext>
            </a:extLst>
          </p:cNvPr>
          <p:cNvSpPr>
            <a:spLocks noGrp="1"/>
          </p:cNvSpPr>
          <p:nvPr>
            <p:ph type="sldNum" sz="quarter" idx="15"/>
          </p:nvPr>
        </p:nvSpPr>
        <p:spPr/>
        <p:txBody>
          <a:bodyPr/>
          <a:lstStyle/>
          <a:p>
            <a:fld id="{A4231B69-FBD1-4C22-85BF-9904F0109019}" type="slidenum">
              <a:rPr lang="ar-SA" smtClean="0"/>
              <a:pPr/>
              <a:t>9</a:t>
            </a:fld>
            <a:endParaRPr lang="ar-SA"/>
          </a:p>
        </p:txBody>
      </p:sp>
      <p:sp>
        <p:nvSpPr>
          <p:cNvPr id="6" name="Footer Placeholder 5">
            <a:extLst>
              <a:ext uri="{FF2B5EF4-FFF2-40B4-BE49-F238E27FC236}">
                <a16:creationId xmlns:a16="http://schemas.microsoft.com/office/drawing/2014/main" id="{B46B459D-AA34-EC71-54C7-6E08B92B7477}"/>
              </a:ext>
            </a:extLst>
          </p:cNvPr>
          <p:cNvSpPr>
            <a:spLocks noGrp="1"/>
          </p:cNvSpPr>
          <p:nvPr>
            <p:ph type="ftr" sz="quarter" idx="16"/>
          </p:nvPr>
        </p:nvSpPr>
        <p:spPr>
          <a:xfrm>
            <a:off x="2195736" y="6453336"/>
            <a:ext cx="5904656" cy="378236"/>
          </a:xfrm>
        </p:spPr>
        <p:txBody>
          <a:bodyPr/>
          <a:lstStyle/>
          <a:p>
            <a:pPr algn="ctr"/>
            <a:r>
              <a:rPr lang="ar-SA" sz="1400" b="1" dirty="0">
                <a:solidFill>
                  <a:schemeClr val="tx1"/>
                </a:solidFill>
              </a:rPr>
              <a:t>جامعة أم البواقي-  - كلية الاقتصاد و التسيير و التجارة – قسم المحاسبة والمالية - السنة الثانية</a:t>
            </a:r>
          </a:p>
        </p:txBody>
      </p:sp>
    </p:spTree>
    <p:extLst>
      <p:ext uri="{BB962C8B-B14F-4D97-AF65-F5344CB8AC3E}">
        <p14:creationId xmlns:p14="http://schemas.microsoft.com/office/powerpoint/2010/main" val="41309550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1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15936</TotalTime>
  <Words>4588</Words>
  <Application>Microsoft Office PowerPoint</Application>
  <PresentationFormat>Affichage à l'écran (4:3)</PresentationFormat>
  <Paragraphs>466</Paragraphs>
  <Slides>33</Slides>
  <Notes>33</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33</vt:i4>
      </vt:variant>
    </vt:vector>
  </HeadingPairs>
  <TitlesOfParts>
    <vt:vector size="41" baseType="lpstr">
      <vt:lpstr>Arial</vt:lpstr>
      <vt:lpstr>Calibri</vt:lpstr>
      <vt:lpstr>Century Schoolbook</vt:lpstr>
      <vt:lpstr>Constantia</vt:lpstr>
      <vt:lpstr>Wingdings</vt:lpstr>
      <vt:lpstr>Wingdings 2</vt:lpstr>
      <vt:lpstr>Oriel</vt:lpstr>
      <vt:lpstr>1_Oriel</vt:lpstr>
      <vt:lpstr>مقياس: مالــــــــــــية المؤسسة</vt:lpstr>
      <vt:lpstr>الفصـــــــل العاشر مدخل للتحليل المالي</vt:lpstr>
      <vt:lpstr>الفصـــــــل العاشر مدخل للتحليل المالي</vt:lpstr>
      <vt:lpstr>الفصـــــــل العاشر مدخل للتحليل المالي</vt:lpstr>
      <vt:lpstr>الفصـــــــل العاشر مدخل للتحليل المالي</vt:lpstr>
      <vt:lpstr>الفصـــــــل العاشر مدخل للتحليل المالي</vt:lpstr>
      <vt:lpstr>الفصـــــــل العاشر مدخل للتحليل المالي</vt:lpstr>
      <vt:lpstr>الفصـــــــل العاشر مدخل للتحليل المالي</vt:lpstr>
      <vt:lpstr>الفصـــــــل العاشر مدخل للتحليل المالي</vt:lpstr>
      <vt:lpstr>الفصـــــــل العاشر مدخل للتحليل المالي</vt:lpstr>
      <vt:lpstr>الفصـــــــل العاشر مدخل للتحليل المالي</vt:lpstr>
      <vt:lpstr>الفصـــــــل العاشر مدخل للتحليل المالي</vt:lpstr>
      <vt:lpstr>الفصـــــــل العاشر مدخل للتحليل المالي</vt:lpstr>
      <vt:lpstr>الفصـــــــل العاشر مدخل للتحليل المالي</vt:lpstr>
      <vt:lpstr>الفصـــــــل العاشر مدخل للتحليل المالي</vt:lpstr>
      <vt:lpstr>الفصـــــــل العاشر مدخل للتحليل المالي</vt:lpstr>
      <vt:lpstr>الفصـــــــل العاشر مدخل للتحليل المالي</vt:lpstr>
      <vt:lpstr>الفصـــــــل العاشر مدخل للتحليل المالي</vt:lpstr>
      <vt:lpstr>الفصـــــــل العاشر مدخل للتحليل المالي</vt:lpstr>
      <vt:lpstr>الفصـــــــل العاشر مدخل للتحليل المالي</vt:lpstr>
      <vt:lpstr>الفصـــــــل العاشر مدخل للتحليل المالي</vt:lpstr>
      <vt:lpstr>الفصـــــــل العاشر مدخل للتحليل المالي</vt:lpstr>
      <vt:lpstr>الفصـــــــل العاشر مدخل للتحليل المالي</vt:lpstr>
      <vt:lpstr>الفصـــــــل العاشر مدخل للتحليل المالي</vt:lpstr>
      <vt:lpstr>الفصـــــــل العاشر مدخل للتحليل المالي</vt:lpstr>
      <vt:lpstr>الفصـــــــل العاشر مدخل للتحليل المالي</vt:lpstr>
      <vt:lpstr>الفصـــــــل العاشر مدخل للتحليل المالي</vt:lpstr>
      <vt:lpstr>الفصـــــــل العاشر مدخل للتحليل المالي</vt:lpstr>
      <vt:lpstr>الفصـــــــل العاشر مدخل للتحليل المالي</vt:lpstr>
      <vt:lpstr>الفصـــــــل العاشر مدخل للتحليل المالي</vt:lpstr>
      <vt:lpstr>الفصـــــــل العاشر مدخل للتحليل المالي</vt:lpstr>
      <vt:lpstr>الفصـــــــل العاشر مدخل للتحليل المالي</vt:lpstr>
      <vt:lpstr> الفصـــــــل العاشر مدخل للتحليل المالي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مالــــــــــــية المؤسسة</dc:title>
  <dc:creator>AVAS</dc:creator>
  <cp:lastModifiedBy>Abdeldjelil BOUDAH</cp:lastModifiedBy>
  <cp:revision>54</cp:revision>
  <dcterms:created xsi:type="dcterms:W3CDTF">2015-11-01T07:31:46Z</dcterms:created>
  <dcterms:modified xsi:type="dcterms:W3CDTF">2025-05-06T22:02:12Z</dcterms:modified>
</cp:coreProperties>
</file>