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02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EC119D-0036-850D-F7C2-14B34B640AB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73A6E-11CE-5802-C6A6-2F1AAA290D5F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9A0A0-8B9A-BCAA-08F0-04D1D47E1F8D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872B21-96C3-A420-787B-FFA8581DD863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D69E292-ABD2-4BC0-8F40-69A857017F08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81617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8E2ABF-E970-BB02-84C0-1E93FF29EE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98AFDA-740A-C3A9-AF72-40A166718211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zxx-none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6BAEAC24-26A1-F2A0-BF52-0F8816DEAE8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E35DB2-5222-A0FA-0A6D-6B4DD6357E61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A2074-511F-1AB0-8462-030B5301941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D56AD-4CC6-1A73-1B6B-DA7B73C0D1C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E5FADC26-0AD4-4714-BA04-B8379DD5ACF0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140152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zx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57A07-C89E-DFE5-0492-14C0C276E4B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510AE91-A726-43B7-83EC-DD4ED3D57021}" type="slidenum">
              <a:t>1</a:t>
            </a:fld>
            <a:endParaRPr lang="zxx-none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8C96BD-7AAF-258D-F790-77190AC492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68DC12-69ED-375B-B164-FB471744D52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E6DFC-FA4E-5CA4-0F3D-D5E2D74187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625E6C8-AED1-4A87-882C-CCCF0A993124}" type="slidenum">
              <a:t>2</a:t>
            </a:fld>
            <a:endParaRPr lang="zxx-none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FB7217-500D-E05E-1846-75EF762305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C04203-727A-C7AB-662F-231DB14BC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71397-63A5-EC64-5D9A-CCDC57273F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6C34BB3-693E-41EE-A703-775C76F1AD1D}" type="slidenum">
              <a:t>3</a:t>
            </a:fld>
            <a:endParaRPr lang="zxx-none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F93E99-6ED7-C08E-47B8-7CF61622EE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789D11-2836-6001-8D22-31CFF2A874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F27EB-BF2B-8870-0A28-047E2C48A7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5D9BA3B-DD94-48F9-AF89-4FA771AB74AB}" type="slidenum">
              <a:t>4</a:t>
            </a:fld>
            <a:endParaRPr lang="zxx-none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111AF7-DFBA-7AB1-7582-B5BF0129F8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8E1065-7F26-4792-E81D-69A3E01F58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20DB6-9684-D227-29B7-82AA397DA0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B0E170B-467F-4156-B855-94494C48FE01}" type="slidenum">
              <a:t>5</a:t>
            </a:fld>
            <a:endParaRPr lang="zxx-none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FEEBFD-9839-52C7-502D-A7622EFA0D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8BB862-8BBA-1D41-C3FA-6633959DEC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F15CE-4963-30F5-C089-4FFCE4C4A8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B135759-7DED-4FDA-83CC-BB6CE48AC6E4}" type="slidenum">
              <a:t>6</a:t>
            </a:fld>
            <a:endParaRPr lang="zxx-none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89690B-7FC5-202F-094B-F932B540F3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EF0985-A316-A146-1C71-ABEEF02655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B53E4-03C5-8ACB-CAB5-0DEF6A320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51DEB4-F763-3BC1-E0CD-4C119F37D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14980-1F38-CBF7-485F-2304DE29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5A33C-F6DE-AA13-2650-7F8CC5F0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9C4F-C7CB-8979-C6BF-3F142854D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1E5BAF-FB07-4E60-ACDE-311538922953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61325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529EB-83A5-B208-177F-AC32F180B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DD00C2-5DE3-6772-365A-CBFA51487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486BC-1D29-68ED-DF8B-87A710A6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3F506-9883-8D2D-857F-4330FA81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23785-501C-99E0-5E4E-16483230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963009-864F-4326-BFFC-73EEAD23AD5E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87861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7CB9BA-5B4D-1E02-9B7D-B050291F5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0DA6C-DDAF-32E1-00B0-6C253027B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C7CAC-ABEC-0337-6DFA-88FCC155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87D84-3C1F-D024-CB9E-91F80C0F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574BE-0158-5D61-D1CF-22441773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139164-E221-407D-812F-9C9A0FA7841F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9389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C09BF-823F-646D-DDEE-5A6E55F22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5BFB2-6DDF-6436-1966-BE834007C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7ABE5-4297-02D1-F958-B5EAB63A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A93E5-F3CC-0D6C-5DF8-0716C808E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DE26D-4C34-56E0-29D6-7685626F5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39FA91-15FF-4B3B-AA4F-6922129C7E19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67005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6F94-2611-7610-C8B9-87CF8E432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549D-3B91-835C-5693-52DA5FD0D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9F5CE-65F3-1F87-3803-A518744A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7F09-9A33-DF36-FD77-658DAF2FB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14C6A-DAF8-920C-4CE4-80BBEFC0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98925A-DF21-4D13-B719-8073A8F03F15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537323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8AC1F-D551-8CD5-A553-5FF2B10B1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4844E-EEDF-5724-0C31-DF12F98D7D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71FE50-E081-AC7E-A550-17967A3A0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AAE6B-2E8F-C2A4-8178-9DFA598F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70265-2BC8-EDCF-CA50-924901A62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808B9-E7B0-5AD2-123C-8EAE71A0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511CCD-6B55-497A-BC76-9C93CA56A871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51882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32AF6-B898-8B25-EB71-A1336A4DD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32979-CE60-9A5C-2796-EC48E3C12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EA89B-A78C-3F77-EB73-654DB5DF5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D11D3-F76B-018E-37FD-6A2B51295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2DC21-5247-2498-B3A5-19B588C51C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1B9AC-714F-A6BC-1E4F-EA318BC9C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D79098-7FCE-8B89-7491-2FD77A3D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A40E0-34C2-BC3D-002A-A1B87929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BA0F93-FC66-46B0-A637-32E9CCCA60F3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76342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B7FA-2D5F-792C-1310-D6415A727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5301E-FE50-8028-681A-3E50244B8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EA51DB-E31F-5BE3-2F53-99495ABD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72948-CCA2-1BBE-E4EF-E10849642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FBF6C9-0A02-4155-BBF3-93C49AB7FE82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949170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2E9500-EF63-D0BC-0964-82861F3DD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E108ED-6B04-3499-EFD1-3949286C9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30B90-0D90-968A-5D92-A10D626A5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870176-A6C5-4722-A633-FE72CC333E6E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18662398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550A-FF9B-3BAA-0E32-60430B42B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11D04-22D6-E143-9E23-2E3F8A786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34E8D9-F5F3-79B0-91FE-B499E8743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F3807-38AA-8B8E-6A95-7392A0BDD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2A5FB-2D2E-CC02-D24A-978B9058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C7CB8-2A06-F38C-3382-502B5AC5C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571C37E-D033-4550-AAA6-6C891C2DC8CA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71466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FC091-CFC9-F1F6-A256-D0CCB8963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E316BC-28E9-2472-B5D6-B7364E7C8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C9426-305C-505C-0057-552C9B229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980EC-910F-7F25-27F5-9AC4485D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05768-3FA7-8FDE-5D86-051D16631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6CE61-ABB5-9B68-0A3B-FD54B24A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0F201F0-BE1C-4E33-8EEF-4EF5C3E3C712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07582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760878-7C07-96E5-6FDF-D0344101AB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C799F-F679-D14D-198B-F2E091D56A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zx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841A1-C4DE-D3D7-9F23-097903F8787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671CD-9420-5632-D40E-7828A22F0B6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E8023-662E-0071-B291-5A5AC8435EA5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24067448-B579-47EB-92EE-2EF96CB473D7}" type="slidenum">
              <a:t>‹#›</a:t>
            </a:fld>
            <a:endParaRPr lang="zx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zx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zxx-none" sz="32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7542C6D-1105-6D92-1BBE-F0E0FF3B8F30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/>
          <a:p>
            <a:pPr lvl="0" algn="ctr"/>
            <a:r>
              <a:rPr lang="zxx-none" sz="4800" b="1"/>
              <a:t>Structure and Organisation of a Research Introduction</a:t>
            </a:r>
          </a:p>
          <a:p>
            <a:pPr lvl="0" algn="l"/>
            <a:r>
              <a:rPr lang="zxx-none" b="1"/>
              <a:t>              </a:t>
            </a:r>
            <a:r>
              <a:rPr lang="zxx-none" sz="2000" b="1"/>
              <a:t>Lecture 07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B864-296C-44AE-9722-EFF6E1DE96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xx-none"/>
              <a:t>What is an academic introduction?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4E787-0BC0-8FD7-4F20-C9271FD49F4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640" y="2635919"/>
            <a:ext cx="9071640" cy="3254759"/>
          </a:xfrm>
        </p:spPr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zxx-none"/>
              <a:t>An </a:t>
            </a:r>
            <a:r>
              <a:rPr lang="zxx-none">
                <a:solidFill>
                  <a:srgbClr val="579D1C"/>
                </a:solidFill>
              </a:rPr>
              <a:t>introduction</a:t>
            </a:r>
            <a:r>
              <a:rPr lang="zxx-none"/>
              <a:t> is the most important section of a thesis. It informs the reader of the </a:t>
            </a:r>
            <a:r>
              <a:rPr lang="zxx-none" b="1"/>
              <a:t>context</a:t>
            </a:r>
            <a:r>
              <a:rPr lang="zxx-none"/>
              <a:t> and what is your </a:t>
            </a:r>
            <a:r>
              <a:rPr lang="zxx-none" b="1"/>
              <a:t>stance</a:t>
            </a:r>
            <a:r>
              <a:rPr lang="zxx-none"/>
              <a:t> on the subject.</a:t>
            </a:r>
          </a:p>
          <a:p>
            <a:pPr lvl="0">
              <a:buSzPct val="45000"/>
              <a:buFont typeface="StarSymbol"/>
              <a:buChar char="●"/>
            </a:pPr>
            <a:r>
              <a:rPr lang="zxx-none"/>
              <a:t> It is usually written </a:t>
            </a:r>
            <a:r>
              <a:rPr lang="zxx-none" b="1"/>
              <a:t>after</a:t>
            </a:r>
            <a:r>
              <a:rPr lang="zxx-none"/>
              <a:t> the main body</a:t>
            </a:r>
          </a:p>
          <a:p>
            <a:pPr lvl="0">
              <a:buSzPct val="45000"/>
              <a:buFont typeface="StarSymbol"/>
              <a:buChar char="●"/>
            </a:pPr>
            <a:r>
              <a:rPr lang="zxx-none"/>
              <a:t>It should include a number of </a:t>
            </a:r>
            <a:r>
              <a:rPr lang="zxx-none" b="1"/>
              <a:t>key parts</a:t>
            </a:r>
            <a:r>
              <a:rPr lang="zxx-none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7E8DB-C8CB-4C8F-CA32-4C1DE6C366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xx-none"/>
              <a:t>What is an academic introduction?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CE0B3-C426-BC74-80D2-CC3EA45214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640" y="2635919"/>
            <a:ext cx="9071640" cy="3254759"/>
          </a:xfrm>
        </p:spPr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zxx-none"/>
              <a:t>There is no </a:t>
            </a:r>
            <a:r>
              <a:rPr lang="zxx-none" b="1"/>
              <a:t>one way</a:t>
            </a:r>
            <a:r>
              <a:rPr lang="zxx-none"/>
              <a:t> to write an Introduction.</a:t>
            </a:r>
          </a:p>
          <a:p>
            <a:pPr lvl="0">
              <a:buSzPct val="45000"/>
              <a:buFont typeface="StarSymbol"/>
              <a:buChar char="●"/>
            </a:pPr>
            <a:r>
              <a:rPr lang="zxx-none"/>
              <a:t> But the structure in this lecture is to help Master Students to identify key section of an introduction and the importance of thesis statement.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D7404-B4CE-6C49-E2A1-F0AA7F7E6A8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xx-none"/>
              <a:t>Structure of the Thesis Introduction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EC70AB-5E1B-1EA2-83FD-5E86B0F9D6EB}"/>
              </a:ext>
            </a:extLst>
          </p:cNvPr>
          <p:cNvGraphicFramePr>
            <a:graphicFrameLocks noGrp="1"/>
          </p:cNvGraphicFramePr>
          <p:nvPr/>
        </p:nvGraphicFramePr>
        <p:xfrm>
          <a:off x="646200" y="2120400"/>
          <a:ext cx="9360000" cy="4572000"/>
        </p:xfrm>
        <a:graphic>
          <a:graphicData uri="http://schemas.openxmlformats.org/drawingml/2006/table">
            <a:tbl>
              <a:tblPr firstRow="1" bandRow="1"/>
              <a:tblGrid>
                <a:gridCol w="3521880">
                  <a:extLst>
                    <a:ext uri="{9D8B030D-6E8A-4147-A177-3AD203B41FA5}">
                      <a16:colId xmlns:a16="http://schemas.microsoft.com/office/drawing/2014/main" val="1055486643"/>
                    </a:ext>
                  </a:extLst>
                </a:gridCol>
                <a:gridCol w="5838120">
                  <a:extLst>
                    <a:ext uri="{9D8B030D-6E8A-4147-A177-3AD203B41FA5}">
                      <a16:colId xmlns:a16="http://schemas.microsoft.com/office/drawing/2014/main" val="2920927900"/>
                    </a:ext>
                  </a:extLst>
                </a:gridCol>
              </a:tblGrid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Opening 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Introducing the Research field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stating the research problem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layout of the chapter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499169"/>
                  </a:ext>
                </a:extLst>
              </a:tr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Background of the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providing essential background information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Evidence with references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fondation of the research and its concepts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1800" b="0" i="0" u="none" strike="noStrike" kern="1200">
                        <a:ln>
                          <a:noFill/>
                        </a:ln>
                        <a:latin typeface="Arial" pitchFamily="18"/>
                        <a:ea typeface="Andale Sans UI" pitchFamily="2"/>
                        <a:cs typeface="Tahoma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558143"/>
                  </a:ext>
                </a:extLst>
              </a:tr>
              <a:tr h="3434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>
                          <a:solidFill>
                            <a:srgbClr val="579D1C"/>
                          </a:solidFill>
                        </a:defRPr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Research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Identifies the research gaps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Identifies the missing information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Need for filling the research gaps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022844"/>
                  </a:ext>
                </a:extLst>
              </a:tr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Research aims and 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- 1 aim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- 3-5 Objectives supporting the aim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012715"/>
                  </a:ext>
                </a:extLst>
              </a:tr>
              <a:tr h="3434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>
                          <a:solidFill>
                            <a:srgbClr val="579D1C"/>
                          </a:solidFill>
                        </a:defRPr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Significance of the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contribution to Academia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contribution to Industry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contribution to governement/economy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54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D6B3-EEB8-1EEF-1487-A95506AFEB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xx-none"/>
              <a:t>Structure of the Thesis Introduction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A78F09F-C7E3-A1F7-3D60-1F011977F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294846"/>
              </p:ext>
            </p:extLst>
          </p:nvPr>
        </p:nvGraphicFramePr>
        <p:xfrm>
          <a:off x="646200" y="2120400"/>
          <a:ext cx="9360000" cy="1828800"/>
        </p:xfrm>
        <a:graphic>
          <a:graphicData uri="http://schemas.openxmlformats.org/drawingml/2006/table">
            <a:tbl>
              <a:tblPr firstRow="1" bandRow="1"/>
              <a:tblGrid>
                <a:gridCol w="3521880">
                  <a:extLst>
                    <a:ext uri="{9D8B030D-6E8A-4147-A177-3AD203B41FA5}">
                      <a16:colId xmlns:a16="http://schemas.microsoft.com/office/drawing/2014/main" val="3113808317"/>
                    </a:ext>
                  </a:extLst>
                </a:gridCol>
                <a:gridCol w="5838120">
                  <a:extLst>
                    <a:ext uri="{9D8B030D-6E8A-4147-A177-3AD203B41FA5}">
                      <a16:colId xmlns:a16="http://schemas.microsoft.com/office/drawing/2014/main" val="1730130187"/>
                    </a:ext>
                  </a:extLst>
                </a:gridCol>
              </a:tblGrid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Limitations of the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Methodological limitations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Conceptual limitations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Theoritical limitations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667370"/>
                  </a:ext>
                </a:extLst>
              </a:tr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1">
                          <a:solidFill>
                            <a:srgbClr val="579D1C"/>
                          </a:solidFill>
                        </a:defRPr>
                      </a:pPr>
                      <a:r>
                        <a:rPr lang="de-DE" sz="1800" b="1" i="0" u="none" strike="noStrike" kern="1200">
                          <a:ln>
                            <a:noFill/>
                          </a:ln>
                          <a:solidFill>
                            <a:srgbClr val="579D1C"/>
                          </a:solidFill>
                          <a:latin typeface="Arial" pitchFamily="18"/>
                          <a:ea typeface="Andale Sans UI" pitchFamily="2"/>
                          <a:cs typeface="Tahoma" pitchFamily="2"/>
                        </a:rPr>
                        <a:t>Thesis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Structure of the rest of the thesis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8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ndale Sans UI" pitchFamily="2"/>
                          <a:cs typeface="Tahoma" pitchFamily="2"/>
                        </a:rPr>
                        <a:t>- can be presented in the form of Text/Diagram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de-DE" sz="1800" b="0" i="0" u="none" strike="noStrike" kern="1200" dirty="0">
                        <a:ln>
                          <a:noFill/>
                        </a:ln>
                        <a:latin typeface="Arial" pitchFamily="18"/>
                        <a:ea typeface="Andale Sans UI" pitchFamily="2"/>
                        <a:cs typeface="Tahoma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542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C86F7-67DB-1B8C-863E-96BBA6B28A4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xx-none"/>
              <a:t>Structure of the Thesis Introduction (</a:t>
            </a:r>
            <a:r>
              <a:rPr lang="zxx-none">
                <a:solidFill>
                  <a:srgbClr val="C5000B"/>
                </a:solidFill>
              </a:rPr>
              <a:t>Example</a:t>
            </a:r>
            <a:r>
              <a:rPr lang="zxx-none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249</Words>
  <Application>Microsoft Office PowerPoint</Application>
  <PresentationFormat>Widescreen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StarSymbol</vt:lpstr>
      <vt:lpstr>Times New Roman</vt:lpstr>
      <vt:lpstr>Default</vt:lpstr>
      <vt:lpstr>PowerPoint Presentation</vt:lpstr>
      <vt:lpstr>What is an academic introduction?</vt:lpstr>
      <vt:lpstr>What is an academic introduction?</vt:lpstr>
      <vt:lpstr>Structure of the Thesis Introduction</vt:lpstr>
      <vt:lpstr>Structure of the Thesis Introduction</vt:lpstr>
      <vt:lpstr>Structure of the Thesis Introduction (Example)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  <cp:lastModifiedBy>Dell</cp:lastModifiedBy>
  <cp:revision>5</cp:revision>
  <dcterms:created xsi:type="dcterms:W3CDTF">2009-04-16T11:32:32Z</dcterms:created>
  <dcterms:modified xsi:type="dcterms:W3CDTF">2025-03-19T06:54:19Z</dcterms:modified>
</cp:coreProperties>
</file>