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59" r:id="rId5"/>
    <p:sldId id="269" r:id="rId6"/>
    <p:sldId id="262" r:id="rId7"/>
    <p:sldId id="270"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B552EA-8DBA-4E2B-B840-464B792B725A}" type="doc">
      <dgm:prSet loTypeId="urn:microsoft.com/office/officeart/2005/8/layout/cycle4#1" loCatId="relationship" qsTypeId="urn:microsoft.com/office/officeart/2005/8/quickstyle/3d1" qsCatId="3D" csTypeId="urn:microsoft.com/office/officeart/2005/8/colors/colorful1#1" csCatId="colorful" phldr="1"/>
      <dgm:spPr/>
      <dgm:t>
        <a:bodyPr/>
        <a:lstStyle/>
        <a:p>
          <a:endParaRPr lang="fr-FR"/>
        </a:p>
      </dgm:t>
    </dgm:pt>
    <dgm:pt modelId="{8B1E9A25-F4FB-4159-A3BB-42CA6BE49760}">
      <dgm:prSet phldrT="[Texte]"/>
      <dgm:spPr/>
      <dgm:t>
        <a:bodyPr/>
        <a:lstStyle/>
        <a:p>
          <a:r>
            <a:rPr lang="ar-DZ" b="1" dirty="0" smtClean="0"/>
            <a:t>فضائح الامتثال</a:t>
          </a:r>
          <a:endParaRPr lang="fr-FR" dirty="0"/>
        </a:p>
      </dgm:t>
    </dgm:pt>
    <dgm:pt modelId="{286161D6-2BA2-4EAA-B1A2-0E31A6EC04F3}" type="parTrans" cxnId="{51CF577C-7D4F-4311-A295-DEA8DBAF491D}">
      <dgm:prSet/>
      <dgm:spPr/>
      <dgm:t>
        <a:bodyPr/>
        <a:lstStyle/>
        <a:p>
          <a:endParaRPr lang="fr-FR"/>
        </a:p>
      </dgm:t>
    </dgm:pt>
    <dgm:pt modelId="{1DE3E9A2-6377-4184-AB24-C01B9B99F68B}" type="sibTrans" cxnId="{51CF577C-7D4F-4311-A295-DEA8DBAF491D}">
      <dgm:prSet/>
      <dgm:spPr/>
      <dgm:t>
        <a:bodyPr/>
        <a:lstStyle/>
        <a:p>
          <a:endParaRPr lang="fr-FR"/>
        </a:p>
      </dgm:t>
    </dgm:pt>
    <dgm:pt modelId="{BA46FAEA-0E74-4DBE-875E-C0F32919351C}">
      <dgm:prSet phldrT="[Texte]" custT="1"/>
      <dgm:spPr/>
      <dgm:t>
        <a:bodyPr/>
        <a:lstStyle/>
        <a:p>
          <a:pPr rtl="1"/>
          <a:r>
            <a:rPr lang="ar-DZ" sz="1600" dirty="0" smtClean="0"/>
            <a:t>عدم التزام الشركة باللوائح والقوانين يمكن أن يؤدي إلى فضائح تؤثر سلبًا على السمعة</a:t>
          </a:r>
          <a:endParaRPr lang="fr-FR" sz="1600" dirty="0"/>
        </a:p>
      </dgm:t>
    </dgm:pt>
    <dgm:pt modelId="{011EE097-C839-4939-AD43-B95A22F88946}" type="parTrans" cxnId="{27C81EFD-6933-4043-9318-B290F1A9BB04}">
      <dgm:prSet/>
      <dgm:spPr/>
      <dgm:t>
        <a:bodyPr/>
        <a:lstStyle/>
        <a:p>
          <a:endParaRPr lang="fr-FR"/>
        </a:p>
      </dgm:t>
    </dgm:pt>
    <dgm:pt modelId="{0579BBE2-C766-425A-A217-16EB82D18CF3}" type="sibTrans" cxnId="{27C81EFD-6933-4043-9318-B290F1A9BB04}">
      <dgm:prSet/>
      <dgm:spPr/>
      <dgm:t>
        <a:bodyPr/>
        <a:lstStyle/>
        <a:p>
          <a:endParaRPr lang="fr-FR"/>
        </a:p>
      </dgm:t>
    </dgm:pt>
    <dgm:pt modelId="{3D41C44B-3C4F-4E32-BCD2-2A803952BEBB}">
      <dgm:prSet phldrT="[Texte]"/>
      <dgm:spPr/>
      <dgm:t>
        <a:bodyPr/>
        <a:lstStyle/>
        <a:p>
          <a:pPr rtl="1"/>
          <a:r>
            <a:rPr lang="ar-DZ" b="1" dirty="0" smtClean="0"/>
            <a:t>سوء الإدارة</a:t>
          </a:r>
          <a:endParaRPr lang="fr-FR" dirty="0"/>
        </a:p>
      </dgm:t>
    </dgm:pt>
    <dgm:pt modelId="{3DBCC383-C3D7-4A9F-8930-2F8CA6E47B7E}" type="parTrans" cxnId="{D06CB40B-91F5-4952-AE52-89F4F0D36E30}">
      <dgm:prSet/>
      <dgm:spPr/>
      <dgm:t>
        <a:bodyPr/>
        <a:lstStyle/>
        <a:p>
          <a:endParaRPr lang="fr-FR"/>
        </a:p>
      </dgm:t>
    </dgm:pt>
    <dgm:pt modelId="{8A9D36F1-0743-4EB4-BF33-57F8D1F7C297}" type="sibTrans" cxnId="{D06CB40B-91F5-4952-AE52-89F4F0D36E30}">
      <dgm:prSet/>
      <dgm:spPr/>
      <dgm:t>
        <a:bodyPr/>
        <a:lstStyle/>
        <a:p>
          <a:endParaRPr lang="fr-FR"/>
        </a:p>
      </dgm:t>
    </dgm:pt>
    <dgm:pt modelId="{583273D7-8C64-47C1-BB35-DAA91506E380}">
      <dgm:prSet phldrT="[Texte]" custT="1"/>
      <dgm:spPr/>
      <dgm:t>
        <a:bodyPr/>
        <a:lstStyle/>
        <a:p>
          <a:pPr algn="just" rtl="1"/>
          <a:r>
            <a:rPr lang="ar-DZ" sz="1600" dirty="0" smtClean="0"/>
            <a:t>القرارات الإدارية الخاطئة أو غير الفعالة التي قد تؤدي إلى تراجع الثقة بين العملاء أو الشركاء.</a:t>
          </a:r>
          <a:endParaRPr lang="fr-FR" sz="1600" dirty="0"/>
        </a:p>
      </dgm:t>
    </dgm:pt>
    <dgm:pt modelId="{BB4C642D-F60F-48B4-B602-37911A972C71}" type="parTrans" cxnId="{D552EA83-0F05-4A4F-B7C5-145E1B5006EF}">
      <dgm:prSet/>
      <dgm:spPr/>
      <dgm:t>
        <a:bodyPr/>
        <a:lstStyle/>
        <a:p>
          <a:endParaRPr lang="fr-FR"/>
        </a:p>
      </dgm:t>
    </dgm:pt>
    <dgm:pt modelId="{90DB779D-B696-4FB3-972C-4CC60F93148A}" type="sibTrans" cxnId="{D552EA83-0F05-4A4F-B7C5-145E1B5006EF}">
      <dgm:prSet/>
      <dgm:spPr/>
      <dgm:t>
        <a:bodyPr/>
        <a:lstStyle/>
        <a:p>
          <a:endParaRPr lang="fr-FR"/>
        </a:p>
      </dgm:t>
    </dgm:pt>
    <dgm:pt modelId="{FAC88C4D-9B95-44CA-A2C9-A97BFEDD00DC}">
      <dgm:prSet phldrT="[Texte]"/>
      <dgm:spPr/>
      <dgm:t>
        <a:bodyPr/>
        <a:lstStyle/>
        <a:p>
          <a:r>
            <a:rPr lang="ar-DZ" b="1" dirty="0" smtClean="0"/>
            <a:t>الأزمات الإعلامية</a:t>
          </a:r>
          <a:endParaRPr lang="fr-FR" dirty="0"/>
        </a:p>
      </dgm:t>
    </dgm:pt>
    <dgm:pt modelId="{9CB48D3B-E64C-4974-BE89-7E8CAF92A02F}" type="parTrans" cxnId="{965EEC39-B558-4B67-9662-68B7A43A38CB}">
      <dgm:prSet/>
      <dgm:spPr/>
      <dgm:t>
        <a:bodyPr/>
        <a:lstStyle/>
        <a:p>
          <a:endParaRPr lang="fr-FR"/>
        </a:p>
      </dgm:t>
    </dgm:pt>
    <dgm:pt modelId="{C3AF4AA2-FC86-4AE5-892C-B8C95C57E93E}" type="sibTrans" cxnId="{965EEC39-B558-4B67-9662-68B7A43A38CB}">
      <dgm:prSet/>
      <dgm:spPr/>
      <dgm:t>
        <a:bodyPr/>
        <a:lstStyle/>
        <a:p>
          <a:endParaRPr lang="fr-FR"/>
        </a:p>
      </dgm:t>
    </dgm:pt>
    <dgm:pt modelId="{EB4B6A52-8D1F-480A-A466-F3494DB5A8BA}">
      <dgm:prSet phldrT="[Texte]" custT="1"/>
      <dgm:spPr/>
      <dgm:t>
        <a:bodyPr/>
        <a:lstStyle/>
        <a:p>
          <a:pPr rtl="1"/>
          <a:r>
            <a:rPr lang="ar-DZ" sz="1600" dirty="0" smtClean="0"/>
            <a:t>التغطية الإعلامية السلبية، سواء كانت دقيقة أو لا، يمكن أن تلحق الضرر بسمعة الشركة بسرعة كبيرة</a:t>
          </a:r>
          <a:endParaRPr lang="fr-FR" sz="1600" dirty="0"/>
        </a:p>
      </dgm:t>
    </dgm:pt>
    <dgm:pt modelId="{9BDB99E0-E6FB-4627-9FA5-9EC8AFE2EA86}" type="parTrans" cxnId="{B1890E09-58C9-4DDF-8E44-765B3DCD98AD}">
      <dgm:prSet/>
      <dgm:spPr/>
      <dgm:t>
        <a:bodyPr/>
        <a:lstStyle/>
        <a:p>
          <a:endParaRPr lang="fr-FR"/>
        </a:p>
      </dgm:t>
    </dgm:pt>
    <dgm:pt modelId="{617AA1D9-1B60-4794-BFD4-F8696CE2D4D9}" type="sibTrans" cxnId="{B1890E09-58C9-4DDF-8E44-765B3DCD98AD}">
      <dgm:prSet/>
      <dgm:spPr/>
      <dgm:t>
        <a:bodyPr/>
        <a:lstStyle/>
        <a:p>
          <a:endParaRPr lang="fr-FR"/>
        </a:p>
      </dgm:t>
    </dgm:pt>
    <dgm:pt modelId="{46309E63-ECF1-44CC-89F0-5F3DD1365996}">
      <dgm:prSet phldrT="[Texte]"/>
      <dgm:spPr/>
      <dgm:t>
        <a:bodyPr/>
        <a:lstStyle/>
        <a:p>
          <a:r>
            <a:rPr lang="ar-DZ" b="1" dirty="0" smtClean="0"/>
            <a:t>مشاكل جودة المنتج</a:t>
          </a:r>
          <a:endParaRPr lang="fr-FR" dirty="0"/>
        </a:p>
      </dgm:t>
    </dgm:pt>
    <dgm:pt modelId="{FED0DE8C-3544-4D5C-811F-7D010FAAD38B}" type="parTrans" cxnId="{15F44A7F-EE88-42DD-98C9-239726796798}">
      <dgm:prSet/>
      <dgm:spPr/>
      <dgm:t>
        <a:bodyPr/>
        <a:lstStyle/>
        <a:p>
          <a:endParaRPr lang="fr-FR"/>
        </a:p>
      </dgm:t>
    </dgm:pt>
    <dgm:pt modelId="{D75ECA1C-97AE-4B78-BE71-3CF69F523B12}" type="sibTrans" cxnId="{15F44A7F-EE88-42DD-98C9-239726796798}">
      <dgm:prSet/>
      <dgm:spPr/>
      <dgm:t>
        <a:bodyPr/>
        <a:lstStyle/>
        <a:p>
          <a:endParaRPr lang="fr-FR"/>
        </a:p>
      </dgm:t>
    </dgm:pt>
    <dgm:pt modelId="{6A5612B3-8B72-48A1-85B8-8A9D0842D93C}">
      <dgm:prSet phldrT="[Texte]" custT="1"/>
      <dgm:spPr/>
      <dgm:t>
        <a:bodyPr/>
        <a:lstStyle/>
        <a:p>
          <a:pPr rtl="1"/>
          <a:r>
            <a:rPr lang="ar-DZ" sz="1600" dirty="0" smtClean="0"/>
            <a:t>الفشل في تلبية توقعات العملاء بخصوص جودة المنتجات أو الخدمات قد يؤدي إلى تراجع السمعة</a:t>
          </a:r>
          <a:endParaRPr lang="fr-FR" sz="1600" dirty="0"/>
        </a:p>
      </dgm:t>
    </dgm:pt>
    <dgm:pt modelId="{7AC5C6E5-6BA8-4707-82FA-8574D3201FA0}" type="parTrans" cxnId="{DFCE38D0-AD99-409E-AB4A-9CC6D3AD9DDC}">
      <dgm:prSet/>
      <dgm:spPr/>
      <dgm:t>
        <a:bodyPr/>
        <a:lstStyle/>
        <a:p>
          <a:endParaRPr lang="fr-FR"/>
        </a:p>
      </dgm:t>
    </dgm:pt>
    <dgm:pt modelId="{82CA435F-4244-4C65-8C84-9D668E7A4197}" type="sibTrans" cxnId="{DFCE38D0-AD99-409E-AB4A-9CC6D3AD9DDC}">
      <dgm:prSet/>
      <dgm:spPr/>
      <dgm:t>
        <a:bodyPr/>
        <a:lstStyle/>
        <a:p>
          <a:endParaRPr lang="fr-FR"/>
        </a:p>
      </dgm:t>
    </dgm:pt>
    <dgm:pt modelId="{0A659249-5F99-4C7A-94EA-EC9D09F198BB}">
      <dgm:prSet/>
      <dgm:spPr/>
      <dgm:t>
        <a:bodyPr/>
        <a:lstStyle/>
        <a:p>
          <a:pPr algn="l"/>
          <a:endParaRPr lang="fr-FR" sz="1200" dirty="0"/>
        </a:p>
      </dgm:t>
    </dgm:pt>
    <dgm:pt modelId="{E65AC898-27ED-46E3-A870-D1A857EFB634}" type="parTrans" cxnId="{F05E3812-660B-4EEF-BC11-E6CE3D6FBF81}">
      <dgm:prSet/>
      <dgm:spPr/>
      <dgm:t>
        <a:bodyPr/>
        <a:lstStyle/>
        <a:p>
          <a:endParaRPr lang="fr-FR"/>
        </a:p>
      </dgm:t>
    </dgm:pt>
    <dgm:pt modelId="{1195FE4C-D71C-41FB-913C-6A8792B817B0}" type="sibTrans" cxnId="{F05E3812-660B-4EEF-BC11-E6CE3D6FBF81}">
      <dgm:prSet/>
      <dgm:spPr/>
      <dgm:t>
        <a:bodyPr/>
        <a:lstStyle/>
        <a:p>
          <a:endParaRPr lang="fr-FR"/>
        </a:p>
      </dgm:t>
    </dgm:pt>
    <dgm:pt modelId="{F0D5F0CC-4599-443C-B17A-1A989D7E29BB}" type="pres">
      <dgm:prSet presAssocID="{C5B552EA-8DBA-4E2B-B840-464B792B725A}" presName="cycleMatrixDiagram" presStyleCnt="0">
        <dgm:presLayoutVars>
          <dgm:chMax val="1"/>
          <dgm:dir/>
          <dgm:animLvl val="lvl"/>
          <dgm:resizeHandles val="exact"/>
        </dgm:presLayoutVars>
      </dgm:prSet>
      <dgm:spPr/>
      <dgm:t>
        <a:bodyPr/>
        <a:lstStyle/>
        <a:p>
          <a:endParaRPr lang="fr-FR"/>
        </a:p>
      </dgm:t>
    </dgm:pt>
    <dgm:pt modelId="{9E6689C5-DED8-41BF-9A34-6F277ED952F8}" type="pres">
      <dgm:prSet presAssocID="{C5B552EA-8DBA-4E2B-B840-464B792B725A}" presName="children" presStyleCnt="0"/>
      <dgm:spPr/>
    </dgm:pt>
    <dgm:pt modelId="{B749E9CE-3052-4212-AFF2-DF709A070A9F}" type="pres">
      <dgm:prSet presAssocID="{C5B552EA-8DBA-4E2B-B840-464B792B725A}" presName="child1group" presStyleCnt="0"/>
      <dgm:spPr/>
    </dgm:pt>
    <dgm:pt modelId="{4222C926-1373-4050-B1F9-1D828433F284}" type="pres">
      <dgm:prSet presAssocID="{C5B552EA-8DBA-4E2B-B840-464B792B725A}" presName="child1" presStyleLbl="bgAcc1" presStyleIdx="0" presStyleCnt="4"/>
      <dgm:spPr/>
      <dgm:t>
        <a:bodyPr/>
        <a:lstStyle/>
        <a:p>
          <a:endParaRPr lang="fr-FR"/>
        </a:p>
      </dgm:t>
    </dgm:pt>
    <dgm:pt modelId="{2C61FC39-C090-4C41-AE78-62E3CBA41861}" type="pres">
      <dgm:prSet presAssocID="{C5B552EA-8DBA-4E2B-B840-464B792B725A}" presName="child1Text" presStyleLbl="bgAcc1" presStyleIdx="0" presStyleCnt="4">
        <dgm:presLayoutVars>
          <dgm:bulletEnabled val="1"/>
        </dgm:presLayoutVars>
      </dgm:prSet>
      <dgm:spPr/>
      <dgm:t>
        <a:bodyPr/>
        <a:lstStyle/>
        <a:p>
          <a:endParaRPr lang="fr-FR"/>
        </a:p>
      </dgm:t>
    </dgm:pt>
    <dgm:pt modelId="{4DAE9833-99AB-4D85-B087-17095DBE32A9}" type="pres">
      <dgm:prSet presAssocID="{C5B552EA-8DBA-4E2B-B840-464B792B725A}" presName="child2group" presStyleCnt="0"/>
      <dgm:spPr/>
    </dgm:pt>
    <dgm:pt modelId="{461745F7-4FFA-4B14-A593-6AAA31740E21}" type="pres">
      <dgm:prSet presAssocID="{C5B552EA-8DBA-4E2B-B840-464B792B725A}" presName="child2" presStyleLbl="bgAcc1" presStyleIdx="1" presStyleCnt="4"/>
      <dgm:spPr/>
      <dgm:t>
        <a:bodyPr/>
        <a:lstStyle/>
        <a:p>
          <a:endParaRPr lang="fr-FR"/>
        </a:p>
      </dgm:t>
    </dgm:pt>
    <dgm:pt modelId="{15521D34-D684-4641-8B78-C68D788B1009}" type="pres">
      <dgm:prSet presAssocID="{C5B552EA-8DBA-4E2B-B840-464B792B725A}" presName="child2Text" presStyleLbl="bgAcc1" presStyleIdx="1" presStyleCnt="4">
        <dgm:presLayoutVars>
          <dgm:bulletEnabled val="1"/>
        </dgm:presLayoutVars>
      </dgm:prSet>
      <dgm:spPr/>
      <dgm:t>
        <a:bodyPr/>
        <a:lstStyle/>
        <a:p>
          <a:endParaRPr lang="fr-FR"/>
        </a:p>
      </dgm:t>
    </dgm:pt>
    <dgm:pt modelId="{3770AE23-1F2B-48E8-BA5B-A91CD7F5B0E0}" type="pres">
      <dgm:prSet presAssocID="{C5B552EA-8DBA-4E2B-B840-464B792B725A}" presName="child3group" presStyleCnt="0"/>
      <dgm:spPr/>
    </dgm:pt>
    <dgm:pt modelId="{D1F1366E-C8E1-4332-967A-DB03DB8462E2}" type="pres">
      <dgm:prSet presAssocID="{C5B552EA-8DBA-4E2B-B840-464B792B725A}" presName="child3" presStyleLbl="bgAcc1" presStyleIdx="2" presStyleCnt="4" custScaleX="111625"/>
      <dgm:spPr/>
      <dgm:t>
        <a:bodyPr/>
        <a:lstStyle/>
        <a:p>
          <a:endParaRPr lang="fr-FR"/>
        </a:p>
      </dgm:t>
    </dgm:pt>
    <dgm:pt modelId="{67B23ACC-18B2-46BF-80FE-5C4B4228F612}" type="pres">
      <dgm:prSet presAssocID="{C5B552EA-8DBA-4E2B-B840-464B792B725A}" presName="child3Text" presStyleLbl="bgAcc1" presStyleIdx="2" presStyleCnt="4">
        <dgm:presLayoutVars>
          <dgm:bulletEnabled val="1"/>
        </dgm:presLayoutVars>
      </dgm:prSet>
      <dgm:spPr/>
      <dgm:t>
        <a:bodyPr/>
        <a:lstStyle/>
        <a:p>
          <a:endParaRPr lang="fr-FR"/>
        </a:p>
      </dgm:t>
    </dgm:pt>
    <dgm:pt modelId="{CB43AE71-7B88-4A5D-99B6-65AD83AA8EB0}" type="pres">
      <dgm:prSet presAssocID="{C5B552EA-8DBA-4E2B-B840-464B792B725A}" presName="child4group" presStyleCnt="0"/>
      <dgm:spPr/>
    </dgm:pt>
    <dgm:pt modelId="{76D49825-9F2D-4570-B1C2-FAE373FA07F4}" type="pres">
      <dgm:prSet presAssocID="{C5B552EA-8DBA-4E2B-B840-464B792B725A}" presName="child4" presStyleLbl="bgAcc1" presStyleIdx="3" presStyleCnt="4" custScaleX="106288"/>
      <dgm:spPr/>
      <dgm:t>
        <a:bodyPr/>
        <a:lstStyle/>
        <a:p>
          <a:endParaRPr lang="fr-FR"/>
        </a:p>
      </dgm:t>
    </dgm:pt>
    <dgm:pt modelId="{795B49EC-CB9D-4FF0-9A9B-D132DFA481D6}" type="pres">
      <dgm:prSet presAssocID="{C5B552EA-8DBA-4E2B-B840-464B792B725A}" presName="child4Text" presStyleLbl="bgAcc1" presStyleIdx="3" presStyleCnt="4">
        <dgm:presLayoutVars>
          <dgm:bulletEnabled val="1"/>
        </dgm:presLayoutVars>
      </dgm:prSet>
      <dgm:spPr/>
      <dgm:t>
        <a:bodyPr/>
        <a:lstStyle/>
        <a:p>
          <a:endParaRPr lang="fr-FR"/>
        </a:p>
      </dgm:t>
    </dgm:pt>
    <dgm:pt modelId="{12CAC9BA-0EF9-42B6-A910-E36437C55A98}" type="pres">
      <dgm:prSet presAssocID="{C5B552EA-8DBA-4E2B-B840-464B792B725A}" presName="childPlaceholder" presStyleCnt="0"/>
      <dgm:spPr/>
    </dgm:pt>
    <dgm:pt modelId="{55223040-527D-41FF-AA82-2E9C8BFEDF8D}" type="pres">
      <dgm:prSet presAssocID="{C5B552EA-8DBA-4E2B-B840-464B792B725A}" presName="circle" presStyleCnt="0"/>
      <dgm:spPr/>
    </dgm:pt>
    <dgm:pt modelId="{D7439D80-783C-4AC7-8F73-9BB9B2357EAA}" type="pres">
      <dgm:prSet presAssocID="{C5B552EA-8DBA-4E2B-B840-464B792B725A}" presName="quadrant1" presStyleLbl="node1" presStyleIdx="0" presStyleCnt="4">
        <dgm:presLayoutVars>
          <dgm:chMax val="1"/>
          <dgm:bulletEnabled val="1"/>
        </dgm:presLayoutVars>
      </dgm:prSet>
      <dgm:spPr/>
      <dgm:t>
        <a:bodyPr/>
        <a:lstStyle/>
        <a:p>
          <a:endParaRPr lang="fr-FR"/>
        </a:p>
      </dgm:t>
    </dgm:pt>
    <dgm:pt modelId="{0EBA7782-7851-4748-8B80-CCE08F2CCCDE}" type="pres">
      <dgm:prSet presAssocID="{C5B552EA-8DBA-4E2B-B840-464B792B725A}" presName="quadrant2" presStyleLbl="node1" presStyleIdx="1" presStyleCnt="4">
        <dgm:presLayoutVars>
          <dgm:chMax val="1"/>
          <dgm:bulletEnabled val="1"/>
        </dgm:presLayoutVars>
      </dgm:prSet>
      <dgm:spPr/>
      <dgm:t>
        <a:bodyPr/>
        <a:lstStyle/>
        <a:p>
          <a:endParaRPr lang="fr-FR"/>
        </a:p>
      </dgm:t>
    </dgm:pt>
    <dgm:pt modelId="{315D812E-FB98-4D9D-BBDB-5D773E2FB1E0}" type="pres">
      <dgm:prSet presAssocID="{C5B552EA-8DBA-4E2B-B840-464B792B725A}" presName="quadrant3" presStyleLbl="node1" presStyleIdx="2" presStyleCnt="4">
        <dgm:presLayoutVars>
          <dgm:chMax val="1"/>
          <dgm:bulletEnabled val="1"/>
        </dgm:presLayoutVars>
      </dgm:prSet>
      <dgm:spPr/>
      <dgm:t>
        <a:bodyPr/>
        <a:lstStyle/>
        <a:p>
          <a:endParaRPr lang="fr-FR"/>
        </a:p>
      </dgm:t>
    </dgm:pt>
    <dgm:pt modelId="{74BBC1E7-0833-48FB-BCB1-CF6A306AC0F8}" type="pres">
      <dgm:prSet presAssocID="{C5B552EA-8DBA-4E2B-B840-464B792B725A}" presName="quadrant4" presStyleLbl="node1" presStyleIdx="3" presStyleCnt="4">
        <dgm:presLayoutVars>
          <dgm:chMax val="1"/>
          <dgm:bulletEnabled val="1"/>
        </dgm:presLayoutVars>
      </dgm:prSet>
      <dgm:spPr/>
      <dgm:t>
        <a:bodyPr/>
        <a:lstStyle/>
        <a:p>
          <a:endParaRPr lang="fr-FR"/>
        </a:p>
      </dgm:t>
    </dgm:pt>
    <dgm:pt modelId="{767CF4C6-8295-477E-B714-0EB874E3AA60}" type="pres">
      <dgm:prSet presAssocID="{C5B552EA-8DBA-4E2B-B840-464B792B725A}" presName="quadrantPlaceholder" presStyleCnt="0"/>
      <dgm:spPr/>
    </dgm:pt>
    <dgm:pt modelId="{83EA6DF9-7FCC-4437-B418-03EB1352EF4C}" type="pres">
      <dgm:prSet presAssocID="{C5B552EA-8DBA-4E2B-B840-464B792B725A}" presName="center1" presStyleLbl="fgShp" presStyleIdx="0" presStyleCnt="2"/>
      <dgm:spPr/>
    </dgm:pt>
    <dgm:pt modelId="{812A86DD-3A48-4626-96E2-89838AF48B36}" type="pres">
      <dgm:prSet presAssocID="{C5B552EA-8DBA-4E2B-B840-464B792B725A}" presName="center2" presStyleLbl="fgShp" presStyleIdx="1" presStyleCnt="2"/>
      <dgm:spPr/>
    </dgm:pt>
  </dgm:ptLst>
  <dgm:cxnLst>
    <dgm:cxn modelId="{D552EA83-0F05-4A4F-B7C5-145E1B5006EF}" srcId="{3D41C44B-3C4F-4E32-BCD2-2A803952BEBB}" destId="{583273D7-8C64-47C1-BB35-DAA91506E380}" srcOrd="0" destOrd="0" parTransId="{BB4C642D-F60F-48B4-B602-37911A972C71}" sibTransId="{90DB779D-B696-4FB3-972C-4CC60F93148A}"/>
    <dgm:cxn modelId="{27C81EFD-6933-4043-9318-B290F1A9BB04}" srcId="{8B1E9A25-F4FB-4159-A3BB-42CA6BE49760}" destId="{BA46FAEA-0E74-4DBE-875E-C0F32919351C}" srcOrd="0" destOrd="0" parTransId="{011EE097-C839-4939-AD43-B95A22F88946}" sibTransId="{0579BBE2-C766-425A-A217-16EB82D18CF3}"/>
    <dgm:cxn modelId="{15F44A7F-EE88-42DD-98C9-239726796798}" srcId="{C5B552EA-8DBA-4E2B-B840-464B792B725A}" destId="{46309E63-ECF1-44CC-89F0-5F3DD1365996}" srcOrd="3" destOrd="0" parTransId="{FED0DE8C-3544-4D5C-811F-7D010FAAD38B}" sibTransId="{D75ECA1C-97AE-4B78-BE71-3CF69F523B12}"/>
    <dgm:cxn modelId="{F05E3812-660B-4EEF-BC11-E6CE3D6FBF81}" srcId="{3D41C44B-3C4F-4E32-BCD2-2A803952BEBB}" destId="{0A659249-5F99-4C7A-94EA-EC9D09F198BB}" srcOrd="1" destOrd="0" parTransId="{E65AC898-27ED-46E3-A870-D1A857EFB634}" sibTransId="{1195FE4C-D71C-41FB-913C-6A8792B817B0}"/>
    <dgm:cxn modelId="{965EEC39-B558-4B67-9662-68B7A43A38CB}" srcId="{C5B552EA-8DBA-4E2B-B840-464B792B725A}" destId="{FAC88C4D-9B95-44CA-A2C9-A97BFEDD00DC}" srcOrd="2" destOrd="0" parTransId="{9CB48D3B-E64C-4974-BE89-7E8CAF92A02F}" sibTransId="{C3AF4AA2-FC86-4AE5-892C-B8C95C57E93E}"/>
    <dgm:cxn modelId="{FA663F74-DED2-42A8-9FDE-B0CFF52F305A}" type="presOf" srcId="{583273D7-8C64-47C1-BB35-DAA91506E380}" destId="{15521D34-D684-4641-8B78-C68D788B1009}" srcOrd="1" destOrd="0" presId="urn:microsoft.com/office/officeart/2005/8/layout/cycle4#1"/>
    <dgm:cxn modelId="{51CF577C-7D4F-4311-A295-DEA8DBAF491D}" srcId="{C5B552EA-8DBA-4E2B-B840-464B792B725A}" destId="{8B1E9A25-F4FB-4159-A3BB-42CA6BE49760}" srcOrd="0" destOrd="0" parTransId="{286161D6-2BA2-4EAA-B1A2-0E31A6EC04F3}" sibTransId="{1DE3E9A2-6377-4184-AB24-C01B9B99F68B}"/>
    <dgm:cxn modelId="{7D06E9CF-2975-4760-B21D-5A0F65A8D656}" type="presOf" srcId="{6A5612B3-8B72-48A1-85B8-8A9D0842D93C}" destId="{795B49EC-CB9D-4FF0-9A9B-D132DFA481D6}" srcOrd="1" destOrd="0" presId="urn:microsoft.com/office/officeart/2005/8/layout/cycle4#1"/>
    <dgm:cxn modelId="{1E6B5E68-D379-4B50-8575-3D91E08196A4}" type="presOf" srcId="{C5B552EA-8DBA-4E2B-B840-464B792B725A}" destId="{F0D5F0CC-4599-443C-B17A-1A989D7E29BB}" srcOrd="0" destOrd="0" presId="urn:microsoft.com/office/officeart/2005/8/layout/cycle4#1"/>
    <dgm:cxn modelId="{816E546C-274C-42B4-BE4F-F5EF7294DB9B}" type="presOf" srcId="{583273D7-8C64-47C1-BB35-DAA91506E380}" destId="{461745F7-4FFA-4B14-A593-6AAA31740E21}" srcOrd="0" destOrd="0" presId="urn:microsoft.com/office/officeart/2005/8/layout/cycle4#1"/>
    <dgm:cxn modelId="{40E3722F-E24D-489C-B999-03AEC0228F4F}" type="presOf" srcId="{FAC88C4D-9B95-44CA-A2C9-A97BFEDD00DC}" destId="{315D812E-FB98-4D9D-BBDB-5D773E2FB1E0}" srcOrd="0" destOrd="0" presId="urn:microsoft.com/office/officeart/2005/8/layout/cycle4#1"/>
    <dgm:cxn modelId="{CBFBC9F2-6C80-469A-8BE7-FADB2F263270}" type="presOf" srcId="{6A5612B3-8B72-48A1-85B8-8A9D0842D93C}" destId="{76D49825-9F2D-4570-B1C2-FAE373FA07F4}" srcOrd="0" destOrd="0" presId="urn:microsoft.com/office/officeart/2005/8/layout/cycle4#1"/>
    <dgm:cxn modelId="{77C5C9A4-5F2F-4DD1-8102-E859B385C1E8}" type="presOf" srcId="{EB4B6A52-8D1F-480A-A466-F3494DB5A8BA}" destId="{67B23ACC-18B2-46BF-80FE-5C4B4228F612}" srcOrd="1" destOrd="0" presId="urn:microsoft.com/office/officeart/2005/8/layout/cycle4#1"/>
    <dgm:cxn modelId="{DDF9F552-F89D-46BD-990C-9DFD19778A93}" type="presOf" srcId="{3D41C44B-3C4F-4E32-BCD2-2A803952BEBB}" destId="{0EBA7782-7851-4748-8B80-CCE08F2CCCDE}" srcOrd="0" destOrd="0" presId="urn:microsoft.com/office/officeart/2005/8/layout/cycle4#1"/>
    <dgm:cxn modelId="{90E729F2-D229-409B-9D7D-6F218063D14C}" type="presOf" srcId="{0A659249-5F99-4C7A-94EA-EC9D09F198BB}" destId="{461745F7-4FFA-4B14-A593-6AAA31740E21}" srcOrd="0" destOrd="1" presId="urn:microsoft.com/office/officeart/2005/8/layout/cycle4#1"/>
    <dgm:cxn modelId="{D06CB40B-91F5-4952-AE52-89F4F0D36E30}" srcId="{C5B552EA-8DBA-4E2B-B840-464B792B725A}" destId="{3D41C44B-3C4F-4E32-BCD2-2A803952BEBB}" srcOrd="1" destOrd="0" parTransId="{3DBCC383-C3D7-4A9F-8930-2F8CA6E47B7E}" sibTransId="{8A9D36F1-0743-4EB4-BF33-57F8D1F7C297}"/>
    <dgm:cxn modelId="{3101E77C-3834-4B60-952B-2C484E5FFED6}" type="presOf" srcId="{46309E63-ECF1-44CC-89F0-5F3DD1365996}" destId="{74BBC1E7-0833-48FB-BCB1-CF6A306AC0F8}" srcOrd="0" destOrd="0" presId="urn:microsoft.com/office/officeart/2005/8/layout/cycle4#1"/>
    <dgm:cxn modelId="{DFCE38D0-AD99-409E-AB4A-9CC6D3AD9DDC}" srcId="{46309E63-ECF1-44CC-89F0-5F3DD1365996}" destId="{6A5612B3-8B72-48A1-85B8-8A9D0842D93C}" srcOrd="0" destOrd="0" parTransId="{7AC5C6E5-6BA8-4707-82FA-8574D3201FA0}" sibTransId="{82CA435F-4244-4C65-8C84-9D668E7A4197}"/>
    <dgm:cxn modelId="{EF822E9A-93FE-4A84-B308-3D9236D1AC61}" type="presOf" srcId="{8B1E9A25-F4FB-4159-A3BB-42CA6BE49760}" destId="{D7439D80-783C-4AC7-8F73-9BB9B2357EAA}" srcOrd="0" destOrd="0" presId="urn:microsoft.com/office/officeart/2005/8/layout/cycle4#1"/>
    <dgm:cxn modelId="{EF6555CA-F8E3-4F26-A221-F9C934A81C45}" type="presOf" srcId="{0A659249-5F99-4C7A-94EA-EC9D09F198BB}" destId="{15521D34-D684-4641-8B78-C68D788B1009}" srcOrd="1" destOrd="1" presId="urn:microsoft.com/office/officeart/2005/8/layout/cycle4#1"/>
    <dgm:cxn modelId="{D7E3DD3C-04C0-495E-853E-0877D2F13143}" type="presOf" srcId="{BA46FAEA-0E74-4DBE-875E-C0F32919351C}" destId="{2C61FC39-C090-4C41-AE78-62E3CBA41861}" srcOrd="1" destOrd="0" presId="urn:microsoft.com/office/officeart/2005/8/layout/cycle4#1"/>
    <dgm:cxn modelId="{83B56F05-F884-48FC-A818-4118425D91C7}" type="presOf" srcId="{EB4B6A52-8D1F-480A-A466-F3494DB5A8BA}" destId="{D1F1366E-C8E1-4332-967A-DB03DB8462E2}" srcOrd="0" destOrd="0" presId="urn:microsoft.com/office/officeart/2005/8/layout/cycle4#1"/>
    <dgm:cxn modelId="{B1890E09-58C9-4DDF-8E44-765B3DCD98AD}" srcId="{FAC88C4D-9B95-44CA-A2C9-A97BFEDD00DC}" destId="{EB4B6A52-8D1F-480A-A466-F3494DB5A8BA}" srcOrd="0" destOrd="0" parTransId="{9BDB99E0-E6FB-4627-9FA5-9EC8AFE2EA86}" sibTransId="{617AA1D9-1B60-4794-BFD4-F8696CE2D4D9}"/>
    <dgm:cxn modelId="{5B2D6DC2-7664-4B6B-95C9-2AF457BF7934}" type="presOf" srcId="{BA46FAEA-0E74-4DBE-875E-C0F32919351C}" destId="{4222C926-1373-4050-B1F9-1D828433F284}" srcOrd="0" destOrd="0" presId="urn:microsoft.com/office/officeart/2005/8/layout/cycle4#1"/>
    <dgm:cxn modelId="{7428FC38-63F1-4BC1-8A5E-2BFE135B7D57}" type="presParOf" srcId="{F0D5F0CC-4599-443C-B17A-1A989D7E29BB}" destId="{9E6689C5-DED8-41BF-9A34-6F277ED952F8}" srcOrd="0" destOrd="0" presId="urn:microsoft.com/office/officeart/2005/8/layout/cycle4#1"/>
    <dgm:cxn modelId="{18B0A9D9-0316-4508-AABE-7435C7B71BD2}" type="presParOf" srcId="{9E6689C5-DED8-41BF-9A34-6F277ED952F8}" destId="{B749E9CE-3052-4212-AFF2-DF709A070A9F}" srcOrd="0" destOrd="0" presId="urn:microsoft.com/office/officeart/2005/8/layout/cycle4#1"/>
    <dgm:cxn modelId="{7B13DA7F-4117-4287-BB52-4805EC0A9274}" type="presParOf" srcId="{B749E9CE-3052-4212-AFF2-DF709A070A9F}" destId="{4222C926-1373-4050-B1F9-1D828433F284}" srcOrd="0" destOrd="0" presId="urn:microsoft.com/office/officeart/2005/8/layout/cycle4#1"/>
    <dgm:cxn modelId="{CF0C7E9F-08D6-4A84-8E6B-141E2EA4075B}" type="presParOf" srcId="{B749E9CE-3052-4212-AFF2-DF709A070A9F}" destId="{2C61FC39-C090-4C41-AE78-62E3CBA41861}" srcOrd="1" destOrd="0" presId="urn:microsoft.com/office/officeart/2005/8/layout/cycle4#1"/>
    <dgm:cxn modelId="{3B847347-F887-4242-A8F9-D0264F0B4B8F}" type="presParOf" srcId="{9E6689C5-DED8-41BF-9A34-6F277ED952F8}" destId="{4DAE9833-99AB-4D85-B087-17095DBE32A9}" srcOrd="1" destOrd="0" presId="urn:microsoft.com/office/officeart/2005/8/layout/cycle4#1"/>
    <dgm:cxn modelId="{96202CDD-71DA-413D-BDD9-B76AF3B9DCF9}" type="presParOf" srcId="{4DAE9833-99AB-4D85-B087-17095DBE32A9}" destId="{461745F7-4FFA-4B14-A593-6AAA31740E21}" srcOrd="0" destOrd="0" presId="urn:microsoft.com/office/officeart/2005/8/layout/cycle4#1"/>
    <dgm:cxn modelId="{C53DD2D7-8457-4057-9F86-BA716172C8B0}" type="presParOf" srcId="{4DAE9833-99AB-4D85-B087-17095DBE32A9}" destId="{15521D34-D684-4641-8B78-C68D788B1009}" srcOrd="1" destOrd="0" presId="urn:microsoft.com/office/officeart/2005/8/layout/cycle4#1"/>
    <dgm:cxn modelId="{D2CCCB33-056E-4EDD-B4FB-0B6AA95EA648}" type="presParOf" srcId="{9E6689C5-DED8-41BF-9A34-6F277ED952F8}" destId="{3770AE23-1F2B-48E8-BA5B-A91CD7F5B0E0}" srcOrd="2" destOrd="0" presId="urn:microsoft.com/office/officeart/2005/8/layout/cycle4#1"/>
    <dgm:cxn modelId="{FF7CD982-4640-4A20-81D7-377524F1F554}" type="presParOf" srcId="{3770AE23-1F2B-48E8-BA5B-A91CD7F5B0E0}" destId="{D1F1366E-C8E1-4332-967A-DB03DB8462E2}" srcOrd="0" destOrd="0" presId="urn:microsoft.com/office/officeart/2005/8/layout/cycle4#1"/>
    <dgm:cxn modelId="{3AAAC1A9-A37B-4787-8480-41D84276FD53}" type="presParOf" srcId="{3770AE23-1F2B-48E8-BA5B-A91CD7F5B0E0}" destId="{67B23ACC-18B2-46BF-80FE-5C4B4228F612}" srcOrd="1" destOrd="0" presId="urn:microsoft.com/office/officeart/2005/8/layout/cycle4#1"/>
    <dgm:cxn modelId="{42DEAB6C-160C-4E20-83AB-F1F275D26DAF}" type="presParOf" srcId="{9E6689C5-DED8-41BF-9A34-6F277ED952F8}" destId="{CB43AE71-7B88-4A5D-99B6-65AD83AA8EB0}" srcOrd="3" destOrd="0" presId="urn:microsoft.com/office/officeart/2005/8/layout/cycle4#1"/>
    <dgm:cxn modelId="{AB9B6A8D-E7FD-45A2-BA41-C5F2643CE8D3}" type="presParOf" srcId="{CB43AE71-7B88-4A5D-99B6-65AD83AA8EB0}" destId="{76D49825-9F2D-4570-B1C2-FAE373FA07F4}" srcOrd="0" destOrd="0" presId="urn:microsoft.com/office/officeart/2005/8/layout/cycle4#1"/>
    <dgm:cxn modelId="{997490F3-144F-4BEE-95CB-3671F7E3B300}" type="presParOf" srcId="{CB43AE71-7B88-4A5D-99B6-65AD83AA8EB0}" destId="{795B49EC-CB9D-4FF0-9A9B-D132DFA481D6}" srcOrd="1" destOrd="0" presId="urn:microsoft.com/office/officeart/2005/8/layout/cycle4#1"/>
    <dgm:cxn modelId="{5AE92486-A69A-4817-BDC4-21B34814EBF9}" type="presParOf" srcId="{9E6689C5-DED8-41BF-9A34-6F277ED952F8}" destId="{12CAC9BA-0EF9-42B6-A910-E36437C55A98}" srcOrd="4" destOrd="0" presId="urn:microsoft.com/office/officeart/2005/8/layout/cycle4#1"/>
    <dgm:cxn modelId="{D33DDD06-97AD-42C1-98CA-F7EA6CF0C5DD}" type="presParOf" srcId="{F0D5F0CC-4599-443C-B17A-1A989D7E29BB}" destId="{55223040-527D-41FF-AA82-2E9C8BFEDF8D}" srcOrd="1" destOrd="0" presId="urn:microsoft.com/office/officeart/2005/8/layout/cycle4#1"/>
    <dgm:cxn modelId="{166B4ABE-96FC-47F3-89CA-4BBF510D52D7}" type="presParOf" srcId="{55223040-527D-41FF-AA82-2E9C8BFEDF8D}" destId="{D7439D80-783C-4AC7-8F73-9BB9B2357EAA}" srcOrd="0" destOrd="0" presId="urn:microsoft.com/office/officeart/2005/8/layout/cycle4#1"/>
    <dgm:cxn modelId="{920662AD-2CC5-4678-B205-380AEF4021FF}" type="presParOf" srcId="{55223040-527D-41FF-AA82-2E9C8BFEDF8D}" destId="{0EBA7782-7851-4748-8B80-CCE08F2CCCDE}" srcOrd="1" destOrd="0" presId="urn:microsoft.com/office/officeart/2005/8/layout/cycle4#1"/>
    <dgm:cxn modelId="{D7D41339-BFC6-43C6-9715-61C8D3240F2C}" type="presParOf" srcId="{55223040-527D-41FF-AA82-2E9C8BFEDF8D}" destId="{315D812E-FB98-4D9D-BBDB-5D773E2FB1E0}" srcOrd="2" destOrd="0" presId="urn:microsoft.com/office/officeart/2005/8/layout/cycle4#1"/>
    <dgm:cxn modelId="{F7E06791-6C5C-43DA-B88F-F1E340A1DDE8}" type="presParOf" srcId="{55223040-527D-41FF-AA82-2E9C8BFEDF8D}" destId="{74BBC1E7-0833-48FB-BCB1-CF6A306AC0F8}" srcOrd="3" destOrd="0" presId="urn:microsoft.com/office/officeart/2005/8/layout/cycle4#1"/>
    <dgm:cxn modelId="{24C47D73-B239-47ED-A2F2-338398372D59}" type="presParOf" srcId="{55223040-527D-41FF-AA82-2E9C8BFEDF8D}" destId="{767CF4C6-8295-477E-B714-0EB874E3AA60}" srcOrd="4" destOrd="0" presId="urn:microsoft.com/office/officeart/2005/8/layout/cycle4#1"/>
    <dgm:cxn modelId="{B2D9B514-B4B4-43F1-9B05-F707E8E8C39A}" type="presParOf" srcId="{F0D5F0CC-4599-443C-B17A-1A989D7E29BB}" destId="{83EA6DF9-7FCC-4437-B418-03EB1352EF4C}" srcOrd="2" destOrd="0" presId="urn:microsoft.com/office/officeart/2005/8/layout/cycle4#1"/>
    <dgm:cxn modelId="{8795CC06-2124-4D76-B5A3-9D8BB4EA3DE3}" type="presParOf" srcId="{F0D5F0CC-4599-443C-B17A-1A989D7E29BB}" destId="{812A86DD-3A48-4626-96E2-89838AF48B36}" srcOrd="3" destOrd="0" presId="urn:microsoft.com/office/officeart/2005/8/layout/cycle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F1366E-C8E1-4332-967A-DB03DB8462E2}">
      <dsp:nvSpPr>
        <dsp:cNvPr id="0" name=""/>
        <dsp:cNvSpPr/>
      </dsp:nvSpPr>
      <dsp:spPr>
        <a:xfrm>
          <a:off x="4723526" y="3429586"/>
          <a:ext cx="2781130" cy="16139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t" anchorCtr="0">
          <a:noAutofit/>
        </a:bodyPr>
        <a:lstStyle/>
        <a:p>
          <a:pPr marL="171450" lvl="1" indent="-171450" algn="r" defTabSz="711200" rtl="1">
            <a:lnSpc>
              <a:spcPct val="90000"/>
            </a:lnSpc>
            <a:spcBef>
              <a:spcPct val="0"/>
            </a:spcBef>
            <a:spcAft>
              <a:spcPct val="15000"/>
            </a:spcAft>
            <a:buChar char="••"/>
          </a:pPr>
          <a:r>
            <a:rPr lang="ar-DZ" sz="1600" kern="1200" dirty="0" smtClean="0"/>
            <a:t>التغطية الإعلامية السلبية، سواء كانت دقيقة أو لا، يمكن أن تلحق الضرر بسمعة الشركة بسرعة كبيرة</a:t>
          </a:r>
          <a:endParaRPr lang="fr-FR" sz="1600" kern="1200" dirty="0"/>
        </a:p>
      </dsp:txBody>
      <dsp:txXfrm>
        <a:off x="5593318" y="3868520"/>
        <a:ext cx="1875885" cy="1139536"/>
      </dsp:txXfrm>
    </dsp:sp>
    <dsp:sp modelId="{76D49825-9F2D-4570-B1C2-FAE373FA07F4}">
      <dsp:nvSpPr>
        <dsp:cNvPr id="0" name=""/>
        <dsp:cNvSpPr/>
      </dsp:nvSpPr>
      <dsp:spPr>
        <a:xfrm>
          <a:off x="724943" y="3429586"/>
          <a:ext cx="2648159" cy="1613923"/>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t" anchorCtr="0">
          <a:noAutofit/>
        </a:bodyPr>
        <a:lstStyle/>
        <a:p>
          <a:pPr marL="171450" lvl="1" indent="-171450" algn="r" defTabSz="711200" rtl="1">
            <a:lnSpc>
              <a:spcPct val="90000"/>
            </a:lnSpc>
            <a:spcBef>
              <a:spcPct val="0"/>
            </a:spcBef>
            <a:spcAft>
              <a:spcPct val="15000"/>
            </a:spcAft>
            <a:buChar char="••"/>
          </a:pPr>
          <a:r>
            <a:rPr lang="ar-DZ" sz="1600" kern="1200" dirty="0" smtClean="0"/>
            <a:t>الفشل في تلبية توقعات العملاء بخصوص جودة المنتجات أو الخدمات قد يؤدي إلى تراجع السمعة</a:t>
          </a:r>
          <a:endParaRPr lang="fr-FR" sz="1600" kern="1200" dirty="0"/>
        </a:p>
      </dsp:txBody>
      <dsp:txXfrm>
        <a:off x="760396" y="3868520"/>
        <a:ext cx="1782805" cy="1139536"/>
      </dsp:txXfrm>
    </dsp:sp>
    <dsp:sp modelId="{461745F7-4FFA-4B14-A593-6AAA31740E21}">
      <dsp:nvSpPr>
        <dsp:cNvPr id="0" name=""/>
        <dsp:cNvSpPr/>
      </dsp:nvSpPr>
      <dsp:spPr>
        <a:xfrm>
          <a:off x="4868344" y="0"/>
          <a:ext cx="2491493" cy="1613923"/>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t" anchorCtr="0">
          <a:noAutofit/>
        </a:bodyPr>
        <a:lstStyle/>
        <a:p>
          <a:pPr marL="171450" lvl="1" indent="-171450" algn="just" defTabSz="711200" rtl="1">
            <a:lnSpc>
              <a:spcPct val="90000"/>
            </a:lnSpc>
            <a:spcBef>
              <a:spcPct val="0"/>
            </a:spcBef>
            <a:spcAft>
              <a:spcPct val="15000"/>
            </a:spcAft>
            <a:buChar char="••"/>
          </a:pPr>
          <a:r>
            <a:rPr lang="ar-DZ" sz="1600" kern="1200" dirty="0" smtClean="0"/>
            <a:t>القرارات الإدارية الخاطئة أو غير الفعالة التي قد تؤدي إلى تراجع الثقة بين العملاء أو الشركاء.</a:t>
          </a:r>
          <a:endParaRPr lang="fr-FR" sz="1600" kern="1200" dirty="0"/>
        </a:p>
        <a:p>
          <a:pPr marL="114300" lvl="1" indent="-114300" algn="l" defTabSz="533400">
            <a:lnSpc>
              <a:spcPct val="90000"/>
            </a:lnSpc>
            <a:spcBef>
              <a:spcPct val="0"/>
            </a:spcBef>
            <a:spcAft>
              <a:spcPct val="15000"/>
            </a:spcAft>
            <a:buChar char="••"/>
          </a:pPr>
          <a:endParaRPr lang="fr-FR" sz="1200" kern="1200" dirty="0"/>
        </a:p>
      </dsp:txBody>
      <dsp:txXfrm>
        <a:off x="5651245" y="35453"/>
        <a:ext cx="1673139" cy="1139536"/>
      </dsp:txXfrm>
    </dsp:sp>
    <dsp:sp modelId="{4222C926-1373-4050-B1F9-1D828433F284}">
      <dsp:nvSpPr>
        <dsp:cNvPr id="0" name=""/>
        <dsp:cNvSpPr/>
      </dsp:nvSpPr>
      <dsp:spPr>
        <a:xfrm>
          <a:off x="803275" y="0"/>
          <a:ext cx="2491493" cy="1613923"/>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t" anchorCtr="0">
          <a:noAutofit/>
        </a:bodyPr>
        <a:lstStyle/>
        <a:p>
          <a:pPr marL="171450" lvl="1" indent="-171450" algn="r" defTabSz="711200" rtl="1">
            <a:lnSpc>
              <a:spcPct val="90000"/>
            </a:lnSpc>
            <a:spcBef>
              <a:spcPct val="0"/>
            </a:spcBef>
            <a:spcAft>
              <a:spcPct val="15000"/>
            </a:spcAft>
            <a:buChar char="••"/>
          </a:pPr>
          <a:r>
            <a:rPr lang="ar-DZ" sz="1600" kern="1200" dirty="0" smtClean="0"/>
            <a:t>عدم التزام الشركة باللوائح والقوانين يمكن أن يؤدي إلى فضائح تؤثر سلبًا على السمعة</a:t>
          </a:r>
          <a:endParaRPr lang="fr-FR" sz="1600" kern="1200" dirty="0"/>
        </a:p>
      </dsp:txBody>
      <dsp:txXfrm>
        <a:off x="838728" y="35453"/>
        <a:ext cx="1673139" cy="1139536"/>
      </dsp:txXfrm>
    </dsp:sp>
    <dsp:sp modelId="{D7439D80-783C-4AC7-8F73-9BB9B2357EAA}">
      <dsp:nvSpPr>
        <dsp:cNvPr id="0" name=""/>
        <dsp:cNvSpPr/>
      </dsp:nvSpPr>
      <dsp:spPr>
        <a:xfrm>
          <a:off x="1880525" y="287480"/>
          <a:ext cx="2183839" cy="2183839"/>
        </a:xfrm>
        <a:prstGeom prst="pieWedg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ar-DZ" sz="2800" b="1" kern="1200" dirty="0" smtClean="0"/>
            <a:t>فضائح الامتثال</a:t>
          </a:r>
          <a:endParaRPr lang="fr-FR" sz="2800" kern="1200" dirty="0"/>
        </a:p>
      </dsp:txBody>
      <dsp:txXfrm>
        <a:off x="2520157" y="927112"/>
        <a:ext cx="1544207" cy="1544207"/>
      </dsp:txXfrm>
    </dsp:sp>
    <dsp:sp modelId="{0EBA7782-7851-4748-8B80-CCE08F2CCCDE}">
      <dsp:nvSpPr>
        <dsp:cNvPr id="0" name=""/>
        <dsp:cNvSpPr/>
      </dsp:nvSpPr>
      <dsp:spPr>
        <a:xfrm rot="5400000">
          <a:off x="4165235" y="287480"/>
          <a:ext cx="2183839" cy="2183839"/>
        </a:xfrm>
        <a:prstGeom prst="pieWedg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1">
            <a:lnSpc>
              <a:spcPct val="90000"/>
            </a:lnSpc>
            <a:spcBef>
              <a:spcPct val="0"/>
            </a:spcBef>
            <a:spcAft>
              <a:spcPct val="35000"/>
            </a:spcAft>
          </a:pPr>
          <a:r>
            <a:rPr lang="ar-DZ" sz="2800" b="1" kern="1200" dirty="0" smtClean="0"/>
            <a:t>سوء الإدارة</a:t>
          </a:r>
          <a:endParaRPr lang="fr-FR" sz="2800" kern="1200" dirty="0"/>
        </a:p>
      </dsp:txBody>
      <dsp:txXfrm rot="-5400000">
        <a:off x="4165235" y="927112"/>
        <a:ext cx="1544207" cy="1544207"/>
      </dsp:txXfrm>
    </dsp:sp>
    <dsp:sp modelId="{315D812E-FB98-4D9D-BBDB-5D773E2FB1E0}">
      <dsp:nvSpPr>
        <dsp:cNvPr id="0" name=""/>
        <dsp:cNvSpPr/>
      </dsp:nvSpPr>
      <dsp:spPr>
        <a:xfrm rot="10800000">
          <a:off x="4165235" y="2572190"/>
          <a:ext cx="2183839" cy="2183839"/>
        </a:xfrm>
        <a:prstGeom prst="pieWedg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ar-DZ" sz="2800" b="1" kern="1200" dirty="0" smtClean="0"/>
            <a:t>الأزمات الإعلامية</a:t>
          </a:r>
          <a:endParaRPr lang="fr-FR" sz="2800" kern="1200" dirty="0"/>
        </a:p>
      </dsp:txBody>
      <dsp:txXfrm rot="10800000">
        <a:off x="4165235" y="2572190"/>
        <a:ext cx="1544207" cy="1544207"/>
      </dsp:txXfrm>
    </dsp:sp>
    <dsp:sp modelId="{74BBC1E7-0833-48FB-BCB1-CF6A306AC0F8}">
      <dsp:nvSpPr>
        <dsp:cNvPr id="0" name=""/>
        <dsp:cNvSpPr/>
      </dsp:nvSpPr>
      <dsp:spPr>
        <a:xfrm rot="16200000">
          <a:off x="1880525" y="2572190"/>
          <a:ext cx="2183839" cy="2183839"/>
        </a:xfrm>
        <a:prstGeom prst="pieWedg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ar-DZ" sz="2800" b="1" kern="1200" dirty="0" smtClean="0"/>
            <a:t>مشاكل جودة المنتج</a:t>
          </a:r>
          <a:endParaRPr lang="fr-FR" sz="2800" kern="1200" dirty="0"/>
        </a:p>
      </dsp:txBody>
      <dsp:txXfrm rot="5400000">
        <a:off x="2520157" y="2572190"/>
        <a:ext cx="1544207" cy="1544207"/>
      </dsp:txXfrm>
    </dsp:sp>
    <dsp:sp modelId="{83EA6DF9-7FCC-4437-B418-03EB1352EF4C}">
      <dsp:nvSpPr>
        <dsp:cNvPr id="0" name=""/>
        <dsp:cNvSpPr/>
      </dsp:nvSpPr>
      <dsp:spPr>
        <a:xfrm>
          <a:off x="3737797" y="2067839"/>
          <a:ext cx="754004" cy="655656"/>
        </a:xfrm>
        <a:prstGeom prst="circularArrow">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 modelId="{812A86DD-3A48-4626-96E2-89838AF48B36}">
      <dsp:nvSpPr>
        <dsp:cNvPr id="0" name=""/>
        <dsp:cNvSpPr/>
      </dsp:nvSpPr>
      <dsp:spPr>
        <a:xfrm rot="10800000">
          <a:off x="3737797" y="2320014"/>
          <a:ext cx="754004" cy="655656"/>
        </a:xfrm>
        <a:prstGeom prst="circularArrow">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08/01/2025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08/01/2025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rtl="1"/>
            <a:r>
              <a:rPr lang="ar-DZ" dirty="0" smtClean="0"/>
              <a:t>إدارة مخاطر الأعمال وعلاقتها بالمخاطر المالية</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85984" y="214290"/>
            <a:ext cx="4357718" cy="1143000"/>
          </a:xfrm>
        </p:spPr>
        <p:style>
          <a:lnRef idx="1">
            <a:schemeClr val="accent4"/>
          </a:lnRef>
          <a:fillRef idx="2">
            <a:schemeClr val="accent4"/>
          </a:fillRef>
          <a:effectRef idx="1">
            <a:schemeClr val="accent4"/>
          </a:effectRef>
          <a:fontRef idx="minor">
            <a:schemeClr val="dk1"/>
          </a:fontRef>
        </p:style>
        <p:txBody>
          <a:bodyPr/>
          <a:lstStyle/>
          <a:p>
            <a:r>
              <a:rPr lang="ar-DZ" dirty="0" smtClean="0"/>
              <a:t>مخاطر المنافسة</a:t>
            </a:r>
            <a:endParaRPr lang="fr-FR" dirty="0"/>
          </a:p>
        </p:txBody>
      </p:sp>
      <p:sp>
        <p:nvSpPr>
          <p:cNvPr id="3" name="Espace réservé du contenu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algn="just" rtl="1"/>
            <a:r>
              <a:rPr lang="ar-DZ" dirty="0" smtClean="0"/>
              <a:t>تحدث مخاطر المنافسة، عند حصول المنافس على حصة متزايدة من السوق لمنتج أو خدمة، وهي ما تُسمى أيضًا بمخاطر الراحة، لأنها ناتجة عن ارتياح المديرين التنفيذيين للشركة لأداء الشركة لدرجة أنهم يفشلون في إجراء تحسينات مستمرة على منتجاتها وخدماتها.</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71736" y="0"/>
            <a:ext cx="3500462" cy="928670"/>
          </a:xfrm>
        </p:spPr>
        <p:style>
          <a:lnRef idx="2">
            <a:schemeClr val="accent2"/>
          </a:lnRef>
          <a:fillRef idx="1">
            <a:schemeClr val="lt1"/>
          </a:fillRef>
          <a:effectRef idx="0">
            <a:schemeClr val="accent2"/>
          </a:effectRef>
          <a:fontRef idx="minor">
            <a:schemeClr val="dk1"/>
          </a:fontRef>
        </p:style>
        <p:txBody>
          <a:bodyPr/>
          <a:lstStyle/>
          <a:p>
            <a:r>
              <a:rPr lang="ar-DZ" dirty="0" smtClean="0"/>
              <a:t>أنواع المنافسة</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758651860"/>
              </p:ext>
            </p:extLst>
          </p:nvPr>
        </p:nvGraphicFramePr>
        <p:xfrm>
          <a:off x="251520" y="701040"/>
          <a:ext cx="8373616" cy="5882640"/>
        </p:xfrm>
        <a:graphic>
          <a:graphicData uri="http://schemas.openxmlformats.org/drawingml/2006/table">
            <a:tbl>
              <a:tblPr firstRow="1" bandRow="1">
                <a:tableStyleId>{72833802-FEF1-4C79-8D5D-14CF1EAF98D9}</a:tableStyleId>
              </a:tblPr>
              <a:tblGrid>
                <a:gridCol w="4186808"/>
                <a:gridCol w="4186808"/>
              </a:tblGrid>
              <a:tr h="370840">
                <a:tc>
                  <a:txBody>
                    <a:bodyPr/>
                    <a:lstStyle/>
                    <a:p>
                      <a:pPr algn="r" rtl="1"/>
                      <a:r>
                        <a:rPr lang="ar-DZ" b="1" dirty="0" smtClean="0"/>
                        <a:t>أنواع </a:t>
                      </a:r>
                      <a:r>
                        <a:rPr lang="ar-DZ" b="1" dirty="0"/>
                        <a:t>المخاطر التنافسية</a:t>
                      </a:r>
                    </a:p>
                  </a:txBody>
                  <a:tcPr marL="142875" marR="142875" marT="76200" marB="76200" anchor="ctr"/>
                </a:tc>
                <a:tc>
                  <a:txBody>
                    <a:bodyPr/>
                    <a:lstStyle/>
                    <a:p>
                      <a:pPr algn="r" rtl="1"/>
                      <a:r>
                        <a:rPr lang="ar-DZ" b="1" dirty="0"/>
                        <a:t>التفاصيل</a:t>
                      </a:r>
                    </a:p>
                  </a:txBody>
                  <a:tcPr marL="142875" marR="142875" marT="76200" marB="76200" anchor="ctr"/>
                </a:tc>
              </a:tr>
              <a:tr h="370840">
                <a:tc>
                  <a:txBody>
                    <a:bodyPr/>
                    <a:lstStyle/>
                    <a:p>
                      <a:pPr algn="r" rtl="1"/>
                      <a:r>
                        <a:rPr lang="ar-DZ" b="1" dirty="0"/>
                        <a:t>دخول منافسين جدد</a:t>
                      </a:r>
                    </a:p>
                  </a:txBody>
                  <a:tcPr marL="142875" marR="142875" marT="76200" marB="76200" anchor="ctr"/>
                </a:tc>
                <a:tc>
                  <a:txBody>
                    <a:bodyPr/>
                    <a:lstStyle/>
                    <a:p>
                      <a:pPr algn="r" rtl="1"/>
                      <a:r>
                        <a:rPr lang="ar-DZ" b="1" dirty="0"/>
                        <a:t>يمكن أن يؤدي دخول شركات جديدة إلى السوق إلى تقسيم الحصة السوقية وتقليل الأرباح.</a:t>
                      </a:r>
                    </a:p>
                  </a:txBody>
                  <a:tcPr marL="142875" marR="142875" marT="76200" marB="76200" anchor="ctr"/>
                </a:tc>
              </a:tr>
              <a:tr h="370840">
                <a:tc>
                  <a:txBody>
                    <a:bodyPr/>
                    <a:lstStyle/>
                    <a:p>
                      <a:pPr algn="r" rtl="1"/>
                      <a:r>
                        <a:rPr lang="ar-DZ" b="1" dirty="0"/>
                        <a:t>ابتكارات المنافسين</a:t>
                      </a:r>
                    </a:p>
                  </a:txBody>
                  <a:tcPr marL="142875" marR="142875" marT="76200" marB="76200" anchor="ctr"/>
                </a:tc>
                <a:tc>
                  <a:txBody>
                    <a:bodyPr/>
                    <a:lstStyle/>
                    <a:p>
                      <a:pPr algn="r" rtl="1"/>
                      <a:r>
                        <a:rPr lang="ar-DZ" b="1" dirty="0"/>
                        <a:t>التطويرات والابتكارات التي يقدمها المنافسون قد تجعل منتجات الشركة أقل جاذبية.</a:t>
                      </a:r>
                    </a:p>
                  </a:txBody>
                  <a:tcPr marL="142875" marR="142875" marT="76200" marB="76200" anchor="ctr"/>
                </a:tc>
              </a:tr>
              <a:tr h="370840">
                <a:tc>
                  <a:txBody>
                    <a:bodyPr/>
                    <a:lstStyle/>
                    <a:p>
                      <a:pPr algn="r" rtl="1"/>
                      <a:r>
                        <a:rPr lang="ar-DZ" b="1" dirty="0"/>
                        <a:t>تغيرات في التسعير</a:t>
                      </a:r>
                    </a:p>
                  </a:txBody>
                  <a:tcPr marL="142875" marR="142875" marT="76200" marB="76200" anchor="ctr"/>
                </a:tc>
                <a:tc>
                  <a:txBody>
                    <a:bodyPr/>
                    <a:lstStyle/>
                    <a:p>
                      <a:pPr algn="r" rtl="1"/>
                      <a:r>
                        <a:rPr lang="ar-DZ" b="1" dirty="0"/>
                        <a:t>استراتيجيات التسعير العدوانية من المنافسين يمكن أن تؤثر سلباً على مبيعات الشركة.</a:t>
                      </a:r>
                    </a:p>
                  </a:txBody>
                  <a:tcPr marL="142875" marR="142875" marT="76200" marB="76200" anchor="ctr"/>
                </a:tc>
              </a:tr>
              <a:tr h="370840">
                <a:tc>
                  <a:txBody>
                    <a:bodyPr/>
                    <a:lstStyle/>
                    <a:p>
                      <a:pPr algn="r" rtl="1"/>
                      <a:r>
                        <a:rPr lang="ar-DZ" b="1" dirty="0"/>
                        <a:t>حملات تسويقية قوية</a:t>
                      </a:r>
                    </a:p>
                  </a:txBody>
                  <a:tcPr marL="142875" marR="142875" marT="76200" marB="76200" anchor="ctr"/>
                </a:tc>
                <a:tc>
                  <a:txBody>
                    <a:bodyPr/>
                    <a:lstStyle/>
                    <a:p>
                      <a:pPr algn="r" rtl="1"/>
                      <a:r>
                        <a:rPr lang="ar-DZ" b="1" dirty="0"/>
                        <a:t>الحملات الترويجية المؤثرة من المنافسين قد تستقطب العملاء بعيداً عن الشركة.</a:t>
                      </a:r>
                    </a:p>
                  </a:txBody>
                  <a:tcPr marL="142875" marR="142875" marT="76200" marB="76200" anchor="ctr"/>
                </a:tc>
              </a:tr>
              <a:tr h="370840">
                <a:tc>
                  <a:txBody>
                    <a:bodyPr/>
                    <a:lstStyle/>
                    <a:p>
                      <a:pPr algn="r" rtl="1"/>
                      <a:r>
                        <a:rPr lang="ar-DZ" b="1" dirty="0" smtClean="0"/>
                        <a:t>الموردين</a:t>
                      </a:r>
                      <a:endParaRPr lang="ar-DZ" b="1" dirty="0"/>
                    </a:p>
                  </a:txBody>
                  <a:tcPr marL="142875" marR="142875" marT="76200" marB="76200" anchor="ctr"/>
                </a:tc>
                <a:tc>
                  <a:txBody>
                    <a:bodyPr/>
                    <a:lstStyle/>
                    <a:p>
                      <a:pPr algn="r" rtl="1"/>
                      <a:r>
                        <a:rPr lang="ar-DZ" b="1" dirty="0" smtClean="0"/>
                        <a:t>مخاطر</a:t>
                      </a:r>
                      <a:r>
                        <a:rPr lang="ar-DZ" b="1" baseline="0" dirty="0" smtClean="0"/>
                        <a:t> سلسلة التوريد </a:t>
                      </a:r>
                      <a:r>
                        <a:rPr lang="ar-DZ" b="1" dirty="0" smtClean="0"/>
                        <a:t>عدم توفر المواد الخام، </a:t>
                      </a:r>
                      <a:r>
                        <a:rPr lang="ar-DZ" b="1" baseline="0" dirty="0" smtClean="0"/>
                        <a:t>، مخاطر احتكار الموردين، مخاطر سمعة المورد</a:t>
                      </a:r>
                    </a:p>
                  </a:txBody>
                  <a:tcPr marL="142875" marR="142875" marT="76200" marB="76200" anchor="ctr"/>
                </a:tc>
              </a:tr>
              <a:tr h="370840">
                <a:tc>
                  <a:txBody>
                    <a:bodyPr/>
                    <a:lstStyle/>
                    <a:p>
                      <a:pPr algn="r" rtl="1"/>
                      <a:r>
                        <a:rPr lang="ar-DZ" sz="1800" b="1" i="0" u="none" kern="1200" dirty="0" smtClean="0">
                          <a:solidFill>
                            <a:schemeClr val="tx1"/>
                          </a:solidFill>
                          <a:latin typeface="+mn-lt"/>
                          <a:ea typeface="+mn-ea"/>
                          <a:cs typeface="+mn-cs"/>
                        </a:rPr>
                        <a:t>متطلبات رأس</a:t>
                      </a:r>
                      <a:r>
                        <a:rPr lang="ar-DZ" sz="1800" b="1" i="0" u="none" kern="1200" baseline="0" dirty="0" smtClean="0">
                          <a:solidFill>
                            <a:schemeClr val="tx1"/>
                          </a:solidFill>
                          <a:latin typeface="+mn-lt"/>
                          <a:ea typeface="+mn-ea"/>
                          <a:cs typeface="+mn-cs"/>
                        </a:rPr>
                        <a:t> المال</a:t>
                      </a:r>
                      <a:endParaRPr lang="ar-DZ" b="1" i="0" u="none" dirty="0">
                        <a:solidFill>
                          <a:schemeClr val="tx1"/>
                        </a:solidFill>
                      </a:endParaRPr>
                    </a:p>
                  </a:txBody>
                  <a:tcPr marL="142875" marR="142875" marT="76200" marB="76200" anchor="ctr"/>
                </a:tc>
                <a:tc>
                  <a:txBody>
                    <a:bodyPr/>
                    <a:lstStyle/>
                    <a:p>
                      <a:pPr algn="r" rtl="1"/>
                      <a:r>
                        <a:rPr lang="ar-DZ" sz="1800" b="1" i="0" kern="1200" dirty="0" smtClean="0">
                          <a:solidFill>
                            <a:schemeClr val="tx1"/>
                          </a:solidFill>
                          <a:latin typeface="+mn-lt"/>
                          <a:ea typeface="+mn-ea"/>
                          <a:cs typeface="+mn-cs"/>
                        </a:rPr>
                        <a:t>يمكن أن تشكل الحاجة إلى استثمارات رأسمالية كبيرة عائقًا أمام الشركات</a:t>
                      </a:r>
                      <a:r>
                        <a:rPr lang="ar-DZ" sz="1800" b="1" i="0" kern="1200" baseline="0" dirty="0" smtClean="0">
                          <a:solidFill>
                            <a:schemeClr val="tx1"/>
                          </a:solidFill>
                          <a:latin typeface="+mn-lt"/>
                          <a:ea typeface="+mn-ea"/>
                          <a:cs typeface="+mn-cs"/>
                        </a:rPr>
                        <a:t> للمنافسة في مجال معين، </a:t>
                      </a:r>
                      <a:r>
                        <a:rPr lang="ar-DZ" b="1" dirty="0" smtClean="0"/>
                        <a:t>عدم التحكم في تكاليف </a:t>
                      </a:r>
                      <a:r>
                        <a:rPr lang="ar-DZ" b="1" dirty="0" err="1" smtClean="0"/>
                        <a:t>الانتاج</a:t>
                      </a:r>
                      <a:r>
                        <a:rPr lang="ar-DZ" b="1" dirty="0" smtClean="0"/>
                        <a:t> أو التوزيع أو التخزين</a:t>
                      </a:r>
                      <a:r>
                        <a:rPr lang="ar-DZ" sz="1800" b="1" i="0" kern="1200" dirty="0" smtClean="0">
                          <a:solidFill>
                            <a:schemeClr val="tx1"/>
                          </a:solidFill>
                          <a:latin typeface="+mn-lt"/>
                          <a:ea typeface="+mn-ea"/>
                          <a:cs typeface="+mn-cs"/>
                        </a:rPr>
                        <a:t>.</a:t>
                      </a:r>
                      <a:endParaRPr lang="ar-DZ" b="1" dirty="0">
                        <a:solidFill>
                          <a:schemeClr val="tx1"/>
                        </a:solidFill>
                      </a:endParaRPr>
                    </a:p>
                  </a:txBody>
                  <a:tcPr marL="142875" marR="142875" marT="76200" marB="76200" anchor="ct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b="1" dirty="0" smtClean="0"/>
                        <a:t>مخاطر المنافسة الداخلية</a:t>
                      </a:r>
                      <a:endParaRPr lang="fr-FR" b="1" dirty="0" smtClean="0"/>
                    </a:p>
                    <a:p>
                      <a:pPr algn="r" rtl="1"/>
                      <a:endParaRPr lang="ar-DZ" b="1" i="0" u="none" dirty="0">
                        <a:solidFill>
                          <a:schemeClr val="tx1"/>
                        </a:solidFill>
                      </a:endParaRPr>
                    </a:p>
                  </a:txBody>
                  <a:tcPr marL="142875" marR="142875" marT="76200" marB="76200" anchor="ctr"/>
                </a:tc>
                <a:tc>
                  <a:txBody>
                    <a:bodyPr/>
                    <a:lstStyle/>
                    <a:p>
                      <a:pPr algn="r" rtl="1"/>
                      <a:r>
                        <a:rPr lang="ar-DZ" b="1" dirty="0" smtClean="0"/>
                        <a:t>تنشأ عندما يقرر أحد الموظفين المغادرة للعمل لدى المنافسين، حيث قد يحملون معهم أسرارا تجارية ومعلومات قيمة قد تضر بالمؤسسة.</a:t>
                      </a:r>
                      <a:endParaRPr lang="ar-DZ" b="1" dirty="0">
                        <a:solidFill>
                          <a:schemeClr val="tx1"/>
                        </a:solidFill>
                      </a:endParaRPr>
                    </a:p>
                  </a:txBody>
                  <a:tcPr marL="142875" marR="142875" marT="76200" marB="76200" anchor="ct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57422" y="274638"/>
            <a:ext cx="3357586" cy="868346"/>
          </a:xfrm>
        </p:spPr>
        <p:style>
          <a:lnRef idx="1">
            <a:schemeClr val="accent2"/>
          </a:lnRef>
          <a:fillRef idx="2">
            <a:schemeClr val="accent2"/>
          </a:fillRef>
          <a:effectRef idx="1">
            <a:schemeClr val="accent2"/>
          </a:effectRef>
          <a:fontRef idx="minor">
            <a:schemeClr val="dk1"/>
          </a:fontRef>
        </p:style>
        <p:txBody>
          <a:bodyPr/>
          <a:lstStyle/>
          <a:p>
            <a:pPr rtl="1"/>
            <a:r>
              <a:rPr lang="ar-DZ" dirty="0" smtClean="0"/>
              <a:t> مخاطر الامتثال </a:t>
            </a:r>
            <a:endParaRPr lang="fr-FR" dirty="0"/>
          </a:p>
        </p:txBody>
      </p:sp>
      <p:sp>
        <p:nvSpPr>
          <p:cNvPr id="3" name="Espace réservé du contenu 2"/>
          <p:cNvSpPr>
            <a:spLocks noGrp="1"/>
          </p:cNvSpPr>
          <p:nvPr>
            <p:ph idx="1"/>
          </p:nvPr>
        </p:nvSpPr>
        <p:spPr/>
        <p:txBody>
          <a:bodyPr>
            <a:normAutofit fontScale="85000" lnSpcReduction="10000"/>
          </a:bodyPr>
          <a:lstStyle/>
          <a:p>
            <a:pPr algn="just" rtl="1"/>
            <a:r>
              <a:rPr lang="ar-DZ" dirty="0" smtClean="0"/>
              <a:t>تأتي مخاطر الامتثال نتيجة انتهاك الشركة للقوانين واللوائح الخارجية أو المعايير الداخلية، وهو ما يؤثر على سمعتها أو على مواردها المالية، وبالتالي ينتج عنه فقدان عملائها أو فرض عقوبات عليها.</a:t>
            </a:r>
          </a:p>
          <a:p>
            <a:pPr algn="just" rtl="1"/>
            <a:r>
              <a:rPr lang="ar-DZ" dirty="0" smtClean="0"/>
              <a:t>وينتشر خطر الامتثال في الصناعات والقطاعات ذات التنظيم العالي، وينشأ عندما تفشل العلامة التجارية في فهم المتطلبات الفردية للدولة التي تعمل داخلها، وهو ما يهدد هذه العلامة بعدم توافقها مع قوانين التوزيع التي وضعتها الدولة. مثلا مخالفة  لوائح السلامة أثناء بناء الهياكل.</a:t>
            </a:r>
          </a:p>
          <a:p>
            <a:pPr algn="just" rtl="1"/>
            <a:r>
              <a:rPr lang="ar-DZ" dirty="0" smtClean="0"/>
              <a:t>تؤدي إلى المتابعات القضائية وما قد ينجر عنها من توقيف أو غرامات، كما تؤدي إلى فقدان السمعة التي عملت المؤسسات على اكتسابها</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14886" y="0"/>
            <a:ext cx="4329114" cy="582594"/>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ar-DZ" dirty="0" smtClean="0"/>
              <a:t>أنواع مخاطر الامتثال</a:t>
            </a:r>
            <a:endParaRPr lang="fr-FR" dirty="0"/>
          </a:p>
        </p:txBody>
      </p:sp>
      <p:graphicFrame>
        <p:nvGraphicFramePr>
          <p:cNvPr id="4" name="Espace réservé du contenu 3"/>
          <p:cNvGraphicFramePr>
            <a:graphicFrameLocks noGrp="1"/>
          </p:cNvGraphicFramePr>
          <p:nvPr>
            <p:ph idx="1"/>
          </p:nvPr>
        </p:nvGraphicFramePr>
        <p:xfrm>
          <a:off x="500034" y="714356"/>
          <a:ext cx="8229600" cy="5715037"/>
        </p:xfrm>
        <a:graphic>
          <a:graphicData uri="http://schemas.openxmlformats.org/drawingml/2006/table">
            <a:tbl>
              <a:tblPr firstRow="1" bandRow="1">
                <a:tableStyleId>{5DA37D80-6434-44D0-A028-1B22A696006F}</a:tableStyleId>
              </a:tblPr>
              <a:tblGrid>
                <a:gridCol w="1828784"/>
                <a:gridCol w="3143272"/>
                <a:gridCol w="3257544"/>
              </a:tblGrid>
              <a:tr h="597391">
                <a:tc>
                  <a:txBody>
                    <a:bodyPr/>
                    <a:lstStyle/>
                    <a:p>
                      <a:pPr algn="ctr"/>
                      <a:r>
                        <a:rPr lang="ar-DZ" sz="2000" dirty="0" smtClean="0"/>
                        <a:t>الفئة</a:t>
                      </a:r>
                      <a:endParaRPr lang="ar-DZ" sz="2000" b="0" dirty="0"/>
                    </a:p>
                  </a:txBody>
                  <a:tcPr marL="142875" marR="142875" marT="76200" marB="76200" anchor="ctr"/>
                </a:tc>
                <a:tc gridSpan="2">
                  <a:txBody>
                    <a:bodyPr/>
                    <a:lstStyle/>
                    <a:p>
                      <a:pPr algn="ctr" rtl="1"/>
                      <a:r>
                        <a:rPr lang="ar-DZ" sz="2000" dirty="0"/>
                        <a:t>التفاصيل</a:t>
                      </a:r>
                      <a:endParaRPr lang="ar-DZ" sz="2000" b="0" dirty="0"/>
                    </a:p>
                  </a:txBody>
                  <a:tcPr marL="142875" marR="142875" marT="76200" marB="76200" anchor="ctr"/>
                </a:tc>
                <a:tc hMerge="1">
                  <a:txBody>
                    <a:bodyPr/>
                    <a:lstStyle/>
                    <a:p>
                      <a:pPr algn="ctr" rtl="1"/>
                      <a:endParaRPr lang="ar-DZ" sz="2000" b="0" dirty="0"/>
                    </a:p>
                  </a:txBody>
                  <a:tcPr marL="142875" marR="142875" marT="76200" marB="76200" anchor="ctr"/>
                </a:tc>
              </a:tr>
              <a:tr h="915999">
                <a:tc rowSpan="4">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DZ" sz="1400" b="1" dirty="0" smtClean="0"/>
                        <a:t>قانونية: </a:t>
                      </a:r>
                      <a:r>
                        <a:rPr lang="ar-DZ" sz="1400" dirty="0" smtClean="0"/>
                        <a:t>تتعلق بالحاجة إلى الامتثال للتشريعات والقوانين المحلية والدولية.</a:t>
                      </a:r>
                    </a:p>
                  </a:txBody>
                  <a:tcPr marL="142875" marR="142875" marT="76200" marB="76200" anchor="ctr"/>
                </a:tc>
                <a:tc>
                  <a:txBody>
                    <a:bodyPr/>
                    <a:lstStyle/>
                    <a:p>
                      <a:pPr algn="ctr" rtl="1"/>
                      <a:r>
                        <a:rPr lang="ar-DZ" sz="1400" dirty="0"/>
                        <a:t>عقود</a:t>
                      </a:r>
                      <a:endParaRPr lang="ar-DZ" sz="1400" b="1" dirty="0"/>
                    </a:p>
                  </a:txBody>
                  <a:tcPr marL="142875" marR="142875" marT="76200" marB="76200" anchor="ctr"/>
                </a:tc>
                <a:tc>
                  <a:txBody>
                    <a:bodyPr/>
                    <a:lstStyle/>
                    <a:p>
                      <a:pPr algn="ctr" rtl="1"/>
                      <a:r>
                        <a:rPr lang="ar-DZ" sz="1400" dirty="0"/>
                        <a:t>تنشأ المخاطر من عدم الفهم الصحيح لشروط العقود أو عدم القدرة على الوفاء </a:t>
                      </a:r>
                      <a:r>
                        <a:rPr lang="ar-DZ" sz="1400" dirty="0" err="1"/>
                        <a:t>بها</a:t>
                      </a:r>
                      <a:r>
                        <a:rPr lang="ar-DZ" sz="1400" dirty="0"/>
                        <a:t>، مما قد يؤدي إلى دعاوى قضائية أو خسائر مالية.</a:t>
                      </a:r>
                      <a:endParaRPr lang="ar-DZ" sz="1400" b="1" dirty="0"/>
                    </a:p>
                  </a:txBody>
                  <a:tcPr marL="142875" marR="142875" marT="76200" marB="76200" anchor="ctr"/>
                </a:tc>
              </a:tr>
              <a:tr h="915999">
                <a:tc vMerge="1">
                  <a:txBody>
                    <a:bodyPr/>
                    <a:lstStyle/>
                    <a:p>
                      <a:pPr algn="ctr" rtl="1"/>
                      <a:endParaRPr lang="ar-DZ" sz="1200" b="0" dirty="0"/>
                    </a:p>
                  </a:txBody>
                  <a:tcPr marL="142875" marR="142875" marT="76200" marB="76200" anchor="ctr"/>
                </a:tc>
                <a:tc>
                  <a:txBody>
                    <a:bodyPr/>
                    <a:lstStyle/>
                    <a:p>
                      <a:pPr algn="ctr" rtl="1"/>
                      <a:r>
                        <a:rPr lang="ar-DZ" sz="1400" dirty="0"/>
                        <a:t>تنظيمات الصناعة</a:t>
                      </a:r>
                      <a:endParaRPr lang="ar-DZ" sz="1400" b="1" dirty="0"/>
                    </a:p>
                  </a:txBody>
                  <a:tcPr marL="142875" marR="142875" marT="76200" marB="76200" anchor="ctr"/>
                </a:tc>
                <a:tc>
                  <a:txBody>
                    <a:bodyPr/>
                    <a:lstStyle/>
                    <a:p>
                      <a:pPr algn="ctr" rtl="1"/>
                      <a:r>
                        <a:rPr lang="ar-DZ" sz="1400" dirty="0"/>
                        <a:t>يجب على الشركات الالتزام بالقوانين والتنظيمات الخاصة بصناعتها، وعدم الامتثال يمكن أن يؤدي إلى غرامات أو </a:t>
                      </a:r>
                      <a:r>
                        <a:rPr lang="ar-DZ" sz="1400" dirty="0" err="1"/>
                        <a:t>تقييدات</a:t>
                      </a:r>
                      <a:r>
                        <a:rPr lang="ar-DZ" sz="1400" dirty="0"/>
                        <a:t> تشغيلية.</a:t>
                      </a:r>
                      <a:endParaRPr lang="ar-DZ" sz="1400" b="1" dirty="0"/>
                    </a:p>
                  </a:txBody>
                  <a:tcPr marL="142875" marR="142875" marT="76200" marB="76200" anchor="ctr"/>
                </a:tc>
              </a:tr>
              <a:tr h="915999">
                <a:tc vMerge="1">
                  <a:txBody>
                    <a:bodyPr/>
                    <a:lstStyle/>
                    <a:p>
                      <a:pPr algn="ctr" rtl="1"/>
                      <a:endParaRPr lang="ar-DZ" sz="1200" b="0" dirty="0"/>
                    </a:p>
                  </a:txBody>
                  <a:tcPr marL="142875" marR="142875" marT="76200" marB="76200" anchor="ctr"/>
                </a:tc>
                <a:tc>
                  <a:txBody>
                    <a:bodyPr/>
                    <a:lstStyle/>
                    <a:p>
                      <a:pPr algn="ctr" rtl="1"/>
                      <a:r>
                        <a:rPr lang="ar-DZ" sz="1400" dirty="0"/>
                        <a:t>حقوق الملكية الفكرية</a:t>
                      </a:r>
                      <a:endParaRPr lang="ar-DZ" sz="1400" b="1" dirty="0"/>
                    </a:p>
                  </a:txBody>
                  <a:tcPr marL="142875" marR="142875" marT="76200" marB="76200" anchor="ctr"/>
                </a:tc>
                <a:tc>
                  <a:txBody>
                    <a:bodyPr/>
                    <a:lstStyle/>
                    <a:p>
                      <a:pPr algn="ctr" rtl="1"/>
                      <a:r>
                        <a:rPr lang="ar-DZ" sz="1400" dirty="0"/>
                        <a:t>المخاطر المتعلقة بانتهاك حقوق الملكية الفكرية، سواء كانت براءات اختراع، علامات تجارية، أو حقوق نشر، قد تؤدي إلى معارك قانونية مكلفة.</a:t>
                      </a:r>
                      <a:endParaRPr lang="ar-DZ" sz="1400" b="1" dirty="0"/>
                    </a:p>
                  </a:txBody>
                  <a:tcPr marL="142875" marR="142875" marT="76200" marB="76200" anchor="ctr"/>
                </a:tc>
              </a:tr>
              <a:tr h="915999">
                <a:tc vMerge="1">
                  <a:txBody>
                    <a:bodyPr/>
                    <a:lstStyle/>
                    <a:p>
                      <a:pPr algn="ctr" rtl="1"/>
                      <a:endParaRPr lang="ar-DZ" sz="1200" b="0" dirty="0"/>
                    </a:p>
                  </a:txBody>
                  <a:tcPr marL="142875" marR="142875" marT="76200" marB="76200" anchor="ctr"/>
                </a:tc>
                <a:tc>
                  <a:txBody>
                    <a:bodyPr/>
                    <a:lstStyle/>
                    <a:p>
                      <a:pPr algn="ctr" rtl="1"/>
                      <a:r>
                        <a:rPr lang="ar-DZ" sz="1400" dirty="0"/>
                        <a:t>قوانين العمل</a:t>
                      </a:r>
                      <a:endParaRPr lang="ar-DZ" sz="1400" b="1" dirty="0"/>
                    </a:p>
                  </a:txBody>
                  <a:tcPr marL="142875" marR="142875" marT="76200" marB="76200" anchor="ctr"/>
                </a:tc>
                <a:tc>
                  <a:txBody>
                    <a:bodyPr/>
                    <a:lstStyle/>
                    <a:p>
                      <a:pPr algn="ctr" rtl="1"/>
                      <a:r>
                        <a:rPr lang="ar-DZ" sz="1400" dirty="0" smtClean="0"/>
                        <a:t>عدم </a:t>
                      </a:r>
                      <a:r>
                        <a:rPr lang="ar-DZ" sz="1400" dirty="0"/>
                        <a:t>الامتثال لقوانين العمل مثل تلك المتعلقة بالصحة والسلامة، التمييز، أو التعويضات يمكن أن يؤدي إلى دعاوى قضائية </a:t>
                      </a:r>
                      <a:endParaRPr lang="ar-DZ" sz="1400" b="1" dirty="0"/>
                    </a:p>
                  </a:txBody>
                  <a:tcPr marL="142875" marR="142875" marT="76200" marB="76200" anchor="ctr"/>
                </a:tc>
              </a:tr>
              <a:tr h="484550">
                <a:tc>
                  <a:txBody>
                    <a:bodyPr/>
                    <a:lstStyle/>
                    <a:p>
                      <a:pPr algn="ctr" rtl="1"/>
                      <a:r>
                        <a:rPr lang="ar-DZ" sz="1400" b="1" dirty="0"/>
                        <a:t>مالية</a:t>
                      </a:r>
                    </a:p>
                  </a:txBody>
                  <a:tcPr marL="142875" marR="142875" marT="76200" marB="76200" anchor="ctr"/>
                </a:tc>
                <a:tc gridSpan="2">
                  <a:txBody>
                    <a:bodyPr/>
                    <a:lstStyle/>
                    <a:p>
                      <a:pPr algn="ctr" rtl="1"/>
                      <a:r>
                        <a:rPr lang="ar-DZ" sz="1400" dirty="0"/>
                        <a:t>تشمل الضرائب والرسوم والتزامات مالية أخرى يتطلبها القانون.</a:t>
                      </a:r>
                      <a:endParaRPr lang="ar-DZ" sz="1400" b="0" dirty="0"/>
                    </a:p>
                  </a:txBody>
                  <a:tcPr marL="142875" marR="142875" marT="76200" marB="76200" anchor="ctr"/>
                </a:tc>
                <a:tc hMerge="1">
                  <a:txBody>
                    <a:bodyPr/>
                    <a:lstStyle/>
                    <a:p>
                      <a:pPr algn="ctr" rtl="1"/>
                      <a:endParaRPr lang="ar-DZ" sz="1200" b="0" dirty="0"/>
                    </a:p>
                  </a:txBody>
                  <a:tcPr marL="142875" marR="142875" marT="76200" marB="76200" anchor="ctr"/>
                </a:tc>
              </a:tr>
              <a:tr h="484550">
                <a:tc>
                  <a:txBody>
                    <a:bodyPr/>
                    <a:lstStyle/>
                    <a:p>
                      <a:pPr algn="ctr" rtl="1"/>
                      <a:r>
                        <a:rPr lang="ar-DZ" sz="1400" b="1" dirty="0"/>
                        <a:t>تكنولوجيا المعلومات</a:t>
                      </a:r>
                    </a:p>
                  </a:txBody>
                  <a:tcPr marL="142875" marR="142875" marT="76200" marB="76200" anchor="ctr"/>
                </a:tc>
                <a:tc gridSpan="2">
                  <a:txBody>
                    <a:bodyPr/>
                    <a:lstStyle/>
                    <a:p>
                      <a:pPr algn="ctr" rtl="1"/>
                      <a:r>
                        <a:rPr lang="ar-DZ" sz="1400" dirty="0"/>
                        <a:t>تتعلق بالأمان </a:t>
                      </a:r>
                      <a:r>
                        <a:rPr lang="ar-DZ" sz="1400" dirty="0" err="1"/>
                        <a:t>السيبراني</a:t>
                      </a:r>
                      <a:r>
                        <a:rPr lang="ar-DZ" sz="1400" dirty="0"/>
                        <a:t> وحماية البيانات وفقاً للقوانين مثل </a:t>
                      </a:r>
                      <a:r>
                        <a:rPr lang="fr-FR" sz="1400" dirty="0"/>
                        <a:t>GDPR </a:t>
                      </a:r>
                      <a:r>
                        <a:rPr lang="ar-DZ" sz="1400" dirty="0"/>
                        <a:t>في أوروبا وقوانين حماية البيانات المحلية.</a:t>
                      </a:r>
                      <a:endParaRPr lang="ar-DZ" sz="1400" b="0" dirty="0"/>
                    </a:p>
                  </a:txBody>
                  <a:tcPr marL="142875" marR="142875" marT="76200" marB="76200" anchor="ctr"/>
                </a:tc>
                <a:tc hMerge="1">
                  <a:txBody>
                    <a:bodyPr/>
                    <a:lstStyle/>
                    <a:p>
                      <a:pPr algn="ctr" rtl="1"/>
                      <a:endParaRPr lang="ar-DZ" sz="1200" b="0" dirty="0"/>
                    </a:p>
                  </a:txBody>
                  <a:tcPr marL="142875" marR="142875" marT="76200" marB="76200" anchor="ctr"/>
                </a:tc>
              </a:tr>
              <a:tr h="484550">
                <a:tc>
                  <a:txBody>
                    <a:bodyPr/>
                    <a:lstStyle/>
                    <a:p>
                      <a:pPr algn="ctr" rtl="1"/>
                      <a:r>
                        <a:rPr lang="ar-DZ" sz="1400" b="1" dirty="0"/>
                        <a:t>بيئية</a:t>
                      </a:r>
                    </a:p>
                  </a:txBody>
                  <a:tcPr marL="142875" marR="142875" marT="76200" marB="76200" anchor="ctr"/>
                </a:tc>
                <a:tc gridSpan="2">
                  <a:txBody>
                    <a:bodyPr/>
                    <a:lstStyle/>
                    <a:p>
                      <a:pPr algn="ctr" rtl="1"/>
                      <a:r>
                        <a:rPr lang="ar-DZ" sz="1400" dirty="0"/>
                        <a:t>تنشأ من الحاجة إلى الالتزام بالقوانين البيئية والتنظيمات الخاصة بالتلوث والاستدامة.</a:t>
                      </a:r>
                      <a:endParaRPr lang="ar-DZ" sz="1400" b="0" dirty="0"/>
                    </a:p>
                  </a:txBody>
                  <a:tcPr marL="142875" marR="142875" marT="76200" marB="76200" anchor="ctr"/>
                </a:tc>
                <a:tc hMerge="1">
                  <a:txBody>
                    <a:bodyPr/>
                    <a:lstStyle/>
                    <a:p>
                      <a:pPr algn="ctr" rtl="1"/>
                      <a:endParaRPr lang="ar-DZ" sz="1200" b="0" dirty="0"/>
                    </a:p>
                  </a:txBody>
                  <a:tcPr marL="142875" marR="142875" marT="76200" marB="76200"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57356" y="274638"/>
            <a:ext cx="4429156" cy="1143000"/>
          </a:xfrm>
        </p:spPr>
        <p:style>
          <a:lnRef idx="2">
            <a:schemeClr val="accent2"/>
          </a:lnRef>
          <a:fillRef idx="1">
            <a:schemeClr val="lt1"/>
          </a:fillRef>
          <a:effectRef idx="0">
            <a:schemeClr val="accent2"/>
          </a:effectRef>
          <a:fontRef idx="minor">
            <a:schemeClr val="dk1"/>
          </a:fontRef>
        </p:style>
        <p:txBody>
          <a:bodyPr>
            <a:normAutofit/>
          </a:bodyPr>
          <a:lstStyle/>
          <a:p>
            <a:r>
              <a:rPr lang="ar-DZ" b="1" dirty="0" smtClean="0"/>
              <a:t>مخاطر السمعة</a:t>
            </a:r>
            <a:endParaRPr lang="fr-FR" dirty="0"/>
          </a:p>
        </p:txBody>
      </p:sp>
      <p:sp>
        <p:nvSpPr>
          <p:cNvPr id="3" name="Espace réservé du contenu 2"/>
          <p:cNvSpPr>
            <a:spLocks noGrp="1"/>
          </p:cNvSpPr>
          <p:nvPr>
            <p:ph idx="1"/>
          </p:nvPr>
        </p:nvSpPr>
        <p:spPr/>
        <p:txBody>
          <a:bodyPr>
            <a:normAutofit lnSpcReduction="10000"/>
          </a:bodyPr>
          <a:lstStyle/>
          <a:p>
            <a:pPr algn="just" rtl="1"/>
            <a:r>
              <a:rPr lang="ar-DZ" dirty="0" smtClean="0"/>
              <a:t>السمعة هي الصورة العامة التي يبنيها الغير عن المؤسسة (عملاء / المنافسين) ويعتبر أحد أهم أصولها. حيث يستغرق بناءها وتطويرها سنوات من العمل على العمليات التسويقية والعلاقات العامة </a:t>
            </a:r>
            <a:r>
              <a:rPr lang="ar-DZ" dirty="0" err="1" smtClean="0"/>
              <a:t>والاعلام</a:t>
            </a:r>
            <a:endParaRPr lang="ar-DZ" dirty="0" smtClean="0"/>
          </a:p>
          <a:p>
            <a:pPr algn="just" rtl="1"/>
            <a:r>
              <a:rPr lang="ar-DZ" dirty="0" smtClean="0"/>
              <a:t>مخاطر السمعة هي التي تهدد مكانة الشركة في السوق والمجتمع، مما يؤدي إلى انخفاض أرباحها، وانعدام الثقة بين مساهميها، وفقدان عملائها تؤثر بشكل مباشر على قيمة المؤسسة وقدرتها على استقطاب العملاء والاحتفاظ بهم. فيما يلي بعض الأمثلة على مصادر مخاطر السمعة:</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nvPr>
        </p:nvGraphicFramePr>
        <p:xfrm>
          <a:off x="457200" y="1600200"/>
          <a:ext cx="8229600" cy="5043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re 1"/>
          <p:cNvSpPr txBox="1">
            <a:spLocks/>
          </p:cNvSpPr>
          <p:nvPr/>
        </p:nvSpPr>
        <p:spPr>
          <a:xfrm>
            <a:off x="1857356" y="274638"/>
            <a:ext cx="4429156" cy="1143000"/>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4400" b="1" i="0" u="none" strike="noStrike" kern="1200" cap="none" spc="0" normalizeH="0" baseline="0" noProof="0" smtClean="0">
                <a:ln>
                  <a:noFill/>
                </a:ln>
                <a:solidFill>
                  <a:schemeClr val="dk1"/>
                </a:solidFill>
                <a:effectLst/>
                <a:uLnTx/>
                <a:uFillTx/>
                <a:latin typeface="+mn-lt"/>
                <a:ea typeface="+mn-ea"/>
                <a:cs typeface="+mn-cs"/>
              </a:rPr>
              <a:t>مخاطر السمعة</a:t>
            </a:r>
            <a:endParaRPr kumimoji="0" lang="fr-FR" sz="4400" b="0"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1265</TotalTime>
  <Words>607</Words>
  <Application>Microsoft Office PowerPoint</Application>
  <PresentationFormat>Affichage à l'écran (4:3)</PresentationFormat>
  <Paragraphs>54</Paragraphs>
  <Slides>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Arial</vt:lpstr>
      <vt:lpstr>Calibri</vt:lpstr>
      <vt:lpstr>Times New Roman</vt:lpstr>
      <vt:lpstr>Thème Office</vt:lpstr>
      <vt:lpstr>إدارة مخاطر الأعمال وعلاقتها بالمخاطر المالية</vt:lpstr>
      <vt:lpstr>مخاطر المنافسة</vt:lpstr>
      <vt:lpstr>أنواع المنافسة</vt:lpstr>
      <vt:lpstr> مخاطر الامتثال </vt:lpstr>
      <vt:lpstr>أنواع مخاطر الامتثال</vt:lpstr>
      <vt:lpstr>مخاطر السمعة</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مخاطر السوق</dc:title>
  <dc:creator>elkima</dc:creator>
  <cp:lastModifiedBy>el kima</cp:lastModifiedBy>
  <cp:revision>84</cp:revision>
  <dcterms:created xsi:type="dcterms:W3CDTF">2024-11-07T17:21:31Z</dcterms:created>
  <dcterms:modified xsi:type="dcterms:W3CDTF">2025-01-08T14:28:04Z</dcterms:modified>
</cp:coreProperties>
</file>