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BEFCB-281E-4CEE-9442-1FBD1EABF395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09D4F-EECE-4432-BC60-D230546606EB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CA8A9-AD9F-4B02-BC6C-ACA12418A8D1}" type="datetimeFigureOut">
              <a:rPr lang="fr-FR" smtClean="0"/>
              <a:t>17/09/2015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93FF1-BF11-4F64-A468-C3AA2AE1234C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ChangeArrowheads="1"/>
          </p:cNvSpPr>
          <p:nvPr/>
        </p:nvSpPr>
        <p:spPr bwMode="ltGray">
          <a:xfrm>
            <a:off x="1120775" y="2201863"/>
            <a:ext cx="7848600" cy="465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Le marché unique = 1 prestation à 1 seule personne</a:t>
            </a:r>
          </a:p>
          <a:p>
            <a:pPr marL="457200" indent="-457200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Le marché simple = plusieurs prestations précises et quantifiées à 1 seule personne</a:t>
            </a:r>
          </a:p>
          <a:p>
            <a:pPr marL="457200" indent="-457200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Le marché de clientèle = satisfaction d’un besoin aléatoire: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  -prestations au fur et à mesure des besoins pendant une période déterminée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  -prix unitaires fixés au marché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            </a:t>
            </a:r>
          </a:p>
        </p:txBody>
      </p:sp>
      <p:sp>
        <p:nvSpPr>
          <p:cNvPr id="180227" name="WordArt 3"/>
          <p:cNvSpPr>
            <a:spLocks noChangeArrowheads="1" noChangeShapeType="1" noTextEdit="1"/>
          </p:cNvSpPr>
          <p:nvPr/>
        </p:nvSpPr>
        <p:spPr bwMode="auto">
          <a:xfrm>
            <a:off x="1895475" y="962025"/>
            <a:ext cx="58388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2400" b="1" kern="10">
                <a:ln w="12700" cap="sq">
                  <a:solidFill>
                    <a:srgbClr val="333333"/>
                  </a:solidFill>
                  <a:round/>
                  <a:headEnd type="none" w="sm" len="sm"/>
                  <a:tailEnd type="none" w="sm" len="sm"/>
                </a:ln>
                <a:solidFill>
                  <a:srgbClr val="333333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Les marchés par nature  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1066800" y="419100"/>
            <a:ext cx="7545388" cy="952500"/>
          </a:xfrm>
          <a:prstGeom prst="flowChartProcess">
            <a:avLst/>
          </a:prstGeom>
          <a:gradFill rotWithShape="0">
            <a:gsLst>
              <a:gs pos="0">
                <a:schemeClr val="folHlink"/>
              </a:gs>
              <a:gs pos="100000">
                <a:srgbClr val="BFD298"/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r>
              <a:rPr lang="fr-FR" sz="32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32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LES PRIX DES MARCHES ( art 51 )</a:t>
            </a:r>
            <a:r>
              <a:rPr lang="fr-FR" sz="32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1066800" y="1657350"/>
            <a:ext cx="7545388" cy="762000"/>
          </a:xfrm>
          <a:prstGeom prst="downArrowCallout">
            <a:avLst>
              <a:gd name="adj1" fmla="val 46301"/>
              <a:gd name="adj2" fmla="val 35345"/>
              <a:gd name="adj3" fmla="val 36019"/>
              <a:gd name="adj4" fmla="val 63981"/>
            </a:avLst>
          </a:prstGeom>
          <a:gradFill rotWithShape="0">
            <a:gsLst>
              <a:gs pos="0">
                <a:schemeClr val="accent1"/>
              </a:gs>
              <a:gs pos="100000">
                <a:srgbClr val="BFD298"/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LA  RENUMERATION   S’EFFECTUE</a:t>
            </a:r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1066800" y="2609850"/>
            <a:ext cx="7545388" cy="781050"/>
          </a:xfrm>
          <a:prstGeom prst="flowChartAlternateProcess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SUR  PRIX GLOBAL ET FORFAITAIRE</a:t>
            </a:r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1066800" y="3695700"/>
            <a:ext cx="7545388" cy="895350"/>
          </a:xfrm>
          <a:prstGeom prst="flowChartAlternateProcess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r>
              <a:rPr lang="fr-FR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fr-FR" sz="28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SUR BORDEREAU DE PRIX UNITAIRES</a:t>
            </a:r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2000250" y="4895850"/>
            <a:ext cx="5848350" cy="609600"/>
          </a:xfrm>
          <a:prstGeom prst="flowChartAlternateProcess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SUR  DEPENSES  CONTROLEES</a:t>
            </a:r>
          </a:p>
        </p:txBody>
      </p:sp>
      <p:sp>
        <p:nvSpPr>
          <p:cNvPr id="24583" name="AutoShape 7"/>
          <p:cNvSpPr>
            <a:spLocks noChangeArrowheads="1"/>
          </p:cNvSpPr>
          <p:nvPr/>
        </p:nvSpPr>
        <p:spPr bwMode="auto">
          <a:xfrm>
            <a:off x="3200400" y="5962650"/>
            <a:ext cx="3295650" cy="533400"/>
          </a:xfrm>
          <a:prstGeom prst="flowChartAlternateProcess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Times New Roman" pitchFamily="18" charset="0"/>
              </a:rPr>
              <a:t>A  PRIX  MIXTE</a:t>
            </a:r>
            <a:r>
              <a:rPr lang="fr-FR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ChangeArrowheads="1"/>
          </p:cNvSpPr>
          <p:nvPr/>
        </p:nvSpPr>
        <p:spPr bwMode="ltGray">
          <a:xfrm>
            <a:off x="1120775" y="1214438"/>
            <a:ext cx="7848600" cy="538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Le marché sur dépenses contrôlées = remboursement à l’entrepreneur toutes les dépenses réelles et contrôlées effectuées pour l’exécution d’un travail déterminé, affectées d’un coefficient de majoration. </a:t>
            </a:r>
          </a:p>
          <a:p>
            <a:pPr marL="457200" indent="-457200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Le marché à commandes = acquisition de fournitures et de service type courant à caractère répétitif: quantités et rythme d’exécution non maîtrisable avec exactitude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  -quantité et/ou valeur des limites minima et maxima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  -conclu pour une période d’une année renouvelable sans excéder 5 ans </a:t>
            </a:r>
          </a:p>
        </p:txBody>
      </p:sp>
      <p:sp>
        <p:nvSpPr>
          <p:cNvPr id="181251" name="WordArt 3"/>
          <p:cNvSpPr>
            <a:spLocks noChangeArrowheads="1" noChangeShapeType="1" noTextEdit="1"/>
          </p:cNvSpPr>
          <p:nvPr/>
        </p:nvSpPr>
        <p:spPr bwMode="auto">
          <a:xfrm>
            <a:off x="1895475" y="533400"/>
            <a:ext cx="58388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2400" b="1" kern="10">
                <a:ln w="12700" cap="sq">
                  <a:solidFill>
                    <a:srgbClr val="333333"/>
                  </a:solidFill>
                  <a:round/>
                  <a:headEnd type="none" w="sm" len="sm"/>
                  <a:tailEnd type="none" w="sm" len="sm"/>
                </a:ln>
                <a:solidFill>
                  <a:srgbClr val="333333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Les marchés par nature  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ltGray">
          <a:xfrm>
            <a:off x="1120775" y="3406775"/>
            <a:ext cx="7848600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Le contrat programme: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  - coût estimatif et mise en œuvre du programme sur une ou plusieurs années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  - définition de la nature et de l’importance des prestations à effectuer et dont l’exécution se réalise à travers des marchés d’application. 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        </a:t>
            </a:r>
          </a:p>
        </p:txBody>
      </p:sp>
      <p:sp>
        <p:nvSpPr>
          <p:cNvPr id="182275" name="WordArt 3"/>
          <p:cNvSpPr>
            <a:spLocks noChangeArrowheads="1" noChangeShapeType="1" noTextEdit="1"/>
          </p:cNvSpPr>
          <p:nvPr/>
        </p:nvSpPr>
        <p:spPr bwMode="auto">
          <a:xfrm>
            <a:off x="1895475" y="1716088"/>
            <a:ext cx="58388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2400" b="1" kern="10">
                <a:ln w="12700" cap="sq">
                  <a:solidFill>
                    <a:srgbClr val="333333"/>
                  </a:solidFill>
                  <a:round/>
                  <a:headEnd type="none" w="sm" len="sm"/>
                  <a:tailEnd type="none" w="sm" len="sm"/>
                </a:ln>
                <a:solidFill>
                  <a:srgbClr val="333333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Les marchés par nature  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ChangeArrowheads="1"/>
          </p:cNvSpPr>
          <p:nvPr/>
        </p:nvSpPr>
        <p:spPr bwMode="ltGray">
          <a:xfrm>
            <a:off x="1120775" y="2728913"/>
            <a:ext cx="7848600" cy="392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Le marché sur dépenses contrôlées: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  -remboursement intégral des dépenses réelles et contrôlées de l’entrepreneur pour l’exécution du travail déterminé. 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  -( main d’œuvre, matériaux,matières consommables, location de matériel de transport etc….).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Plus une majoration, tenant compte des frais généraux et bénéfices.</a:t>
            </a:r>
          </a:p>
        </p:txBody>
      </p:sp>
      <p:sp>
        <p:nvSpPr>
          <p:cNvPr id="183299" name="WordArt 3"/>
          <p:cNvSpPr>
            <a:spLocks noChangeArrowheads="1" noChangeShapeType="1" noTextEdit="1"/>
          </p:cNvSpPr>
          <p:nvPr/>
        </p:nvSpPr>
        <p:spPr bwMode="auto">
          <a:xfrm>
            <a:off x="1895475" y="1716088"/>
            <a:ext cx="58388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2400" b="1" kern="10">
                <a:ln w="12700" cap="sq">
                  <a:solidFill>
                    <a:srgbClr val="333333"/>
                  </a:solidFill>
                  <a:round/>
                  <a:headEnd type="none" w="sm" len="sm"/>
                  <a:tailEnd type="none" w="sm" len="sm"/>
                </a:ln>
                <a:solidFill>
                  <a:srgbClr val="333333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Les marchés par nature  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ChangeArrowheads="1"/>
          </p:cNvSpPr>
          <p:nvPr/>
        </p:nvSpPr>
        <p:spPr bwMode="ltGray">
          <a:xfrm>
            <a:off x="1120775" y="3406775"/>
            <a:ext cx="78486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Le marché de travaux: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Contrat dont les prestations portent sur la réalisation d’un ouvrage ou d’une partie d’ouvrage – travaux neufs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              - reprise d’ouvrage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              - grosse réparation ou réhabilitation 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       </a:t>
            </a:r>
          </a:p>
        </p:txBody>
      </p:sp>
      <p:sp>
        <p:nvSpPr>
          <p:cNvPr id="184323" name="WordArt 3"/>
          <p:cNvSpPr>
            <a:spLocks noChangeArrowheads="1" noChangeShapeType="1" noTextEdit="1"/>
          </p:cNvSpPr>
          <p:nvPr/>
        </p:nvSpPr>
        <p:spPr bwMode="auto">
          <a:xfrm>
            <a:off x="1895475" y="1716088"/>
            <a:ext cx="58388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2400" b="1" kern="10">
                <a:ln w="12700" cap="sq">
                  <a:solidFill>
                    <a:srgbClr val="333333"/>
                  </a:solidFill>
                  <a:round/>
                  <a:headEnd type="none" w="sm" len="sm"/>
                  <a:tailEnd type="none" w="sm" len="sm"/>
                </a:ln>
                <a:solidFill>
                  <a:srgbClr val="333333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Les marchés par objet  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ChangeArrowheads="1"/>
          </p:cNvSpPr>
          <p:nvPr/>
        </p:nvSpPr>
        <p:spPr bwMode="ltGray">
          <a:xfrm>
            <a:off x="1120775" y="3406775"/>
            <a:ext cx="78486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Le marché de fournitures: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Contrat portant sur l’acquisition de biens mobiliers</a:t>
            </a:r>
          </a:p>
        </p:txBody>
      </p:sp>
      <p:sp>
        <p:nvSpPr>
          <p:cNvPr id="185347" name="WordArt 3"/>
          <p:cNvSpPr>
            <a:spLocks noChangeArrowheads="1" noChangeShapeType="1" noTextEdit="1"/>
          </p:cNvSpPr>
          <p:nvPr/>
        </p:nvSpPr>
        <p:spPr bwMode="auto">
          <a:xfrm>
            <a:off x="1895475" y="1716088"/>
            <a:ext cx="58388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2400" b="1" kern="10">
                <a:ln w="12700" cap="sq">
                  <a:solidFill>
                    <a:srgbClr val="333333"/>
                  </a:solidFill>
                  <a:round/>
                  <a:headEnd type="none" w="sm" len="sm"/>
                  <a:tailEnd type="none" w="sm" len="sm"/>
                </a:ln>
                <a:solidFill>
                  <a:srgbClr val="333333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Les marchés par objet  </a:t>
            </a:r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ChangeArrowheads="1"/>
          </p:cNvSpPr>
          <p:nvPr/>
        </p:nvSpPr>
        <p:spPr bwMode="ltGray">
          <a:xfrm>
            <a:off x="1120775" y="2540000"/>
            <a:ext cx="78486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Le marché de services: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contrat portant sur des prestations mobilières, matérielles et intellectuelles: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  -matérielles =réparation, entretien courant des mobiliers (équipement, nettoyage….), l’enlèvement des ordures ménagères etc….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  -intellectuelles= appel à des connaissances particulières (consultance,expertise, mémoire etc….) dif. Marchés d’études.</a:t>
            </a:r>
          </a:p>
          <a:p>
            <a:pPr marL="457200" indent="-457200">
              <a:spcBef>
                <a:spcPct val="50000"/>
              </a:spcBef>
              <a:buSzPct val="90000"/>
              <a:buFontTx/>
              <a:buChar char="•"/>
            </a:pPr>
            <a:endParaRPr lang="fr-FR" altLang="ar-SA" sz="2400" b="1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86371" name="WordArt 3"/>
          <p:cNvSpPr>
            <a:spLocks noChangeArrowheads="1" noChangeShapeType="1" noTextEdit="1"/>
          </p:cNvSpPr>
          <p:nvPr/>
        </p:nvSpPr>
        <p:spPr bwMode="auto">
          <a:xfrm>
            <a:off x="1895475" y="1716088"/>
            <a:ext cx="58388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2400" b="1" kern="10">
                <a:ln w="12700" cap="sq">
                  <a:solidFill>
                    <a:srgbClr val="333333"/>
                  </a:solidFill>
                  <a:round/>
                  <a:headEnd type="none" w="sm" len="sm"/>
                  <a:tailEnd type="none" w="sm" len="sm"/>
                </a:ln>
                <a:solidFill>
                  <a:srgbClr val="333333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Les marchés par objet  </a:t>
            </a:r>
          </a:p>
        </p:txBody>
      </p:sp>
      <p:sp>
        <p:nvSpPr>
          <p:cNvPr id="186372" name="Line 4"/>
          <p:cNvSpPr>
            <a:spLocks noChangeShapeType="1"/>
          </p:cNvSpPr>
          <p:nvPr/>
        </p:nvSpPr>
        <p:spPr bwMode="auto">
          <a:xfrm flipH="1">
            <a:off x="2786063" y="6858000"/>
            <a:ext cx="101600" cy="442913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  <a:effectLst/>
        </p:spPr>
        <p:txBody>
          <a:bodyPr wrap="none" lIns="0" tIns="0" rIns="0" bIns="0">
            <a:spAutoFit/>
          </a:bodyPr>
          <a:lstStyle/>
          <a:p>
            <a:endParaRPr lang="fr-FR"/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ChangeArrowheads="1"/>
          </p:cNvSpPr>
          <p:nvPr/>
        </p:nvSpPr>
        <p:spPr bwMode="ltGray">
          <a:xfrm>
            <a:off x="1120775" y="2540000"/>
            <a:ext cx="78486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Le marché d’études: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contrat portant sur des études de nature mobilière:-à caractère économique,financier,sociologique, juridique…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              -porter sur des biens à destination immobilière ( études géotechniques, de conception, multi-réseaux etc….) </a:t>
            </a:r>
          </a:p>
        </p:txBody>
      </p:sp>
      <p:sp>
        <p:nvSpPr>
          <p:cNvPr id="187395" name="WordArt 3"/>
          <p:cNvSpPr>
            <a:spLocks noChangeArrowheads="1" noChangeShapeType="1" noTextEdit="1"/>
          </p:cNvSpPr>
          <p:nvPr/>
        </p:nvSpPr>
        <p:spPr bwMode="auto">
          <a:xfrm>
            <a:off x="1895475" y="1716088"/>
            <a:ext cx="58388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2400" b="1" kern="10">
                <a:ln w="12700" cap="sq">
                  <a:solidFill>
                    <a:srgbClr val="333333"/>
                  </a:solidFill>
                  <a:round/>
                  <a:headEnd type="none" w="sm" len="sm"/>
                  <a:tailEnd type="none" w="sm" len="sm"/>
                </a:ln>
                <a:solidFill>
                  <a:srgbClr val="333333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Les marchés par objet  </a:t>
            </a:r>
          </a:p>
        </p:txBody>
      </p:sp>
      <p:sp>
        <p:nvSpPr>
          <p:cNvPr id="187396" name="Line 4"/>
          <p:cNvSpPr>
            <a:spLocks noChangeShapeType="1"/>
          </p:cNvSpPr>
          <p:nvPr/>
        </p:nvSpPr>
        <p:spPr bwMode="auto">
          <a:xfrm flipH="1">
            <a:off x="2786063" y="6858000"/>
            <a:ext cx="101600" cy="442913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  <a:effectLst/>
        </p:spPr>
        <p:txBody>
          <a:bodyPr wrap="none" lIns="0" tIns="0" rIns="0" bIns="0">
            <a:spAutoFit/>
          </a:bodyPr>
          <a:lstStyle/>
          <a:p>
            <a:endParaRPr lang="fr-FR"/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ChangeArrowheads="1"/>
          </p:cNvSpPr>
          <p:nvPr/>
        </p:nvSpPr>
        <p:spPr bwMode="ltGray">
          <a:xfrm>
            <a:off x="0" y="1731963"/>
            <a:ext cx="9144000" cy="520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SzPct val="90000"/>
              <a:buFontTx/>
              <a:buChar char="•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Le marché de maîtrise d’oeuvre: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contrat portant sur des études de conception et de détails pour la réalisation de bâtiments, ainsi que l’assistance à maître d’ouvrage et l’exécution de toute autre prestation autre que celle financière nécessaire à la bonne exécution du projet.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    -les études: esquisse, APD,Dossier d’exécution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 DCE –missions B et C, mise au point du marché  </a:t>
            </a:r>
          </a:p>
          <a:p>
            <a:pPr marL="457200" indent="-457200">
              <a:spcBef>
                <a:spcPct val="50000"/>
              </a:spcBef>
              <a:buSzPct val="90000"/>
            </a:pPr>
            <a:r>
              <a:rPr lang="fr-FR" altLang="ar-SA" sz="2400" b="1">
                <a:latin typeface="Comic Sans MS" pitchFamily="66" charset="0"/>
                <a:cs typeface="Times New Roman" pitchFamily="18" charset="0"/>
              </a:rPr>
              <a:t> - autres prestations: demande P.C,instruire les réclamations,assister le M.O clauses financières du contrat(actualisation, révisions, pénalités de retard, I.M)    </a:t>
            </a:r>
          </a:p>
        </p:txBody>
      </p:sp>
      <p:sp>
        <p:nvSpPr>
          <p:cNvPr id="188419" name="WordArt 3"/>
          <p:cNvSpPr>
            <a:spLocks noChangeArrowheads="1" noChangeShapeType="1" noTextEdit="1"/>
          </p:cNvSpPr>
          <p:nvPr/>
        </p:nvSpPr>
        <p:spPr bwMode="auto">
          <a:xfrm>
            <a:off x="1895475" y="784225"/>
            <a:ext cx="5838825" cy="536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2400" b="1" kern="10">
                <a:ln w="12700" cap="sq">
                  <a:solidFill>
                    <a:srgbClr val="333333"/>
                  </a:solidFill>
                  <a:round/>
                  <a:headEnd type="none" w="sm" len="sm"/>
                  <a:tailEnd type="none" w="sm" len="sm"/>
                </a:ln>
                <a:solidFill>
                  <a:srgbClr val="333333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Les marchés par objet  </a:t>
            </a:r>
          </a:p>
        </p:txBody>
      </p:sp>
      <p:sp>
        <p:nvSpPr>
          <p:cNvPr id="188420" name="Line 4"/>
          <p:cNvSpPr>
            <a:spLocks noChangeShapeType="1"/>
          </p:cNvSpPr>
          <p:nvPr/>
        </p:nvSpPr>
        <p:spPr bwMode="auto">
          <a:xfrm flipH="1">
            <a:off x="2786063" y="6858000"/>
            <a:ext cx="101600" cy="442913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  <a:effectLst/>
        </p:spPr>
        <p:txBody>
          <a:bodyPr wrap="none" lIns="0" tIns="0" rIns="0" bIns="0">
            <a:spAutoFit/>
          </a:bodyPr>
          <a:lstStyle/>
          <a:p>
            <a:endParaRPr lang="fr-FR"/>
          </a:p>
        </p:txBody>
      </p:sp>
    </p:spTree>
  </p:cSld>
  <p:clrMapOvr>
    <a:masterClrMapping/>
  </p:clrMapOvr>
  <p:transition advTm="7872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528</Words>
  <Application>Microsoft Office PowerPoint</Application>
  <PresentationFormat>Affichage à l'écran (4:3)</PresentationFormat>
  <Paragraphs>52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toshiba</dc:creator>
  <cp:lastModifiedBy>toshiba</cp:lastModifiedBy>
  <cp:revision>2</cp:revision>
  <dcterms:created xsi:type="dcterms:W3CDTF">2015-09-17T14:44:32Z</dcterms:created>
  <dcterms:modified xsi:type="dcterms:W3CDTF">2015-09-17T14:49:34Z</dcterms:modified>
</cp:coreProperties>
</file>