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56" r:id="rId3"/>
    <p:sldId id="265" r:id="rId4"/>
    <p:sldId id="266" r:id="rId5"/>
    <p:sldId id="267" r:id="rId6"/>
    <p:sldId id="257"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55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en-GB"/>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GB"/>
          </a:p>
        </p:txBody>
      </p:sp>
      <p:sp>
        <p:nvSpPr>
          <p:cNvPr id="4" name="Espace réservé de la date 3"/>
          <p:cNvSpPr>
            <a:spLocks noGrp="1"/>
          </p:cNvSpPr>
          <p:nvPr>
            <p:ph type="dt" sz="half" idx="10"/>
          </p:nvPr>
        </p:nvSpPr>
        <p:spPr/>
        <p:txBody>
          <a:bodyPr/>
          <a:lstStyle/>
          <a:p>
            <a:fld id="{071CB23B-CD58-4287-A8BE-0F75B91F561D}" type="datetimeFigureOut">
              <a:rPr lang="en-GB" smtClean="0"/>
              <a:t>15/03/2025</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5E5F9E3F-DDEC-44B6-BCC8-25E33F6E6BB8}" type="slidenum">
              <a:rPr lang="en-GB" smtClean="0"/>
              <a:t>‹N°›</a:t>
            </a:fld>
            <a:endParaRPr lang="en-GB"/>
          </a:p>
        </p:txBody>
      </p:sp>
    </p:spTree>
    <p:extLst>
      <p:ext uri="{BB962C8B-B14F-4D97-AF65-F5344CB8AC3E}">
        <p14:creationId xmlns:p14="http://schemas.microsoft.com/office/powerpoint/2010/main" val="4015338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071CB23B-CD58-4287-A8BE-0F75B91F561D}" type="datetimeFigureOut">
              <a:rPr lang="en-GB" smtClean="0"/>
              <a:t>15/03/2025</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5E5F9E3F-DDEC-44B6-BCC8-25E33F6E6BB8}" type="slidenum">
              <a:rPr lang="en-GB" smtClean="0"/>
              <a:t>‹N°›</a:t>
            </a:fld>
            <a:endParaRPr lang="en-GB"/>
          </a:p>
        </p:txBody>
      </p:sp>
    </p:spTree>
    <p:extLst>
      <p:ext uri="{BB962C8B-B14F-4D97-AF65-F5344CB8AC3E}">
        <p14:creationId xmlns:p14="http://schemas.microsoft.com/office/powerpoint/2010/main" val="2440081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en-GB"/>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071CB23B-CD58-4287-A8BE-0F75B91F561D}" type="datetimeFigureOut">
              <a:rPr lang="en-GB" smtClean="0"/>
              <a:t>15/03/2025</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5E5F9E3F-DDEC-44B6-BCC8-25E33F6E6BB8}" type="slidenum">
              <a:rPr lang="en-GB" smtClean="0"/>
              <a:t>‹N°›</a:t>
            </a:fld>
            <a:endParaRPr lang="en-GB"/>
          </a:p>
        </p:txBody>
      </p:sp>
    </p:spTree>
    <p:extLst>
      <p:ext uri="{BB962C8B-B14F-4D97-AF65-F5344CB8AC3E}">
        <p14:creationId xmlns:p14="http://schemas.microsoft.com/office/powerpoint/2010/main" val="2636657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071CB23B-CD58-4287-A8BE-0F75B91F561D}" type="datetimeFigureOut">
              <a:rPr lang="en-GB" smtClean="0"/>
              <a:t>15/03/2025</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5E5F9E3F-DDEC-44B6-BCC8-25E33F6E6BB8}" type="slidenum">
              <a:rPr lang="en-GB" smtClean="0"/>
              <a:t>‹N°›</a:t>
            </a:fld>
            <a:endParaRPr lang="en-GB"/>
          </a:p>
        </p:txBody>
      </p:sp>
    </p:spTree>
    <p:extLst>
      <p:ext uri="{BB962C8B-B14F-4D97-AF65-F5344CB8AC3E}">
        <p14:creationId xmlns:p14="http://schemas.microsoft.com/office/powerpoint/2010/main" val="637103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en-GB"/>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71CB23B-CD58-4287-A8BE-0F75B91F561D}" type="datetimeFigureOut">
              <a:rPr lang="en-GB" smtClean="0"/>
              <a:t>15/03/2025</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5E5F9E3F-DDEC-44B6-BCC8-25E33F6E6BB8}" type="slidenum">
              <a:rPr lang="en-GB" smtClean="0"/>
              <a:t>‹N°›</a:t>
            </a:fld>
            <a:endParaRPr lang="en-GB"/>
          </a:p>
        </p:txBody>
      </p:sp>
    </p:spTree>
    <p:extLst>
      <p:ext uri="{BB962C8B-B14F-4D97-AF65-F5344CB8AC3E}">
        <p14:creationId xmlns:p14="http://schemas.microsoft.com/office/powerpoint/2010/main" val="4040011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e la date 4"/>
          <p:cNvSpPr>
            <a:spLocks noGrp="1"/>
          </p:cNvSpPr>
          <p:nvPr>
            <p:ph type="dt" sz="half" idx="10"/>
          </p:nvPr>
        </p:nvSpPr>
        <p:spPr/>
        <p:txBody>
          <a:bodyPr/>
          <a:lstStyle/>
          <a:p>
            <a:fld id="{071CB23B-CD58-4287-A8BE-0F75B91F561D}" type="datetimeFigureOut">
              <a:rPr lang="en-GB" smtClean="0"/>
              <a:t>15/03/2025</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5E5F9E3F-DDEC-44B6-BCC8-25E33F6E6BB8}" type="slidenum">
              <a:rPr lang="en-GB" smtClean="0"/>
              <a:t>‹N°›</a:t>
            </a:fld>
            <a:endParaRPr lang="en-GB"/>
          </a:p>
        </p:txBody>
      </p:sp>
    </p:spTree>
    <p:extLst>
      <p:ext uri="{BB962C8B-B14F-4D97-AF65-F5344CB8AC3E}">
        <p14:creationId xmlns:p14="http://schemas.microsoft.com/office/powerpoint/2010/main" val="1080254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en-GB"/>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7" name="Espace réservé de la date 6"/>
          <p:cNvSpPr>
            <a:spLocks noGrp="1"/>
          </p:cNvSpPr>
          <p:nvPr>
            <p:ph type="dt" sz="half" idx="10"/>
          </p:nvPr>
        </p:nvSpPr>
        <p:spPr/>
        <p:txBody>
          <a:bodyPr/>
          <a:lstStyle/>
          <a:p>
            <a:fld id="{071CB23B-CD58-4287-A8BE-0F75B91F561D}" type="datetimeFigureOut">
              <a:rPr lang="en-GB" smtClean="0"/>
              <a:t>15/03/2025</a:t>
            </a:fld>
            <a:endParaRPr lang="en-GB"/>
          </a:p>
        </p:txBody>
      </p:sp>
      <p:sp>
        <p:nvSpPr>
          <p:cNvPr id="8" name="Espace réservé du pied de page 7"/>
          <p:cNvSpPr>
            <a:spLocks noGrp="1"/>
          </p:cNvSpPr>
          <p:nvPr>
            <p:ph type="ftr" sz="quarter" idx="11"/>
          </p:nvPr>
        </p:nvSpPr>
        <p:spPr/>
        <p:txBody>
          <a:bodyPr/>
          <a:lstStyle/>
          <a:p>
            <a:endParaRPr lang="en-GB"/>
          </a:p>
        </p:txBody>
      </p:sp>
      <p:sp>
        <p:nvSpPr>
          <p:cNvPr id="9" name="Espace réservé du numéro de diapositive 8"/>
          <p:cNvSpPr>
            <a:spLocks noGrp="1"/>
          </p:cNvSpPr>
          <p:nvPr>
            <p:ph type="sldNum" sz="quarter" idx="12"/>
          </p:nvPr>
        </p:nvSpPr>
        <p:spPr/>
        <p:txBody>
          <a:bodyPr/>
          <a:lstStyle/>
          <a:p>
            <a:fld id="{5E5F9E3F-DDEC-44B6-BCC8-25E33F6E6BB8}" type="slidenum">
              <a:rPr lang="en-GB" smtClean="0"/>
              <a:t>‹N°›</a:t>
            </a:fld>
            <a:endParaRPr lang="en-GB"/>
          </a:p>
        </p:txBody>
      </p:sp>
    </p:spTree>
    <p:extLst>
      <p:ext uri="{BB962C8B-B14F-4D97-AF65-F5344CB8AC3E}">
        <p14:creationId xmlns:p14="http://schemas.microsoft.com/office/powerpoint/2010/main" val="2416556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e la date 2"/>
          <p:cNvSpPr>
            <a:spLocks noGrp="1"/>
          </p:cNvSpPr>
          <p:nvPr>
            <p:ph type="dt" sz="half" idx="10"/>
          </p:nvPr>
        </p:nvSpPr>
        <p:spPr/>
        <p:txBody>
          <a:bodyPr/>
          <a:lstStyle/>
          <a:p>
            <a:fld id="{071CB23B-CD58-4287-A8BE-0F75B91F561D}" type="datetimeFigureOut">
              <a:rPr lang="en-GB" smtClean="0"/>
              <a:t>15/03/2025</a:t>
            </a:fld>
            <a:endParaRPr lang="en-GB"/>
          </a:p>
        </p:txBody>
      </p:sp>
      <p:sp>
        <p:nvSpPr>
          <p:cNvPr id="4" name="Espace réservé du pied de page 3"/>
          <p:cNvSpPr>
            <a:spLocks noGrp="1"/>
          </p:cNvSpPr>
          <p:nvPr>
            <p:ph type="ftr" sz="quarter" idx="11"/>
          </p:nvPr>
        </p:nvSpPr>
        <p:spPr/>
        <p:txBody>
          <a:bodyPr/>
          <a:lstStyle/>
          <a:p>
            <a:endParaRPr lang="en-GB"/>
          </a:p>
        </p:txBody>
      </p:sp>
      <p:sp>
        <p:nvSpPr>
          <p:cNvPr id="5" name="Espace réservé du numéro de diapositive 4"/>
          <p:cNvSpPr>
            <a:spLocks noGrp="1"/>
          </p:cNvSpPr>
          <p:nvPr>
            <p:ph type="sldNum" sz="quarter" idx="12"/>
          </p:nvPr>
        </p:nvSpPr>
        <p:spPr/>
        <p:txBody>
          <a:bodyPr/>
          <a:lstStyle/>
          <a:p>
            <a:fld id="{5E5F9E3F-DDEC-44B6-BCC8-25E33F6E6BB8}" type="slidenum">
              <a:rPr lang="en-GB" smtClean="0"/>
              <a:t>‹N°›</a:t>
            </a:fld>
            <a:endParaRPr lang="en-GB"/>
          </a:p>
        </p:txBody>
      </p:sp>
    </p:spTree>
    <p:extLst>
      <p:ext uri="{BB962C8B-B14F-4D97-AF65-F5344CB8AC3E}">
        <p14:creationId xmlns:p14="http://schemas.microsoft.com/office/powerpoint/2010/main" val="64915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71CB23B-CD58-4287-A8BE-0F75B91F561D}" type="datetimeFigureOut">
              <a:rPr lang="en-GB" smtClean="0"/>
              <a:t>15/03/2025</a:t>
            </a:fld>
            <a:endParaRPr lang="en-GB"/>
          </a:p>
        </p:txBody>
      </p:sp>
      <p:sp>
        <p:nvSpPr>
          <p:cNvPr id="3" name="Espace réservé du pied de page 2"/>
          <p:cNvSpPr>
            <a:spLocks noGrp="1"/>
          </p:cNvSpPr>
          <p:nvPr>
            <p:ph type="ftr" sz="quarter" idx="11"/>
          </p:nvPr>
        </p:nvSpPr>
        <p:spPr/>
        <p:txBody>
          <a:bodyPr/>
          <a:lstStyle/>
          <a:p>
            <a:endParaRPr lang="en-GB"/>
          </a:p>
        </p:txBody>
      </p:sp>
      <p:sp>
        <p:nvSpPr>
          <p:cNvPr id="4" name="Espace réservé du numéro de diapositive 3"/>
          <p:cNvSpPr>
            <a:spLocks noGrp="1"/>
          </p:cNvSpPr>
          <p:nvPr>
            <p:ph type="sldNum" sz="quarter" idx="12"/>
          </p:nvPr>
        </p:nvSpPr>
        <p:spPr/>
        <p:txBody>
          <a:bodyPr/>
          <a:lstStyle/>
          <a:p>
            <a:fld id="{5E5F9E3F-DDEC-44B6-BCC8-25E33F6E6BB8}" type="slidenum">
              <a:rPr lang="en-GB" smtClean="0"/>
              <a:t>‹N°›</a:t>
            </a:fld>
            <a:endParaRPr lang="en-GB"/>
          </a:p>
        </p:txBody>
      </p:sp>
    </p:spTree>
    <p:extLst>
      <p:ext uri="{BB962C8B-B14F-4D97-AF65-F5344CB8AC3E}">
        <p14:creationId xmlns:p14="http://schemas.microsoft.com/office/powerpoint/2010/main" val="2974976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GB"/>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71CB23B-CD58-4287-A8BE-0F75B91F561D}" type="datetimeFigureOut">
              <a:rPr lang="en-GB" smtClean="0"/>
              <a:t>15/03/2025</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5E5F9E3F-DDEC-44B6-BCC8-25E33F6E6BB8}" type="slidenum">
              <a:rPr lang="en-GB" smtClean="0"/>
              <a:t>‹N°›</a:t>
            </a:fld>
            <a:endParaRPr lang="en-GB"/>
          </a:p>
        </p:txBody>
      </p:sp>
    </p:spTree>
    <p:extLst>
      <p:ext uri="{BB962C8B-B14F-4D97-AF65-F5344CB8AC3E}">
        <p14:creationId xmlns:p14="http://schemas.microsoft.com/office/powerpoint/2010/main" val="638566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GB"/>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71CB23B-CD58-4287-A8BE-0F75B91F561D}" type="datetimeFigureOut">
              <a:rPr lang="en-GB" smtClean="0"/>
              <a:t>15/03/2025</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5E5F9E3F-DDEC-44B6-BCC8-25E33F6E6BB8}" type="slidenum">
              <a:rPr lang="en-GB" smtClean="0"/>
              <a:t>‹N°›</a:t>
            </a:fld>
            <a:endParaRPr lang="en-GB"/>
          </a:p>
        </p:txBody>
      </p:sp>
    </p:spTree>
    <p:extLst>
      <p:ext uri="{BB962C8B-B14F-4D97-AF65-F5344CB8AC3E}">
        <p14:creationId xmlns:p14="http://schemas.microsoft.com/office/powerpoint/2010/main" val="3951734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GB"/>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CB23B-CD58-4287-A8BE-0F75B91F561D}" type="datetimeFigureOut">
              <a:rPr lang="en-GB" smtClean="0"/>
              <a:t>15/03/2025</a:t>
            </a:fld>
            <a:endParaRPr lang="en-GB"/>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5F9E3F-DDEC-44B6-BCC8-25E33F6E6BB8}" type="slidenum">
              <a:rPr lang="en-GB" smtClean="0"/>
              <a:t>‹N°›</a:t>
            </a:fld>
            <a:endParaRPr lang="en-GB"/>
          </a:p>
        </p:txBody>
      </p:sp>
    </p:spTree>
    <p:extLst>
      <p:ext uri="{BB962C8B-B14F-4D97-AF65-F5344CB8AC3E}">
        <p14:creationId xmlns:p14="http://schemas.microsoft.com/office/powerpoint/2010/main" val="1937563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ord Clouds show just what the priorities are in NPPF | Decisions,  Decisions, Decisions"/>
          <p:cNvPicPr>
            <a:picLocks noChangeAspect="1" noChangeArrowheads="1"/>
          </p:cNvPicPr>
          <p:nvPr/>
        </p:nvPicPr>
        <p:blipFill rotWithShape="1">
          <a:blip r:embed="rId2">
            <a:extLst>
              <a:ext uri="{28A0092B-C50C-407E-A947-70E740481C1C}">
                <a14:useLocalDpi xmlns:a14="http://schemas.microsoft.com/office/drawing/2010/main" val="0"/>
              </a:ext>
            </a:extLst>
          </a:blip>
          <a:srcRect t="13417" b="6366"/>
          <a:stretch/>
        </p:blipFill>
        <p:spPr bwMode="auto">
          <a:xfrm>
            <a:off x="974785" y="1656273"/>
            <a:ext cx="9808234" cy="42355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05130" y="530682"/>
            <a:ext cx="9632832" cy="655244"/>
          </a:xfrm>
          <a:prstGeom prst="rect">
            <a:avLst/>
          </a:prstGeom>
        </p:spPr>
        <p:txBody>
          <a:bodyPr wrap="square">
            <a:spAutoFit/>
          </a:bodyPr>
          <a:lstStyle/>
          <a:p>
            <a:pPr fontAlgn="base">
              <a:lnSpc>
                <a:spcPct val="107000"/>
              </a:lnSpc>
              <a:spcAft>
                <a:spcPts val="1200"/>
              </a:spcAft>
            </a:pPr>
            <a:r>
              <a:rPr lang="fr-FR" sz="3600" b="1" kern="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English </a:t>
            </a:r>
            <a:r>
              <a:rPr lang="fr-FR" sz="3600" b="1" kern="0" dirty="0">
                <a:solidFill>
                  <a:srgbClr val="FF0000"/>
                </a:solidFill>
                <a:latin typeface="Arial" panose="020B0604020202020204" pitchFamily="34" charset="0"/>
                <a:ea typeface="Times New Roman" panose="02020603050405020304" pitchFamily="18" charset="0"/>
                <a:cs typeface="Arial" panose="020B0604020202020204" pitchFamily="34" charset="0"/>
              </a:rPr>
              <a:t>for </a:t>
            </a:r>
            <a:r>
              <a:rPr lang="fr-FR" sz="3600" b="1" kern="0" dirty="0" err="1">
                <a:solidFill>
                  <a:srgbClr val="FF0000"/>
                </a:solidFill>
                <a:latin typeface="Arial" panose="020B0604020202020204" pitchFamily="34" charset="0"/>
                <a:ea typeface="Times New Roman" panose="02020603050405020304" pitchFamily="18" charset="0"/>
                <a:cs typeface="Arial" panose="020B0604020202020204" pitchFamily="34" charset="0"/>
              </a:rPr>
              <a:t>Urban</a:t>
            </a:r>
            <a:r>
              <a:rPr lang="fr-FR" sz="3600" b="1" kern="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3600" b="1" kern="0" dirty="0" err="1">
                <a:solidFill>
                  <a:srgbClr val="FF0000"/>
                </a:solidFill>
                <a:latin typeface="Arial" panose="020B0604020202020204" pitchFamily="34" charset="0"/>
                <a:ea typeface="Times New Roman" panose="02020603050405020304" pitchFamily="18" charset="0"/>
                <a:cs typeface="Arial" panose="020B0604020202020204" pitchFamily="34" charset="0"/>
              </a:rPr>
              <a:t>T</a:t>
            </a:r>
            <a:r>
              <a:rPr lang="fr-FR" sz="3600" b="1" kern="0"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echnic</a:t>
            </a:r>
            <a:r>
              <a:rPr lang="fr-FR" sz="3600" b="1" kern="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Management</a:t>
            </a:r>
            <a:endParaRPr lang="fr-FR" sz="4400"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8850695" y="6178103"/>
            <a:ext cx="2484413" cy="355803"/>
          </a:xfrm>
          <a:prstGeom prst="rect">
            <a:avLst/>
          </a:prstGeom>
        </p:spPr>
        <p:txBody>
          <a:bodyPr wrap="square">
            <a:spAutoFit/>
          </a:bodyPr>
          <a:lstStyle/>
          <a:p>
            <a:pPr fontAlgn="base">
              <a:lnSpc>
                <a:spcPct val="107000"/>
              </a:lnSpc>
              <a:spcAft>
                <a:spcPts val="1200"/>
              </a:spcAft>
            </a:pPr>
            <a:r>
              <a:rPr lang="fr-FR" sz="1600" b="1" kern="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Dr Hamza Benacer</a:t>
            </a:r>
            <a:endParaRPr lang="fr-FR" sz="2000"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95206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9690" y="441621"/>
            <a:ext cx="11280476" cy="1870512"/>
          </a:xfrm>
          <a:prstGeom prst="rect">
            <a:avLst/>
          </a:prstGeom>
        </p:spPr>
        <p:txBody>
          <a:bodyPr wrap="square">
            <a:spAutoFit/>
          </a:bodyPr>
          <a:lstStyle/>
          <a:p>
            <a:pPr algn="just" fontAlgn="base">
              <a:lnSpc>
                <a:spcPct val="107000"/>
              </a:lnSpc>
              <a:spcAft>
                <a:spcPts val="1200"/>
              </a:spcAft>
            </a:pPr>
            <a:r>
              <a:rPr lang="en-GB" kern="0" dirty="0" smtClean="0">
                <a:solidFill>
                  <a:srgbClr val="424343"/>
                </a:solidFill>
                <a:effectLst/>
                <a:latin typeface="Arial" panose="020B0604020202020204" pitchFamily="34" charset="0"/>
                <a:ea typeface="Times New Roman" panose="02020603050405020304" pitchFamily="18" charset="0"/>
                <a:cs typeface="Arial" panose="020B0604020202020204" pitchFamily="34" charset="0"/>
              </a:rPr>
              <a:t>“Urban planning, as we know it, has roots in ancient civilizations. From the layout of the Indus Valley cities, termed as the early agglomeration, to the systematic planning by the Greeks and Romans, the art and science of city design has evolved significantly. Over time, as societies expanded and their needs grew more complex, urban </a:t>
            </a:r>
            <a:r>
              <a:rPr lang="en-GB" kern="0" dirty="0" err="1" smtClean="0">
                <a:solidFill>
                  <a:srgbClr val="424343"/>
                </a:solidFill>
                <a:effectLst/>
                <a:latin typeface="Arial" panose="020B0604020202020204" pitchFamily="34" charset="0"/>
                <a:ea typeface="Times New Roman" panose="02020603050405020304" pitchFamily="18" charset="0"/>
                <a:cs typeface="Arial" panose="020B0604020202020204" pitchFamily="34" charset="0"/>
              </a:rPr>
              <a:t>centers</a:t>
            </a:r>
            <a:r>
              <a:rPr lang="en-GB" kern="0" dirty="0" smtClean="0">
                <a:solidFill>
                  <a:srgbClr val="424343"/>
                </a:solidFill>
                <a:effectLst/>
                <a:latin typeface="Arial" panose="020B0604020202020204" pitchFamily="34" charset="0"/>
                <a:ea typeface="Times New Roman" panose="02020603050405020304" pitchFamily="18" charset="0"/>
                <a:cs typeface="Arial" panose="020B0604020202020204" pitchFamily="34" charset="0"/>
              </a:rPr>
              <a:t> became more intricate. The evolution of cities and urbanization became particularly pronounced during the Middle Ages, with the establishment of trade routes and the rise of empires, setting the stage for modern urban design principles.”</a:t>
            </a: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399690" y="3489540"/>
            <a:ext cx="6096000" cy="1431674"/>
          </a:xfrm>
          <a:prstGeom prst="rect">
            <a:avLst/>
          </a:prstGeom>
        </p:spPr>
        <p:txBody>
          <a:bodyPr>
            <a:spAutoFit/>
          </a:bodyPr>
          <a:lstStyle/>
          <a:p>
            <a:pPr fontAlgn="base">
              <a:lnSpc>
                <a:spcPct val="107000"/>
              </a:lnSpc>
              <a:spcAft>
                <a:spcPts val="1200"/>
              </a:spcAft>
            </a:pPr>
            <a:r>
              <a:rPr lang="fr-FR" b="1" kern="0" dirty="0" smtClean="0">
                <a:effectLst/>
                <a:latin typeface="Arial" panose="020B0604020202020204" pitchFamily="34" charset="0"/>
                <a:ea typeface="Times New Roman" panose="02020603050405020304" pitchFamily="18" charset="0"/>
                <a:cs typeface="Arial" panose="020B0604020202020204" pitchFamily="34" charset="0"/>
              </a:rPr>
              <a:t>Termes essentiels </a:t>
            </a:r>
            <a:endParaRPr lang="fr-FR" sz="2400" kern="100" dirty="0" smtClean="0">
              <a:effectLst/>
              <a:latin typeface="Calibri" panose="020F0502020204030204" pitchFamily="34" charset="0"/>
              <a:ea typeface="Calibri" panose="020F0502020204030204" pitchFamily="34" charset="0"/>
              <a:cs typeface="Arial" panose="020B0604020202020204" pitchFamily="34" charset="0"/>
            </a:endParaRPr>
          </a:p>
          <a:p>
            <a:pPr fontAlgn="base">
              <a:lnSpc>
                <a:spcPct val="107000"/>
              </a:lnSpc>
              <a:spcAft>
                <a:spcPts val="0"/>
              </a:spcAft>
            </a:pPr>
            <a:r>
              <a:rPr lang="fr-FR" b="1" kern="0" dirty="0" err="1"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Agglomeration</a:t>
            </a:r>
            <a:r>
              <a:rPr lang="fr-FR" kern="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fr-FR" kern="0" dirty="0" smtClean="0">
                <a:solidFill>
                  <a:srgbClr val="424343"/>
                </a:solidFill>
                <a:effectLst/>
                <a:latin typeface="Arial" panose="020B0604020202020204" pitchFamily="34" charset="0"/>
                <a:ea typeface="Times New Roman" panose="02020603050405020304" pitchFamily="18" charset="0"/>
                <a:cs typeface="Arial" panose="020B0604020202020204" pitchFamily="34" charset="0"/>
              </a:rPr>
              <a:t>(agglomération) </a:t>
            </a:r>
            <a:endParaRPr lang="fr-FR" sz="2400" kern="100" dirty="0" smtClean="0">
              <a:effectLst/>
              <a:latin typeface="Calibri" panose="020F0502020204030204" pitchFamily="34" charset="0"/>
              <a:ea typeface="Calibri" panose="020F0502020204030204" pitchFamily="34" charset="0"/>
              <a:cs typeface="Arial" panose="020B0604020202020204" pitchFamily="34" charset="0"/>
            </a:endParaRPr>
          </a:p>
          <a:p>
            <a:pPr fontAlgn="base">
              <a:lnSpc>
                <a:spcPct val="107000"/>
              </a:lnSpc>
              <a:spcAft>
                <a:spcPts val="0"/>
              </a:spcAft>
            </a:pPr>
            <a:r>
              <a:rPr lang="fr-FR" b="1" kern="0" dirty="0" err="1">
                <a:solidFill>
                  <a:srgbClr val="FF0000"/>
                </a:solidFill>
                <a:latin typeface="Arial" panose="020B0604020202020204" pitchFamily="34" charset="0"/>
                <a:ea typeface="Times New Roman" panose="02020603050405020304" pitchFamily="18" charset="0"/>
                <a:cs typeface="Arial" panose="020B0604020202020204" pitchFamily="34" charset="0"/>
              </a:rPr>
              <a:t>U</a:t>
            </a:r>
            <a:r>
              <a:rPr lang="fr-FR" b="1" kern="0" dirty="0" err="1"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rbanization</a:t>
            </a:r>
            <a:r>
              <a:rPr lang="fr-FR" kern="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fr-FR" kern="0" dirty="0" smtClean="0">
                <a:solidFill>
                  <a:srgbClr val="424343"/>
                </a:solidFill>
                <a:effectLst/>
                <a:latin typeface="Arial" panose="020B0604020202020204" pitchFamily="34" charset="0"/>
                <a:ea typeface="Times New Roman" panose="02020603050405020304" pitchFamily="18" charset="0"/>
                <a:cs typeface="Arial" panose="020B0604020202020204" pitchFamily="34" charset="0"/>
              </a:rPr>
              <a:t>(urbanisation) </a:t>
            </a:r>
            <a:endParaRPr lang="fr-FR" sz="2400" kern="100" dirty="0" smtClean="0">
              <a:effectLst/>
              <a:latin typeface="Calibri" panose="020F0502020204030204" pitchFamily="34" charset="0"/>
              <a:ea typeface="Calibri" panose="020F0502020204030204" pitchFamily="34" charset="0"/>
              <a:cs typeface="Arial" panose="020B0604020202020204" pitchFamily="34" charset="0"/>
            </a:endParaRPr>
          </a:p>
          <a:p>
            <a:pPr fontAlgn="base">
              <a:lnSpc>
                <a:spcPct val="107000"/>
              </a:lnSpc>
              <a:spcAft>
                <a:spcPts val="0"/>
              </a:spcAft>
            </a:pPr>
            <a:r>
              <a:rPr lang="fr-FR" b="1" kern="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Planning</a:t>
            </a:r>
            <a:r>
              <a:rPr lang="fr-FR" kern="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fr-FR" kern="0" dirty="0" smtClean="0">
                <a:solidFill>
                  <a:srgbClr val="424343"/>
                </a:solidFill>
                <a:effectLst/>
                <a:latin typeface="Arial" panose="020B0604020202020204" pitchFamily="34" charset="0"/>
                <a:ea typeface="Times New Roman" panose="02020603050405020304" pitchFamily="18" charset="0"/>
                <a:cs typeface="Arial" panose="020B0604020202020204" pitchFamily="34" charset="0"/>
              </a:rPr>
              <a:t>(planification)</a:t>
            </a: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96519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The four expansion stages of urban agglomeration development. | Download  Scientific Diagr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Image 5"/>
          <p:cNvPicPr>
            <a:picLocks noChangeAspect="1"/>
          </p:cNvPicPr>
          <p:nvPr/>
        </p:nvPicPr>
        <p:blipFill rotWithShape="1">
          <a:blip r:embed="rId2"/>
          <a:srcRect l="57877" t="35471" r="3278" b="24402"/>
          <a:stretch/>
        </p:blipFill>
        <p:spPr>
          <a:xfrm>
            <a:off x="1526876" y="1078300"/>
            <a:ext cx="8660921" cy="5032486"/>
          </a:xfrm>
          <a:prstGeom prst="rect">
            <a:avLst/>
          </a:prstGeom>
        </p:spPr>
      </p:pic>
      <p:sp>
        <p:nvSpPr>
          <p:cNvPr id="7" name="Rectangle 6"/>
          <p:cNvSpPr/>
          <p:nvPr/>
        </p:nvSpPr>
        <p:spPr>
          <a:xfrm>
            <a:off x="307975" y="160338"/>
            <a:ext cx="6096000" cy="470000"/>
          </a:xfrm>
          <a:prstGeom prst="rect">
            <a:avLst/>
          </a:prstGeom>
        </p:spPr>
        <p:txBody>
          <a:bodyPr>
            <a:spAutoFit/>
          </a:bodyPr>
          <a:lstStyle/>
          <a:p>
            <a:pPr fontAlgn="base">
              <a:lnSpc>
                <a:spcPct val="107000"/>
              </a:lnSpc>
              <a:spcAft>
                <a:spcPts val="0"/>
              </a:spcAft>
            </a:pPr>
            <a:r>
              <a:rPr lang="fr-FR" sz="2400" b="1" kern="0" dirty="0" err="1" smtClean="0">
                <a:solidFill>
                  <a:srgbClr val="FF0000"/>
                </a:solidFill>
                <a:effectLst/>
                <a:ea typeface="Times New Roman" panose="02020603050405020304" pitchFamily="18" charset="0"/>
                <a:cs typeface="Arial" panose="020B0604020202020204" pitchFamily="34" charset="0"/>
              </a:rPr>
              <a:t>Agglomeration</a:t>
            </a:r>
            <a:r>
              <a:rPr lang="fr-FR" sz="2400" kern="0" dirty="0" smtClean="0">
                <a:solidFill>
                  <a:srgbClr val="FF0000"/>
                </a:solidFill>
                <a:effectLst/>
                <a:ea typeface="Times New Roman" panose="02020603050405020304" pitchFamily="18" charset="0"/>
                <a:cs typeface="Arial" panose="020B0604020202020204" pitchFamily="34" charset="0"/>
              </a:rPr>
              <a:t> (agglomération) </a:t>
            </a:r>
            <a:endParaRPr lang="fr-FR" sz="3200" kern="100" dirty="0" smtClean="0">
              <a:solidFill>
                <a:srgbClr val="FF0000"/>
              </a:solidFill>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83258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The four expansion stages of urban agglomeration development. | Download  Scientific Diagr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0" name="Picture 2" descr="Global Trends of Urbanization - MORPHOC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4844" y="1223684"/>
            <a:ext cx="7574292" cy="473393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7975" y="160338"/>
            <a:ext cx="6096000" cy="487506"/>
          </a:xfrm>
          <a:prstGeom prst="rect">
            <a:avLst/>
          </a:prstGeom>
        </p:spPr>
        <p:txBody>
          <a:bodyPr>
            <a:spAutoFit/>
          </a:bodyPr>
          <a:lstStyle/>
          <a:p>
            <a:pPr fontAlgn="base">
              <a:lnSpc>
                <a:spcPct val="107000"/>
              </a:lnSpc>
              <a:spcAft>
                <a:spcPts val="0"/>
              </a:spcAft>
            </a:pPr>
            <a:r>
              <a:rPr lang="fr-FR" sz="2400" b="1" kern="0" dirty="0" err="1" smtClean="0">
                <a:solidFill>
                  <a:srgbClr val="FF0000"/>
                </a:solidFill>
                <a:effectLst/>
                <a:ea typeface="Times New Roman" panose="02020603050405020304" pitchFamily="18" charset="0"/>
                <a:cs typeface="Arial" panose="020B0604020202020204" pitchFamily="34" charset="0"/>
              </a:rPr>
              <a:t>Urbanization</a:t>
            </a:r>
            <a:r>
              <a:rPr lang="fr-FR" sz="2400" kern="0" dirty="0" smtClean="0">
                <a:solidFill>
                  <a:srgbClr val="FF0000"/>
                </a:solidFill>
                <a:effectLst/>
                <a:ea typeface="Times New Roman" panose="02020603050405020304" pitchFamily="18" charset="0"/>
                <a:cs typeface="Arial" panose="020B0604020202020204" pitchFamily="34" charset="0"/>
              </a:rPr>
              <a:t> (urbanisation) </a:t>
            </a:r>
            <a:endParaRPr lang="fr-FR" sz="3200" kern="100" dirty="0" smtClean="0">
              <a:solidFill>
                <a:srgbClr val="FF0000"/>
              </a:solidFill>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49517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The four expansion stages of urban agglomeration development. | Download  Scientific Diagr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4" name="Picture 2" descr="Urban Planning Software: 10 Best Urban Mapping Tools to Elevate Your  Design's Concept - Arch2O.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0890" y="888523"/>
            <a:ext cx="7477961" cy="52879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7975" y="160338"/>
            <a:ext cx="6096000" cy="487506"/>
          </a:xfrm>
          <a:prstGeom prst="rect">
            <a:avLst/>
          </a:prstGeom>
        </p:spPr>
        <p:txBody>
          <a:bodyPr>
            <a:spAutoFit/>
          </a:bodyPr>
          <a:lstStyle/>
          <a:p>
            <a:pPr fontAlgn="base">
              <a:lnSpc>
                <a:spcPct val="107000"/>
              </a:lnSpc>
              <a:spcAft>
                <a:spcPts val="0"/>
              </a:spcAft>
            </a:pPr>
            <a:r>
              <a:rPr lang="fr-FR" sz="2400" b="1" kern="0" dirty="0" smtClean="0">
                <a:solidFill>
                  <a:srgbClr val="FF0000"/>
                </a:solidFill>
                <a:effectLst/>
                <a:ea typeface="Times New Roman" panose="02020603050405020304" pitchFamily="18" charset="0"/>
                <a:cs typeface="Arial" panose="020B0604020202020204" pitchFamily="34" charset="0"/>
              </a:rPr>
              <a:t>Planning</a:t>
            </a:r>
            <a:r>
              <a:rPr lang="fr-FR" sz="2400" kern="0" dirty="0" smtClean="0">
                <a:solidFill>
                  <a:srgbClr val="FF0000"/>
                </a:solidFill>
                <a:effectLst/>
                <a:ea typeface="Times New Roman" panose="02020603050405020304" pitchFamily="18" charset="0"/>
                <a:cs typeface="Arial" panose="020B0604020202020204" pitchFamily="34" charset="0"/>
              </a:rPr>
              <a:t> (planification)</a:t>
            </a:r>
            <a:endParaRPr lang="fr-FR" sz="3200" kern="100" dirty="0">
              <a:solidFill>
                <a:srgbClr val="FF0000"/>
              </a:solidFill>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62778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0461" y="441367"/>
            <a:ext cx="6096000" cy="1903598"/>
          </a:xfrm>
          <a:prstGeom prst="rect">
            <a:avLst/>
          </a:prstGeom>
        </p:spPr>
        <p:txBody>
          <a:bodyPr>
            <a:spAutoFit/>
          </a:bodyPr>
          <a:lstStyle/>
          <a:p>
            <a:pPr fontAlgn="base">
              <a:lnSpc>
                <a:spcPct val="107000"/>
              </a:lnSpc>
              <a:spcAft>
                <a:spcPts val="0"/>
              </a:spcAft>
            </a:pPr>
            <a:r>
              <a:rPr lang="fr-FR" sz="1000" b="1" kern="0" dirty="0" smtClean="0">
                <a:effectLst/>
                <a:latin typeface="Arial" panose="020B0604020202020204" pitchFamily="34" charset="0"/>
                <a:ea typeface="Times New Roman" panose="02020603050405020304" pitchFamily="18" charset="0"/>
                <a:cs typeface="Arial" panose="020B0604020202020204" pitchFamily="34" charset="0"/>
              </a:rPr>
              <a:t>Exercices  </a:t>
            </a:r>
            <a:endParaRPr lang="fr-FR" sz="1100" kern="1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lnSpc>
                <a:spcPct val="107000"/>
              </a:lnSpc>
              <a:spcAft>
                <a:spcPts val="0"/>
              </a:spcAft>
              <a:tabLst>
                <a:tab pos="457200" algn="l"/>
              </a:tabLst>
            </a:pPr>
            <a:r>
              <a:rPr lang="en-GB" sz="1000" b="1" kern="0" dirty="0" smtClean="0">
                <a:solidFill>
                  <a:srgbClr val="424343"/>
                </a:solidFill>
                <a:effectLst/>
                <a:latin typeface="Arial" panose="020B0604020202020204" pitchFamily="34" charset="0"/>
                <a:ea typeface="Times New Roman" panose="02020603050405020304" pitchFamily="18" charset="0"/>
                <a:cs typeface="Arial" panose="020B0604020202020204" pitchFamily="34" charset="0"/>
              </a:rPr>
              <a:t>Question de </a:t>
            </a:r>
            <a:r>
              <a:rPr lang="en-GB" sz="1000" b="1" kern="0" dirty="0" err="1" smtClean="0">
                <a:solidFill>
                  <a:srgbClr val="424343"/>
                </a:solidFill>
                <a:effectLst/>
                <a:latin typeface="Arial" panose="020B0604020202020204" pitchFamily="34" charset="0"/>
                <a:ea typeface="Times New Roman" panose="02020603050405020304" pitchFamily="18" charset="0"/>
                <a:cs typeface="Arial" panose="020B0604020202020204" pitchFamily="34" charset="0"/>
              </a:rPr>
              <a:t>vocabulaire</a:t>
            </a:r>
            <a:r>
              <a:rPr lang="en-GB" sz="1000" b="1" kern="0" dirty="0" smtClean="0">
                <a:solidFill>
                  <a:srgbClr val="424343"/>
                </a:solidFill>
                <a:effectLst/>
                <a:latin typeface="Arial" panose="020B0604020202020204" pitchFamily="34" charset="0"/>
                <a:ea typeface="Times New Roman" panose="02020603050405020304" pitchFamily="18" charset="0"/>
                <a:cs typeface="Arial" panose="020B0604020202020204" pitchFamily="34" charset="0"/>
              </a:rPr>
              <a:t>:</a:t>
            </a:r>
            <a:r>
              <a:rPr lang="en-GB" sz="1000" kern="0" dirty="0" smtClean="0">
                <a:solidFill>
                  <a:srgbClr val="424343"/>
                </a:solidFill>
                <a:effectLst/>
                <a:latin typeface="Arial" panose="020B0604020202020204" pitchFamily="34" charset="0"/>
                <a:ea typeface="Times New Roman" panose="02020603050405020304" pitchFamily="18" charset="0"/>
                <a:cs typeface="Arial" panose="020B0604020202020204" pitchFamily="34" charset="0"/>
              </a:rPr>
              <a:t> In the passage, the term “agglomeration” is closest in meaning to:</a:t>
            </a:r>
            <a:endParaRPr lang="fr-FR" sz="1100" kern="100" dirty="0" smtClean="0">
              <a:effectLst/>
              <a:latin typeface="Calibri" panose="020F0502020204030204" pitchFamily="34" charset="0"/>
              <a:ea typeface="Calibri" panose="020F0502020204030204" pitchFamily="34" charset="0"/>
              <a:cs typeface="Arial" panose="020B0604020202020204" pitchFamily="34" charset="0"/>
            </a:endParaRPr>
          </a:p>
          <a:p>
            <a:pPr marL="742950" lvl="1" indent="-285750" fontAlgn="base">
              <a:lnSpc>
                <a:spcPct val="107000"/>
              </a:lnSpc>
              <a:spcAft>
                <a:spcPts val="0"/>
              </a:spcAft>
              <a:buFont typeface="+mj-lt"/>
              <a:buAutoNum type="alphaUcPeriod"/>
              <a:tabLst>
                <a:tab pos="914400" algn="l"/>
              </a:tabLst>
            </a:pPr>
            <a:r>
              <a:rPr lang="fr-FR" sz="1000" kern="0" dirty="0" smtClean="0">
                <a:solidFill>
                  <a:srgbClr val="424343"/>
                </a:solidFill>
                <a:effectLst/>
                <a:latin typeface="Arial" panose="020B0604020202020204" pitchFamily="34" charset="0"/>
                <a:ea typeface="Times New Roman" panose="02020603050405020304" pitchFamily="18" charset="0"/>
                <a:cs typeface="Arial" panose="020B0604020202020204" pitchFamily="34" charset="0"/>
              </a:rPr>
              <a:t>Spread out</a:t>
            </a:r>
            <a:endParaRPr lang="fr-FR" sz="1100" kern="100" dirty="0" smtClean="0">
              <a:effectLst/>
              <a:latin typeface="Calibri" panose="020F0502020204030204" pitchFamily="34" charset="0"/>
              <a:ea typeface="Calibri" panose="020F0502020204030204" pitchFamily="34" charset="0"/>
              <a:cs typeface="Arial" panose="020B0604020202020204" pitchFamily="34" charset="0"/>
            </a:endParaRPr>
          </a:p>
          <a:p>
            <a:pPr marL="742950" lvl="1" indent="-285750" fontAlgn="base">
              <a:lnSpc>
                <a:spcPct val="107000"/>
              </a:lnSpc>
              <a:spcAft>
                <a:spcPts val="0"/>
              </a:spcAft>
              <a:buFont typeface="+mj-lt"/>
              <a:buAutoNum type="alphaUcPeriod"/>
              <a:tabLst>
                <a:tab pos="914400" algn="l"/>
              </a:tabLst>
            </a:pPr>
            <a:r>
              <a:rPr lang="fr-FR" sz="1000" kern="0" dirty="0" err="1" smtClean="0">
                <a:solidFill>
                  <a:srgbClr val="424343"/>
                </a:solidFill>
                <a:effectLst/>
                <a:latin typeface="Arial" panose="020B0604020202020204" pitchFamily="34" charset="0"/>
                <a:ea typeface="Times New Roman" panose="02020603050405020304" pitchFamily="18" charset="0"/>
                <a:cs typeface="Arial" panose="020B0604020202020204" pitchFamily="34" charset="0"/>
              </a:rPr>
              <a:t>Disintegration</a:t>
            </a:r>
            <a:endParaRPr lang="fr-FR" sz="1100" kern="100" dirty="0" smtClean="0">
              <a:effectLst/>
              <a:latin typeface="Calibri" panose="020F0502020204030204" pitchFamily="34" charset="0"/>
              <a:ea typeface="Calibri" panose="020F0502020204030204" pitchFamily="34" charset="0"/>
              <a:cs typeface="Arial" panose="020B0604020202020204" pitchFamily="34" charset="0"/>
            </a:endParaRPr>
          </a:p>
          <a:p>
            <a:pPr marL="742950" lvl="1" indent="-285750" fontAlgn="base">
              <a:lnSpc>
                <a:spcPct val="107000"/>
              </a:lnSpc>
              <a:spcAft>
                <a:spcPts val="0"/>
              </a:spcAft>
              <a:buFont typeface="+mj-lt"/>
              <a:buAutoNum type="alphaUcPeriod"/>
              <a:tabLst>
                <a:tab pos="914400" algn="l"/>
              </a:tabLst>
            </a:pPr>
            <a:r>
              <a:rPr lang="fr-FR" sz="1000" kern="0" dirty="0" smtClean="0">
                <a:solidFill>
                  <a:srgbClr val="424343"/>
                </a:solidFill>
                <a:effectLst/>
                <a:latin typeface="Arial" panose="020B0604020202020204" pitchFamily="34" charset="0"/>
                <a:ea typeface="Times New Roman" panose="02020603050405020304" pitchFamily="18" charset="0"/>
                <a:cs typeface="Arial" panose="020B0604020202020204" pitchFamily="34" charset="0"/>
              </a:rPr>
              <a:t>Cluster</a:t>
            </a:r>
            <a:endParaRPr lang="fr-FR" sz="1100" kern="100" dirty="0" smtClean="0">
              <a:effectLst/>
              <a:latin typeface="Calibri" panose="020F0502020204030204" pitchFamily="34" charset="0"/>
              <a:ea typeface="Calibri" panose="020F0502020204030204" pitchFamily="34" charset="0"/>
              <a:cs typeface="Arial" panose="020B0604020202020204" pitchFamily="34" charset="0"/>
            </a:endParaRPr>
          </a:p>
          <a:p>
            <a:pPr marL="742950" lvl="1" indent="-285750" fontAlgn="base">
              <a:lnSpc>
                <a:spcPct val="107000"/>
              </a:lnSpc>
              <a:spcAft>
                <a:spcPts val="0"/>
              </a:spcAft>
              <a:buFont typeface="+mj-lt"/>
              <a:buAutoNum type="alphaUcPeriod"/>
              <a:tabLst>
                <a:tab pos="914400" algn="l"/>
              </a:tabLst>
            </a:pPr>
            <a:r>
              <a:rPr lang="fr-FR" sz="1000" kern="0" dirty="0" smtClean="0">
                <a:solidFill>
                  <a:srgbClr val="424343"/>
                </a:solidFill>
                <a:effectLst/>
                <a:latin typeface="Arial" panose="020B0604020202020204" pitchFamily="34" charset="0"/>
                <a:ea typeface="Times New Roman" panose="02020603050405020304" pitchFamily="18" charset="0"/>
                <a:cs typeface="Arial" panose="020B0604020202020204" pitchFamily="34" charset="0"/>
              </a:rPr>
              <a:t>Isolation</a:t>
            </a:r>
            <a:endParaRPr lang="fr-FR" sz="1100" kern="1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lnSpc>
                <a:spcPct val="107000"/>
              </a:lnSpc>
              <a:spcAft>
                <a:spcPts val="0"/>
              </a:spcAft>
              <a:tabLst>
                <a:tab pos="457200" algn="l"/>
              </a:tabLst>
            </a:pPr>
            <a:r>
              <a:rPr lang="en-GB" sz="1000" b="1" kern="0" dirty="0" smtClean="0">
                <a:solidFill>
                  <a:srgbClr val="424343"/>
                </a:solidFill>
                <a:effectLst/>
                <a:latin typeface="Arial" panose="020B0604020202020204" pitchFamily="34" charset="0"/>
                <a:ea typeface="Times New Roman" panose="02020603050405020304" pitchFamily="18" charset="0"/>
                <a:cs typeface="Arial" panose="020B0604020202020204" pitchFamily="34" charset="0"/>
              </a:rPr>
              <a:t>Question </a:t>
            </a:r>
            <a:r>
              <a:rPr lang="en-GB" sz="1000" b="1" kern="0" dirty="0" err="1" smtClean="0">
                <a:solidFill>
                  <a:srgbClr val="424343"/>
                </a:solidFill>
                <a:effectLst/>
                <a:latin typeface="Arial" panose="020B0604020202020204" pitchFamily="34" charset="0"/>
                <a:ea typeface="Times New Roman" panose="02020603050405020304" pitchFamily="18" charset="0"/>
                <a:cs typeface="Arial" panose="020B0604020202020204" pitchFamily="34" charset="0"/>
              </a:rPr>
              <a:t>d’inférence</a:t>
            </a:r>
            <a:r>
              <a:rPr lang="en-GB" sz="1000" b="1" kern="0" dirty="0" smtClean="0">
                <a:solidFill>
                  <a:srgbClr val="424343"/>
                </a:solidFill>
                <a:effectLst/>
                <a:latin typeface="Arial" panose="020B0604020202020204" pitchFamily="34" charset="0"/>
                <a:ea typeface="Times New Roman" panose="02020603050405020304" pitchFamily="18" charset="0"/>
                <a:cs typeface="Arial" panose="020B0604020202020204" pitchFamily="34" charset="0"/>
              </a:rPr>
              <a:t>:</a:t>
            </a:r>
            <a:r>
              <a:rPr lang="en-GB" sz="1000" kern="0" dirty="0" smtClean="0">
                <a:solidFill>
                  <a:srgbClr val="424343"/>
                </a:solidFill>
                <a:effectLst/>
                <a:latin typeface="Arial" panose="020B0604020202020204" pitchFamily="34" charset="0"/>
                <a:ea typeface="Times New Roman" panose="02020603050405020304" pitchFamily="18" charset="0"/>
                <a:cs typeface="Arial" panose="020B0604020202020204" pitchFamily="34" charset="0"/>
              </a:rPr>
              <a:t> What can be inferred about the role of trade routes in the development of cities?</a:t>
            </a:r>
            <a:endParaRPr lang="fr-FR" sz="1100" kern="100" dirty="0" smtClean="0">
              <a:effectLst/>
              <a:latin typeface="Calibri" panose="020F0502020204030204" pitchFamily="34" charset="0"/>
              <a:ea typeface="Calibri" panose="020F0502020204030204" pitchFamily="34" charset="0"/>
              <a:cs typeface="Arial" panose="020B0604020202020204" pitchFamily="34" charset="0"/>
            </a:endParaRPr>
          </a:p>
          <a:p>
            <a:pPr marL="742950" lvl="1" indent="-285750" fontAlgn="base">
              <a:lnSpc>
                <a:spcPct val="107000"/>
              </a:lnSpc>
              <a:spcAft>
                <a:spcPts val="0"/>
              </a:spcAft>
              <a:buFont typeface="+mj-lt"/>
              <a:buAutoNum type="alphaUcPeriod"/>
              <a:tabLst>
                <a:tab pos="914400" algn="l"/>
              </a:tabLst>
            </a:pPr>
            <a:r>
              <a:rPr lang="en-GB" sz="1000" kern="0" dirty="0" smtClean="0">
                <a:solidFill>
                  <a:srgbClr val="424343"/>
                </a:solidFill>
                <a:effectLst/>
                <a:latin typeface="Arial" panose="020B0604020202020204" pitchFamily="34" charset="0"/>
                <a:ea typeface="Times New Roman" panose="02020603050405020304" pitchFamily="18" charset="0"/>
                <a:cs typeface="Arial" panose="020B0604020202020204" pitchFamily="34" charset="0"/>
              </a:rPr>
              <a:t>They led to the decline of cities.</a:t>
            </a:r>
            <a:endParaRPr lang="fr-FR" sz="1100" kern="100" dirty="0" smtClean="0">
              <a:effectLst/>
              <a:latin typeface="Calibri" panose="020F0502020204030204" pitchFamily="34" charset="0"/>
              <a:ea typeface="Calibri" panose="020F0502020204030204" pitchFamily="34" charset="0"/>
              <a:cs typeface="Arial" panose="020B0604020202020204" pitchFamily="34" charset="0"/>
            </a:endParaRPr>
          </a:p>
          <a:p>
            <a:pPr marL="742950" lvl="1" indent="-285750" fontAlgn="base">
              <a:lnSpc>
                <a:spcPct val="107000"/>
              </a:lnSpc>
              <a:spcAft>
                <a:spcPts val="0"/>
              </a:spcAft>
              <a:buFont typeface="+mj-lt"/>
              <a:buAutoNum type="alphaUcPeriod"/>
              <a:tabLst>
                <a:tab pos="914400" algn="l"/>
              </a:tabLst>
            </a:pPr>
            <a:r>
              <a:rPr lang="en-GB" sz="1000" kern="0" dirty="0" smtClean="0">
                <a:solidFill>
                  <a:srgbClr val="424343"/>
                </a:solidFill>
                <a:effectLst/>
                <a:latin typeface="Arial" panose="020B0604020202020204" pitchFamily="34" charset="0"/>
                <a:ea typeface="Times New Roman" panose="02020603050405020304" pitchFamily="18" charset="0"/>
                <a:cs typeface="Arial" panose="020B0604020202020204" pitchFamily="34" charset="0"/>
              </a:rPr>
              <a:t>They played a negligible role.</a:t>
            </a:r>
            <a:endParaRPr lang="fr-FR" sz="1100" kern="100" dirty="0" smtClean="0">
              <a:effectLst/>
              <a:latin typeface="Calibri" panose="020F0502020204030204" pitchFamily="34" charset="0"/>
              <a:ea typeface="Calibri" panose="020F0502020204030204" pitchFamily="34" charset="0"/>
              <a:cs typeface="Arial" panose="020B0604020202020204" pitchFamily="34" charset="0"/>
            </a:endParaRPr>
          </a:p>
          <a:p>
            <a:pPr marL="742950" lvl="1" indent="-285750" fontAlgn="base">
              <a:lnSpc>
                <a:spcPct val="107000"/>
              </a:lnSpc>
              <a:spcAft>
                <a:spcPts val="0"/>
              </a:spcAft>
              <a:buFont typeface="+mj-lt"/>
              <a:buAutoNum type="alphaUcPeriod"/>
              <a:tabLst>
                <a:tab pos="914400" algn="l"/>
              </a:tabLst>
            </a:pPr>
            <a:r>
              <a:rPr lang="en-GB" sz="1000" kern="0" dirty="0" smtClean="0">
                <a:solidFill>
                  <a:srgbClr val="424343"/>
                </a:solidFill>
                <a:effectLst/>
                <a:latin typeface="Arial" panose="020B0604020202020204" pitchFamily="34" charset="0"/>
                <a:ea typeface="Times New Roman" panose="02020603050405020304" pitchFamily="18" charset="0"/>
                <a:cs typeface="Arial" panose="020B0604020202020204" pitchFamily="34" charset="0"/>
              </a:rPr>
              <a:t>They were instrumental in city growth.</a:t>
            </a:r>
            <a:endParaRPr lang="fr-FR" sz="1100" kern="100" dirty="0" smtClean="0">
              <a:effectLst/>
              <a:latin typeface="Calibri" panose="020F0502020204030204" pitchFamily="34" charset="0"/>
              <a:ea typeface="Calibri" panose="020F0502020204030204" pitchFamily="34" charset="0"/>
              <a:cs typeface="Arial" panose="020B0604020202020204" pitchFamily="34" charset="0"/>
            </a:endParaRPr>
          </a:p>
          <a:p>
            <a:pPr marL="742950" lvl="1" indent="-285750" fontAlgn="base">
              <a:lnSpc>
                <a:spcPct val="107000"/>
              </a:lnSpc>
              <a:spcAft>
                <a:spcPts val="0"/>
              </a:spcAft>
              <a:buFont typeface="+mj-lt"/>
              <a:buAutoNum type="alphaUcPeriod"/>
              <a:tabLst>
                <a:tab pos="914400" algn="l"/>
              </a:tabLst>
            </a:pPr>
            <a:r>
              <a:rPr lang="en-GB" sz="1000" kern="0" dirty="0" smtClean="0">
                <a:solidFill>
                  <a:srgbClr val="424343"/>
                </a:solidFill>
                <a:effectLst/>
                <a:latin typeface="Arial" panose="020B0604020202020204" pitchFamily="34" charset="0"/>
                <a:ea typeface="Times New Roman" panose="02020603050405020304" pitchFamily="18" charset="0"/>
                <a:cs typeface="Arial" panose="020B0604020202020204" pitchFamily="34" charset="0"/>
              </a:rPr>
              <a:t>They were introduced only in modern times.</a:t>
            </a:r>
            <a:endParaRPr lang="fr-FR"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520461" y="3826703"/>
            <a:ext cx="6096000" cy="1232132"/>
          </a:xfrm>
          <a:prstGeom prst="rect">
            <a:avLst/>
          </a:prstGeom>
        </p:spPr>
        <p:txBody>
          <a:bodyPr>
            <a:spAutoFit/>
          </a:bodyPr>
          <a:lstStyle/>
          <a:p>
            <a:pPr>
              <a:lnSpc>
                <a:spcPct val="107000"/>
              </a:lnSpc>
              <a:spcAft>
                <a:spcPts val="800"/>
              </a:spcAft>
            </a:pPr>
            <a:r>
              <a:rPr lang="en-GB" sz="1050" kern="100" dirty="0" err="1" smtClean="0">
                <a:solidFill>
                  <a:srgbClr val="FF0000"/>
                </a:solidFill>
                <a:effectLst/>
                <a:ea typeface="Calibri" panose="020F0502020204030204" pitchFamily="34" charset="0"/>
                <a:cs typeface="Arial" panose="020B0604020202020204" pitchFamily="34" charset="0"/>
              </a:rPr>
              <a:t>Answears</a:t>
            </a:r>
            <a:r>
              <a:rPr lang="en-GB" sz="1050" kern="100" dirty="0" smtClean="0">
                <a:solidFill>
                  <a:srgbClr val="FF0000"/>
                </a:solidFill>
                <a:effectLst/>
                <a:ea typeface="Calibri" panose="020F0502020204030204" pitchFamily="34" charset="0"/>
                <a:cs typeface="Arial" panose="020B0604020202020204" pitchFamily="34" charset="0"/>
              </a:rPr>
              <a:t>:</a:t>
            </a:r>
            <a:endParaRPr lang="fr-FR" sz="1200" kern="100" dirty="0" smtClean="0">
              <a:effectLst/>
              <a:ea typeface="Calibri" panose="020F0502020204030204" pitchFamily="34" charset="0"/>
              <a:cs typeface="Arial" panose="020B0604020202020204" pitchFamily="34" charset="0"/>
            </a:endParaRPr>
          </a:p>
          <a:p>
            <a:pPr marL="342900" lvl="0" indent="-342900" fontAlgn="base">
              <a:lnSpc>
                <a:spcPct val="107000"/>
              </a:lnSpc>
              <a:spcAft>
                <a:spcPts val="0"/>
              </a:spcAft>
              <a:buSzPts val="1000"/>
              <a:buFont typeface="Symbol" panose="05050102010706020507" pitchFamily="18" charset="2"/>
              <a:buChar char=""/>
              <a:tabLst>
                <a:tab pos="457200" algn="l"/>
              </a:tabLst>
            </a:pPr>
            <a:r>
              <a:rPr lang="fr-FR" sz="1050" b="1" kern="0" dirty="0" smtClean="0">
                <a:solidFill>
                  <a:srgbClr val="424343"/>
                </a:solidFill>
                <a:effectLst/>
                <a:ea typeface="Times New Roman" panose="02020603050405020304" pitchFamily="18" charset="0"/>
                <a:cs typeface="Arial" panose="020B0604020202020204" pitchFamily="34" charset="0"/>
              </a:rPr>
              <a:t>C. Cluster</a:t>
            </a:r>
            <a:r>
              <a:rPr lang="fr-FR" sz="1050" kern="0" dirty="0" smtClean="0">
                <a:solidFill>
                  <a:srgbClr val="424343"/>
                </a:solidFill>
                <a:effectLst/>
                <a:ea typeface="Times New Roman" panose="02020603050405020304" pitchFamily="18" charset="0"/>
                <a:cs typeface="Arial" panose="020B0604020202020204" pitchFamily="34" charset="0"/>
              </a:rPr>
              <a:t> (“</a:t>
            </a:r>
            <a:r>
              <a:rPr lang="fr-FR" sz="1050" kern="0" dirty="0" err="1" smtClean="0">
                <a:solidFill>
                  <a:srgbClr val="424343"/>
                </a:solidFill>
                <a:effectLst/>
                <a:ea typeface="Times New Roman" panose="02020603050405020304" pitchFamily="18" charset="0"/>
                <a:cs typeface="Arial" panose="020B0604020202020204" pitchFamily="34" charset="0"/>
              </a:rPr>
              <a:t>Agglomeration</a:t>
            </a:r>
            <a:r>
              <a:rPr lang="fr-FR" sz="1050" kern="0" dirty="0" smtClean="0">
                <a:solidFill>
                  <a:srgbClr val="424343"/>
                </a:solidFill>
                <a:effectLst/>
                <a:ea typeface="Times New Roman" panose="02020603050405020304" pitchFamily="18" charset="0"/>
                <a:cs typeface="Arial" panose="020B0604020202020204" pitchFamily="34" charset="0"/>
              </a:rPr>
              <a:t>” se réfère à une collection ou un groupe de choses. Dans ce contexte, il décrit la formation de villes ou de centres urbains.)</a:t>
            </a:r>
            <a:endParaRPr lang="fr-FR" sz="1200" kern="100" dirty="0" smtClean="0">
              <a:effectLst/>
              <a:ea typeface="Calibri" panose="020F0502020204030204" pitchFamily="34" charset="0"/>
              <a:cs typeface="Arial" panose="020B0604020202020204" pitchFamily="34" charset="0"/>
            </a:endParaRPr>
          </a:p>
          <a:p>
            <a:pPr marL="342900" lvl="0" indent="-342900" fontAlgn="base">
              <a:lnSpc>
                <a:spcPct val="107000"/>
              </a:lnSpc>
              <a:spcAft>
                <a:spcPts val="0"/>
              </a:spcAft>
              <a:buSzPts val="1000"/>
              <a:buFont typeface="Symbol" panose="05050102010706020507" pitchFamily="18" charset="2"/>
              <a:buChar char=""/>
              <a:tabLst>
                <a:tab pos="457200" algn="l"/>
              </a:tabLst>
            </a:pPr>
            <a:r>
              <a:rPr lang="fr-FR" sz="1050" b="1" kern="0" dirty="0" smtClean="0">
                <a:solidFill>
                  <a:srgbClr val="424343"/>
                </a:solidFill>
                <a:effectLst/>
                <a:ea typeface="Times New Roman" panose="02020603050405020304" pitchFamily="18" charset="0"/>
                <a:cs typeface="Arial" panose="020B0604020202020204" pitchFamily="34" charset="0"/>
              </a:rPr>
              <a:t>C. </a:t>
            </a:r>
            <a:r>
              <a:rPr lang="fr-FR" sz="1050" b="1" kern="0" dirty="0" err="1" smtClean="0">
                <a:solidFill>
                  <a:srgbClr val="424343"/>
                </a:solidFill>
                <a:effectLst/>
                <a:ea typeface="Times New Roman" panose="02020603050405020304" pitchFamily="18" charset="0"/>
                <a:cs typeface="Arial" panose="020B0604020202020204" pitchFamily="34" charset="0"/>
              </a:rPr>
              <a:t>They</a:t>
            </a:r>
            <a:r>
              <a:rPr lang="fr-FR" sz="1050" b="1" kern="0" dirty="0" smtClean="0">
                <a:solidFill>
                  <a:srgbClr val="424343"/>
                </a:solidFill>
                <a:effectLst/>
                <a:ea typeface="Times New Roman" panose="02020603050405020304" pitchFamily="18" charset="0"/>
                <a:cs typeface="Arial" panose="020B0604020202020204" pitchFamily="34" charset="0"/>
              </a:rPr>
              <a:t> </a:t>
            </a:r>
            <a:r>
              <a:rPr lang="fr-FR" sz="1050" b="1" kern="0" dirty="0" err="1" smtClean="0">
                <a:solidFill>
                  <a:srgbClr val="424343"/>
                </a:solidFill>
                <a:effectLst/>
                <a:ea typeface="Times New Roman" panose="02020603050405020304" pitchFamily="18" charset="0"/>
                <a:cs typeface="Arial" panose="020B0604020202020204" pitchFamily="34" charset="0"/>
              </a:rPr>
              <a:t>were</a:t>
            </a:r>
            <a:r>
              <a:rPr lang="fr-FR" sz="1050" b="1" kern="0" dirty="0" smtClean="0">
                <a:solidFill>
                  <a:srgbClr val="424343"/>
                </a:solidFill>
                <a:effectLst/>
                <a:ea typeface="Times New Roman" panose="02020603050405020304" pitchFamily="18" charset="0"/>
                <a:cs typeface="Arial" panose="020B0604020202020204" pitchFamily="34" charset="0"/>
              </a:rPr>
              <a:t> instrumental in city </a:t>
            </a:r>
            <a:r>
              <a:rPr lang="fr-FR" sz="1050" b="1" kern="0" dirty="0" err="1" smtClean="0">
                <a:solidFill>
                  <a:srgbClr val="424343"/>
                </a:solidFill>
                <a:effectLst/>
                <a:ea typeface="Times New Roman" panose="02020603050405020304" pitchFamily="18" charset="0"/>
                <a:cs typeface="Arial" panose="020B0604020202020204" pitchFamily="34" charset="0"/>
              </a:rPr>
              <a:t>growth</a:t>
            </a:r>
            <a:r>
              <a:rPr lang="fr-FR" sz="1050" kern="0" dirty="0" smtClean="0">
                <a:solidFill>
                  <a:srgbClr val="424343"/>
                </a:solidFill>
                <a:effectLst/>
                <a:ea typeface="Times New Roman" panose="02020603050405020304" pitchFamily="18" charset="0"/>
                <a:cs typeface="Arial" panose="020B0604020202020204" pitchFamily="34" charset="0"/>
              </a:rPr>
              <a:t> (Les routes commerciales étaient essentielles pour le développement et la croissance des villes, car elles permettaient le commerce, l’échange culturel et l’expansion.)</a:t>
            </a:r>
            <a:endParaRPr lang="fr-FR" sz="1200" kern="1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5549547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124</Words>
  <Application>Microsoft Office PowerPoint</Application>
  <PresentationFormat>Grand écran</PresentationFormat>
  <Paragraphs>24</Paragraphs>
  <Slides>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6</vt:i4>
      </vt:variant>
    </vt:vector>
  </HeadingPairs>
  <TitlesOfParts>
    <vt:vector size="12" baseType="lpstr">
      <vt:lpstr>Arial</vt:lpstr>
      <vt:lpstr>Calibri</vt:lpstr>
      <vt:lpstr>Calibri Light</vt:lpstr>
      <vt:lpstr>Symbol</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Compte Microsoft</dc:creator>
  <cp:lastModifiedBy>Compte Microsoft</cp:lastModifiedBy>
  <cp:revision>16</cp:revision>
  <dcterms:created xsi:type="dcterms:W3CDTF">2025-03-15T08:02:03Z</dcterms:created>
  <dcterms:modified xsi:type="dcterms:W3CDTF">2025-03-15T11:48:54Z</dcterms:modified>
</cp:coreProperties>
</file>