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96" r:id="rId5"/>
    <p:sldId id="297" r:id="rId6"/>
    <p:sldId id="298" r:id="rId7"/>
    <p:sldId id="299" r:id="rId8"/>
    <p:sldId id="300" r:id="rId9"/>
    <p:sldId id="301" r:id="rId10"/>
    <p:sldId id="30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9/19/2025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9/19/2025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9/19/2025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9/19/2025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9/19/2025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139688" y="3585790"/>
            <a:ext cx="3012683" cy="923330"/>
          </a:xfrm>
          <a:prstGeom prst="rect">
            <a:avLst/>
          </a:prstGeom>
          <a:noFill/>
        </p:spPr>
        <p:txBody>
          <a:bodyPr wrap="none" lIns="91440" tIns="45720" rIns="91440" bIns="45720">
            <a:spAutoFit/>
          </a:bodyPr>
          <a:lstStyle/>
          <a:p>
            <a:pPr algn="ctr"/>
            <a:r>
              <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V</a:t>
            </a:r>
            <a:endPar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111" y="457508"/>
            <a:ext cx="465377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crystal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structure (3)</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231529" y="1321604"/>
            <a:ext cx="9607053"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7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The two examples of the crystal structures of diamond, </a:t>
            </a:r>
            <a:endParaRPr lang="en-US" sz="27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611560" y="1988840"/>
            <a:ext cx="8239600" cy="461665"/>
          </a:xfrm>
          <a:prstGeom prst="rect">
            <a:avLst/>
          </a:prstGeom>
          <a:noFill/>
        </p:spPr>
        <p:txBody>
          <a:bodyPr wrap="square" lIns="91440" tIns="45720" rIns="91440" bIns="45720">
            <a:spAutoFit/>
          </a:bodyPr>
          <a:lstStyle/>
          <a:p>
            <a:pPr algn="ctr"/>
            <a:r>
              <a:rPr lang="en-US" sz="24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graphite and chalcopyrite are attached in the </a:t>
            </a:r>
            <a:r>
              <a:rPr lang="en-US" sz="2400" b="1" spc="50" dirty="0" smtClean="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appendix</a:t>
            </a:r>
            <a:endParaRPr lang="en-US" sz="24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41850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5034" y="53667"/>
            <a:ext cx="2292935" cy="707886"/>
          </a:xfrm>
          <a:prstGeom prst="rect">
            <a:avLst/>
          </a:prstGeom>
          <a:noFill/>
        </p:spPr>
        <p:txBody>
          <a:bodyPr wrap="none" lIns="91440" tIns="45720" rIns="91440" bIns="45720">
            <a:spAutoFit/>
          </a:bodyPr>
          <a:lstStyle/>
          <a:p>
            <a:pPr algn="ctr"/>
            <a:r>
              <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V</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1619672" y="4644425"/>
            <a:ext cx="5946212"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The seven crystal systems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1885610" y="5292497"/>
            <a:ext cx="5998758"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The fourteen Bravais lattices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12" name="Rectangle 11"/>
          <p:cNvSpPr/>
          <p:nvPr/>
        </p:nvSpPr>
        <p:spPr>
          <a:xfrm>
            <a:off x="1891116" y="5940569"/>
            <a:ext cx="4583884"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The crystal structure</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1554"/>
            <a:ext cx="5485912" cy="229036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310" y="597519"/>
            <a:ext cx="2837609" cy="283760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345" y="3212975"/>
            <a:ext cx="4473278" cy="1431449"/>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0" y="627067"/>
                <a:ext cx="9144000" cy="2600071"/>
              </a:xfrm>
              <a:prstGeom prst="rect">
                <a:avLst/>
              </a:prstGeom>
            </p:spPr>
            <p:txBody>
              <a:bodyPr wrap="square">
                <a:spAutoFit/>
              </a:bodyPr>
              <a:lstStyle/>
              <a:p>
                <a:pPr algn="ctr"/>
                <a:r>
                  <a:rPr lang="en-US" sz="2000" dirty="0" smtClean="0">
                    <a:latin typeface="Times New Roman" pitchFamily="18" charset="0"/>
                    <a:cs typeface="Times New Roman" pitchFamily="18" charset="0"/>
                  </a:rPr>
                  <a:t>Crystal lattices </a:t>
                </a:r>
                <a:r>
                  <a:rPr lang="en-US" sz="2000" dirty="0">
                    <a:latin typeface="Times New Roman" pitchFamily="18" charset="0"/>
                    <a:cs typeface="Times New Roman" pitchFamily="18" charset="0"/>
                  </a:rPr>
                  <a:t>which form a </a:t>
                </a:r>
                <a:r>
                  <a:rPr lang="en-US" sz="2000" dirty="0" smtClean="0">
                    <a:latin typeface="Times New Roman" pitchFamily="18" charset="0"/>
                    <a:cs typeface="Times New Roman" pitchFamily="18" charset="0"/>
                  </a:rPr>
                  <a:t>three-dimensional network </a:t>
                </a:r>
                <a:r>
                  <a:rPr lang="en-US" sz="2000" dirty="0">
                    <a:latin typeface="Times New Roman" pitchFamily="18" charset="0"/>
                    <a:cs typeface="Times New Roman" pitchFamily="18" charset="0"/>
                  </a:rPr>
                  <a:t>are defined by periodicities represented </a:t>
                </a:r>
                <a:r>
                  <a:rPr lang="en-US" sz="2000" dirty="0" smtClean="0">
                    <a:latin typeface="Times New Roman" pitchFamily="18" charset="0"/>
                    <a:cs typeface="Times New Roman" pitchFamily="18" charset="0"/>
                  </a:rPr>
                  <a:t>by </a:t>
                </a:r>
                <a:r>
                  <a:rPr lang="en-US" sz="2000" dirty="0">
                    <a:latin typeface="Times New Roman" pitchFamily="18" charset="0"/>
                    <a:cs typeface="Times New Roman" pitchFamily="18" charset="0"/>
                  </a:rPr>
                  <a:t>periodicities </a:t>
                </a:r>
                <a:r>
                  <a:rPr lang="en-US" sz="2000" dirty="0" smtClean="0">
                    <a:latin typeface="Times New Roman" pitchFamily="18" charset="0"/>
                    <a:cs typeface="Times New Roman" pitchFamily="18" charset="0"/>
                  </a:rPr>
                  <a:t>(</a:t>
                </a:r>
                <a14:m>
                  <m:oMath xmlns:m="http://schemas.openxmlformats.org/officeDocument/2006/math">
                    <m:acc>
                      <m:accPr>
                        <m:chr m:val="⃗"/>
                        <m:ctrlPr>
                          <a:rPr lang="en-US" sz="2000" i="1" smtClean="0">
                            <a:latin typeface="Cambria Math"/>
                            <a:cs typeface="Times New Roman" pitchFamily="18" charset="0"/>
                          </a:rPr>
                        </m:ctrlPr>
                      </m:accPr>
                      <m:e>
                        <m:r>
                          <a:rPr lang="fr-FR" sz="2000" b="0" i="1" smtClean="0">
                            <a:latin typeface="Cambria Math"/>
                            <a:cs typeface="Times New Roman" pitchFamily="18" charset="0"/>
                          </a:rPr>
                          <m:t>𝑎</m:t>
                        </m:r>
                      </m:e>
                    </m:acc>
                  </m:oMath>
                </a14:m>
                <a:r>
                  <a:rPr lang="en-US" sz="2000" dirty="0" smtClean="0">
                    <a:latin typeface="Times New Roman" pitchFamily="18" charset="0"/>
                    <a:cs typeface="Times New Roman" pitchFamily="18" charset="0"/>
                  </a:rPr>
                  <a:t>, </a:t>
                </a:r>
                <a14:m>
                  <m:oMath xmlns:m="http://schemas.openxmlformats.org/officeDocument/2006/math">
                    <m:acc>
                      <m:accPr>
                        <m:chr m:val="⃗"/>
                        <m:ctrlPr>
                          <a:rPr lang="en-US" sz="2000" i="1" dirty="0" smtClean="0">
                            <a:latin typeface="Cambria Math"/>
                            <a:cs typeface="Times New Roman" pitchFamily="18" charset="0"/>
                          </a:rPr>
                        </m:ctrlPr>
                      </m:accPr>
                      <m:e>
                        <m:r>
                          <a:rPr lang="fr-FR" sz="2000" b="0" i="1" dirty="0" smtClean="0">
                            <a:latin typeface="Cambria Math"/>
                            <a:cs typeface="Times New Roman" pitchFamily="18" charset="0"/>
                          </a:rPr>
                          <m:t>𝑏</m:t>
                        </m:r>
                      </m:e>
                    </m:acc>
                  </m:oMath>
                </a14:m>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14:m>
                  <m:oMath xmlns:m="http://schemas.openxmlformats.org/officeDocument/2006/math">
                    <m:acc>
                      <m:accPr>
                        <m:chr m:val="⃗"/>
                        <m:ctrlPr>
                          <a:rPr lang="en-US" sz="2000" i="1" dirty="0" smtClean="0">
                            <a:latin typeface="Cambria Math"/>
                            <a:cs typeface="Times New Roman" pitchFamily="18" charset="0"/>
                          </a:rPr>
                        </m:ctrlPr>
                      </m:accPr>
                      <m:e>
                        <m:r>
                          <a:rPr lang="fr-FR" sz="2000" b="0" i="1" dirty="0" smtClean="0">
                            <a:latin typeface="Cambria Math"/>
                            <a:cs typeface="Times New Roman" pitchFamily="18" charset="0"/>
                          </a:rPr>
                          <m:t>𝑐</m:t>
                        </m:r>
                      </m:e>
                    </m:acc>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periodicities correspond to </a:t>
                </a:r>
                <a:r>
                  <a:rPr lang="en-US" sz="2000" dirty="0" smtClean="0">
                    <a:latin typeface="Times New Roman" pitchFamily="18" charset="0"/>
                    <a:cs typeface="Times New Roman" pitchFamily="18" charset="0"/>
                  </a:rPr>
                  <a:t>parallelepipeds </a:t>
                </a:r>
                <a:r>
                  <a:rPr lang="en-US" sz="2000" dirty="0">
                    <a:latin typeface="Times New Roman" pitchFamily="18" charset="0"/>
                    <a:cs typeface="Times New Roman" pitchFamily="18" charset="0"/>
                  </a:rPr>
                  <a:t>and there are seven distinct </a:t>
                </a:r>
                <a:r>
                  <a:rPr lang="en-US" sz="2000" dirty="0" smtClean="0">
                    <a:latin typeface="Times New Roman" pitchFamily="18" charset="0"/>
                    <a:cs typeface="Times New Roman" pitchFamily="18" charset="0"/>
                  </a:rPr>
                  <a:t>types </a:t>
                </a:r>
                <a:r>
                  <a:rPr lang="en-US" sz="2000" dirty="0">
                    <a:latin typeface="Times New Roman" pitchFamily="18" charset="0"/>
                    <a:cs typeface="Times New Roman" pitchFamily="18" charset="0"/>
                  </a:rPr>
                  <a:t>of crystal </a:t>
                </a:r>
                <a:r>
                  <a:rPr lang="en-US" sz="2000" dirty="0" smtClean="0">
                    <a:latin typeface="Times New Roman" pitchFamily="18" charset="0"/>
                    <a:cs typeface="Times New Roman" pitchFamily="18" charset="0"/>
                  </a:rPr>
                  <a:t>lattices </a:t>
                </a:r>
                <a:r>
                  <a:rPr lang="en-US" sz="2000" dirty="0">
                    <a:latin typeface="Times New Roman" pitchFamily="18" charset="0"/>
                    <a:cs typeface="Times New Roman" pitchFamily="18" charset="0"/>
                  </a:rPr>
                  <a:t>each representing the seven major crystal systems. These systems arise from the possible </a:t>
                </a:r>
                <a:r>
                  <a:rPr lang="en-US" sz="2000" dirty="0" smtClean="0">
                    <a:latin typeface="Times New Roman" pitchFamily="18" charset="0"/>
                    <a:cs typeface="Times New Roman" pitchFamily="18" charset="0"/>
                  </a:rPr>
                  <a:t>combinations </a:t>
                </a:r>
                <a:r>
                  <a:rPr lang="en-US" sz="2000" dirty="0">
                    <a:latin typeface="Times New Roman" pitchFamily="18" charset="0"/>
                    <a:cs typeface="Times New Roman" pitchFamily="18" charset="0"/>
                  </a:rPr>
                  <a:t>of linear parameters (a, b, and c) and angular parameters (α, β, and γ).</a:t>
                </a:r>
              </a:p>
              <a:p>
                <a:pPr algn="ctr"/>
                <a:r>
                  <a:rPr lang="en-US" sz="2000" dirty="0">
                    <a:latin typeface="Times New Roman" pitchFamily="18" charset="0"/>
                    <a:cs typeface="Times New Roman" pitchFamily="18" charset="0"/>
                  </a:rPr>
                  <a:t>The shapes of, these parallelepipeds depend on variations </a:t>
                </a: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their dimensions along the length (ox), width (</a:t>
                </a:r>
                <a:r>
                  <a:rPr lang="en-US" sz="2000" dirty="0" err="1">
                    <a:latin typeface="Times New Roman" pitchFamily="18" charset="0"/>
                    <a:cs typeface="Times New Roman" pitchFamily="18" charset="0"/>
                  </a:rPr>
                  <a:t>oy</a:t>
                </a:r>
                <a:r>
                  <a:rPr lang="en-US" sz="2000" dirty="0">
                    <a:latin typeface="Times New Roman" pitchFamily="18" charset="0"/>
                    <a:cs typeface="Times New Roman" pitchFamily="18" charset="0"/>
                  </a:rPr>
                  <a:t>), and height (</a:t>
                </a:r>
                <a:r>
                  <a:rPr lang="en-US" sz="2000" dirty="0" err="1">
                    <a:latin typeface="Times New Roman" pitchFamily="18" charset="0"/>
                    <a:cs typeface="Times New Roman" pitchFamily="18" charset="0"/>
                  </a:rPr>
                  <a:t>oz</a:t>
                </a:r>
                <a:r>
                  <a:rPr lang="en-US" sz="2000" dirty="0">
                    <a:latin typeface="Times New Roman" pitchFamily="18" charset="0"/>
                    <a:cs typeface="Times New Roman" pitchFamily="18" charset="0"/>
                  </a:rPr>
                  <a:t>) of an </a:t>
                </a:r>
                <a:r>
                  <a:rPr lang="en-US" sz="2000" dirty="0" smtClean="0">
                    <a:latin typeface="Times New Roman" pitchFamily="18" charset="0"/>
                    <a:cs typeface="Times New Roman" pitchFamily="18" charset="0"/>
                  </a:rPr>
                  <a:t>elementary </a:t>
                </a:r>
                <a:r>
                  <a:rPr lang="en-US" sz="2000" dirty="0">
                    <a:latin typeface="Times New Roman" pitchFamily="18" charset="0"/>
                    <a:cs typeface="Times New Roman" pitchFamily="18" charset="0"/>
                  </a:rPr>
                  <a:t>mesh. </a:t>
                </a: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seven crystal systems are characterized, as follows :</a:t>
                </a:r>
                <a:endParaRPr lang="fr-FR" sz="2000" dirty="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0" y="627067"/>
                <a:ext cx="9144000" cy="2600071"/>
              </a:xfrm>
              <a:prstGeom prst="rect">
                <a:avLst/>
              </a:prstGeom>
              <a:blipFill rotWithShape="1">
                <a:blip r:embed="rId2"/>
                <a:stretch>
                  <a:fillRect l="-133" t="-1174" r="-933" b="-3521"/>
                </a:stretch>
              </a:blipFill>
            </p:spPr>
            <p:txBody>
              <a:bodyPr/>
              <a:lstStyle/>
              <a:p>
                <a:r>
                  <a:rPr lang="fr-FR">
                    <a:noFill/>
                  </a:rPr>
                  <a:t> </a:t>
                </a:r>
              </a:p>
            </p:txBody>
          </p:sp>
        </mc:Fallback>
      </mc:AlternateContent>
      <p:sp>
        <p:nvSpPr>
          <p:cNvPr id="5" name="Rectangle 4"/>
          <p:cNvSpPr/>
          <p:nvPr/>
        </p:nvSpPr>
        <p:spPr>
          <a:xfrm>
            <a:off x="2152905" y="33505"/>
            <a:ext cx="483818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seven crystal systems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21089"/>
            <a:ext cx="7500536" cy="257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3205425"/>
            <a:ext cx="9144000" cy="1015663"/>
          </a:xfrm>
          <a:prstGeom prst="rect">
            <a:avLst/>
          </a:prstGeom>
        </p:spPr>
        <p:txBody>
          <a:bodyPr wrap="square">
            <a:spAutoFit/>
          </a:bodyPr>
          <a:lstStyle/>
          <a:p>
            <a:pPr marL="342900" indent="-342900" algn="ctr">
              <a:buFont typeface="Wingdings" pitchFamily="2" charset="2"/>
              <a:buChar char="v"/>
            </a:pPr>
            <a:r>
              <a:rPr lang="en-US" sz="2000" b="1" dirty="0" smtClean="0">
                <a:solidFill>
                  <a:srgbClr val="FF0000"/>
                </a:solidFill>
                <a:latin typeface="Times New Roman" pitchFamily="18" charset="0"/>
                <a:cs typeface="Times New Roman" pitchFamily="18" charset="0"/>
              </a:rPr>
              <a:t>Cubic </a:t>
            </a:r>
            <a:r>
              <a:rPr lang="en-US" sz="2000" b="1" dirty="0">
                <a:solidFill>
                  <a:srgbClr val="FF0000"/>
                </a:solidFill>
                <a:latin typeface="Times New Roman" pitchFamily="18" charset="0"/>
                <a:cs typeface="Times New Roman" pitchFamily="18" charset="0"/>
              </a:rPr>
              <a:t>System: All axes, are equal (a = b = c) with all angles at 90°.</a:t>
            </a:r>
          </a:p>
          <a:p>
            <a:pPr marL="342900" indent="-342900" algn="ctr">
              <a:buFont typeface="Wingdings" pitchFamily="2" charset="2"/>
              <a:buChar char="v"/>
            </a:pPr>
            <a:r>
              <a:rPr lang="en-US" sz="2000" b="1" dirty="0" smtClean="0">
                <a:solidFill>
                  <a:srgbClr val="FF0000"/>
                </a:solidFill>
                <a:latin typeface="Times New Roman" pitchFamily="18" charset="0"/>
                <a:cs typeface="Times New Roman" pitchFamily="18" charset="0"/>
              </a:rPr>
              <a:t>Tetragonal </a:t>
            </a:r>
            <a:r>
              <a:rPr lang="en-US" sz="2000" b="1" dirty="0">
                <a:solidFill>
                  <a:srgbClr val="FF0000"/>
                </a:solidFill>
                <a:latin typeface="Times New Roman" pitchFamily="18" charset="0"/>
                <a:cs typeface="Times New Roman" pitchFamily="18" charset="0"/>
              </a:rPr>
              <a:t>System: Two axes are, equal (a = b ≠ c) with all angles at 90°.</a:t>
            </a:r>
          </a:p>
          <a:p>
            <a:pPr marL="342900" indent="-342900" algn="ctr">
              <a:buFont typeface="Wingdings" pitchFamily="2" charset="2"/>
              <a:buChar char="v"/>
            </a:pPr>
            <a:r>
              <a:rPr lang="en-US" sz="2000" b="1" dirty="0" smtClean="0">
                <a:solidFill>
                  <a:srgbClr val="FF0000"/>
                </a:solidFill>
                <a:latin typeface="Times New Roman" pitchFamily="18" charset="0"/>
                <a:cs typeface="Times New Roman" pitchFamily="18" charset="0"/>
              </a:rPr>
              <a:t>Orthorhombic </a:t>
            </a:r>
            <a:r>
              <a:rPr lang="en-US" sz="2000" b="1" dirty="0">
                <a:solidFill>
                  <a:srgbClr val="FF0000"/>
                </a:solidFill>
                <a:latin typeface="Times New Roman" pitchFamily="18" charset="0"/>
                <a:cs typeface="Times New Roman" pitchFamily="18" charset="0"/>
              </a:rPr>
              <a:t>System: All axes, are unequal (a ≠ b ≠ c) with all angles at 90°.</a:t>
            </a:r>
            <a:endParaRPr lang="fr-FR"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148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 y="5229200"/>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Each system is defined, by its unique combination of axial lengths and angles, resulting in distinct geometric, shapes. These systems form the foundation for understanding the structure and properties of crystalline materials.</a:t>
            </a:r>
            <a:endParaRPr lang="fr-FR" sz="2000" dirty="0">
              <a:latin typeface="Times New Roman" pitchFamily="18" charset="0"/>
              <a:cs typeface="Times New Roman" pitchFamily="18" charset="0"/>
            </a:endParaRPr>
          </a:p>
        </p:txBody>
      </p:sp>
      <p:sp>
        <p:nvSpPr>
          <p:cNvPr id="9" name="Rectangle 8"/>
          <p:cNvSpPr/>
          <p:nvPr/>
        </p:nvSpPr>
        <p:spPr>
          <a:xfrm>
            <a:off x="1885204" y="33505"/>
            <a:ext cx="5373587"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seven crystal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systems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11" name="Rectangle 10"/>
          <p:cNvSpPr/>
          <p:nvPr/>
        </p:nvSpPr>
        <p:spPr>
          <a:xfrm>
            <a:off x="0" y="2845385"/>
            <a:ext cx="9144000" cy="2246769"/>
          </a:xfrm>
          <a:prstGeom prst="rect">
            <a:avLst/>
          </a:prstGeom>
        </p:spPr>
        <p:txBody>
          <a:bodyPr wrap="square">
            <a:spAutoFit/>
          </a:bodyPr>
          <a:lstStyle/>
          <a:p>
            <a:pPr marL="342900" indent="-342900" algn="ctr">
              <a:buFont typeface="Wingdings" pitchFamily="2" charset="2"/>
              <a:buChar char="v"/>
            </a:pPr>
            <a:r>
              <a:rPr lang="en-US" sz="2000" b="1" dirty="0">
                <a:solidFill>
                  <a:srgbClr val="FF0000"/>
                </a:solidFill>
                <a:latin typeface="Times New Roman" pitchFamily="18" charset="0"/>
                <a:cs typeface="Times New Roman" pitchFamily="18" charset="0"/>
              </a:rPr>
              <a:t>Hexagonal System: Two axes, are equal (a = b ≠ c) with angles of 90° and 120°.</a:t>
            </a:r>
          </a:p>
          <a:p>
            <a:pPr marL="342900" indent="-342900" algn="ctr">
              <a:buFont typeface="Wingdings" pitchFamily="2" charset="2"/>
              <a:buChar char="v"/>
            </a:pPr>
            <a:r>
              <a:rPr lang="en-US" sz="2000" b="1" dirty="0">
                <a:solidFill>
                  <a:srgbClr val="FF0000"/>
                </a:solidFill>
                <a:latin typeface="Times New Roman" pitchFamily="18" charset="0"/>
                <a:cs typeface="Times New Roman" pitchFamily="18" charset="0"/>
              </a:rPr>
              <a:t>Monoclinic System: All axes, are unequal (a ≠ b ≠ c) with two angles at 90° and one angle not 90°.</a:t>
            </a:r>
          </a:p>
          <a:p>
            <a:pPr marL="342900" indent="-342900" algn="ctr">
              <a:buFont typeface="Wingdings" pitchFamily="2" charset="2"/>
              <a:buChar char="v"/>
            </a:pPr>
            <a:r>
              <a:rPr lang="en-US" sz="2000" b="1" dirty="0">
                <a:solidFill>
                  <a:srgbClr val="FF0000"/>
                </a:solidFill>
                <a:latin typeface="Times New Roman" pitchFamily="18" charset="0"/>
                <a:cs typeface="Times New Roman" pitchFamily="18" charset="0"/>
              </a:rPr>
              <a:t>Trigonal System: All axes are, equal (a = b = c) with all angles equal but not 90</a:t>
            </a:r>
            <a:r>
              <a:rPr lang="en-US" sz="2000" b="1" dirty="0" smtClean="0">
                <a:solidFill>
                  <a:srgbClr val="FF0000"/>
                </a:solidFill>
                <a:latin typeface="Times New Roman" pitchFamily="18" charset="0"/>
                <a:cs typeface="Times New Roman" pitchFamily="18" charset="0"/>
              </a:rPr>
              <a:t>°.</a:t>
            </a:r>
          </a:p>
          <a:p>
            <a:pPr marL="342900" indent="-342900" algn="ctr">
              <a:buFont typeface="Wingdings" pitchFamily="2" charset="2"/>
              <a:buChar char="v"/>
            </a:pPr>
            <a:r>
              <a:rPr lang="en-US" sz="2000" b="1" dirty="0">
                <a:solidFill>
                  <a:srgbClr val="FF0000"/>
                </a:solidFill>
                <a:latin typeface="Times New Roman" pitchFamily="18" charset="0"/>
                <a:cs typeface="Times New Roman" pitchFamily="18" charset="0"/>
              </a:rPr>
              <a:t>Triclinic System: All axes are, unequal (a ≠ b ≠ c) with all angles unequal and not 90°.</a:t>
            </a:r>
            <a:endParaRPr lang="fr-FR" sz="2000" b="1"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05" y="764704"/>
            <a:ext cx="77533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6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arn(inVertical)">
                                      <p:cBhvr>
                                        <p:cTn id="11" dur="500"/>
                                        <p:tgtEl>
                                          <p:spTgt spid="20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067"/>
            <a:ext cx="9144000" cy="2462213"/>
          </a:xfrm>
          <a:prstGeom prst="rect">
            <a:avLst/>
          </a:prstGeom>
        </p:spPr>
        <p:txBody>
          <a:bodyPr wrap="square">
            <a:spAutoFit/>
          </a:bodyPr>
          <a:lstStyle/>
          <a:p>
            <a:pPr algn="ctr"/>
            <a:r>
              <a:rPr lang="en-US" sz="2200" dirty="0">
                <a:latin typeface="Times New Roman" pitchFamily="18" charset="0"/>
                <a:cs typeface="Times New Roman" pitchFamily="18" charset="0"/>
              </a:rPr>
              <a:t>As previously </a:t>
            </a:r>
            <a:r>
              <a:rPr lang="en-US" sz="2200" dirty="0" smtClean="0">
                <a:latin typeface="Times New Roman" pitchFamily="18" charset="0"/>
                <a:cs typeface="Times New Roman" pitchFamily="18" charset="0"/>
              </a:rPr>
              <a:t>discussed </a:t>
            </a:r>
            <a:r>
              <a:rPr lang="en-US" sz="2200" dirty="0">
                <a:latin typeface="Times New Roman" pitchFamily="18" charset="0"/>
                <a:cs typeface="Times New Roman" pitchFamily="18" charset="0"/>
              </a:rPr>
              <a:t>in three </a:t>
            </a:r>
            <a:r>
              <a:rPr lang="en-US" sz="2200" dirty="0" smtClean="0">
                <a:latin typeface="Times New Roman" pitchFamily="18" charset="0"/>
                <a:cs typeface="Times New Roman" pitchFamily="18" charset="0"/>
              </a:rPr>
              <a:t>dimensions </a:t>
            </a:r>
            <a:r>
              <a:rPr lang="en-US" sz="2200" dirty="0">
                <a:latin typeface="Times New Roman" pitchFamily="18" charset="0"/>
                <a:cs typeface="Times New Roman" pitchFamily="18" charset="0"/>
              </a:rPr>
              <a:t>there are seven </a:t>
            </a:r>
            <a:r>
              <a:rPr lang="en-US" sz="2200" dirty="0" smtClean="0">
                <a:latin typeface="Times New Roman" pitchFamily="18" charset="0"/>
                <a:cs typeface="Times New Roman" pitchFamily="18" charset="0"/>
              </a:rPr>
              <a:t>distinct </a:t>
            </a:r>
            <a:r>
              <a:rPr lang="en-US" sz="2200" dirty="0">
                <a:latin typeface="Times New Roman" pitchFamily="18" charset="0"/>
                <a:cs typeface="Times New Roman" pitchFamily="18" charset="0"/>
              </a:rPr>
              <a:t>crystal systems with primitive unit </a:t>
            </a:r>
            <a:r>
              <a:rPr lang="en-US" sz="2200" dirty="0" smtClean="0">
                <a:latin typeface="Times New Roman" pitchFamily="18" charset="0"/>
                <a:cs typeface="Times New Roman" pitchFamily="18" charset="0"/>
              </a:rPr>
              <a:t>meshes </a:t>
            </a:r>
            <a:r>
              <a:rPr lang="en-US" sz="2200" dirty="0">
                <a:latin typeface="Times New Roman" pitchFamily="18" charset="0"/>
                <a:cs typeface="Times New Roman" pitchFamily="18" charset="0"/>
              </a:rPr>
              <a:t>that have nodes only at their corners (except for the hexagonal </a:t>
            </a:r>
            <a:r>
              <a:rPr lang="en-US" sz="2200" dirty="0" smtClean="0">
                <a:latin typeface="Times New Roman" pitchFamily="18" charset="0"/>
                <a:cs typeface="Times New Roman" pitchFamily="18" charset="0"/>
              </a:rPr>
              <a:t>system </a:t>
            </a:r>
            <a:r>
              <a:rPr lang="en-US" sz="2200" dirty="0">
                <a:latin typeface="Times New Roman" pitchFamily="18" charset="0"/>
                <a:cs typeface="Times New Roman" pitchFamily="18" charset="0"/>
              </a:rPr>
              <a:t>which consists of two rhombic primitive cells). Additionally, there are seven other crystal systems </a:t>
            </a:r>
            <a:r>
              <a:rPr lang="en-US" sz="2200" dirty="0" smtClean="0">
                <a:latin typeface="Times New Roman" pitchFamily="18" charset="0"/>
                <a:cs typeface="Times New Roman" pitchFamily="18" charset="0"/>
              </a:rPr>
              <a:t>that </a:t>
            </a:r>
            <a:r>
              <a:rPr lang="en-US" sz="2200" dirty="0">
                <a:latin typeface="Times New Roman" pitchFamily="18" charset="0"/>
                <a:cs typeface="Times New Roman" pitchFamily="18" charset="0"/>
              </a:rPr>
              <a:t>include additional </a:t>
            </a:r>
            <a:r>
              <a:rPr lang="en-US" sz="2200" dirty="0" smtClean="0">
                <a:latin typeface="Times New Roman" pitchFamily="18" charset="0"/>
                <a:cs typeface="Times New Roman" pitchFamily="18" charset="0"/>
              </a:rPr>
              <a:t>nodes </a:t>
            </a:r>
            <a:r>
              <a:rPr lang="en-US" sz="2200" dirty="0">
                <a:latin typeface="Times New Roman" pitchFamily="18" charset="0"/>
                <a:cs typeface="Times New Roman" pitchFamily="18" charset="0"/>
              </a:rPr>
              <a:t>either at </a:t>
            </a: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center of the unit </a:t>
            </a:r>
            <a:r>
              <a:rPr lang="en-US" sz="2200" dirty="0" smtClean="0">
                <a:latin typeface="Times New Roman" pitchFamily="18" charset="0"/>
                <a:cs typeface="Times New Roman" pitchFamily="18" charset="0"/>
              </a:rPr>
              <a:t>mesh </a:t>
            </a:r>
            <a:r>
              <a:rPr lang="en-US" sz="2200" dirty="0">
                <a:latin typeface="Times New Roman" pitchFamily="18" charset="0"/>
                <a:cs typeface="Times New Roman" pitchFamily="18" charset="0"/>
              </a:rPr>
              <a:t>the centers of the six </a:t>
            </a:r>
            <a:r>
              <a:rPr lang="en-US" sz="2200" dirty="0" smtClean="0">
                <a:latin typeface="Times New Roman" pitchFamily="18" charset="0"/>
                <a:cs typeface="Times New Roman" pitchFamily="18" charset="0"/>
              </a:rPr>
              <a:t>faces </a:t>
            </a:r>
            <a:r>
              <a:rPr lang="en-US" sz="2200" dirty="0">
                <a:latin typeface="Times New Roman" pitchFamily="18" charset="0"/>
                <a:cs typeface="Times New Roman" pitchFamily="18" charset="0"/>
              </a:rPr>
              <a:t>or the centers of, the bases. These are collectively referred to as the 14 Bravais lattices. In two dimensions, there are five different Bravais lattices.</a:t>
            </a:r>
            <a:endParaRPr lang="fr-FR" sz="2200" dirty="0">
              <a:latin typeface="Times New Roman" pitchFamily="18" charset="0"/>
              <a:cs typeface="Times New Roman" pitchFamily="18" charset="0"/>
            </a:endParaRPr>
          </a:p>
        </p:txBody>
      </p:sp>
      <p:sp>
        <p:nvSpPr>
          <p:cNvPr id="5" name="Rectangle 4"/>
          <p:cNvSpPr/>
          <p:nvPr/>
        </p:nvSpPr>
        <p:spPr>
          <a:xfrm>
            <a:off x="1890814" y="33505"/>
            <a:ext cx="536236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fourteen Bravais lattices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0" y="4005064"/>
            <a:ext cx="4572000" cy="2123658"/>
          </a:xfrm>
          <a:prstGeom prst="rect">
            <a:avLst/>
          </a:prstGeom>
        </p:spPr>
        <p:txBody>
          <a:bodyPr wrap="square">
            <a:spAutoFit/>
          </a:bodyPr>
          <a:lstStyle/>
          <a:p>
            <a:pPr algn="ctr"/>
            <a:r>
              <a:rPr lang="en-US" sz="2200" dirty="0">
                <a:latin typeface="Times New Roman" pitchFamily="18" charset="0"/>
                <a:cs typeface="Times New Roman" pitchFamily="18" charset="0"/>
              </a:rPr>
              <a:t>The Bravais lattice describes, the shape of the primitive or simple unit meshes and how they are arranged in space. However, it does not provide, information about the nature of the crystal, itself. </a:t>
            </a:r>
            <a:endParaRPr lang="fr-FR" sz="2200" dirty="0">
              <a:latin typeface="Times New Roman" pitchFamily="18" charset="0"/>
              <a:cs typeface="Times New Roman"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109527"/>
            <a:ext cx="2561059" cy="3585483"/>
          </a:xfrm>
          <a:prstGeom prst="rect">
            <a:avLst/>
          </a:prstGeom>
        </p:spPr>
      </p:pic>
    </p:spTree>
    <p:extLst>
      <p:ext uri="{BB962C8B-B14F-4D97-AF65-F5344CB8AC3E}">
        <p14:creationId xmlns:p14="http://schemas.microsoft.com/office/powerpoint/2010/main" val="18420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5512"/>
            <a:ext cx="5148064" cy="6247864"/>
          </a:xfrm>
          <a:prstGeom prst="rect">
            <a:avLst/>
          </a:prstGeom>
        </p:spPr>
        <p:txBody>
          <a:bodyPr wrap="square">
            <a:spAutoFit/>
          </a:bodyPr>
          <a:lstStyle/>
          <a:p>
            <a:pPr algn="ctr"/>
            <a:r>
              <a:rPr lang="en-US" sz="2000" dirty="0">
                <a:latin typeface="Times New Roman" pitchFamily="18" charset="0"/>
                <a:cs typeface="Times New Roman" pitchFamily="18" charset="0"/>
              </a:rPr>
              <a:t>Among the seven crystal systems, some do not have additional </a:t>
            </a:r>
            <a:r>
              <a:rPr lang="en-US" sz="2000" dirty="0" smtClean="0">
                <a:latin typeface="Times New Roman" pitchFamily="18" charset="0"/>
                <a:cs typeface="Times New Roman" pitchFamily="18" charset="0"/>
              </a:rPr>
              <a:t>nodes </a:t>
            </a:r>
            <a:r>
              <a:rPr lang="en-US" sz="2000" dirty="0">
                <a:latin typeface="Times New Roman" pitchFamily="18" charset="0"/>
                <a:cs typeface="Times New Roman" pitchFamily="18" charset="0"/>
              </a:rPr>
              <a:t>such as the triclinic, trigonal (rhombohedral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and hexagonal systems.</a:t>
            </a:r>
          </a:p>
          <a:p>
            <a:pPr algn="ctr"/>
            <a:r>
              <a:rPr lang="en-US" sz="2000" dirty="0">
                <a:latin typeface="Times New Roman" pitchFamily="18" charset="0"/>
                <a:cs typeface="Times New Roman" pitchFamily="18" charset="0"/>
              </a:rPr>
              <a:t>The </a:t>
            </a:r>
            <a:r>
              <a:rPr lang="en-US" sz="2000" dirty="0" smtClean="0">
                <a:latin typeface="Times New Roman" pitchFamily="18" charset="0"/>
                <a:cs typeface="Times New Roman" pitchFamily="18" charset="0"/>
              </a:rPr>
              <a:t>cubic </a:t>
            </a:r>
            <a:r>
              <a:rPr lang="en-US" sz="2000" dirty="0">
                <a:latin typeface="Times New Roman" pitchFamily="18" charset="0"/>
                <a:cs typeface="Times New Roman" pitchFamily="18" charset="0"/>
              </a:rPr>
              <a:t>system includes a primitive mode where atoms occupy the eight </a:t>
            </a:r>
            <a:r>
              <a:rPr lang="en-US" sz="2000" dirty="0" smtClean="0">
                <a:latin typeface="Times New Roman" pitchFamily="18" charset="0"/>
                <a:cs typeface="Times New Roman" pitchFamily="18" charset="0"/>
              </a:rPr>
              <a:t>corners </a:t>
            </a:r>
            <a:r>
              <a:rPr lang="en-US" sz="2000" dirty="0">
                <a:latin typeface="Times New Roman" pitchFamily="18" charset="0"/>
                <a:cs typeface="Times New Roman" pitchFamily="18" charset="0"/>
              </a:rPr>
              <a:t>a body-centered mode where an atom </a:t>
            </a:r>
            <a:r>
              <a:rPr lang="en-US" sz="2000" dirty="0" smtClean="0">
                <a:latin typeface="Times New Roman" pitchFamily="18" charset="0"/>
                <a:cs typeface="Times New Roman" pitchFamily="18" charset="0"/>
              </a:rPr>
              <a:t>occupies </a:t>
            </a:r>
            <a:r>
              <a:rPr lang="en-US" sz="2000" dirty="0">
                <a:latin typeface="Times New Roman" pitchFamily="18" charset="0"/>
                <a:cs typeface="Times New Roman" pitchFamily="18" charset="0"/>
              </a:rPr>
              <a:t>the center of the </a:t>
            </a:r>
            <a:r>
              <a:rPr lang="en-US" sz="2000" dirty="0" smtClean="0">
                <a:latin typeface="Times New Roman" pitchFamily="18" charset="0"/>
                <a:cs typeface="Times New Roman" pitchFamily="18" charset="0"/>
              </a:rPr>
              <a:t>cell </a:t>
            </a:r>
            <a:r>
              <a:rPr lang="en-US" sz="2000" dirty="0">
                <a:latin typeface="Times New Roman" pitchFamily="18" charset="0"/>
                <a:cs typeface="Times New Roman" pitchFamily="18" charset="0"/>
              </a:rPr>
              <a:t>and a face-centered mode where atoms </a:t>
            </a:r>
            <a:r>
              <a:rPr lang="en-US" sz="2000" dirty="0" smtClean="0">
                <a:latin typeface="Times New Roman" pitchFamily="18" charset="0"/>
                <a:cs typeface="Times New Roman" pitchFamily="18" charset="0"/>
              </a:rPr>
              <a:t>occupy </a:t>
            </a:r>
            <a:r>
              <a:rPr lang="en-US" sz="2000" dirty="0">
                <a:latin typeface="Times New Roman" pitchFamily="18" charset="0"/>
                <a:cs typeface="Times New Roman" pitchFamily="18" charset="0"/>
              </a:rPr>
              <a:t>the centers of the faces. The orthorhombic </a:t>
            </a:r>
            <a:r>
              <a:rPr lang="en-US" sz="2000" dirty="0" smtClean="0">
                <a:latin typeface="Times New Roman" pitchFamily="18" charset="0"/>
                <a:cs typeface="Times New Roman" pitchFamily="18" charset="0"/>
              </a:rPr>
              <a:t>system, </a:t>
            </a:r>
            <a:r>
              <a:rPr lang="en-US" sz="2000" dirty="0">
                <a:latin typeface="Times New Roman" pitchFamily="18" charset="0"/>
                <a:cs typeface="Times New Roman" pitchFamily="18" charset="0"/>
              </a:rPr>
              <a:t>on the other hand, in addition to its primitive </a:t>
            </a:r>
            <a:r>
              <a:rPr lang="en-US" sz="2000" dirty="0" smtClean="0">
                <a:latin typeface="Times New Roman" pitchFamily="18" charset="0"/>
                <a:cs typeface="Times New Roman" pitchFamily="18" charset="0"/>
              </a:rPr>
              <a:t>cell includes </a:t>
            </a:r>
            <a:r>
              <a:rPr lang="en-US" sz="2000" dirty="0">
                <a:latin typeface="Times New Roman" pitchFamily="18" charset="0"/>
                <a:cs typeface="Times New Roman" pitchFamily="18" charset="0"/>
              </a:rPr>
              <a:t>a node at the center of the </a:t>
            </a:r>
            <a:r>
              <a:rPr lang="en-US" sz="2000" dirty="0" smtClean="0">
                <a:latin typeface="Times New Roman" pitchFamily="18" charset="0"/>
                <a:cs typeface="Times New Roman" pitchFamily="18" charset="0"/>
              </a:rPr>
              <a:t>cell </a:t>
            </a:r>
            <a:r>
              <a:rPr lang="en-US" sz="2000" dirty="0">
                <a:latin typeface="Times New Roman" pitchFamily="18" charset="0"/>
                <a:cs typeface="Times New Roman" pitchFamily="18" charset="0"/>
              </a:rPr>
              <a:t>at the centers of the </a:t>
            </a:r>
            <a:r>
              <a:rPr lang="en-US" sz="2000" dirty="0" smtClean="0">
                <a:latin typeface="Times New Roman" pitchFamily="18" charset="0"/>
                <a:cs typeface="Times New Roman" pitchFamily="18" charset="0"/>
              </a:rPr>
              <a:t>faces </a:t>
            </a:r>
            <a:r>
              <a:rPr lang="en-US" sz="2000" dirty="0">
                <a:latin typeface="Times New Roman" pitchFamily="18" charset="0"/>
                <a:cs typeface="Times New Roman" pitchFamily="18" charset="0"/>
              </a:rPr>
              <a:t>and at the centers of the bases.</a:t>
            </a:r>
          </a:p>
          <a:p>
            <a:pPr algn="ctr"/>
            <a:r>
              <a:rPr lang="en-US" sz="2000" dirty="0">
                <a:latin typeface="Times New Roman" pitchFamily="18" charset="0"/>
                <a:cs typeface="Times New Roman" pitchFamily="18" charset="0"/>
              </a:rPr>
              <a:t>The monoclinic system </a:t>
            </a:r>
            <a:r>
              <a:rPr lang="en-US" sz="2000" dirty="0" smtClean="0">
                <a:latin typeface="Times New Roman" pitchFamily="18" charset="0"/>
                <a:cs typeface="Times New Roman" pitchFamily="18" charset="0"/>
              </a:rPr>
              <a:t>features </a:t>
            </a:r>
            <a:r>
              <a:rPr lang="en-US" sz="2000" dirty="0">
                <a:latin typeface="Times New Roman" pitchFamily="18" charset="0"/>
                <a:cs typeface="Times New Roman" pitchFamily="18" charset="0"/>
              </a:rPr>
              <a:t>a primitive mode and a base-centered mode. The tetragonal (quadratic) system includes a primitive </a:t>
            </a:r>
            <a:r>
              <a:rPr lang="en-US" sz="2000" dirty="0" smtClean="0">
                <a:latin typeface="Times New Roman" pitchFamily="18" charset="0"/>
                <a:cs typeface="Times New Roman" pitchFamily="18" charset="0"/>
              </a:rPr>
              <a:t>mode </a:t>
            </a:r>
            <a:r>
              <a:rPr lang="en-US" sz="2000" dirty="0">
                <a:latin typeface="Times New Roman" pitchFamily="18" charset="0"/>
                <a:cs typeface="Times New Roman" pitchFamily="18" charset="0"/>
              </a:rPr>
              <a:t>and a body-centered mode where a node occupies the center of the cell. These variations in node arrangements and lattice structures are </a:t>
            </a:r>
            <a:r>
              <a:rPr lang="en-US" sz="2000" dirty="0" smtClean="0">
                <a:latin typeface="Times New Roman" pitchFamily="18" charset="0"/>
                <a:cs typeface="Times New Roman" pitchFamily="18" charset="0"/>
              </a:rPr>
              <a:t>essential </a:t>
            </a:r>
            <a:r>
              <a:rPr lang="en-US" sz="2000" dirty="0">
                <a:latin typeface="Times New Roman" pitchFamily="18" charset="0"/>
                <a:cs typeface="Times New Roman" pitchFamily="18" charset="0"/>
              </a:rPr>
              <a:t>for understanding the symmetry and properties of crystalline materials.</a:t>
            </a:r>
          </a:p>
        </p:txBody>
      </p:sp>
      <p:sp>
        <p:nvSpPr>
          <p:cNvPr id="5" name="Rectangle 4"/>
          <p:cNvSpPr/>
          <p:nvPr/>
        </p:nvSpPr>
        <p:spPr>
          <a:xfrm>
            <a:off x="1623114" y="33505"/>
            <a:ext cx="5897768"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fourteen Bravais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lattices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243" y="692696"/>
            <a:ext cx="4033304" cy="589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59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1+#ppt_w/2"/>
                                          </p:val>
                                        </p:tav>
                                        <p:tav tm="100000">
                                          <p:val>
                                            <p:strVal val="#ppt_x"/>
                                          </p:val>
                                        </p:tav>
                                      </p:tavLst>
                                    </p:anim>
                                    <p:anim calcmode="lin" valueType="num">
                                      <p:cBhvr additive="base">
                                        <p:cTn id="16"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067"/>
            <a:ext cx="9144000" cy="2123658"/>
          </a:xfrm>
          <a:prstGeom prst="rect">
            <a:avLst/>
          </a:prstGeom>
        </p:spPr>
        <p:txBody>
          <a:bodyPr wrap="square">
            <a:spAutoFit/>
          </a:bodyPr>
          <a:lstStyle/>
          <a:p>
            <a:pPr algn="ctr"/>
            <a:r>
              <a:rPr lang="en-US" sz="2200" dirty="0" smtClean="0">
                <a:latin typeface="Times New Roman" pitchFamily="18" charset="0"/>
                <a:cs typeface="Times New Roman" pitchFamily="18" charset="0"/>
              </a:rPr>
              <a:t>Crystals found in natural, objects typically exhibit regular external geometric shapes, characterized by the uniformity of their external faces, which reflects a regular, internal structure at the microscopic level. A crystal is formed by the periodic arrangement of atoms or molecules. A mineral body, as it accumulates and forms in a confined and potentially, disturbed environment, may not exhibit a, visible crystal form, but its crystal structure remains consistent throughout. </a:t>
            </a:r>
            <a:endParaRPr lang="fr-FR" sz="2200" dirty="0">
              <a:latin typeface="Times New Roman" pitchFamily="18" charset="0"/>
              <a:cs typeface="Times New Roman" pitchFamily="18" charset="0"/>
            </a:endParaRPr>
          </a:p>
        </p:txBody>
      </p:sp>
      <p:sp>
        <p:nvSpPr>
          <p:cNvPr id="5" name="Rectangle 4"/>
          <p:cNvSpPr/>
          <p:nvPr/>
        </p:nvSpPr>
        <p:spPr>
          <a:xfrm>
            <a:off x="2512811" y="33505"/>
            <a:ext cx="4118372"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crystal structure</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0" y="4941168"/>
                <a:ext cx="9144000" cy="1835182"/>
              </a:xfrm>
              <a:prstGeom prst="rect">
                <a:avLst/>
              </a:prstGeom>
            </p:spPr>
            <p:txBody>
              <a:bodyPr wrap="square">
                <a:spAutoFit/>
              </a:bodyPr>
              <a:lstStyle/>
              <a:p>
                <a:pPr algn="ctr"/>
                <a:r>
                  <a:rPr lang="en-US" sz="2200" dirty="0">
                    <a:latin typeface="Times New Roman" pitchFamily="18" charset="0"/>
                    <a:cs typeface="Times New Roman" pitchFamily="18" charset="0"/>
                  </a:rPr>
                  <a:t>Thus, a crystal form always, possesses an underlying, crystal structure.</a:t>
                </a:r>
              </a:p>
              <a:p>
                <a:pPr algn="ctr"/>
                <a:r>
                  <a:rPr lang="en-US" sz="2200" dirty="0">
                    <a:latin typeface="Times New Roman" pitchFamily="18" charset="0"/>
                    <a:cs typeface="Times New Roman" pitchFamily="18" charset="0"/>
                  </a:rPr>
                  <a:t>Every crystalline solid, has a unique crystal structure, represented by an atomic, or molecular motif that, repeats periodically in space through a, Bravais lattice. This lattice is defined by three periodicities: </a:t>
                </a:r>
                <a14:m>
                  <m:oMath xmlns:m="http://schemas.openxmlformats.org/officeDocument/2006/math">
                    <m:acc>
                      <m:accPr>
                        <m:chr m:val="⃗"/>
                        <m:ctrlPr>
                          <a:rPr lang="en-US" sz="2200">
                            <a:latin typeface="Times New Roman" pitchFamily="18" charset="0"/>
                            <a:cs typeface="Times New Roman" pitchFamily="18" charset="0"/>
                          </a:rPr>
                        </m:ctrlPr>
                      </m:accPr>
                      <m:e>
                        <m:r>
                          <a:rPr lang="fr-FR" sz="2200">
                            <a:latin typeface="Times New Roman" pitchFamily="18" charset="0"/>
                            <a:cs typeface="Times New Roman" pitchFamily="18" charset="0"/>
                          </a:rPr>
                          <m:t>𝑎</m:t>
                        </m:r>
                      </m:e>
                    </m:acc>
                  </m:oMath>
                </a14:m>
                <a:r>
                  <a:rPr lang="en-US" sz="2200" dirty="0">
                    <a:latin typeface="Times New Roman" pitchFamily="18" charset="0"/>
                    <a:cs typeface="Times New Roman" pitchFamily="18" charset="0"/>
                  </a:rPr>
                  <a:t>, </a:t>
                </a:r>
                <a14:m>
                  <m:oMath xmlns:m="http://schemas.openxmlformats.org/officeDocument/2006/math">
                    <m:acc>
                      <m:accPr>
                        <m:chr m:val="⃗"/>
                        <m:ctrlPr>
                          <a:rPr lang="en-US" sz="2200" dirty="0">
                            <a:latin typeface="Times New Roman" pitchFamily="18" charset="0"/>
                            <a:cs typeface="Times New Roman" pitchFamily="18" charset="0"/>
                          </a:rPr>
                        </m:ctrlPr>
                      </m:accPr>
                      <m:e>
                        <m:r>
                          <a:rPr lang="fr-FR" sz="2200" dirty="0">
                            <a:latin typeface="Times New Roman" pitchFamily="18" charset="0"/>
                            <a:cs typeface="Times New Roman" pitchFamily="18" charset="0"/>
                          </a:rPr>
                          <m:t>𝑏</m:t>
                        </m:r>
                      </m:e>
                    </m:acc>
                  </m:oMath>
                </a14:m>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and </a:t>
                </a:r>
                <a14:m>
                  <m:oMath xmlns:m="http://schemas.openxmlformats.org/officeDocument/2006/math">
                    <m:acc>
                      <m:accPr>
                        <m:chr m:val="⃗"/>
                        <m:ctrlPr>
                          <a:rPr lang="en-US" sz="2200">
                            <a:latin typeface="Times New Roman" pitchFamily="18" charset="0"/>
                            <a:cs typeface="Times New Roman" pitchFamily="18" charset="0"/>
                          </a:rPr>
                        </m:ctrlPr>
                      </m:accPr>
                      <m:e>
                        <m:r>
                          <a:rPr lang="fr-FR" sz="2200">
                            <a:latin typeface="Times New Roman" pitchFamily="18" charset="0"/>
                            <a:cs typeface="Times New Roman" pitchFamily="18" charset="0"/>
                          </a:rPr>
                          <m:t>𝑐</m:t>
                        </m:r>
                      </m:e>
                    </m:acc>
                  </m:oMath>
                </a14:m>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with the lattice, nodes occupied by the motif. </a:t>
                </a:r>
                <a:endParaRPr lang="fr-FR" sz="2200" dirty="0">
                  <a:latin typeface="Times New Roman" pitchFamily="18" charset="0"/>
                  <a:cs typeface="Times New Roman"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0" y="4941168"/>
                <a:ext cx="9144000" cy="1835182"/>
              </a:xfrm>
              <a:prstGeom prst="rect">
                <a:avLst/>
              </a:prstGeom>
              <a:blipFill rotWithShape="1">
                <a:blip r:embed="rId2"/>
                <a:stretch>
                  <a:fillRect l="-533" t="-1993" r="-1533" b="-5648"/>
                </a:stretch>
              </a:blipFill>
            </p:spPr>
            <p:txBody>
              <a:bodyPr/>
              <a:lstStyle/>
              <a:p>
                <a:r>
                  <a:rPr lang="fr-FR">
                    <a:noFill/>
                  </a:rPr>
                  <a:t> </a:t>
                </a:r>
              </a:p>
            </p:txBody>
          </p:sp>
        </mc:Fallback>
      </mc:AlternateContent>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735560"/>
            <a:ext cx="4552950" cy="2133600"/>
          </a:xfrm>
          <a:prstGeom prst="rect">
            <a:avLst/>
          </a:prstGeom>
        </p:spPr>
      </p:pic>
    </p:spTree>
    <p:extLst>
      <p:ext uri="{BB962C8B-B14F-4D97-AF65-F5344CB8AC3E}">
        <p14:creationId xmlns:p14="http://schemas.microsoft.com/office/powerpoint/2010/main" val="75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067"/>
            <a:ext cx="9144000" cy="430887"/>
          </a:xfrm>
          <a:prstGeom prst="rect">
            <a:avLst/>
          </a:prstGeom>
        </p:spPr>
        <p:txBody>
          <a:bodyPr wrap="square">
            <a:spAutoFit/>
          </a:bodyPr>
          <a:lstStyle/>
          <a:p>
            <a:pPr algn="ctr"/>
            <a:r>
              <a:rPr lang="en-US" sz="2200" dirty="0">
                <a:latin typeface="Times New Roman" pitchFamily="18" charset="0"/>
                <a:cs typeface="Times New Roman" pitchFamily="18" charset="0"/>
              </a:rPr>
              <a:t>Therefore, we can, express the relationship as:</a:t>
            </a:r>
            <a:endParaRPr lang="fr-FR" sz="2200" dirty="0">
              <a:latin typeface="Times New Roman" pitchFamily="18" charset="0"/>
              <a:cs typeface="Times New Roman" pitchFamily="18" charset="0"/>
            </a:endParaRPr>
          </a:p>
        </p:txBody>
      </p:sp>
      <p:sp>
        <p:nvSpPr>
          <p:cNvPr id="5" name="Rectangle 4"/>
          <p:cNvSpPr/>
          <p:nvPr/>
        </p:nvSpPr>
        <p:spPr>
          <a:xfrm>
            <a:off x="2245111" y="33505"/>
            <a:ext cx="465377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crystal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structure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0" y="4365104"/>
            <a:ext cx="9144000" cy="1835182"/>
          </a:xfrm>
          <a:prstGeom prst="rect">
            <a:avLst/>
          </a:prstGeom>
        </p:spPr>
        <p:txBody>
          <a:bodyPr wrap="square">
            <a:spAutoFit/>
          </a:bodyPr>
          <a:lstStyle/>
          <a:p>
            <a:pPr algn="ctr"/>
            <a:r>
              <a:rPr lang="en-US" sz="2200" dirty="0">
                <a:latin typeface="Times New Roman" pitchFamily="18" charset="0"/>
                <a:cs typeface="Times New Roman" pitchFamily="18" charset="0"/>
              </a:rPr>
              <a:t>The external </a:t>
            </a:r>
            <a:r>
              <a:rPr lang="en-US" sz="2200" dirty="0" smtClean="0">
                <a:latin typeface="Times New Roman" pitchFamily="18" charset="0"/>
                <a:cs typeface="Times New Roman" pitchFamily="18" charset="0"/>
              </a:rPr>
              <a:t>structure </a:t>
            </a:r>
            <a:r>
              <a:rPr lang="en-US" sz="2200" dirty="0">
                <a:latin typeface="Times New Roman" pitchFamily="18" charset="0"/>
                <a:cs typeface="Times New Roman" pitchFamily="18" charset="0"/>
              </a:rPr>
              <a:t>of crystals reflects their </a:t>
            </a:r>
            <a:r>
              <a:rPr lang="en-US" sz="2200" dirty="0" smtClean="0">
                <a:latin typeface="Times New Roman" pitchFamily="18" charset="0"/>
                <a:cs typeface="Times New Roman" pitchFamily="18" charset="0"/>
              </a:rPr>
              <a:t>internal </a:t>
            </a:r>
            <a:r>
              <a:rPr lang="en-US" sz="2200" dirty="0">
                <a:latin typeface="Times New Roman" pitchFamily="18" charset="0"/>
                <a:cs typeface="Times New Roman" pitchFamily="18" charset="0"/>
              </a:rPr>
              <a:t>atomic </a:t>
            </a:r>
            <a:r>
              <a:rPr lang="en-US" sz="2200" dirty="0" smtClean="0">
                <a:latin typeface="Times New Roman" pitchFamily="18" charset="0"/>
                <a:cs typeface="Times New Roman" pitchFamily="18" charset="0"/>
              </a:rPr>
              <a:t>order </a:t>
            </a:r>
            <a:r>
              <a:rPr lang="en-US" sz="2200" dirty="0">
                <a:latin typeface="Times New Roman" pitchFamily="18" charset="0"/>
                <a:cs typeface="Times New Roman" pitchFamily="18" charset="0"/>
              </a:rPr>
              <a:t>and the Bravais lattice provides the framework for this periodic arrangement. Even when external conditions prevent the formation of </a:t>
            </a:r>
            <a:r>
              <a:rPr lang="en-US" sz="2200" dirty="0" smtClean="0">
                <a:latin typeface="Times New Roman" pitchFamily="18" charset="0"/>
                <a:cs typeface="Times New Roman" pitchFamily="18" charset="0"/>
              </a:rPr>
              <a:t>visible </a:t>
            </a:r>
            <a:r>
              <a:rPr lang="en-US" sz="2200" dirty="0">
                <a:latin typeface="Times New Roman" pitchFamily="18" charset="0"/>
                <a:cs typeface="Times New Roman" pitchFamily="18" charset="0"/>
              </a:rPr>
              <a:t>crystal </a:t>
            </a:r>
            <a:r>
              <a:rPr lang="en-US" sz="2200" dirty="0" smtClean="0">
                <a:latin typeface="Times New Roman" pitchFamily="18" charset="0"/>
                <a:cs typeface="Times New Roman" pitchFamily="18" charset="0"/>
              </a:rPr>
              <a:t>faces </a:t>
            </a:r>
            <a:r>
              <a:rPr lang="en-US" sz="2200" dirty="0">
                <a:latin typeface="Times New Roman" pitchFamily="18" charset="0"/>
                <a:cs typeface="Times New Roman" pitchFamily="18" charset="0"/>
              </a:rPr>
              <a:t>the internal structure remains </a:t>
            </a:r>
            <a:r>
              <a:rPr lang="en-US" sz="2200" dirty="0" smtClean="0">
                <a:latin typeface="Times New Roman" pitchFamily="18" charset="0"/>
                <a:cs typeface="Times New Roman" pitchFamily="18" charset="0"/>
              </a:rPr>
              <a:t>ordered </a:t>
            </a:r>
            <a:r>
              <a:rPr lang="en-US" sz="2200" dirty="0">
                <a:latin typeface="Times New Roman" pitchFamily="18" charset="0"/>
                <a:cs typeface="Times New Roman" pitchFamily="18" charset="0"/>
              </a:rPr>
              <a:t>demonstrating the fundamental connection between </a:t>
            </a:r>
            <a:r>
              <a:rPr lang="en-US" sz="2200" dirty="0" smtClean="0">
                <a:latin typeface="Times New Roman" pitchFamily="18" charset="0"/>
                <a:cs typeface="Times New Roman" pitchFamily="18" charset="0"/>
              </a:rPr>
              <a:t>form </a:t>
            </a:r>
            <a:r>
              <a:rPr lang="en-US" sz="2200" dirty="0">
                <a:latin typeface="Times New Roman" pitchFamily="18" charset="0"/>
                <a:cs typeface="Times New Roman" pitchFamily="18" charset="0"/>
              </a:rPr>
              <a:t>and structure </a:t>
            </a:r>
            <a:r>
              <a:rPr lang="en-US" sz="2200" dirty="0" smtClean="0">
                <a:latin typeface="Times New Roman" pitchFamily="18" charset="0"/>
                <a:cs typeface="Times New Roman" pitchFamily="18" charset="0"/>
              </a:rPr>
              <a:t>in </a:t>
            </a:r>
            <a:r>
              <a:rPr lang="en-US" sz="2200" dirty="0">
                <a:latin typeface="Times New Roman" pitchFamily="18" charset="0"/>
                <a:cs typeface="Times New Roman" pitchFamily="18" charset="0"/>
              </a:rPr>
              <a:t>crystalline materials.</a:t>
            </a:r>
            <a:endParaRPr lang="fr-FR" sz="22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12967" cy="81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033215"/>
            <a:ext cx="6824907" cy="1899841"/>
          </a:xfrm>
          <a:prstGeom prst="rect">
            <a:avLst/>
          </a:prstGeom>
        </p:spPr>
      </p:pic>
    </p:spTree>
    <p:extLst>
      <p:ext uri="{BB962C8B-B14F-4D97-AF65-F5344CB8AC3E}">
        <p14:creationId xmlns:p14="http://schemas.microsoft.com/office/powerpoint/2010/main" val="27986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randombar(horizontal)">
                                      <p:cBhvr>
                                        <p:cTn id="15" dur="500"/>
                                        <p:tgtEl>
                                          <p:spTgt spid="409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6712"/>
            <a:ext cx="9144000" cy="1631216"/>
          </a:xfrm>
          <a:prstGeom prst="rect">
            <a:avLst/>
          </a:prstGeom>
        </p:spPr>
        <p:txBody>
          <a:bodyPr wrap="square">
            <a:spAutoFit/>
          </a:bodyPr>
          <a:lstStyle/>
          <a:p>
            <a:pPr algn="ctr"/>
            <a:r>
              <a:rPr lang="en-US" sz="2000" dirty="0">
                <a:latin typeface="Times New Roman" pitchFamily="18" charset="0"/>
                <a:cs typeface="Times New Roman" pitchFamily="18" charset="0"/>
              </a:rPr>
              <a:t>The crystal structure of sodium chloride –Halite- (NaCl) is defined within a face-centered cubic (FCC) lattice and consists of two motifs: </a:t>
            </a:r>
            <a:r>
              <a:rPr lang="en-US" sz="2000" dirty="0">
                <a:effectLst>
                  <a:outerShdw blurRad="38100" dist="38100" dir="2700000" algn="tl">
                    <a:srgbClr val="000000">
                      <a:alpha val="43137"/>
                    </a:srgbClr>
                  </a:outerShdw>
                </a:effectLst>
                <a:latin typeface="Times New Roman" pitchFamily="18" charset="0"/>
                <a:cs typeface="Times New Roman" pitchFamily="18" charset="0"/>
              </a:rPr>
              <a:t>sodium (Na) </a:t>
            </a:r>
            <a:r>
              <a:rPr lang="en-US" sz="2000" dirty="0">
                <a:latin typeface="Times New Roman" pitchFamily="18" charset="0"/>
                <a:cs typeface="Times New Roman" pitchFamily="18" charset="0"/>
              </a:rPr>
              <a:t>and </a:t>
            </a:r>
            <a:r>
              <a:rPr lang="en-US" sz="2000" dirty="0">
                <a:effectLst>
                  <a:outerShdw blurRad="38100" dist="38100" dir="2700000" algn="tl">
                    <a:srgbClr val="000000">
                      <a:alpha val="43137"/>
                    </a:srgbClr>
                  </a:outerShdw>
                </a:effectLst>
                <a:latin typeface="Times New Roman" pitchFamily="18" charset="0"/>
                <a:cs typeface="Times New Roman" pitchFamily="18" charset="0"/>
              </a:rPr>
              <a:t>chlorine (Cl) </a:t>
            </a:r>
            <a:r>
              <a:rPr lang="en-US" sz="2000" dirty="0">
                <a:latin typeface="Times New Roman" pitchFamily="18" charset="0"/>
                <a:cs typeface="Times New Roman" pitchFamily="18" charset="0"/>
              </a:rPr>
              <a:t>belonging to the family of ionic crystals. The vertices and the centers of the faces are occupied by Cl atoms while the Na atoms are positioned at the center of the structure and at the midpoint of each edge.</a:t>
            </a:r>
            <a:endParaRPr lang="fr-FR" sz="2000" dirty="0">
              <a:latin typeface="Times New Roman" pitchFamily="18" charset="0"/>
              <a:cs typeface="Times New Roman" pitchFamily="18" charset="0"/>
            </a:endParaRPr>
          </a:p>
        </p:txBody>
      </p:sp>
      <p:sp>
        <p:nvSpPr>
          <p:cNvPr id="5" name="Rectangle 4"/>
          <p:cNvSpPr/>
          <p:nvPr/>
        </p:nvSpPr>
        <p:spPr>
          <a:xfrm>
            <a:off x="2245111" y="-99392"/>
            <a:ext cx="465377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The crystal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structure (3)</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412045" y="332656"/>
            <a:ext cx="831990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Example of the sodium chloride -Halite- (NaCl)</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sp>
        <p:nvSpPr>
          <p:cNvPr id="10" name="Rectangle 9"/>
          <p:cNvSpPr/>
          <p:nvPr/>
        </p:nvSpPr>
        <p:spPr>
          <a:xfrm>
            <a:off x="0" y="5797713"/>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Each Cl atom is surrounded by six Na atoms, and vice versa. Thus, the distribution of Cl and Na atoms in the representative unit cell is as follows: Cl at (0 0 0) and Na at (½ 0 0), (0 ½ 0), (0 0 ½), and (½ ½ ½). </a:t>
            </a:r>
            <a:endParaRPr lang="fr-FR"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492896"/>
            <a:ext cx="53530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9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randombar(horizontal)">
                                      <p:cBhvr>
                                        <p:cTn id="19" dur="500"/>
                                        <p:tgtEl>
                                          <p:spTgt spid="51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1067</Words>
  <Application>Microsoft Office PowerPoint</Application>
  <PresentationFormat>Affichage à l'écran (4:3)</PresentationFormat>
  <Paragraphs>46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155</cp:revision>
  <dcterms:created xsi:type="dcterms:W3CDTF">2025-07-11T18:18:10Z</dcterms:created>
  <dcterms:modified xsi:type="dcterms:W3CDTF">2025-09-19T19:48:33Z</dcterms:modified>
</cp:coreProperties>
</file>