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BEFCB-281E-4CEE-9442-1FBD1EABF395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9D4F-EECE-4432-BC60-D230546606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35971-8030-4D6E-93D6-C40BE6DF5102}" type="slidenum">
              <a:rPr lang="fr-FR"/>
              <a:pPr/>
              <a:t>1</a:t>
            </a:fld>
            <a:endParaRPr lang="fr-FR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4951F-A812-4DA4-A825-ADD7FE57DA8E}" type="slidenum">
              <a:rPr lang="fr-FR"/>
              <a:pPr/>
              <a:t>11</a:t>
            </a:fld>
            <a:endParaRPr lang="fr-FR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8CD808AD-95A4-45B4-A48D-A6A452F13B30}" type="slidenum">
              <a:rPr lang="fr-FR"/>
              <a:pPr/>
              <a:t>11</a:t>
            </a:fld>
            <a:fld id="{D8F4EFD7-230F-47F2-BCB9-560C1C046C18}" type="slidenum">
              <a:rPr lang="fr-FR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94DDD-9688-4A92-A350-9B50DFCBEEF4}" type="slidenum">
              <a:rPr lang="fr-FR"/>
              <a:pPr/>
              <a:t>12</a:t>
            </a:fld>
            <a:endParaRPr lang="fr-FR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87848A62-B51D-4EDA-A422-1557FC443FF3}" type="slidenum">
              <a:rPr lang="fr-FR"/>
              <a:pPr/>
              <a:t>12</a:t>
            </a:fld>
            <a:fld id="{A466B967-290D-4366-B1F3-A9CC81C53958}" type="slidenum">
              <a:rPr lang="fr-FR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E76D8-047A-4C53-846E-675273A1EE0C}" type="slidenum">
              <a:rPr lang="fr-FR"/>
              <a:pPr/>
              <a:t>13</a:t>
            </a:fld>
            <a:endParaRPr lang="fr-FR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8D295016-19FB-46C2-8967-E71F9BFA1BE4}" type="slidenum">
              <a:rPr lang="fr-FR"/>
              <a:pPr/>
              <a:t>13</a:t>
            </a:fld>
            <a:fld id="{978B0BF0-5B32-47CA-8AAE-0403E28D02E5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8FAD9-B884-4B57-A036-9F71120DDBAC}" type="slidenum">
              <a:rPr lang="fr-FR"/>
              <a:pPr/>
              <a:t>14</a:t>
            </a:fld>
            <a:endParaRPr lang="fr-FR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70ED1950-0626-4D42-A7E9-3BE852CDDA54}" type="slidenum">
              <a:rPr lang="fr-FR"/>
              <a:pPr/>
              <a:t>14</a:t>
            </a:fld>
            <a:fld id="{F2FE1566-337E-4AE5-87CB-FD222BCFB9CE}" type="slidenum">
              <a:rPr lang="fr-FR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0A6C1-5EB3-4ADB-8E01-1EE22EB566FE}" type="slidenum">
              <a:rPr lang="fr-FR"/>
              <a:pPr/>
              <a:t>2</a:t>
            </a:fld>
            <a:endParaRPr lang="fr-FR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E29F5-9115-477A-BB01-7F3B42E7DAA9}" type="slidenum">
              <a:rPr lang="fr-FR"/>
              <a:pPr/>
              <a:t>3</a:t>
            </a:fld>
            <a:endParaRPr lang="fr-FR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3BF32234-11DC-4D31-9E7E-5F7BCC730C82}" type="slidenum">
              <a:rPr lang="fr-FR"/>
              <a:pPr/>
              <a:t>3</a:t>
            </a:fld>
            <a:fld id="{35073E6E-AAFC-437D-9854-AD1BDE0C3893}" type="slidenum">
              <a:rPr lang="fr-FR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112F1-1183-4C31-B1CA-83359963A79D}" type="slidenum">
              <a:rPr lang="fr-FR"/>
              <a:pPr/>
              <a:t>4</a:t>
            </a:fld>
            <a:endParaRPr lang="fr-FR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284058D5-D86E-49AD-800F-B93C236A344A}" type="slidenum">
              <a:rPr lang="fr-FR"/>
              <a:pPr/>
              <a:t>4</a:t>
            </a:fld>
            <a:fld id="{FA9AC195-FC95-4E16-8470-3DAF5C4EB50E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42EF2-22D2-4534-B03B-20D4DDCE1EE4}" type="slidenum">
              <a:rPr lang="fr-FR"/>
              <a:pPr/>
              <a:t>5</a:t>
            </a:fld>
            <a:endParaRPr lang="fr-FR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B01DF543-D4EC-4F22-ADA0-35908EF57F6D}" type="slidenum">
              <a:rPr lang="fr-FR"/>
              <a:pPr/>
              <a:t>5</a:t>
            </a:fld>
            <a:fld id="{98BF690C-828E-49F6-95D9-DB8F61F0DFB5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FE319-B86F-4D9E-A476-71FDA2941703}" type="slidenum">
              <a:rPr lang="fr-FR"/>
              <a:pPr/>
              <a:t>6</a:t>
            </a:fld>
            <a:endParaRPr lang="fr-FR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C57B452C-B7EB-44C1-994E-D1B05FCC113E}" type="slidenum">
              <a:rPr lang="fr-FR"/>
              <a:pPr/>
              <a:t>6</a:t>
            </a:fld>
            <a:fld id="{059F17DB-D33D-4C1A-B746-4D8737267711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D9F38-3B01-49EF-A2E6-D7F39D5122AE}" type="slidenum">
              <a:rPr lang="fr-FR"/>
              <a:pPr/>
              <a:t>7</a:t>
            </a:fld>
            <a:endParaRPr lang="fr-FR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05700D26-7161-477B-992F-CFCB0C811A03}" type="slidenum">
              <a:rPr lang="fr-FR"/>
              <a:pPr/>
              <a:t>7</a:t>
            </a:fld>
            <a:fld id="{82A20553-A76B-47E4-8DEC-20D01BDF2E63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C6E1-0711-4BDC-A52D-AFEBF35E651F}" type="slidenum">
              <a:rPr lang="fr-FR"/>
              <a:pPr/>
              <a:t>9</a:t>
            </a:fld>
            <a:endParaRPr lang="fr-FR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FBAB031D-6609-4B4D-8623-E727C5FC3DB0}" type="slidenum">
              <a:rPr lang="fr-FR"/>
              <a:pPr/>
              <a:t>9</a:t>
            </a:fld>
            <a:fld id="{2FC1181F-DBFC-41D4-A749-9B8E9D0C5001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75C90-B632-4BE0-83CB-BD7240839DD6}" type="slidenum">
              <a:rPr lang="fr-FR"/>
              <a:pPr/>
              <a:t>10</a:t>
            </a:fld>
            <a:endParaRPr lang="fr-FR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809FD8C3-0A70-4DF1-911A-0869C70D78FE}" type="slidenum">
              <a:rPr lang="fr-FR"/>
              <a:pPr/>
              <a:t>10</a:t>
            </a:fld>
            <a:fld id="{159523D6-6EF8-4D1D-A713-B30DC84F9ED5}" type="slidenum">
              <a:rPr lang="fr-FR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AutoShape 2"/>
          <p:cNvSpPr>
            <a:spLocks noChangeArrowheads="1"/>
          </p:cNvSpPr>
          <p:nvPr/>
        </p:nvSpPr>
        <p:spPr bwMode="auto">
          <a:xfrm>
            <a:off x="1114425" y="381000"/>
            <a:ext cx="7153275" cy="800100"/>
          </a:xfrm>
          <a:prstGeom prst="flowChart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14425" y="381000"/>
            <a:ext cx="8029575" cy="800100"/>
          </a:xfrm>
        </p:spPr>
        <p:txBody>
          <a:bodyPr/>
          <a:lstStyle/>
          <a:p>
            <a:r>
              <a:rPr lang="fr-FR" sz="3200">
                <a:latin typeface="Comic Sans MS" pitchFamily="66" charset="0"/>
              </a:rPr>
              <a:t>LE CONTRÔLE  DE LA TUTELLLE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390900"/>
            <a:ext cx="7620000" cy="3200400"/>
          </a:xfr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27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Le contrôle de tutelle est exercé par l’autorité de tutelle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Finalité de vérifier la conformité des marchés passés par le service contractant (aux objectifs d’efficacité et d’économie)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Opération objet du marché entre dans le cadre des priorités et des programmes assignés au secteur.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Le contrôle s’exerce généralement par les I.G ( celles des Wilayas pour la locale et celles des ministères pour la centrale et les services déconcentrés) </a:t>
            </a:r>
          </a:p>
        </p:txBody>
      </p:sp>
      <p:pic>
        <p:nvPicPr>
          <p:cNvPr id="158725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1181100"/>
            <a:ext cx="2228850" cy="2038350"/>
          </a:xfrm>
          <a:prstGeom prst="rect">
            <a:avLst/>
          </a:prstGeom>
          <a:noFill/>
        </p:spPr>
      </p:pic>
      <p:sp>
        <p:nvSpPr>
          <p:cNvPr id="158726" name="AutoShape 6"/>
          <p:cNvSpPr>
            <a:spLocks noChangeArrowheads="1"/>
          </p:cNvSpPr>
          <p:nvPr/>
        </p:nvSpPr>
        <p:spPr bwMode="auto">
          <a:xfrm>
            <a:off x="5702300" y="4192588"/>
            <a:ext cx="88900" cy="889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5702300" y="4281488"/>
            <a:ext cx="509588" cy="88900"/>
          </a:xfrm>
          <a:prstGeom prst="rightArrow">
            <a:avLst>
              <a:gd name="adj1" fmla="val 50000"/>
              <a:gd name="adj2" fmla="val 14330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5702300" y="4281488"/>
            <a:ext cx="509588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  <p:sp>
        <p:nvSpPr>
          <p:cNvPr id="158729" name="AutoShape 9"/>
          <p:cNvSpPr>
            <a:spLocks noChangeArrowheads="1"/>
          </p:cNvSpPr>
          <p:nvPr/>
        </p:nvSpPr>
        <p:spPr bwMode="auto">
          <a:xfrm>
            <a:off x="2466975" y="4103688"/>
            <a:ext cx="842963" cy="177800"/>
          </a:xfrm>
          <a:prstGeom prst="rightArrow">
            <a:avLst>
              <a:gd name="adj1" fmla="val 50000"/>
              <a:gd name="adj2" fmla="val 11852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1009650" y="47625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La r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ception d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finitive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fr-FR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685800" y="1847850"/>
            <a:ext cx="8458200" cy="5681663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finitive est effectu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issue de la p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riode de garantie fix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g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n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ralement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une ann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pour les ouvrages et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six mois pour les travaux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entretien et de r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paration, sauf dispositions contractuelles contraires</a:t>
            </a: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Durant cette p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riode de garantie, l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entrepreneur est tenu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entretenir son ouvrage et de proc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der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correction des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ventuelles malfa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ç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ons constat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es.</a:t>
            </a: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Comme pour la r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provisoire, la r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finitive est constat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par proc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verbal sign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contradictoirement par les parties au contrat.</a:t>
            </a: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finitive implique les cons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quences suivantes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-    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 transfert de la propri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 l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au ma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î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tre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     L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entrepreneur est lib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 ses obligations contractuelles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Lev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des garanties de bonne ex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cution </a:t>
            </a: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Commencement du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lai de la garantie d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cennale.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</a:p>
          <a:p>
            <a:pPr algn="just"/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ception peut se faire sous diff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rentes formes 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savoir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077200" cy="61341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 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             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ception sans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serves</a:t>
            </a:r>
          </a:p>
          <a:p>
            <a:pPr algn="just"/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Elle est prononc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lorsque la prestation est ex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cut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suivant les sp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cifications  du march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 Il est alors proc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signature contradictoirement de 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ception.</a:t>
            </a:r>
          </a:p>
          <a:p>
            <a:pPr algn="just"/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                   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ception avec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serves</a:t>
            </a:r>
          </a:p>
          <a:p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Elle peut être prononc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lorsque la prestation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alis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peut être mise en service malgr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certains insuffisances ne remettant pas en cause 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utilisation normale du bien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ceptionn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 De ce fait, il est proc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contradictoirement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Les mises au point, carences et compl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ments, que le partenaire cocontractant est tenu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y rem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dier sont consign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sur le proc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verbal de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sur lequel un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lai est fix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pour la lev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de 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serve.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</a:p>
          <a:p>
            <a:pPr algn="just"/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ception peut se faire sous diff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rentes formes 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savoir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( suite )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609600" y="1847850"/>
            <a:ext cx="8077200" cy="4848225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Le refus de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ception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 refus de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peut être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cider par le service contractant 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il juge que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objet du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n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est pas rempli.</a:t>
            </a:r>
          </a:p>
          <a:p>
            <a:pPr algn="just"/>
            <a:endParaRPr lang="fr-FR" sz="2400" b="1" i="1" u="sng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avec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faction 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 ma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î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tre de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peut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cider de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ceptionner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malgr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certaines malfa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ç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ons on imperfection . cette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est toutefois assortir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faction  (d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une ponction )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lever sur le solde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payer 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LE BILAN DE CLOTURE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066800" y="1714500"/>
            <a:ext cx="8077200" cy="49784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 la clôture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 march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public, 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glementation fait obligation au service contractant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tablir un bilan sur 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tat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ex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cution du projet, objet du contrat.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 document, destin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tutelle ainsi qu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commission des march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comp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tente, est un rapport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valuation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tablir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finitive du projet.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Il est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noter, qu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il n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existe aucune forme particuli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 du bilan de clôture.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Cependant, les indications essentielles que doit contenir ce document doivent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pondre aux exigences du contrôle et particuli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rement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Les modalit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de passation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 co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û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 global du projet par rapport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objectif initial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volution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ventuelle du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lai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ex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cution 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  La qualit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 la prestation.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3200" b="1"/>
              <a:t>LES GARANTIES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88913" y="1871663"/>
            <a:ext cx="8904287" cy="375285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1.         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CAUTION DE SOUMISSION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2.   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CAUTION DE BONNE EXECUTION (5 à 10%);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3.  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CAUTION DE GARANTIE (transformation de la CBE)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4. 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POLICE ASSURANCE RESPONSABILITE CIVILE ET PROFESSIONNELLE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5.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POLICE D’ASSURANCE DECENNALE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AutoShape 2"/>
          <p:cNvSpPr>
            <a:spLocks noChangeArrowheads="1"/>
          </p:cNvSpPr>
          <p:nvPr/>
        </p:nvSpPr>
        <p:spPr bwMode="auto">
          <a:xfrm>
            <a:off x="1114425" y="381000"/>
            <a:ext cx="7153275" cy="800100"/>
          </a:xfrm>
          <a:prstGeom prst="flowChart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14425" y="381000"/>
            <a:ext cx="8029575" cy="800100"/>
          </a:xfrm>
        </p:spPr>
        <p:txBody>
          <a:bodyPr/>
          <a:lstStyle/>
          <a:p>
            <a:r>
              <a:rPr lang="fr-FR" sz="3200">
                <a:latin typeface="Comic Sans MS" pitchFamily="66" charset="0"/>
              </a:rPr>
              <a:t>LE CONTRÔLE  DE REGULARITE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390900"/>
            <a:ext cx="7620000" cy="3467100"/>
          </a:xfr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27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Le contrôle de régularité est exercé par les comptables assignataires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vérifier que les règles fondamentales de la comptabilité publique sont respectées (loi n°90/21 du 15 Août 1990 relative à la comptabilité publique)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Le contrôle est sanctionné par une admission de la dépense ou par un rejet motivé.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En cas de refus de paiement, l’ordonnateur peut requérir, conformément aux dispositions contenues dans le décret exécutif n° 91.314 du 7 septembre 1991, le comptable public.( sauf absence de crédits) </a:t>
            </a:r>
          </a:p>
        </p:txBody>
      </p:sp>
      <p:pic>
        <p:nvPicPr>
          <p:cNvPr id="160773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1181100"/>
            <a:ext cx="2228850" cy="2038350"/>
          </a:xfrm>
          <a:prstGeom prst="rect">
            <a:avLst/>
          </a:prstGeom>
          <a:noFill/>
        </p:spPr>
      </p:pic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702300" y="4192588"/>
            <a:ext cx="88900" cy="889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5702300" y="4281488"/>
            <a:ext cx="509588" cy="88900"/>
          </a:xfrm>
          <a:prstGeom prst="rightArrow">
            <a:avLst>
              <a:gd name="adj1" fmla="val 50000"/>
              <a:gd name="adj2" fmla="val 14330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5702300" y="4281488"/>
            <a:ext cx="509588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  <p:sp>
        <p:nvSpPr>
          <p:cNvPr id="160777" name="AutoShape 9"/>
          <p:cNvSpPr>
            <a:spLocks noChangeArrowheads="1"/>
          </p:cNvSpPr>
          <p:nvPr/>
        </p:nvSpPr>
        <p:spPr bwMode="auto">
          <a:xfrm>
            <a:off x="2466975" y="4103688"/>
            <a:ext cx="842963" cy="177800"/>
          </a:xfrm>
          <a:prstGeom prst="rightArrow">
            <a:avLst>
              <a:gd name="adj1" fmla="val 50000"/>
              <a:gd name="adj2" fmla="val 11852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LES AVENANTS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009650" y="2266950"/>
            <a:ext cx="8083550" cy="30226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finition: document contractuel accessoire au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- modifie une ou plusieurs clauses du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- conclu dans les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lais contractuels (</a:t>
            </a:r>
            <a:r>
              <a:rPr lang="fr-FR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exception)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La r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ception des prestations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009650" y="2266950"/>
            <a:ext cx="8083550" cy="30226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finition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peut être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 comme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«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acte par lequel le ma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î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tre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clare accepter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avec ou sans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serves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»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c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est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dire lorsque le ma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î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tre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accepte la prestation objet du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issue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une v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rification de sa conformit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qualitative et quantitative aux stipulations du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Les types de r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ception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1066800" y="1847850"/>
            <a:ext cx="8026400" cy="521335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Il existe deux types de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ceptions selon la nature des prestations du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unique, utilis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notamment pour les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de fournitures et de service de type courant ne n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cessitant pas un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lai de garantie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double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ception, op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en deux temps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 une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provisoire puis une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finitive.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 type de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est rencontr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beaucoup plus dans les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de travaux et dans certains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de fournitures (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quipement)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La r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ception de fournitures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009650" y="1524000"/>
            <a:ext cx="8026400" cy="5578475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Lorsque le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a pour objet la fourniture de biens de type courant (biens consommables notamment), 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est unique.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de certaines fournitures complexes est effectu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en trois phases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en usine avant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emballage et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exp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dition du mat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riel, le cas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ant au port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embarquement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sur site,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issu du montage et de la mise en route de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installation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  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finitive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des fournitures est effectu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de mani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 contradictoire apr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convocation du fournisseur par le service contractant.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Les r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ceptions  ( suite )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066800" y="1847850"/>
            <a:ext cx="8077200" cy="521335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ception dans les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 de services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 g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n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ral, 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des prestations intellectuelles se fait en un seul temps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approbation par le client des prestations objet du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</a:p>
          <a:p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La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ception dans les march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 d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’é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tudes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Pour les prestations telles que les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tudes, des 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ceptions partielles par phases sont souvent pr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vues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</a:p>
          <a:p>
            <a:pPr algn="just"/>
            <a:endParaRPr lang="fr-FR" sz="2400" b="1" i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>
                <a:cs typeface="Arial" charset="0"/>
              </a:rPr>
              <a:t>la réception dans les marchés de travaux</a:t>
            </a:r>
            <a:r>
              <a:rPr lang="fr-FR" sz="2400">
                <a:cs typeface="Times New Roman" pitchFamily="18" charset="0"/>
              </a:rPr>
              <a:t/>
            </a:r>
            <a:br>
              <a:rPr lang="fr-FR" sz="2400">
                <a:cs typeface="Times New Roman" pitchFamily="18" charset="0"/>
              </a:rPr>
            </a:br>
            <a:r>
              <a:rPr lang="fr-FR" sz="2000">
                <a:cs typeface="Arial" charset="0"/>
              </a:rPr>
              <a:t> la réception des travaux est effectuée par trois étapes successives </a:t>
            </a:r>
            <a:endParaRPr lang="fr-FR" sz="2000">
              <a:cs typeface="Times New Roman" pitchFamily="18" charset="0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2050" y="1981200"/>
            <a:ext cx="794385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FR" sz="1600" b="1" i="1" u="sng">
                <a:cs typeface="Arial" charset="0"/>
              </a:rPr>
              <a:t> </a:t>
            </a:r>
            <a:r>
              <a:rPr lang="fr-FR" sz="2000" b="1" i="1" u="sng">
                <a:cs typeface="Arial" charset="0"/>
              </a:rPr>
              <a:t>les opérations préalables à la réception provisoire</a:t>
            </a:r>
            <a:endParaRPr lang="fr-FR" sz="20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fr-FR" sz="1800">
                <a:cs typeface="Arial" charset="0"/>
              </a:rPr>
              <a:t>Les opérations préalables à la réception provisoire doivent être contenues dans le cahier des prescriptions spéciales (C.P.S.). Ces opérations préalables consistent 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1800">
                <a:cs typeface="Arial" charset="0"/>
              </a:rPr>
              <a:t>          la reconnaissance des ouvrages exécutés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1800">
                <a:cs typeface="Times New Roman" pitchFamily="18" charset="0"/>
              </a:rPr>
              <a:t>           </a:t>
            </a:r>
            <a:r>
              <a:rPr lang="fr-FR" sz="1800">
                <a:cs typeface="Arial" charset="0"/>
              </a:rPr>
              <a:t>les épreuves éventuellement prévues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fr-FR" sz="1800">
                <a:cs typeface="Arial" charset="0"/>
              </a:rPr>
              <a:t>la constatation éventuelle de l’inexécution des prestations prévues au marché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1800">
                <a:cs typeface="Times New Roman" pitchFamily="18" charset="0"/>
              </a:rPr>
              <a:t>           </a:t>
            </a:r>
            <a:r>
              <a:rPr lang="fr-FR" sz="1800">
                <a:cs typeface="Arial" charset="0"/>
              </a:rPr>
              <a:t>les constatations d’imperfections ou de malfaçons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fr-FR" sz="1800">
                <a:cs typeface="Arial" charset="0"/>
              </a:rPr>
              <a:t>les constatations de repliement des installations de chantier et de remise en état des lieux 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1800">
                <a:cs typeface="Times New Roman" pitchFamily="18" charset="0"/>
              </a:rPr>
              <a:t>           </a:t>
            </a:r>
            <a:r>
              <a:rPr lang="fr-FR" sz="1800">
                <a:cs typeface="Arial" charset="0"/>
              </a:rPr>
              <a:t>Les constatations relatives à l’achèvement des travaux.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sz="1800">
                <a:cs typeface="Arial" charset="0"/>
              </a:rPr>
              <a:t> </a:t>
            </a:r>
            <a:endParaRPr lang="fr-FR" sz="1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fr-FR" sz="1800">
                <a:cs typeface="Arial" charset="0"/>
              </a:rPr>
              <a:t>Ces vérifications sont faites parle maître d’ouvrage (ou son représentant)  ou par le maître d’œuvre lorsqu’il est prévu, en présence du partenaire cocontractant et donnent lieu à l’établissement d’un procès verbal.</a:t>
            </a:r>
            <a:endParaRPr lang="fr-FR" sz="1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/>
          <a:lstStyle/>
          <a:p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La r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ception provisoire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009650" y="1447800"/>
            <a:ext cx="8077200" cy="5953125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just"/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provisoire est effectu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demande de 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entrepreneur par lettre recommand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e,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ach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vement des travaux.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Il est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signaler que le ma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î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tre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ouvrage peut proc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der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des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ceptions partielles lorsqu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il use de son droit de prendre possession anticip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de certains ouvrages.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provisoire est constat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 par proc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 verbal sign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contradictoirement par les parties au contrat.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La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ception provisoire implique les cons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quences suivantes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 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è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glement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entrepreneur du solde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  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Le d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but de la p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riode de garantie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;</a:t>
            </a:r>
          </a:p>
          <a:p>
            <a:pPr algn="just"/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     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L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’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entrepreneur est lib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 ses obligations contractuelles, sauf celles relatives 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à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la p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Times New Roman" pitchFamily="18" charset="0"/>
              </a:rPr>
              <a:t>é</a:t>
            </a:r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riode de garantie.</a:t>
            </a:r>
          </a:p>
          <a:p>
            <a:pPr algn="just"/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just"/>
            <a:endParaRPr lang="fr-FR" sz="2000" b="1" i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533</Words>
  <Application>Microsoft Office PowerPoint</Application>
  <PresentationFormat>Affichage à l'écran (4:3)</PresentationFormat>
  <Paragraphs>151</Paragraphs>
  <Slides>14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 CONTRÔLE  DE LA TUTELLLE</vt:lpstr>
      <vt:lpstr>LE CONTRÔLE  DE REGULARITE</vt:lpstr>
      <vt:lpstr>LES AVENANTS </vt:lpstr>
      <vt:lpstr>La réception des prestations</vt:lpstr>
      <vt:lpstr>Les types de réception</vt:lpstr>
      <vt:lpstr>La réception de fournitures</vt:lpstr>
      <vt:lpstr>Les réceptions  ( suite )</vt:lpstr>
      <vt:lpstr>la réception dans les marchés de travaux  la réception des travaux est effectuée par trois étapes successives </vt:lpstr>
      <vt:lpstr>La réception provisoire</vt:lpstr>
      <vt:lpstr>La réception définitive </vt:lpstr>
      <vt:lpstr>La réception peut se faire sous différentes formes à savoir :</vt:lpstr>
      <vt:lpstr>La réception peut se faire sous différentes formes à savoir :( suite )</vt:lpstr>
      <vt:lpstr>LE BILAN DE CLOTURE</vt:lpstr>
      <vt:lpstr>LES GARANTIES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6</cp:revision>
  <dcterms:created xsi:type="dcterms:W3CDTF">2015-09-17T14:44:32Z</dcterms:created>
  <dcterms:modified xsi:type="dcterms:W3CDTF">2015-09-17T15:00:03Z</dcterms:modified>
</cp:coreProperties>
</file>