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5BCAD085-E8A6-8845-BD4E-CB4CCA059FC4}" type="datetimeFigureOut">
              <a:rPr lang="en-US" smtClean="0"/>
              <a:t>4/20/2026</a:t>
            </a:fld>
            <a:endParaRPr lang="en-US"/>
          </a:p>
        </p:txBody>
      </p:sp>
      <p:sp>
        <p:nvSpPr>
          <p:cNvPr id="17" name="Espace réservé du pied de page 16"/>
          <p:cNvSpPr>
            <a:spLocks noGrp="1"/>
          </p:cNvSpPr>
          <p:nvPr>
            <p:ph type="ftr" sz="quarter" idx="11"/>
          </p:nvPr>
        </p:nvSpPr>
        <p:spPr/>
        <p:txBody>
          <a:bodyPr/>
          <a:lstStyle/>
          <a:p>
            <a:endParaRPr lang="en-US"/>
          </a:p>
        </p:txBody>
      </p:sp>
      <p:sp>
        <p:nvSpPr>
          <p:cNvPr id="29" name="Espace réservé du numéro de diapositive 28"/>
          <p:cNvSpPr>
            <a:spLocks noGrp="1"/>
          </p:cNvSpPr>
          <p:nvPr>
            <p:ph type="sldNum" sz="quarter" idx="12"/>
          </p:nvPr>
        </p:nvSpPr>
        <p:spPr/>
        <p:txBody>
          <a:bodyPr/>
          <a:lstStyle/>
          <a:p>
            <a:fld id="{C1FF6DA9-008F-8B48-92A6-B652298478BF}" type="slidenum">
              <a:rPr lang="en-US" smtClean="0"/>
              <a:t>‹N°›</a:t>
            </a:fld>
            <a:endParaRPr lang="en-US"/>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1FF6DA9-008F-8B48-92A6-B652298478BF}"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BCAD085-E8A6-8845-BD4E-CB4CCA059FC4}" type="datetimeFigureOut">
              <a:rPr lang="en-US" smtClean="0"/>
              <a:t>4/20/2026</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5BCAD085-E8A6-8845-BD4E-CB4CCA059FC4}" type="datetimeFigureOut">
              <a:rPr lang="en-US" smtClean="0"/>
              <a:t>4/20/2026</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1FF6DA9-008F-8B48-92A6-B652298478BF}" type="slidenum">
              <a:rPr lang="en-US" smtClean="0"/>
              <a:t>‹N°›</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30" y="1311868"/>
            <a:ext cx="8229600" cy="1143000"/>
          </a:xfrm>
        </p:spPr>
        <p:txBody>
          <a:bodyPr/>
          <a:lstStyle/>
          <a:p>
            <a:r>
              <a:rPr dirty="0" err="1"/>
              <a:t>مدخل</a:t>
            </a:r>
            <a:r>
              <a:rPr dirty="0"/>
              <a:t> </a:t>
            </a:r>
            <a:r>
              <a:rPr dirty="0" err="1"/>
              <a:t>إلى</a:t>
            </a:r>
            <a:r>
              <a:rPr dirty="0"/>
              <a:t> </a:t>
            </a:r>
            <a:r>
              <a:rPr dirty="0" err="1"/>
              <a:t>الجيوماتيك</a:t>
            </a:r>
            <a:endParaRPr dirty="0"/>
          </a:p>
        </p:txBody>
      </p:sp>
      <p:sp>
        <p:nvSpPr>
          <p:cNvPr id="3" name="Content Placeholder 2"/>
          <p:cNvSpPr>
            <a:spLocks noGrp="1"/>
          </p:cNvSpPr>
          <p:nvPr>
            <p:ph idx="1"/>
          </p:nvPr>
        </p:nvSpPr>
        <p:spPr>
          <a:xfrm>
            <a:off x="580030" y="2869441"/>
            <a:ext cx="8229600" cy="2125639"/>
          </a:xfrm>
        </p:spPr>
        <p:txBody>
          <a:bodyPr/>
          <a:lstStyle/>
          <a:p>
            <a:pPr marL="0" indent="0" algn="ctr" rtl="1">
              <a:buNone/>
            </a:pPr>
            <a:r>
              <a:rPr dirty="0" err="1"/>
              <a:t>مقياس</a:t>
            </a:r>
            <a:r>
              <a:rPr dirty="0"/>
              <a:t>: </a:t>
            </a:r>
            <a:r>
              <a:rPr dirty="0" err="1"/>
              <a:t>مدخل</a:t>
            </a:r>
            <a:r>
              <a:rPr dirty="0"/>
              <a:t> </a:t>
            </a:r>
            <a:r>
              <a:rPr dirty="0" err="1"/>
              <a:t>إلى</a:t>
            </a:r>
            <a:r>
              <a:rPr dirty="0"/>
              <a:t> </a:t>
            </a:r>
            <a:r>
              <a:rPr dirty="0" err="1"/>
              <a:t>الجيوماتيك</a:t>
            </a:r>
            <a:endParaRPr dirty="0"/>
          </a:p>
          <a:p>
            <a:pPr marL="0" indent="0" algn="ctr" rtl="1">
              <a:buNone/>
            </a:pPr>
            <a:r>
              <a:rPr dirty="0" err="1"/>
              <a:t>السنة</a:t>
            </a:r>
            <a:r>
              <a:rPr dirty="0"/>
              <a:t> </a:t>
            </a:r>
            <a:r>
              <a:rPr dirty="0" err="1"/>
              <a:t>الأولى</a:t>
            </a:r>
            <a:r>
              <a:rPr dirty="0"/>
              <a:t> </a:t>
            </a:r>
            <a:r>
              <a:rPr dirty="0" err="1"/>
              <a:t>ليسانس</a:t>
            </a:r>
            <a:endParaRPr dirty="0"/>
          </a:p>
          <a:p>
            <a:pPr marL="0" indent="0" algn="ctr" rtl="1">
              <a:buNone/>
            </a:pPr>
            <a:r>
              <a:rPr dirty="0" err="1"/>
              <a:t>تخصص</a:t>
            </a:r>
            <a:r>
              <a:rPr dirty="0"/>
              <a:t> </a:t>
            </a:r>
            <a:r>
              <a:rPr dirty="0" err="1"/>
              <a:t>جغرافيا</a:t>
            </a:r>
            <a:r>
              <a:rPr dirty="0"/>
              <a:t> </a:t>
            </a:r>
            <a:r>
              <a:rPr dirty="0" err="1"/>
              <a:t>وتهيئة</a:t>
            </a:r>
            <a:r>
              <a:rPr dirty="0"/>
              <a:t> </a:t>
            </a:r>
            <a:r>
              <a:rPr dirty="0" err="1"/>
              <a:t>الإقليم</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32765"/>
            <a:ext cx="8229600" cy="4339988"/>
          </a:xfrm>
        </p:spPr>
        <p:txBody>
          <a:bodyPr/>
          <a:lstStyle/>
          <a:p>
            <a:pPr marL="0" indent="0" algn="r" rtl="1">
              <a:buNone/>
            </a:pPr>
            <a:r>
              <a:rPr lang="ar-DZ" b="1" dirty="0"/>
              <a:t>5. </a:t>
            </a:r>
            <a:r>
              <a:rPr lang="ar-DZ" b="1" dirty="0" err="1"/>
              <a:t>الجيوديزيا</a:t>
            </a:r>
            <a:r>
              <a:rPr lang="ar-DZ" b="1" dirty="0"/>
              <a:t> (</a:t>
            </a:r>
            <a:r>
              <a:rPr lang="fr-FR" b="1" dirty="0" smtClean="0"/>
              <a:t>Géodésie</a:t>
            </a:r>
            <a:r>
              <a:rPr lang="ar-DZ" b="1" dirty="0" smtClean="0"/>
              <a:t>)</a:t>
            </a:r>
            <a:endParaRPr lang="fr-FR" b="1" dirty="0"/>
          </a:p>
          <a:p>
            <a:pPr marL="0" indent="0" algn="r" rtl="1">
              <a:buNone/>
            </a:pPr>
            <a:r>
              <a:rPr lang="ar-DZ" dirty="0" err="1"/>
              <a:t>الجيوديزيا</a:t>
            </a:r>
            <a:r>
              <a:rPr lang="ar-DZ" dirty="0"/>
              <a:t> هي العلم الذي يهتم بدراسة شكل الأرض وأبعادها، وتحديد الإحداثيات بدقة. تلعب دورًا أساسيًا في ضمان دقة البيانات المكانية، خاصة عند استعمال أنظمة تحديد المواقع (</a:t>
            </a:r>
            <a:r>
              <a:rPr lang="fr-FR" dirty="0" smtClean="0"/>
              <a:t>GPS</a:t>
            </a:r>
            <a:r>
              <a:rPr lang="ar-DZ" dirty="0" smtClean="0"/>
              <a:t>) فبدون </a:t>
            </a:r>
            <a:r>
              <a:rPr lang="ar-DZ" dirty="0" err="1"/>
              <a:t>الجيوديزيا</a:t>
            </a:r>
            <a:r>
              <a:rPr lang="ar-DZ" dirty="0"/>
              <a:t>، لا يمكن تحديد موقع نقطة على الأرض بدقة، مما يؤدي إلى أخطاء في الخرائط والتحليلات.</a:t>
            </a:r>
          </a:p>
          <a:p>
            <a:pPr marL="0" indent="0" algn="r" rtl="1">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2640"/>
            <a:ext cx="8229600" cy="5143524"/>
          </a:xfrm>
        </p:spPr>
        <p:txBody>
          <a:bodyPr/>
          <a:lstStyle/>
          <a:p>
            <a:pPr marL="0" indent="0" algn="r" rtl="1">
              <a:buNone/>
            </a:pPr>
            <a:r>
              <a:rPr lang="ar-DZ" b="1" dirty="0"/>
              <a:t>6. </a:t>
            </a:r>
            <a:r>
              <a:rPr lang="ar-DZ" b="1" dirty="0" err="1"/>
              <a:t>الطوبومترية</a:t>
            </a:r>
            <a:r>
              <a:rPr lang="ar-DZ" b="1" dirty="0"/>
              <a:t> (</a:t>
            </a:r>
            <a:r>
              <a:rPr lang="fr-FR" b="1" dirty="0" smtClean="0"/>
              <a:t>Topométrie</a:t>
            </a:r>
            <a:r>
              <a:rPr lang="ar-DZ" b="1" dirty="0" smtClean="0"/>
              <a:t>)</a:t>
            </a:r>
            <a:endParaRPr lang="fr-FR" b="1" dirty="0"/>
          </a:p>
          <a:p>
            <a:pPr marL="0" indent="0" algn="r" rtl="1">
              <a:buNone/>
            </a:pPr>
            <a:r>
              <a:rPr lang="ar-DZ" dirty="0"/>
              <a:t>تُعنى </a:t>
            </a:r>
            <a:r>
              <a:rPr lang="ar-DZ" dirty="0" err="1"/>
              <a:t>الطوبومترية</a:t>
            </a:r>
            <a:r>
              <a:rPr lang="ar-DZ" dirty="0"/>
              <a:t> بقياس المعالم على سطح الأرض بشكل مباشر، مثل المسافات والارتفاعات والزوايا. يتم ذلك باستخدام أجهزة متخصصة، مثل المحطات الشاملة </a:t>
            </a:r>
            <a:r>
              <a:rPr lang="ar-DZ" dirty="0" smtClean="0"/>
              <a:t>(</a:t>
            </a:r>
            <a:r>
              <a:rPr lang="fr-FR" dirty="0" smtClean="0"/>
              <a:t>Total Station</a:t>
            </a:r>
            <a:r>
              <a:rPr lang="ar-DZ" dirty="0" smtClean="0"/>
              <a:t>)</a:t>
            </a:r>
            <a:r>
              <a:rPr lang="fr-FR" dirty="0" smtClean="0"/>
              <a:t> </a:t>
            </a:r>
            <a:r>
              <a:rPr lang="ar-DZ" dirty="0"/>
              <a:t>أو أجهزة </a:t>
            </a:r>
            <a:r>
              <a:rPr lang="fr-FR" dirty="0"/>
              <a:t>GPS</a:t>
            </a:r>
            <a:r>
              <a:rPr lang="fr-FR" dirty="0" smtClean="0"/>
              <a:t>.</a:t>
            </a:r>
            <a:endParaRPr lang="ar-DZ" dirty="0" smtClean="0"/>
          </a:p>
          <a:p>
            <a:pPr marL="0" indent="0" algn="r" rtl="1">
              <a:buNone/>
            </a:pPr>
            <a:r>
              <a:rPr lang="ar-DZ" dirty="0" smtClean="0"/>
              <a:t> تُستعمل </a:t>
            </a:r>
            <a:r>
              <a:rPr lang="ar-DZ" dirty="0"/>
              <a:t>هذه التقنية بشكل واسع في المشاريع الهندسية، مثل إعداد الخرائط الطبوغرافية أو دراسة الأراضي قبل البناء.</a:t>
            </a:r>
          </a:p>
          <a:p>
            <a:pPr marL="0" indent="0" algn="r" rtl="1">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1078174"/>
            <a:ext cx="8229600" cy="5047990"/>
          </a:xfrm>
        </p:spPr>
        <p:txBody>
          <a:bodyPr/>
          <a:lstStyle/>
          <a:p>
            <a:pPr marL="0" indent="0" algn="r" rtl="1">
              <a:buNone/>
            </a:pPr>
            <a:r>
              <a:rPr lang="ar-DZ" b="1" dirty="0"/>
              <a:t>7. الاستشعار عن بعد (</a:t>
            </a:r>
            <a:r>
              <a:rPr lang="fr-FR" b="1" dirty="0" smtClean="0"/>
              <a:t>Télédétection</a:t>
            </a:r>
            <a:r>
              <a:rPr lang="ar-DZ" b="1" dirty="0" smtClean="0"/>
              <a:t>)</a:t>
            </a:r>
            <a:endParaRPr lang="fr-FR" b="1" dirty="0"/>
          </a:p>
          <a:p>
            <a:pPr marL="0" indent="0" algn="r" rtl="1">
              <a:buNone/>
            </a:pPr>
            <a:r>
              <a:rPr lang="ar-DZ" dirty="0"/>
              <a:t>الاستشعار عن بعد هو تقنية تسمح بالحصول على معلومات عن سطح الأرض دون الاتصال المباشر به، وذلك من خلال تحليل الأشعة الكهرومغناطيسية المنعكسة من الأجسام.</a:t>
            </a:r>
          </a:p>
          <a:p>
            <a:pPr marL="0" indent="0" algn="r" rtl="1">
              <a:buNone/>
            </a:pPr>
            <a:r>
              <a:rPr lang="ar-DZ" dirty="0"/>
              <a:t>تُستخدم هذه التقنية في مجالات متعددة، مثل الزراعة، حيث يمكن من خلالها تقييم صحة النباتات، أو في البيئة لمراقبة التلوث والتغيرات المناخية.</a:t>
            </a:r>
          </a:p>
          <a:p>
            <a:pPr marL="0" indent="0"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77120"/>
            <a:ext cx="8229600" cy="4525963"/>
          </a:xfrm>
        </p:spPr>
        <p:txBody>
          <a:bodyPr/>
          <a:lstStyle/>
          <a:p>
            <a:pPr marL="0" indent="0" algn="r" rtl="1">
              <a:buNone/>
            </a:pPr>
            <a:r>
              <a:rPr lang="ar-DZ" b="1" dirty="0"/>
              <a:t>8. </a:t>
            </a:r>
            <a:r>
              <a:rPr lang="ar-DZ" b="1" dirty="0" err="1"/>
              <a:t>الفوتوغرامترية</a:t>
            </a:r>
            <a:r>
              <a:rPr lang="ar-DZ" b="1" dirty="0"/>
              <a:t> (</a:t>
            </a:r>
            <a:r>
              <a:rPr lang="fr-FR" b="1" dirty="0" smtClean="0"/>
              <a:t>Photogrammétrie</a:t>
            </a:r>
            <a:r>
              <a:rPr lang="ar-DZ" b="1" dirty="0" smtClean="0"/>
              <a:t>)</a:t>
            </a:r>
            <a:endParaRPr lang="fr-FR" b="1" dirty="0"/>
          </a:p>
          <a:p>
            <a:pPr marL="0" indent="0" algn="r" rtl="1">
              <a:buNone/>
            </a:pPr>
            <a:r>
              <a:rPr lang="ar-DZ" dirty="0"/>
              <a:t>تعتمد </a:t>
            </a:r>
            <a:r>
              <a:rPr lang="ar-DZ" dirty="0" err="1"/>
              <a:t>الفوتوغرامترية</a:t>
            </a:r>
            <a:r>
              <a:rPr lang="ar-DZ" dirty="0"/>
              <a:t> على استخدام الصور، خاصة الجوية منها، لاستخراج قياسات دقيقة للأجسام. وهي تسمح بإنشاء نماذج ثلاثية الأبعاد للمجال، تُستخدم في التخطيط العمراني والهندسة.</a:t>
            </a:r>
          </a:p>
          <a:p>
            <a:pPr marL="0" indent="0" algn="r" rtl="1">
              <a:buNone/>
            </a:pPr>
            <a:r>
              <a:rPr lang="ar-DZ" dirty="0"/>
              <a:t>على سبيل المثال، يمكن استخدام هذه التقنية لإعادة بناء مدينة كاملة في شكل نموذج ثلاثي الأبعاد، يساعد في دراسة المشاريع المستقبلية.</a:t>
            </a:r>
          </a:p>
          <a:p>
            <a:pPr marL="0" indent="0" algn="r" rtl="1">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01004"/>
            <a:ext cx="8229600" cy="4925160"/>
          </a:xfrm>
        </p:spPr>
        <p:txBody>
          <a:bodyPr/>
          <a:lstStyle/>
          <a:p>
            <a:pPr marL="0" indent="0" algn="r" rtl="1">
              <a:buNone/>
            </a:pPr>
            <a:r>
              <a:rPr lang="ar-DZ" b="1" dirty="0"/>
              <a:t>9. الرياضيات (</a:t>
            </a:r>
            <a:r>
              <a:rPr lang="fr-FR" b="1" dirty="0" smtClean="0"/>
              <a:t>Mathématiques</a:t>
            </a:r>
            <a:r>
              <a:rPr lang="ar-DZ" b="1" dirty="0" smtClean="0"/>
              <a:t>)</a:t>
            </a:r>
            <a:endParaRPr lang="fr-FR" b="1" dirty="0"/>
          </a:p>
          <a:p>
            <a:pPr marL="0" indent="0" algn="r" rtl="1">
              <a:buNone/>
            </a:pPr>
            <a:r>
              <a:rPr lang="ar-DZ" dirty="0"/>
              <a:t>تلعب الرياضيات دورًا أساسيًا في </a:t>
            </a:r>
            <a:r>
              <a:rPr lang="ar-DZ" dirty="0" err="1"/>
              <a:t>الجيوماتيك</a:t>
            </a:r>
            <a:r>
              <a:rPr lang="ar-DZ" dirty="0"/>
              <a:t>، حيث تُستخدم في تحليل البيانات، بناء النماذج، ومعالجة الصور. كما تدخل في حساب الإحداثيات، المسافات، والمساحات.</a:t>
            </a:r>
          </a:p>
          <a:p>
            <a:pPr marL="0" indent="0" algn="r" rtl="1">
              <a:buNone/>
            </a:pPr>
            <a:r>
              <a:rPr lang="ar-DZ" dirty="0"/>
              <a:t>فمثلًا، عند حساب المسافة بين نقطتين على الخريطة، يتم استعمال معادلات رياضية دقيقة تأخذ بعين الاعتبار شكل الأرض.</a:t>
            </a:r>
          </a:p>
          <a:p>
            <a:pPr marL="0" indent="0" algn="r" rtl="1">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خلاصة</a:t>
            </a:r>
          </a:p>
        </p:txBody>
      </p:sp>
      <p:sp>
        <p:nvSpPr>
          <p:cNvPr id="3" name="Content Placeholder 2"/>
          <p:cNvSpPr>
            <a:spLocks noGrp="1"/>
          </p:cNvSpPr>
          <p:nvPr>
            <p:ph idx="1"/>
          </p:nvPr>
        </p:nvSpPr>
        <p:spPr/>
        <p:txBody>
          <a:bodyPr/>
          <a:lstStyle/>
          <a:p>
            <a:pPr algn="r" rtl="1">
              <a:buFont typeface="Wingdings" pitchFamily="2" charset="2"/>
              <a:buChar char="ü"/>
            </a:pPr>
            <a:r>
              <a:rPr lang="ar-DZ" dirty="0" smtClean="0"/>
              <a:t>يمكن </a:t>
            </a:r>
            <a:r>
              <a:rPr lang="ar-DZ" dirty="0"/>
              <a:t>القول إن </a:t>
            </a:r>
            <a:r>
              <a:rPr lang="ar-DZ" dirty="0" err="1"/>
              <a:t>الجيوماتيك</a:t>
            </a:r>
            <a:r>
              <a:rPr lang="ar-DZ" dirty="0"/>
              <a:t> يمثل نقلة نوعية في دراسة المجال الجغرافي، حيث انتقل من مجرد وصف الظواهر إلى تحليلها وفهمها بشكل علمي دقيق. وهو علم متعدد التخصصات يجمع بين الجغرافيا، الهندسة، والإعلام الآلي، ويُعد اليوم أداة لا غنى عنها في مختلف مجالات التخطيط والتنمية</a:t>
            </a:r>
            <a:r>
              <a:rPr lang="ar-DZ" dirty="0" smtClean="0"/>
              <a:t>.</a:t>
            </a:r>
          </a:p>
          <a:p>
            <a:pPr algn="r" rtl="1">
              <a:buFont typeface="Wingdings" pitchFamily="2" charset="2"/>
              <a:buChar char="ü"/>
            </a:pPr>
            <a:r>
              <a:rPr lang="ar-DZ" dirty="0" smtClean="0"/>
              <a:t> </a:t>
            </a:r>
            <a:r>
              <a:rPr lang="ar-DZ" dirty="0" err="1"/>
              <a:t>الجيوماتيك</a:t>
            </a:r>
            <a:r>
              <a:rPr lang="ar-DZ" dirty="0"/>
              <a:t> = إدارة المجال رقمياً</a:t>
            </a:r>
          </a:p>
          <a:p>
            <a:pPr algn="r" rtl="1">
              <a:buFont typeface="Wingdings" pitchFamily="2" charset="2"/>
              <a:buChar char="ü"/>
            </a:pPr>
            <a:r>
              <a:rPr lang="ar-DZ" dirty="0"/>
              <a:t>أداة أساسية في التخطيط والتنمية</a:t>
            </a:r>
          </a:p>
          <a:p>
            <a:pPr algn="r" rtl="1">
              <a:buFont typeface="Wingdings" pitchFamily="2" charset="2"/>
              <a:buChar char="ü"/>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تعريف الجيوماتيك</a:t>
            </a:r>
          </a:p>
        </p:txBody>
      </p:sp>
      <p:sp>
        <p:nvSpPr>
          <p:cNvPr id="3" name="Content Placeholder 2"/>
          <p:cNvSpPr>
            <a:spLocks noGrp="1"/>
          </p:cNvSpPr>
          <p:nvPr>
            <p:ph idx="1"/>
          </p:nvPr>
        </p:nvSpPr>
        <p:spPr>
          <a:xfrm>
            <a:off x="457200" y="1138336"/>
            <a:ext cx="8229600" cy="4987828"/>
          </a:xfrm>
        </p:spPr>
        <p:txBody>
          <a:bodyPr>
            <a:normAutofit fontScale="77500" lnSpcReduction="20000"/>
          </a:bodyPr>
          <a:lstStyle/>
          <a:p>
            <a:pPr marL="0" indent="0" algn="r" rtl="1">
              <a:lnSpc>
                <a:spcPct val="120000"/>
              </a:lnSpc>
              <a:buNone/>
            </a:pPr>
            <a:r>
              <a:rPr lang="ar-DZ" dirty="0" smtClean="0"/>
              <a:t>يُعد </a:t>
            </a:r>
            <a:r>
              <a:rPr lang="ar-DZ" dirty="0"/>
              <a:t>علم </a:t>
            </a:r>
            <a:r>
              <a:rPr lang="ar-DZ" dirty="0" err="1"/>
              <a:t>الجيوماتيك</a:t>
            </a:r>
            <a:r>
              <a:rPr lang="ar-DZ" dirty="0"/>
              <a:t> من العلوم الحديثة نسبيًا، وقد ظهر نتيجة التطور التكنولوجي الكبير الذي عرفته مجالات الحاسوب، التصوير الجوي، والفضائي، بالإضافة إلى الحاجة المتزايدة لفهم المجال الجغرافي بطريقة دقيقة وقابلة للتحليل. </a:t>
            </a:r>
            <a:endParaRPr lang="ar-DZ" dirty="0" smtClean="0"/>
          </a:p>
          <a:p>
            <a:pPr marL="0" indent="0" algn="r" rtl="1">
              <a:lnSpc>
                <a:spcPct val="120000"/>
              </a:lnSpc>
              <a:buNone/>
            </a:pPr>
            <a:r>
              <a:rPr lang="ar-DZ" dirty="0" smtClean="0"/>
              <a:t>مصطلح </a:t>
            </a:r>
            <a:r>
              <a:rPr lang="ar-DZ" dirty="0"/>
              <a:t>"</a:t>
            </a:r>
            <a:r>
              <a:rPr lang="ar-DZ" dirty="0" err="1"/>
              <a:t>الجيوماتيك</a:t>
            </a:r>
            <a:r>
              <a:rPr lang="ar-DZ" dirty="0"/>
              <a:t>" هو دمج لكلمتين: "الجغرافيا" و"الإعلام الآلي"، وهو ما يعكس طبيعته المركبة التي تجمع بين دراسة المكان واستخدام الأدوات الرقمية </a:t>
            </a:r>
            <a:r>
              <a:rPr lang="ar-DZ" dirty="0" err="1"/>
              <a:t>لمعالجته.من</a:t>
            </a:r>
            <a:r>
              <a:rPr lang="ar-DZ" dirty="0"/>
              <a:t> الناحية العلمية، يمكن تعريف </a:t>
            </a:r>
            <a:r>
              <a:rPr lang="ar-DZ" dirty="0" err="1"/>
              <a:t>الجيوماتيك</a:t>
            </a:r>
            <a:r>
              <a:rPr lang="ar-DZ" dirty="0"/>
              <a:t> على أنه تخصص يهدف إلى إدارة المعطيات الجغرافية ذات المرجعية المكانية، وذلك من خلال عمليات متكاملة تشمل جمع البيانات، تخزينها، معالجتها، تحليلها، ثم تمثيلها في شكل خرائط أو نماذج تساعد على اتخاذ القرار. </a:t>
            </a:r>
            <a:endParaRPr lang="ar-DZ" dirty="0" smtClean="0"/>
          </a:p>
          <a:p>
            <a:pPr marL="0" indent="0" algn="r" rtl="1">
              <a:lnSpc>
                <a:spcPct val="120000"/>
              </a:lnSpc>
              <a:buNone/>
            </a:pPr>
            <a:r>
              <a:rPr lang="ar-DZ" dirty="0" smtClean="0"/>
              <a:t>هذا </a:t>
            </a:r>
            <a:r>
              <a:rPr lang="ar-DZ" dirty="0"/>
              <a:t>التعريف يبرز أن </a:t>
            </a:r>
            <a:r>
              <a:rPr lang="ar-DZ" dirty="0" err="1"/>
              <a:t>الجيوماتيك</a:t>
            </a:r>
            <a:r>
              <a:rPr lang="ar-DZ" dirty="0"/>
              <a:t> ليس مجرد رسم خرائط، بل هو نظام متكامل لمعالجة المعلومات المرتبطة </a:t>
            </a:r>
            <a:r>
              <a:rPr lang="ar-DZ" dirty="0" err="1"/>
              <a:t>بالمكان.لفهم</a:t>
            </a:r>
            <a:r>
              <a:rPr lang="ar-DZ" dirty="0"/>
              <a:t> هذا التعريف بشكل أوضح، يجب التمييز بين نوعين من البيانات: البيانات العادية والبيانات الجغرافية. فمثلًا، معرفة عدد سكان مدينة ما تعتبر معلومة عادية، لكن ربط هذا العدد بموقع المدينة وحدودها الإدارية يجعلها معلومة جغرافية. وبالتالي، فإن جوهر </a:t>
            </a:r>
            <a:r>
              <a:rPr lang="ar-DZ" dirty="0" err="1"/>
              <a:t>الجيوماتيك</a:t>
            </a:r>
            <a:r>
              <a:rPr lang="ar-DZ" dirty="0"/>
              <a:t> يقوم على الربط بين "المعلومة" و"الموقع".</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المعلومة</a:t>
            </a:r>
            <a:r>
              <a:rPr dirty="0"/>
              <a:t> </a:t>
            </a:r>
            <a:r>
              <a:rPr dirty="0" err="1"/>
              <a:t>الجغرافية</a:t>
            </a:r>
            <a:endParaRPr dirty="0"/>
          </a:p>
        </p:txBody>
      </p:sp>
      <p:sp>
        <p:nvSpPr>
          <p:cNvPr id="3" name="Content Placeholder 2"/>
          <p:cNvSpPr>
            <a:spLocks noGrp="1"/>
          </p:cNvSpPr>
          <p:nvPr>
            <p:ph idx="1"/>
          </p:nvPr>
        </p:nvSpPr>
        <p:spPr/>
        <p:txBody>
          <a:bodyPr>
            <a:normAutofit fontScale="92500" lnSpcReduction="20000"/>
          </a:bodyPr>
          <a:lstStyle/>
          <a:p>
            <a:pPr marL="0" indent="0" algn="r" rtl="1">
              <a:buNone/>
            </a:pPr>
            <a:r>
              <a:rPr lang="ar-DZ" dirty="0"/>
              <a:t>المعلومة الجغرافية هي الأساس الذي يقوم عليه هذا العلم، وهي تتكون من عنصرين</a:t>
            </a:r>
            <a:r>
              <a:rPr lang="ar-DZ" dirty="0" smtClean="0"/>
              <a:t>:</a:t>
            </a:r>
          </a:p>
          <a:p>
            <a:pPr marL="0" indent="0" algn="r" rtl="1">
              <a:buNone/>
            </a:pPr>
            <a:r>
              <a:rPr lang="ar-DZ" dirty="0" smtClean="0"/>
              <a:t>المكون </a:t>
            </a:r>
            <a:r>
              <a:rPr lang="ar-DZ" dirty="0"/>
              <a:t>المكاني: يحدد موقع الظاهرة (إحداثيات</a:t>
            </a:r>
            <a:r>
              <a:rPr lang="ar-DZ" dirty="0" smtClean="0"/>
              <a:t>)</a:t>
            </a:r>
          </a:p>
          <a:p>
            <a:pPr marL="0" indent="0" algn="r" rtl="1">
              <a:buNone/>
            </a:pPr>
            <a:r>
              <a:rPr lang="ar-DZ" dirty="0" smtClean="0"/>
              <a:t>المكون </a:t>
            </a:r>
            <a:r>
              <a:rPr lang="ar-DZ" dirty="0"/>
              <a:t>الوصفي: يحدد </a:t>
            </a:r>
            <a:r>
              <a:rPr lang="ar-DZ" dirty="0" smtClean="0"/>
              <a:t>خصائصها</a:t>
            </a:r>
          </a:p>
          <a:p>
            <a:pPr marL="0" indent="0" algn="r" rtl="1">
              <a:buNone/>
            </a:pPr>
            <a:r>
              <a:rPr lang="ar-DZ" dirty="0" smtClean="0"/>
              <a:t>مثال :</a:t>
            </a:r>
          </a:p>
          <a:p>
            <a:pPr marL="0" indent="0" algn="r" rtl="1">
              <a:buNone/>
            </a:pPr>
            <a:r>
              <a:rPr lang="ar-DZ" dirty="0" smtClean="0"/>
              <a:t>طريق </a:t>
            </a:r>
            <a:r>
              <a:rPr lang="ar-DZ" dirty="0"/>
              <a:t>وطني</a:t>
            </a:r>
            <a:r>
              <a:rPr lang="ar-DZ" dirty="0" smtClean="0"/>
              <a:t>:</a:t>
            </a:r>
          </a:p>
          <a:p>
            <a:pPr marL="0" indent="0" algn="ctr" rtl="1">
              <a:buNone/>
            </a:pPr>
            <a:r>
              <a:rPr lang="ar-DZ" b="1" dirty="0" smtClean="0">
                <a:solidFill>
                  <a:srgbClr val="002060"/>
                </a:solidFill>
              </a:rPr>
              <a:t>      الموقع</a:t>
            </a:r>
            <a:r>
              <a:rPr lang="ar-DZ" b="1" dirty="0">
                <a:solidFill>
                  <a:srgbClr val="002060"/>
                </a:solidFill>
              </a:rPr>
              <a:t>	</a:t>
            </a:r>
            <a:r>
              <a:rPr lang="ar-DZ" b="1" dirty="0" smtClean="0">
                <a:solidFill>
                  <a:srgbClr val="002060"/>
                </a:solidFill>
              </a:rPr>
              <a:t>                                   الوصف</a:t>
            </a:r>
          </a:p>
          <a:p>
            <a:pPr marL="0" indent="0" algn="ctr" rtl="1">
              <a:buNone/>
            </a:pPr>
            <a:r>
              <a:rPr lang="ar-DZ" b="1" dirty="0" smtClean="0">
                <a:solidFill>
                  <a:srgbClr val="002060"/>
                </a:solidFill>
              </a:rPr>
              <a:t>          خط </a:t>
            </a:r>
            <a:r>
              <a:rPr lang="ar-DZ" b="1" dirty="0">
                <a:solidFill>
                  <a:srgbClr val="002060"/>
                </a:solidFill>
              </a:rPr>
              <a:t>على الخريطة	</a:t>
            </a:r>
            <a:r>
              <a:rPr lang="ar-DZ" b="1" dirty="0" smtClean="0">
                <a:solidFill>
                  <a:srgbClr val="002060"/>
                </a:solidFill>
              </a:rPr>
              <a:t>                 الاسم</a:t>
            </a:r>
            <a:r>
              <a:rPr lang="ar-DZ" b="1" dirty="0">
                <a:solidFill>
                  <a:srgbClr val="002060"/>
                </a:solidFill>
              </a:rPr>
              <a:t>، الطول، عدد </a:t>
            </a:r>
            <a:r>
              <a:rPr lang="ar-DZ" b="1" dirty="0" smtClean="0">
                <a:solidFill>
                  <a:srgbClr val="002060"/>
                </a:solidFill>
              </a:rPr>
              <a:t>المسارات</a:t>
            </a:r>
          </a:p>
          <a:p>
            <a:pPr marL="0" indent="0" algn="r" rtl="1">
              <a:buNone/>
            </a:pPr>
            <a:r>
              <a:rPr lang="ar-DZ" dirty="0" smtClean="0"/>
              <a:t>بدون </a:t>
            </a:r>
            <a:r>
              <a:rPr lang="ar-DZ" dirty="0"/>
              <a:t>الموقع: معلومة </a:t>
            </a:r>
            <a:r>
              <a:rPr lang="ar-DZ" dirty="0" smtClean="0"/>
              <a:t>ناقصة</a:t>
            </a:r>
          </a:p>
          <a:p>
            <a:pPr marL="0" indent="0" algn="r" rtl="1">
              <a:buNone/>
            </a:pPr>
            <a:r>
              <a:rPr lang="ar-DZ" dirty="0" smtClean="0"/>
              <a:t>بدون </a:t>
            </a:r>
            <a:r>
              <a:rPr lang="ar-DZ" dirty="0"/>
              <a:t>الوصف: مجرد </a:t>
            </a:r>
            <a:r>
              <a:rPr lang="ar-DZ" dirty="0" smtClean="0"/>
              <a:t>شكل</a:t>
            </a:r>
          </a:p>
          <a:p>
            <a:pPr marL="0" indent="0" algn="r" rtl="1">
              <a:buNone/>
            </a:pPr>
            <a:r>
              <a:rPr lang="ar-DZ" dirty="0" smtClean="0"/>
              <a:t>معًا</a:t>
            </a:r>
            <a:r>
              <a:rPr lang="ar-DZ" dirty="0"/>
              <a:t>: معلومة جغرافية كاملة</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أهمية الجيوماتيك</a:t>
            </a:r>
          </a:p>
        </p:txBody>
      </p:sp>
      <p:sp>
        <p:nvSpPr>
          <p:cNvPr id="3" name="Content Placeholder 2"/>
          <p:cNvSpPr>
            <a:spLocks noGrp="1"/>
          </p:cNvSpPr>
          <p:nvPr>
            <p:ph idx="1"/>
          </p:nvPr>
        </p:nvSpPr>
        <p:spPr>
          <a:xfrm>
            <a:off x="457200" y="1255594"/>
            <a:ext cx="8229600" cy="4870569"/>
          </a:xfrm>
        </p:spPr>
        <p:txBody>
          <a:bodyPr>
            <a:normAutofit fontScale="85000" lnSpcReduction="20000"/>
          </a:bodyPr>
          <a:lstStyle/>
          <a:p>
            <a:pPr marL="0" indent="0" algn="r" rtl="1">
              <a:lnSpc>
                <a:spcPct val="120000"/>
              </a:lnSpc>
              <a:buNone/>
            </a:pPr>
            <a:r>
              <a:rPr lang="ar-DZ" dirty="0" smtClean="0"/>
              <a:t>تكمن </a:t>
            </a:r>
            <a:r>
              <a:rPr lang="ar-DZ" dirty="0"/>
              <a:t>أهمية </a:t>
            </a:r>
            <a:r>
              <a:rPr lang="ar-DZ" dirty="0" err="1"/>
              <a:t>الجيوماتيك</a:t>
            </a:r>
            <a:r>
              <a:rPr lang="ar-DZ" dirty="0"/>
              <a:t> في كونه يسمح بفهم الظواهر الجغرافية بشكل ديناميكي وليس ثابت. فالمجال الجغرافي ليس عنصرًا جامدًا، بل هو في تغير مستمر نتيجة عوامل طبيعية وبشرية، مثل التوسع العمراني، التغيرات المناخية، أو تطور شبكات النقل. الطرق التقليدية، كاستعمال الخرائط الورقية، لم تعد كافية لمتابعة هذه التغيرات، لأنها لا تُحدّث بسهولة ولا تسمح بإجراء تحليلات معقدة.</a:t>
            </a:r>
          </a:p>
          <a:p>
            <a:pPr marL="0" indent="0" algn="r" rtl="1">
              <a:lnSpc>
                <a:spcPct val="120000"/>
              </a:lnSpc>
              <a:buNone/>
            </a:pPr>
            <a:r>
              <a:rPr lang="ar-DZ" dirty="0"/>
              <a:t>على سبيل المثال، عند محاولة دراسة التوسع العمراني لمدينة خلال فترة زمنية معينة، فإن الاعتماد على الخرائط التقليدية سيعطي صورة جزئية فقط. أما باستخدام أدوات </a:t>
            </a:r>
            <a:r>
              <a:rPr lang="ar-DZ" dirty="0" err="1"/>
              <a:t>الجيوماتيك</a:t>
            </a:r>
            <a:r>
              <a:rPr lang="ar-DZ" dirty="0"/>
              <a:t>، يمكن مقارنة صور فضائية ملتقطة في سنوات مختلفة، وتحليل اتجاهات التوسع، وحساب مساحته بدقة، بل وحتى التنبؤ بمستقبله.</a:t>
            </a:r>
          </a:p>
          <a:p>
            <a:pPr marL="0" indent="0" algn="r" rtl="1">
              <a:lnSpc>
                <a:spcPct val="120000"/>
              </a:lnSpc>
              <a:buNone/>
            </a:pPr>
            <a:r>
              <a:rPr lang="ar-DZ" dirty="0"/>
              <a:t>كما أن </a:t>
            </a:r>
            <a:r>
              <a:rPr lang="ar-DZ" dirty="0" err="1"/>
              <a:t>الجيوماتيك</a:t>
            </a:r>
            <a:r>
              <a:rPr lang="ar-DZ" dirty="0"/>
              <a:t> أصبح أداة أساسية في اتخاذ القرار، خاصة في مجالات مثل التهيئة العمرانية، حيث يمكن استعماله لتحديد أفضل موقع لإنجاز مشروع معين، بناءً على معايير متعددة مثل القرب من السكان، توفر البنية التحتية، وطبيعة الأرض.</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smtClean="0"/>
              <a:t>تخصصات</a:t>
            </a:r>
            <a:r>
              <a:rPr dirty="0" smtClean="0"/>
              <a:t> </a:t>
            </a:r>
            <a:r>
              <a:rPr dirty="0" err="1"/>
              <a:t>الجيوماتيك</a:t>
            </a:r>
            <a:endParaRPr dirty="0"/>
          </a:p>
        </p:txBody>
      </p:sp>
      <p:sp>
        <p:nvSpPr>
          <p:cNvPr id="3" name="Content Placeholder 2"/>
          <p:cNvSpPr>
            <a:spLocks noGrp="1"/>
          </p:cNvSpPr>
          <p:nvPr>
            <p:ph idx="1"/>
          </p:nvPr>
        </p:nvSpPr>
        <p:spPr/>
        <p:txBody>
          <a:bodyPr>
            <a:normAutofit fontScale="85000" lnSpcReduction="20000"/>
          </a:bodyPr>
          <a:lstStyle/>
          <a:p>
            <a:pPr marL="0" indent="0" algn="r" rtl="1">
              <a:lnSpc>
                <a:spcPct val="120000"/>
              </a:lnSpc>
              <a:buNone/>
            </a:pPr>
            <a:r>
              <a:rPr lang="ar-DZ" dirty="0" err="1"/>
              <a:t>الجيوماتيك</a:t>
            </a:r>
            <a:r>
              <a:rPr lang="ar-DZ" dirty="0"/>
              <a:t> ليس علمًا مستقلاً بذاته، بل هو منظومة من عدة تخصصات متكاملة، يساهم كل واحد منها في معالجة جانب معين من المعلومة الجغرافية. هذه التخصصات تتكامل فيما بينها لتشكّل ما يُعرف بسلسلة معالجة البيانات المكانية.</a:t>
            </a:r>
          </a:p>
          <a:p>
            <a:pPr algn="l"/>
            <a:r>
              <a:rPr dirty="0" err="1" smtClean="0"/>
              <a:t>Cartographie</a:t>
            </a:r>
            <a:endParaRPr dirty="0"/>
          </a:p>
          <a:p>
            <a:pPr algn="l"/>
            <a:r>
              <a:rPr dirty="0"/>
              <a:t>SIG</a:t>
            </a:r>
          </a:p>
          <a:p>
            <a:pPr algn="l"/>
            <a:r>
              <a:rPr dirty="0" err="1"/>
              <a:t>Informatique</a:t>
            </a:r>
            <a:endParaRPr dirty="0"/>
          </a:p>
          <a:p>
            <a:pPr algn="l"/>
            <a:r>
              <a:rPr dirty="0" err="1"/>
              <a:t>Imagerie</a:t>
            </a:r>
            <a:endParaRPr dirty="0"/>
          </a:p>
          <a:p>
            <a:pPr algn="l"/>
            <a:r>
              <a:rPr dirty="0" err="1"/>
              <a:t>Géodésie</a:t>
            </a:r>
            <a:endParaRPr dirty="0"/>
          </a:p>
          <a:p>
            <a:pPr algn="l"/>
            <a:r>
              <a:rPr dirty="0" err="1"/>
              <a:t>Topométrie</a:t>
            </a:r>
            <a:endParaRPr dirty="0"/>
          </a:p>
          <a:p>
            <a:pPr algn="l"/>
            <a:r>
              <a:rPr dirty="0" err="1"/>
              <a:t>Télédétection</a:t>
            </a:r>
            <a:endParaRPr dirty="0"/>
          </a:p>
          <a:p>
            <a:pPr algn="l"/>
            <a:r>
              <a:rPr dirty="0" err="1"/>
              <a:t>Photogrammétrie</a:t>
            </a:r>
            <a:endParaRPr dirty="0"/>
          </a:p>
          <a:p>
            <a:pPr algn="l"/>
            <a:r>
              <a:rPr dirty="0" err="1"/>
              <a:t>Mathématiques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86854"/>
            <a:ext cx="8229600" cy="5539309"/>
          </a:xfrm>
        </p:spPr>
        <p:txBody>
          <a:bodyPr>
            <a:normAutofit/>
          </a:bodyPr>
          <a:lstStyle/>
          <a:p>
            <a:pPr marL="0" indent="0" algn="r" rtl="1">
              <a:buNone/>
            </a:pPr>
            <a:r>
              <a:rPr lang="ar-DZ" b="1" dirty="0"/>
              <a:t>1. </a:t>
            </a:r>
            <a:r>
              <a:rPr lang="ar-DZ" b="1" dirty="0" err="1"/>
              <a:t>الكارتوغرافيا</a:t>
            </a:r>
            <a:r>
              <a:rPr lang="ar-DZ" b="1" dirty="0"/>
              <a:t> (</a:t>
            </a:r>
            <a:r>
              <a:rPr lang="fr-FR" b="1" dirty="0" smtClean="0"/>
              <a:t>Cartographie</a:t>
            </a:r>
            <a:r>
              <a:rPr lang="ar-DZ" b="1" dirty="0" smtClean="0"/>
              <a:t>)</a:t>
            </a:r>
            <a:endParaRPr lang="fr-FR" b="1" dirty="0"/>
          </a:p>
          <a:p>
            <a:pPr marL="0" indent="0" algn="r" rtl="1">
              <a:buNone/>
            </a:pPr>
            <a:r>
              <a:rPr lang="ar-DZ" dirty="0"/>
              <a:t>تُعد </a:t>
            </a:r>
            <a:r>
              <a:rPr lang="ar-DZ" dirty="0" err="1"/>
              <a:t>الكارتوغرافيا</a:t>
            </a:r>
            <a:r>
              <a:rPr lang="ar-DZ" dirty="0"/>
              <a:t> من أقدم مكونات </a:t>
            </a:r>
            <a:r>
              <a:rPr lang="ar-DZ" dirty="0" err="1"/>
              <a:t>الجيوماتيك</a:t>
            </a:r>
            <a:r>
              <a:rPr lang="ar-DZ" dirty="0"/>
              <a:t>، وهي العلم الذي يهتم بإعداد الخرائط وتمثيل الظواهر الجغرافية بطريقة مبسطة ومفهومة. لم تعد </a:t>
            </a:r>
            <a:r>
              <a:rPr lang="ar-DZ" dirty="0" err="1"/>
              <a:t>الكارتوغرافيا</a:t>
            </a:r>
            <a:r>
              <a:rPr lang="ar-DZ" dirty="0"/>
              <a:t> اليوم مجرد عملية رسم، بل أصبحت تعتمد على تقنيات رقمية متقدمة تسمح بإنتاج خرائط دقيقة وقابلة للتحليل.</a:t>
            </a:r>
          </a:p>
          <a:p>
            <a:pPr marL="0" indent="0" algn="r" rtl="1">
              <a:buNone/>
            </a:pPr>
            <a:r>
              <a:rPr lang="ar-DZ" dirty="0"/>
              <a:t>فالخريطة لم تعد وسيلة للعرض فقط، بل أصبحت أداة تحليلية. على سبيل المثال، يمكن إعداد خريطة للكثافة السكانية تُظهر توزيع السكان داخل مدينة، ومن خلال تحليلها يمكن تحديد المناطق الأكثر اكتظاظًا، وهو ما يساعد في توجيه مشاريع التنمية.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14150"/>
            <a:ext cx="8229600" cy="5512014"/>
          </a:xfrm>
        </p:spPr>
        <p:txBody>
          <a:bodyPr>
            <a:normAutofit/>
          </a:bodyPr>
          <a:lstStyle/>
          <a:p>
            <a:pPr marL="0" indent="0" algn="r" rtl="1">
              <a:lnSpc>
                <a:spcPct val="120000"/>
              </a:lnSpc>
              <a:buNone/>
            </a:pPr>
            <a:r>
              <a:rPr lang="ar-DZ" b="1" dirty="0"/>
              <a:t>2. نظم المعلومات الجغرافية (</a:t>
            </a:r>
            <a:r>
              <a:rPr lang="fr-FR" b="1" dirty="0" smtClean="0"/>
              <a:t>SIG</a:t>
            </a:r>
            <a:r>
              <a:rPr lang="ar-DZ" b="1" dirty="0" smtClean="0"/>
              <a:t>)</a:t>
            </a:r>
            <a:endParaRPr lang="fr-FR" b="1" dirty="0"/>
          </a:p>
          <a:p>
            <a:pPr marL="0" indent="0" algn="r" rtl="1">
              <a:lnSpc>
                <a:spcPct val="120000"/>
              </a:lnSpc>
              <a:buNone/>
            </a:pPr>
            <a:r>
              <a:rPr lang="ar-DZ" dirty="0"/>
              <a:t>تمثل نظم المعلومات الجغرافية القلب الحقيقي </a:t>
            </a:r>
            <a:r>
              <a:rPr lang="ar-DZ" dirty="0" err="1"/>
              <a:t>للجيوماتيك</a:t>
            </a:r>
            <a:r>
              <a:rPr lang="ar-DZ" dirty="0"/>
              <a:t>، حيث توفر بيئة رقمية متكاملة لمعالجة البيانات المكانية. يسمح هذا النظام بإدخال البيانات، تخزينها في قواعد بيانات، تحليلها باستخدام أدوات رياضية وإحصائية، ثم عرضها في شكل خرائط أو رسوم بيانية.</a:t>
            </a:r>
          </a:p>
          <a:p>
            <a:pPr marL="0" indent="0" algn="r" rtl="1">
              <a:lnSpc>
                <a:spcPct val="120000"/>
              </a:lnSpc>
              <a:buNone/>
            </a:pPr>
            <a:r>
              <a:rPr lang="ar-DZ" dirty="0"/>
              <a:t>تكمن قوة </a:t>
            </a:r>
            <a:r>
              <a:rPr lang="fr-FR" dirty="0"/>
              <a:t>SIG </a:t>
            </a:r>
            <a:r>
              <a:rPr lang="ar-DZ" dirty="0"/>
              <a:t>في قدرته على الربط بين البيانات المكانية والبيانات الوصفية. فمثلًا، يمكن تمثيل المدارس كنقاط على الخريطة، وربط كل نقطة ببيانات مثل عدد التلاميذ، عدد الأساتذة، وسنة البناء. هذا الربط يسمح بإجراء تحليلات متقدمة، مثل تحديد المناطق التي تعاني من نقص في المؤسسات التعليمية.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09684"/>
            <a:ext cx="8229600" cy="5581934"/>
          </a:xfrm>
        </p:spPr>
        <p:txBody>
          <a:bodyPr>
            <a:normAutofit/>
          </a:bodyPr>
          <a:lstStyle/>
          <a:p>
            <a:pPr marL="0" indent="0" algn="r" rtl="1">
              <a:buNone/>
            </a:pPr>
            <a:r>
              <a:rPr lang="ar-DZ" b="1" dirty="0"/>
              <a:t>3. الإعلام الآلي </a:t>
            </a:r>
            <a:r>
              <a:rPr lang="fr-FR" b="1" dirty="0" smtClean="0"/>
              <a:t>Informatique)</a:t>
            </a:r>
            <a:r>
              <a:rPr lang="ar-DZ" b="1" dirty="0" smtClean="0"/>
              <a:t>)</a:t>
            </a:r>
            <a:endParaRPr lang="fr-FR" b="1" dirty="0" smtClean="0"/>
          </a:p>
          <a:p>
            <a:pPr marL="0" indent="0" algn="r" rtl="1">
              <a:buNone/>
            </a:pPr>
            <a:r>
              <a:rPr lang="ar-DZ" dirty="0" smtClean="0"/>
              <a:t>لا يمكن الحديث عن </a:t>
            </a:r>
            <a:r>
              <a:rPr lang="ar-DZ" dirty="0" err="1" smtClean="0"/>
              <a:t>الجيوماتيك</a:t>
            </a:r>
            <a:r>
              <a:rPr lang="ar-DZ" dirty="0" smtClean="0"/>
              <a:t> دون التطرق إلى الإعلام الآلي، الذي يُعد الأساس التقني لكل العمليات. فهو المسؤول عن تطوير البرامج، إدارة قواعد البيانات، ومعالجة الصور الرقمية. كما يسمح بتنفيذ الخوارزميات اللازمة لتحليل البيانات المكانية.</a:t>
            </a:r>
          </a:p>
          <a:p>
            <a:pPr marL="0" indent="0" algn="r" rtl="1">
              <a:buNone/>
            </a:pPr>
            <a:r>
              <a:rPr lang="ar-DZ" dirty="0" smtClean="0"/>
              <a:t>فمثلًا</a:t>
            </a:r>
            <a:r>
              <a:rPr lang="ar-DZ" dirty="0"/>
              <a:t>، عند تحليل صورة فضائية، يتم استخدام خوارزميات رياضية معقدة لمعالجة الألوان واستخراج المعلومات منها، وهو ما لا يمكن تحقيقه دون تقنيات الإعلام الآلي.</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68740"/>
            <a:ext cx="8229600" cy="5457423"/>
          </a:xfrm>
        </p:spPr>
        <p:txBody>
          <a:bodyPr>
            <a:normAutofit/>
          </a:bodyPr>
          <a:lstStyle/>
          <a:p>
            <a:pPr marL="0" indent="0" algn="r" rtl="1">
              <a:buNone/>
            </a:pPr>
            <a:r>
              <a:rPr lang="ar-DZ" b="1" dirty="0"/>
              <a:t>4. التصوير الجوي والفضائي </a:t>
            </a:r>
            <a:endParaRPr lang="ar-DZ" b="1" dirty="0" smtClean="0"/>
          </a:p>
          <a:p>
            <a:pPr marL="0" indent="0" algn="r" rtl="1">
              <a:buNone/>
            </a:pPr>
            <a:r>
              <a:rPr lang="ar-DZ" b="1" dirty="0" smtClean="0"/>
              <a:t>(</a:t>
            </a:r>
            <a:r>
              <a:rPr lang="fr-FR" b="1" dirty="0"/>
              <a:t>Imagerie aérienne et </a:t>
            </a:r>
            <a:r>
              <a:rPr lang="fr-FR" b="1" dirty="0" smtClean="0"/>
              <a:t>spatiale</a:t>
            </a:r>
            <a:r>
              <a:rPr lang="ar-DZ" b="1" dirty="0" smtClean="0"/>
              <a:t>)</a:t>
            </a:r>
            <a:endParaRPr lang="fr-FR" b="1" dirty="0"/>
          </a:p>
          <a:p>
            <a:pPr marL="0" indent="0" algn="r" rtl="1">
              <a:buNone/>
            </a:pPr>
            <a:r>
              <a:rPr lang="ar-DZ" dirty="0"/>
              <a:t>يُقصد به الحصول على صور لسطح الأرض باستخدام الطائرات أو الأقمار الصناعية. هذه الصور تُعد مصدرًا أساسيًا للبيانات في </a:t>
            </a:r>
            <a:r>
              <a:rPr lang="ar-DZ" dirty="0" err="1"/>
              <a:t>الجيوماتيك</a:t>
            </a:r>
            <a:r>
              <a:rPr lang="ar-DZ" dirty="0"/>
              <a:t>، لأنها توفر رؤية شاملة ودقيقة للمجال.</a:t>
            </a:r>
          </a:p>
          <a:p>
            <a:pPr marL="0" indent="0" algn="r" rtl="1">
              <a:buNone/>
            </a:pPr>
            <a:r>
              <a:rPr lang="ar-DZ" dirty="0"/>
              <a:t>على سبيل المثال، يمكن استعمال الصور الفضائية لمراقبة التغيرات البيئية، مثل تراجع الغطاء النباتي أو توسع المناطق العمرانية. كما يمكن استخدامها في حالات الطوارئ، مثل متابعة الفيضانات أو الحرائق.</a:t>
            </a:r>
          </a:p>
          <a:p>
            <a:pPr marL="0" indent="0" algn="r" rtl="1">
              <a:buNone/>
            </a:pPr>
            <a:endParaRP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TotalTime>
  <Words>1150</Words>
  <Application>Microsoft Office PowerPoint</Application>
  <PresentationFormat>Affichage à l'écran (4:3)</PresentationFormat>
  <Paragraphs>65</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Apex</vt:lpstr>
      <vt:lpstr>مدخل إلى الجيوماتيك</vt:lpstr>
      <vt:lpstr>تعريف الجيوماتيك</vt:lpstr>
      <vt:lpstr>المعلومة الجغرافية</vt:lpstr>
      <vt:lpstr>أهمية الجيوماتيك</vt:lpstr>
      <vt:lpstr>تخصصات الجيوماتيك</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خلاصة</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الجيوماتيك</dc:title>
  <dc:subject/>
  <dc:creator/>
  <cp:keywords/>
  <dc:description>generated using python-pptx</dc:description>
  <cp:lastModifiedBy>user</cp:lastModifiedBy>
  <cp:revision>7</cp:revision>
  <dcterms:created xsi:type="dcterms:W3CDTF">2013-01-27T09:14:16Z</dcterms:created>
  <dcterms:modified xsi:type="dcterms:W3CDTF">2026-04-20T18:38:28Z</dcterms:modified>
  <cp:category/>
</cp:coreProperties>
</file>