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78" r:id="rId3"/>
    <p:sldId id="270" r:id="rId4"/>
    <p:sldId id="272" r:id="rId5"/>
    <p:sldId id="286" r:id="rId6"/>
    <p:sldId id="271" r:id="rId7"/>
    <p:sldId id="273" r:id="rId8"/>
    <p:sldId id="274" r:id="rId9"/>
    <p:sldId id="275" r:id="rId10"/>
    <p:sldId id="276" r:id="rId11"/>
    <p:sldId id="279" r:id="rId12"/>
    <p:sldId id="280" r:id="rId13"/>
    <p:sldId id="281" r:id="rId14"/>
    <p:sldId id="269" r:id="rId15"/>
    <p:sldId id="277" r:id="rId16"/>
    <p:sldId id="282" r:id="rId17"/>
    <p:sldId id="257" r:id="rId18"/>
    <p:sldId id="268" r:id="rId19"/>
    <p:sldId id="283" r:id="rId20"/>
    <p:sldId id="259" r:id="rId21"/>
    <p:sldId id="260" r:id="rId22"/>
    <p:sldId id="261" r:id="rId23"/>
    <p:sldId id="284" r:id="rId24"/>
    <p:sldId id="285" r:id="rId25"/>
    <p:sldId id="287" r:id="rId26"/>
    <p:sldId id="288" r:id="rId27"/>
    <p:sldId id="262" r:id="rId28"/>
    <p:sldId id="263" r:id="rId29"/>
    <p:sldId id="264" r:id="rId30"/>
    <p:sldId id="28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1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0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A0690-643F-45D2-98F4-EC135C7CACCF}" type="datetimeFigureOut">
              <a:rPr lang="fr-FR" smtClean="0"/>
              <a:t>01/06/2021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0CBEA-9829-4311-AF5D-4E953407A1BE}" type="slidenum">
              <a:rPr lang="fr-FR" smtClean="0"/>
              <a:t>‹N°›</a:t>
            </a:fld>
            <a:endParaRPr lang="fr-FR"/>
          </a:p>
        </p:txBody>
      </p:sp>
    </p:spTree>
    <p:extLst>
      <p:ext uri="{BB962C8B-B14F-4D97-AF65-F5344CB8AC3E}">
        <p14:creationId xmlns:p14="http://schemas.microsoft.com/office/powerpoint/2010/main" val="152012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B8724CAB-AF76-4EED-9CB5-8DD4580521C3}" type="datetime1">
              <a:rPr lang="fr-FR" smtClean="0"/>
              <a:t>01/06/2021</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5FAAAB80-E263-4C47-9237-D648DF55D802}"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87C1774-0A86-48BB-B027-D86E76D80D1B}" type="datetime1">
              <a:rPr lang="fr-FR" smtClean="0"/>
              <a:t>01/06/2021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424C618-CA59-4A6C-A9B5-8A40E0CF64E6}" type="datetime1">
              <a:rPr lang="fr-FR" smtClean="0"/>
              <a:t>01/06/2021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10A2AB3-451B-489A-BB5F-9AE31A25817A}" type="datetime1">
              <a:rPr lang="fr-FR" smtClean="0"/>
              <a:t>01/06/2021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BE98BCAF-B0CF-400B-A66D-90B222461713}" type="datetime1">
              <a:rPr lang="fr-FR" smtClean="0"/>
              <a:t>01/06/2021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FAAAB80-E263-4C47-9237-D648DF55D802}"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3316568-92A9-4FA2-9066-2C9392E9A995}" type="datetime1">
              <a:rPr lang="fr-FR" smtClean="0"/>
              <a:t>01/06/2021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EB05884-89E4-4E07-ABCF-422B67A1B7F4}" type="datetime1">
              <a:rPr lang="fr-FR" smtClean="0"/>
              <a:t>01/06/2021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487CDFFE-DB06-4165-8CE4-DC780B4858F8}" type="datetime1">
              <a:rPr lang="fr-FR" smtClean="0"/>
              <a:t>01/06/2021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FA26D6D4-A837-40D7-82EF-00CF70F650F6}" type="datetime1">
              <a:rPr lang="fr-FR" smtClean="0"/>
              <a:t>01/06/2021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5FAAAB80-E263-4C47-9237-D648DF55D802}"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E53A1D3-5389-4ED2-B3F0-DC397411EAAD}" type="datetime1">
              <a:rPr lang="fr-FR" smtClean="0"/>
              <a:t>01/06/2021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FAAAB80-E263-4C47-9237-D648DF55D80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EF9B415-7020-45A0-BF7A-297BAD3FE0B4}" type="datetime1">
              <a:rPr lang="fr-FR" smtClean="0"/>
              <a:t>01/06/2021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FAAAB80-E263-4C47-9237-D648DF55D802}"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8A8157-5D6F-42CA-ADFE-BE1BED9D3E0E}" type="datetime1">
              <a:rPr lang="fr-FR" smtClean="0"/>
              <a:t>01/06/2021</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FAAAB80-E263-4C47-9237-D648DF55D802}"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71670" y="1500174"/>
            <a:ext cx="6386530" cy="2000264"/>
          </a:xfrm>
        </p:spPr>
        <p:txBody>
          <a:bodyPr>
            <a:normAutofit fontScale="90000"/>
          </a:bodyPr>
          <a:lstStyle/>
          <a:p>
            <a:pPr algn="ctr"/>
            <a:r>
              <a:rPr lang="fr-FR" dirty="0" smtClean="0"/>
              <a:t>La régulation de l’expression génique chez lez procaryotes</a:t>
            </a:r>
            <a:endParaRPr lang="fr-FR" dirty="0"/>
          </a:p>
        </p:txBody>
      </p:sp>
      <p:sp>
        <p:nvSpPr>
          <p:cNvPr id="3" name="Sous-titre 2"/>
          <p:cNvSpPr>
            <a:spLocks noGrp="1"/>
          </p:cNvSpPr>
          <p:nvPr>
            <p:ph type="subTitle" idx="1"/>
          </p:nvPr>
        </p:nvSpPr>
        <p:spPr>
          <a:xfrm>
            <a:off x="1357290" y="1357298"/>
            <a:ext cx="7406640" cy="2745432"/>
          </a:xfrm>
        </p:spPr>
        <p:txBody>
          <a:bodyPr/>
          <a:lstStyle/>
          <a:p>
            <a:pPr algn="r"/>
            <a:endParaRPr lang="fr-FR" dirty="0">
              <a:solidFill>
                <a:schemeClr val="accent3">
                  <a:lumMod val="75000"/>
                </a:schemeClr>
              </a:solidFill>
            </a:endParaRPr>
          </a:p>
        </p:txBody>
      </p:sp>
      <p:sp>
        <p:nvSpPr>
          <p:cNvPr id="4" name="ZoneTexte 3"/>
          <p:cNvSpPr txBox="1"/>
          <p:nvPr/>
        </p:nvSpPr>
        <p:spPr>
          <a:xfrm>
            <a:off x="4286216" y="6072206"/>
            <a:ext cx="4857784" cy="369332"/>
          </a:xfrm>
          <a:prstGeom prst="rect">
            <a:avLst/>
          </a:prstGeom>
          <a:noFill/>
        </p:spPr>
        <p:txBody>
          <a:bodyPr wrap="square" rtlCol="0">
            <a:spAutoFit/>
          </a:bodyPr>
          <a:lstStyle/>
          <a:p>
            <a:pPr algn="r"/>
            <a:r>
              <a:rPr lang="fr-FR" dirty="0" smtClean="0">
                <a:solidFill>
                  <a:schemeClr val="accent4">
                    <a:lumMod val="75000"/>
                  </a:schemeClr>
                </a:solidFill>
              </a:rPr>
              <a:t>Responsable de module Mme HAMDOUCHE</a:t>
            </a:r>
            <a:endParaRPr lang="fr-FR" dirty="0">
              <a:solidFill>
                <a:schemeClr val="accent4">
                  <a:lumMod val="75000"/>
                </a:schemeClr>
              </a:solidFill>
            </a:endParaRPr>
          </a:p>
        </p:txBody>
      </p:sp>
      <p:sp>
        <p:nvSpPr>
          <p:cNvPr id="6" name="Espace réservé du numéro de diapositive 5"/>
          <p:cNvSpPr>
            <a:spLocks noGrp="1"/>
          </p:cNvSpPr>
          <p:nvPr>
            <p:ph type="sldNum" sz="quarter" idx="12"/>
          </p:nvPr>
        </p:nvSpPr>
        <p:spPr/>
        <p:txBody>
          <a:bodyPr/>
          <a:lstStyle/>
          <a:p>
            <a:fld id="{5FAAAB80-E263-4C47-9237-D648DF55D802}" type="slidenum">
              <a:rPr lang="fr-FR" sz="1400" smtClean="0">
                <a:solidFill>
                  <a:schemeClr val="tx1"/>
                </a:solidFill>
              </a:rPr>
              <a:pPr/>
              <a:t>1</a:t>
            </a:fld>
            <a:endParaRPr lang="fr-FR" sz="1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latin typeface="Comic Sans MS" pitchFamily="66" charset="0"/>
              </a:rPr>
              <a:t>Lorsque Le Contrôle De La Transcription Est Négatif:</a:t>
            </a:r>
            <a:endParaRPr lang="fr-FR" sz="2000" dirty="0"/>
          </a:p>
        </p:txBody>
      </p:sp>
      <p:pic>
        <p:nvPicPr>
          <p:cNvPr id="6146" name="Picture 2"/>
          <p:cNvPicPr>
            <a:picLocks noGrp="1" noChangeAspect="1" noChangeArrowheads="1"/>
          </p:cNvPicPr>
          <p:nvPr>
            <p:ph idx="1"/>
          </p:nvPr>
        </p:nvPicPr>
        <p:blipFill>
          <a:blip r:embed="rId2"/>
          <a:stretch>
            <a:fillRect/>
          </a:stretch>
        </p:blipFill>
        <p:spPr bwMode="auto">
          <a:xfrm>
            <a:off x="1941560" y="1447800"/>
            <a:ext cx="6486429" cy="48006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4638"/>
            <a:ext cx="7862150" cy="1143000"/>
          </a:xfrm>
        </p:spPr>
        <p:txBody>
          <a:bodyPr>
            <a:normAutofit/>
          </a:bodyPr>
          <a:lstStyle/>
          <a:p>
            <a:r>
              <a:rPr lang="fr-FR" sz="2400" b="1" dirty="0" smtClean="0">
                <a:latin typeface="Comic Sans MS" pitchFamily="66" charset="0"/>
              </a:rPr>
              <a:t>Lorsque Le </a:t>
            </a:r>
            <a:r>
              <a:rPr lang="fr-FR" sz="2400" b="1" dirty="0" err="1" smtClean="0">
                <a:latin typeface="Comic Sans MS" pitchFamily="66" charset="0"/>
              </a:rPr>
              <a:t>Controle</a:t>
            </a:r>
            <a:r>
              <a:rPr lang="fr-FR" sz="2400" b="1" dirty="0" smtClean="0">
                <a:latin typeface="Comic Sans MS" pitchFamily="66" charset="0"/>
              </a:rPr>
              <a:t> De La Transcription Est Positif:</a:t>
            </a:r>
            <a:endParaRPr lang="fr-FR" sz="2400" dirty="0">
              <a:latin typeface="Comic Sans MS" pitchFamily="66"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690760" y="1447800"/>
            <a:ext cx="6988029" cy="48006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Comic Sans MS" pitchFamily="66" charset="0"/>
              </a:rPr>
              <a:t>Lorsque Le Contrôle De La Transcription Est Positif:</a:t>
            </a:r>
            <a:endParaRPr lang="fr-FR" sz="2400" dirty="0">
              <a:latin typeface="Comic Sans MS" pitchFamily="66"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285852" y="1447800"/>
            <a:ext cx="6997953" cy="48006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rPr>
              <a:t>Contrôle négatif : le répresseur inactive la transcription</a:t>
            </a:r>
          </a:p>
          <a:p>
            <a:endParaRPr lang="fr-FR" b="1" dirty="0" smtClean="0"/>
          </a:p>
          <a:p>
            <a:pPr>
              <a:buNone/>
            </a:pPr>
            <a:endParaRPr lang="fr-FR" b="1" dirty="0" smtClean="0"/>
          </a:p>
          <a:p>
            <a:r>
              <a:rPr lang="fr-FR" b="1" dirty="0" smtClean="0">
                <a:solidFill>
                  <a:srgbClr val="FF0000"/>
                </a:solidFill>
              </a:rPr>
              <a:t>Contrôle positif : l'activateur active la transcription</a:t>
            </a:r>
            <a:endParaRPr lang="fr-FR" dirty="0">
              <a:solidFill>
                <a:srgbClr val="FF0000"/>
              </a:solidFill>
            </a:endParaRPr>
          </a:p>
        </p:txBody>
      </p:sp>
      <p:sp>
        <p:nvSpPr>
          <p:cNvPr id="5" name="Espace réservé du numéro de diapositive 4"/>
          <p:cNvSpPr>
            <a:spLocks noGrp="1"/>
          </p:cNvSpPr>
          <p:nvPr>
            <p:ph type="sldNum" sz="quarter" idx="12"/>
          </p:nvPr>
        </p:nvSpPr>
        <p:spPr/>
        <p:txBody>
          <a:bodyPr/>
          <a:lstStyle/>
          <a:p>
            <a:fld id="{5FAAAB80-E263-4C47-9237-D648DF55D802}"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FF0000"/>
                </a:solidFill>
                <a:latin typeface="Comic Sans MS" pitchFamily="66" charset="0"/>
              </a:rPr>
              <a:t>Opéron</a:t>
            </a:r>
            <a:endParaRPr lang="fr-FR" dirty="0">
              <a:solidFill>
                <a:srgbClr val="FF0000"/>
              </a:solidFill>
              <a:latin typeface="Comic Sans MS" pitchFamily="66" charset="0"/>
            </a:endParaRPr>
          </a:p>
        </p:txBody>
      </p:sp>
      <p:sp>
        <p:nvSpPr>
          <p:cNvPr id="3" name="Espace réservé du contenu 2"/>
          <p:cNvSpPr>
            <a:spLocks noGrp="1"/>
          </p:cNvSpPr>
          <p:nvPr>
            <p:ph idx="1"/>
          </p:nvPr>
        </p:nvSpPr>
        <p:spPr/>
        <p:txBody>
          <a:bodyPr>
            <a:normAutofit lnSpcReduction="10000"/>
          </a:bodyPr>
          <a:lstStyle/>
          <a:p>
            <a:pPr algn="just"/>
            <a:r>
              <a:rPr lang="fr-FR" dirty="0" smtClean="0">
                <a:solidFill>
                  <a:schemeClr val="accent4">
                    <a:lumMod val="75000"/>
                  </a:schemeClr>
                </a:solidFill>
                <a:latin typeface="Comic Sans MS" pitchFamily="66" charset="0"/>
              </a:rPr>
              <a:t>Est une unité régulée d’expression des gènes dans laquelle on trouve un ensemble  de gènes structuraux, sous le contrôle d’un système régulateur unique</a:t>
            </a:r>
          </a:p>
          <a:p>
            <a:pPr algn="just">
              <a:buNone/>
            </a:pPr>
            <a:endParaRPr lang="fr-FR" dirty="0" smtClean="0">
              <a:latin typeface="Comic Sans MS" pitchFamily="66" charset="0"/>
            </a:endParaRPr>
          </a:p>
          <a:p>
            <a:pPr algn="just"/>
            <a:r>
              <a:rPr lang="fr-FR" dirty="0" smtClean="0">
                <a:solidFill>
                  <a:schemeClr val="accent4">
                    <a:lumMod val="75000"/>
                  </a:schemeClr>
                </a:solidFill>
                <a:latin typeface="Comic Sans MS" pitchFamily="66" charset="0"/>
              </a:rPr>
              <a:t>Cet opéron est contrôlé par une protéine de régulation (répresseur ou activateur) codée par un gène de régulation spécifique.</a:t>
            </a:r>
            <a:endParaRPr lang="fr-FR" dirty="0">
              <a:solidFill>
                <a:schemeClr val="accent4">
                  <a:lumMod val="75000"/>
                </a:schemeClr>
              </a:solidFill>
              <a:latin typeface="Comic Sans MS" pitchFamily="66" charset="0"/>
            </a:endParaRPr>
          </a:p>
        </p:txBody>
      </p:sp>
      <p:sp>
        <p:nvSpPr>
          <p:cNvPr id="5" name="Espace réservé du numéro de diapositive 4"/>
          <p:cNvSpPr>
            <a:spLocks noGrp="1"/>
          </p:cNvSpPr>
          <p:nvPr>
            <p:ph type="sldNum" sz="quarter" idx="12"/>
          </p:nvPr>
        </p:nvSpPr>
        <p:spPr/>
        <p:txBody>
          <a:bodyPr/>
          <a:lstStyle/>
          <a:p>
            <a:fld id="{5FAAAB80-E263-4C47-9237-D648DF55D802}"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srcRect/>
          <a:stretch>
            <a:fillRect/>
          </a:stretch>
        </p:blipFill>
        <p:spPr bwMode="auto">
          <a:xfrm>
            <a:off x="1357290" y="214290"/>
            <a:ext cx="7077105" cy="3179775"/>
          </a:xfrm>
          <a:prstGeom prst="rect">
            <a:avLst/>
          </a:prstGeom>
          <a:noFill/>
          <a:ln w="9525">
            <a:noFill/>
            <a:miter lim="800000"/>
            <a:headEnd/>
            <a:tailEnd/>
          </a:ln>
          <a:effectLst/>
        </p:spPr>
      </p:pic>
      <p:sp>
        <p:nvSpPr>
          <p:cNvPr id="4" name="Rectangle 3"/>
          <p:cNvSpPr/>
          <p:nvPr/>
        </p:nvSpPr>
        <p:spPr>
          <a:xfrm>
            <a:off x="1000100" y="3643314"/>
            <a:ext cx="7786742" cy="2246769"/>
          </a:xfrm>
          <a:prstGeom prst="rect">
            <a:avLst/>
          </a:prstGeom>
        </p:spPr>
        <p:txBody>
          <a:bodyPr wrap="square">
            <a:spAutoFit/>
          </a:bodyPr>
          <a:lstStyle/>
          <a:p>
            <a:pPr algn="just">
              <a:buFont typeface="Wingdings" pitchFamily="2" charset="2"/>
              <a:buChar char="q"/>
            </a:pPr>
            <a:r>
              <a:rPr lang="fr-FR" sz="2000" b="1" dirty="0" smtClean="0">
                <a:solidFill>
                  <a:schemeClr val="accent1">
                    <a:lumMod val="60000"/>
                    <a:lumOff val="40000"/>
                  </a:schemeClr>
                </a:solidFill>
                <a:latin typeface="Comic Sans MS" pitchFamily="66" charset="0"/>
              </a:rPr>
              <a:t> tous ces gènes sont transcrits en un </a:t>
            </a:r>
            <a:r>
              <a:rPr lang="fr-FR" sz="2000" b="1" dirty="0" err="1" smtClean="0">
                <a:solidFill>
                  <a:schemeClr val="accent1">
                    <a:lumMod val="60000"/>
                    <a:lumOff val="40000"/>
                  </a:schemeClr>
                </a:solidFill>
                <a:latin typeface="Comic Sans MS" pitchFamily="66" charset="0"/>
              </a:rPr>
              <a:t>ARNm</a:t>
            </a:r>
            <a:r>
              <a:rPr lang="fr-FR" sz="2000" b="1" dirty="0" smtClean="0">
                <a:solidFill>
                  <a:schemeClr val="accent1">
                    <a:lumMod val="60000"/>
                    <a:lumOff val="40000"/>
                  </a:schemeClr>
                </a:solidFill>
                <a:latin typeface="Comic Sans MS" pitchFamily="66" charset="0"/>
              </a:rPr>
              <a:t> simple</a:t>
            </a:r>
          </a:p>
          <a:p>
            <a:pPr algn="just"/>
            <a:endParaRPr lang="fr-FR" sz="2000" b="1" dirty="0" smtClean="0">
              <a:solidFill>
                <a:schemeClr val="accent1">
                  <a:lumMod val="60000"/>
                  <a:lumOff val="40000"/>
                </a:schemeClr>
              </a:solidFill>
              <a:latin typeface="Comic Sans MS" pitchFamily="66" charset="0"/>
            </a:endParaRPr>
          </a:p>
          <a:p>
            <a:pPr algn="just">
              <a:buFont typeface="Wingdings" pitchFamily="2" charset="2"/>
              <a:buChar char="q"/>
            </a:pPr>
            <a:r>
              <a:rPr lang="fr-FR" sz="2000" b="1" dirty="0" smtClean="0">
                <a:solidFill>
                  <a:schemeClr val="accent1">
                    <a:lumMod val="60000"/>
                    <a:lumOff val="40000"/>
                  </a:schemeClr>
                </a:solidFill>
                <a:latin typeface="Comic Sans MS" pitchFamily="66" charset="0"/>
              </a:rPr>
              <a:t> chaque section de ces </a:t>
            </a:r>
            <a:r>
              <a:rPr lang="fr-FR" sz="2000" b="1" dirty="0" err="1" smtClean="0">
                <a:solidFill>
                  <a:schemeClr val="accent1">
                    <a:lumMod val="60000"/>
                    <a:lumOff val="40000"/>
                  </a:schemeClr>
                </a:solidFill>
                <a:latin typeface="Comic Sans MS" pitchFamily="66" charset="0"/>
              </a:rPr>
              <a:t>ARNm</a:t>
            </a:r>
            <a:r>
              <a:rPr lang="fr-FR" sz="2000" b="1" dirty="0" smtClean="0">
                <a:solidFill>
                  <a:schemeClr val="accent1">
                    <a:lumMod val="60000"/>
                    <a:lumOff val="40000"/>
                  </a:schemeClr>
                </a:solidFill>
                <a:latin typeface="Comic Sans MS" pitchFamily="66" charset="0"/>
              </a:rPr>
              <a:t> (appelés </a:t>
            </a:r>
            <a:r>
              <a:rPr lang="fr-FR" sz="2000" b="1" dirty="0" err="1" smtClean="0">
                <a:solidFill>
                  <a:schemeClr val="accent1">
                    <a:lumMod val="60000"/>
                    <a:lumOff val="40000"/>
                  </a:schemeClr>
                </a:solidFill>
                <a:latin typeface="Comic Sans MS" pitchFamily="66" charset="0"/>
              </a:rPr>
              <a:t>ARNm</a:t>
            </a:r>
            <a:r>
              <a:rPr lang="fr-FR" sz="2000" b="1" dirty="0" smtClean="0">
                <a:solidFill>
                  <a:schemeClr val="accent1">
                    <a:lumMod val="60000"/>
                    <a:lumOff val="40000"/>
                  </a:schemeClr>
                </a:solidFill>
                <a:latin typeface="Comic Sans MS" pitchFamily="66" charset="0"/>
              </a:rPr>
              <a:t> polycistroniques) peut alors être traduite indépendamment</a:t>
            </a:r>
          </a:p>
          <a:p>
            <a:pPr algn="just"/>
            <a:endParaRPr lang="fr-FR" sz="2000" b="1" dirty="0" smtClean="0">
              <a:solidFill>
                <a:schemeClr val="accent1">
                  <a:lumMod val="60000"/>
                  <a:lumOff val="40000"/>
                </a:schemeClr>
              </a:solidFill>
              <a:latin typeface="Comic Sans MS" pitchFamily="66" charset="0"/>
            </a:endParaRPr>
          </a:p>
          <a:p>
            <a:pPr algn="just">
              <a:buFont typeface="Wingdings" pitchFamily="2" charset="2"/>
              <a:buChar char="q"/>
            </a:pPr>
            <a:r>
              <a:rPr lang="fr-FR" sz="2000" b="1" dirty="0" smtClean="0">
                <a:solidFill>
                  <a:schemeClr val="accent1">
                    <a:lumMod val="60000"/>
                    <a:lumOff val="40000"/>
                  </a:schemeClr>
                </a:solidFill>
                <a:latin typeface="Comic Sans MS" pitchFamily="66" charset="0"/>
              </a:rPr>
              <a:t> les gènes d’un opéron donne codent souvent pour plusieurs enzymes actives dans une même voie métabolique</a:t>
            </a:r>
            <a:endParaRPr lang="fr-FR" sz="2000" b="1" dirty="0">
              <a:solidFill>
                <a:schemeClr val="accent1">
                  <a:lumMod val="60000"/>
                  <a:lumOff val="40000"/>
                </a:schemeClr>
              </a:solidFill>
              <a:latin typeface="Comic Sans MS" pitchFamily="66" charset="0"/>
            </a:endParaRPr>
          </a:p>
        </p:txBody>
      </p:sp>
      <p:sp>
        <p:nvSpPr>
          <p:cNvPr id="6" name="Espace réservé du numéro de diapositive 5"/>
          <p:cNvSpPr>
            <a:spLocks noGrp="1"/>
          </p:cNvSpPr>
          <p:nvPr>
            <p:ph type="sldNum" sz="quarter" idx="12"/>
          </p:nvPr>
        </p:nvSpPr>
        <p:spPr/>
        <p:txBody>
          <a:bodyPr/>
          <a:lstStyle/>
          <a:p>
            <a:fld id="{5FAAAB80-E263-4C47-9237-D648DF55D802}"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itchFamily="66" charset="0"/>
              </a:rPr>
              <a:t>Opéron Lac</a:t>
            </a:r>
            <a:endParaRPr lang="fr-FR" dirty="0"/>
          </a:p>
        </p:txBody>
      </p:sp>
      <p:pic>
        <p:nvPicPr>
          <p:cNvPr id="3074" name="Picture 2"/>
          <p:cNvPicPr>
            <a:picLocks noGrp="1" noChangeAspect="1" noChangeArrowheads="1"/>
          </p:cNvPicPr>
          <p:nvPr>
            <p:ph idx="1"/>
          </p:nvPr>
        </p:nvPicPr>
        <p:blipFill>
          <a:blip r:embed="rId2"/>
          <a:srcRect/>
          <a:stretch>
            <a:fillRect/>
          </a:stretch>
        </p:blipFill>
        <p:spPr bwMode="auto">
          <a:xfrm>
            <a:off x="1435100" y="2142931"/>
            <a:ext cx="7499350" cy="3410338"/>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itchFamily="66" charset="0"/>
              </a:rPr>
              <a:t>Opéron Lac</a:t>
            </a:r>
            <a:endParaRPr lang="fr-FR" dirty="0">
              <a:latin typeface="Comic Sans MS" pitchFamily="66" charset="0"/>
            </a:endParaRPr>
          </a:p>
        </p:txBody>
      </p:sp>
      <p:pic>
        <p:nvPicPr>
          <p:cNvPr id="1026" name="Picture 2"/>
          <p:cNvPicPr>
            <a:picLocks noGrp="1" noChangeAspect="1" noChangeArrowheads="1"/>
          </p:cNvPicPr>
          <p:nvPr>
            <p:ph idx="1"/>
          </p:nvPr>
        </p:nvPicPr>
        <p:blipFill>
          <a:blip r:embed="rId2"/>
          <a:stretch>
            <a:fillRect/>
          </a:stretch>
        </p:blipFill>
        <p:spPr bwMode="auto">
          <a:xfrm>
            <a:off x="1565861" y="1447800"/>
            <a:ext cx="7237828" cy="4800600"/>
          </a:xfrm>
          <a:prstGeom prst="rect">
            <a:avLst/>
          </a:prstGeom>
          <a:noFill/>
          <a:ln w="9525">
            <a:noFill/>
            <a:miter lim="800000"/>
            <a:headEnd/>
            <a:tailEnd/>
          </a:ln>
          <a:effectLst/>
        </p:spPr>
      </p:pic>
      <p:sp>
        <p:nvSpPr>
          <p:cNvPr id="4" name="ZoneTexte 3"/>
          <p:cNvSpPr txBox="1"/>
          <p:nvPr/>
        </p:nvSpPr>
        <p:spPr>
          <a:xfrm>
            <a:off x="1000100" y="4071942"/>
            <a:ext cx="8001056" cy="584775"/>
          </a:xfrm>
          <a:prstGeom prst="rect">
            <a:avLst/>
          </a:prstGeom>
          <a:noFill/>
        </p:spPr>
        <p:txBody>
          <a:bodyPr wrap="square" rtlCol="0">
            <a:spAutoFit/>
          </a:bodyPr>
          <a:lstStyle/>
          <a:p>
            <a:r>
              <a:rPr lang="fr-FR" sz="1600" dirty="0" smtClean="0">
                <a:latin typeface="Comic Sans MS" pitchFamily="66" charset="0"/>
              </a:rPr>
              <a:t>lactose : disaccharide pouvant être utilise comme source de carbone unique pour la croissance d’E. coli.</a:t>
            </a:r>
            <a:endParaRPr lang="fr-FR" sz="1600" dirty="0">
              <a:latin typeface="Comic Sans MS" pitchFamily="66" charset="0"/>
            </a:endParaRPr>
          </a:p>
        </p:txBody>
      </p:sp>
      <p:pic>
        <p:nvPicPr>
          <p:cNvPr id="6147" name="Picture 3"/>
          <p:cNvPicPr>
            <a:picLocks noChangeAspect="1" noChangeArrowheads="1"/>
          </p:cNvPicPr>
          <p:nvPr/>
        </p:nvPicPr>
        <p:blipFill>
          <a:blip r:embed="rId3"/>
          <a:srcRect/>
          <a:stretch>
            <a:fillRect/>
          </a:stretch>
        </p:blipFill>
        <p:spPr bwMode="auto">
          <a:xfrm>
            <a:off x="1142976" y="1643050"/>
            <a:ext cx="7529537" cy="2228850"/>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5FAAAB80-E263-4C47-9237-D648DF55D802}"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wipe(down)">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6147"/>
                                        </p:tgtEl>
                                      </p:cBhvr>
                                    </p:animEffect>
                                    <p:set>
                                      <p:cBhvr>
                                        <p:cTn id="32"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itchFamily="66" charset="0"/>
              </a:rPr>
              <a:t>Opéron Lac</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1071538" y="1214422"/>
            <a:ext cx="8072462" cy="535785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1142976" y="2500306"/>
            <a:ext cx="7858180" cy="2009775"/>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142976" y="785794"/>
            <a:ext cx="7786742" cy="5429288"/>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5FAAAB80-E263-4C47-9237-D648DF55D802}"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146"/>
                                        </p:tgtEl>
                                      </p:cBhvr>
                                    </p:animEffect>
                                    <p:set>
                                      <p:cBhvr>
                                        <p:cTn id="12" dur="1" fill="hold">
                                          <p:stCondLst>
                                            <p:cond delay="499"/>
                                          </p:stCondLst>
                                        </p:cTn>
                                        <p:tgtEl>
                                          <p:spTgt spid="61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itchFamily="66" charset="0"/>
              </a:rPr>
              <a:t>Opéron Lac</a:t>
            </a: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1489627" y="1447800"/>
            <a:ext cx="7390296" cy="48006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74638"/>
            <a:ext cx="7790712" cy="1143000"/>
          </a:xfrm>
        </p:spPr>
        <p:txBody>
          <a:bodyPr>
            <a:normAutofit/>
          </a:bodyPr>
          <a:lstStyle/>
          <a:p>
            <a:r>
              <a:rPr lang="fr-FR" sz="2400" dirty="0" smtClean="0">
                <a:solidFill>
                  <a:srgbClr val="FF0000"/>
                </a:solidFill>
              </a:rPr>
              <a:t>La régulation de l’expression génique</a:t>
            </a:r>
            <a:endParaRPr lang="fr-FR" sz="2400" dirty="0">
              <a:solidFill>
                <a:srgbClr val="FF0000"/>
              </a:solidFill>
            </a:endParaRPr>
          </a:p>
        </p:txBody>
      </p:sp>
      <p:sp>
        <p:nvSpPr>
          <p:cNvPr id="3" name="Espace réservé du contenu 2"/>
          <p:cNvSpPr>
            <a:spLocks noGrp="1"/>
          </p:cNvSpPr>
          <p:nvPr>
            <p:ph idx="1"/>
          </p:nvPr>
        </p:nvSpPr>
        <p:spPr/>
        <p:txBody>
          <a:bodyPr/>
          <a:lstStyle/>
          <a:p>
            <a:pPr algn="ctr">
              <a:buNone/>
            </a:pPr>
            <a:r>
              <a:rPr lang="fr-FR" b="1" dirty="0" smtClean="0">
                <a:solidFill>
                  <a:schemeClr val="tx2">
                    <a:lumMod val="60000"/>
                    <a:lumOff val="40000"/>
                  </a:schemeClr>
                </a:solidFill>
                <a:latin typeface="Cambria" pitchFamily="18" charset="0"/>
              </a:rPr>
              <a:t>Pour répondre aux conditions changeantes de l’environnement immédiat</a:t>
            </a:r>
            <a:endParaRPr lang="fr-FR" b="1" dirty="0">
              <a:solidFill>
                <a:schemeClr val="tx2">
                  <a:lumMod val="60000"/>
                  <a:lumOff val="40000"/>
                </a:schemeClr>
              </a:solidFill>
              <a:latin typeface="Cambria" pitchFamily="18" charset="0"/>
            </a:endParaRPr>
          </a:p>
        </p:txBody>
      </p:sp>
      <p:sp>
        <p:nvSpPr>
          <p:cNvPr id="5" name="Espace réservé du numéro de diapositive 4"/>
          <p:cNvSpPr>
            <a:spLocks noGrp="1"/>
          </p:cNvSpPr>
          <p:nvPr>
            <p:ph type="sldNum" sz="quarter" idx="12"/>
          </p:nvPr>
        </p:nvSpPr>
        <p:spPr/>
        <p:txBody>
          <a:bodyPr/>
          <a:lstStyle/>
          <a:p>
            <a:fld id="{5FAAAB80-E263-4C47-9237-D648DF55D802}"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srcRect/>
          <a:stretch>
            <a:fillRect/>
          </a:stretch>
        </p:blipFill>
        <p:spPr bwMode="auto">
          <a:xfrm>
            <a:off x="0" y="0"/>
            <a:ext cx="10220325" cy="7219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srcRect/>
          <a:stretch>
            <a:fillRect/>
          </a:stretch>
        </p:blipFill>
        <p:spPr bwMode="auto">
          <a:xfrm>
            <a:off x="0" y="0"/>
            <a:ext cx="10220325" cy="7219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srcRect/>
          <a:stretch>
            <a:fillRect/>
          </a:stretch>
        </p:blipFill>
        <p:spPr bwMode="auto">
          <a:xfrm>
            <a:off x="0" y="0"/>
            <a:ext cx="10220325" cy="7219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srcRect/>
          <a:stretch>
            <a:fillRect/>
          </a:stretch>
        </p:blipFill>
        <p:spPr bwMode="auto">
          <a:xfrm>
            <a:off x="1214414" y="2357438"/>
            <a:ext cx="7929585" cy="2928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srcRect/>
          <a:stretch>
            <a:fillRect/>
          </a:stretch>
        </p:blipFill>
        <p:spPr bwMode="auto">
          <a:xfrm>
            <a:off x="1671638" y="2328863"/>
            <a:ext cx="5800725" cy="2200275"/>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srcRect/>
          <a:stretch>
            <a:fillRect/>
          </a:stretch>
        </p:blipFill>
        <p:spPr bwMode="auto">
          <a:xfrm>
            <a:off x="785786" y="2000240"/>
            <a:ext cx="8358214" cy="283846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1214414" y="642919"/>
            <a:ext cx="7929585" cy="571504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srcRect/>
          <a:stretch>
            <a:fillRect/>
          </a:stretch>
        </p:blipFill>
        <p:spPr bwMode="auto">
          <a:xfrm>
            <a:off x="0" y="0"/>
            <a:ext cx="10220325" cy="7219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srcRect/>
          <a:stretch>
            <a:fillRect/>
          </a:stretch>
        </p:blipFill>
        <p:spPr bwMode="auto">
          <a:xfrm>
            <a:off x="0" y="0"/>
            <a:ext cx="10220325" cy="7219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a:srcRect/>
          <a:stretch>
            <a:fillRect/>
          </a:stretch>
        </p:blipFill>
        <p:spPr bwMode="auto">
          <a:xfrm>
            <a:off x="0" y="0"/>
            <a:ext cx="10220325" cy="721995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5FAAAB80-E263-4C47-9237-D648DF55D802}"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rgbClr val="FF0000"/>
                </a:solidFill>
                <a:latin typeface="Comic Sans MS" pitchFamily="66" charset="0"/>
              </a:rPr>
              <a:t>Définition: </a:t>
            </a:r>
            <a:r>
              <a:rPr lang="fr-FR" dirty="0" smtClean="0">
                <a:latin typeface="Comic Sans MS" pitchFamily="66" charset="0"/>
              </a:rPr>
              <a:t/>
            </a:r>
            <a:br>
              <a:rPr lang="fr-FR" dirty="0" smtClean="0">
                <a:latin typeface="Comic Sans MS" pitchFamily="66" charset="0"/>
              </a:rPr>
            </a:br>
            <a:endParaRPr lang="fr-FR" dirty="0"/>
          </a:p>
        </p:txBody>
      </p:sp>
      <p:sp>
        <p:nvSpPr>
          <p:cNvPr id="3" name="Espace réservé du contenu 2"/>
          <p:cNvSpPr>
            <a:spLocks noGrp="1"/>
          </p:cNvSpPr>
          <p:nvPr>
            <p:ph idx="1"/>
          </p:nvPr>
        </p:nvSpPr>
        <p:spPr>
          <a:xfrm>
            <a:off x="1000100" y="1447800"/>
            <a:ext cx="7933588" cy="4800600"/>
          </a:xfrm>
        </p:spPr>
        <p:txBody>
          <a:bodyPr>
            <a:normAutofit/>
          </a:bodyPr>
          <a:lstStyle/>
          <a:p>
            <a:pPr algn="just">
              <a:buNone/>
            </a:pPr>
            <a:r>
              <a:rPr lang="fr-FR" dirty="0" smtClean="0">
                <a:solidFill>
                  <a:schemeClr val="accent2">
                    <a:lumMod val="60000"/>
                    <a:lumOff val="40000"/>
                  </a:schemeClr>
                </a:solidFill>
                <a:latin typeface="Comic Sans MS" pitchFamily="66" charset="0"/>
              </a:rPr>
              <a:t>l’ensemble des mécanismes et des systèmes qui contrôlent l’expression des gènes.</a:t>
            </a:r>
          </a:p>
          <a:p>
            <a:pPr algn="just">
              <a:buNone/>
            </a:pPr>
            <a:r>
              <a:rPr lang="fr-FR" dirty="0" smtClean="0">
                <a:solidFill>
                  <a:schemeClr val="tx2">
                    <a:lumMod val="60000"/>
                    <a:lumOff val="40000"/>
                  </a:schemeClr>
                </a:solidFill>
                <a:latin typeface="Comic Sans MS" pitchFamily="66" charset="0"/>
              </a:rPr>
              <a:t>Un moyen pour la cellule de développer des mécanismes qui lui permettent de réprimer les gènes qui codent pour des protéines inutiles et de les activer au moment ou ils deviennent nécessaires </a:t>
            </a:r>
            <a:endParaRPr lang="fr-FR" dirty="0">
              <a:solidFill>
                <a:schemeClr val="tx2">
                  <a:lumMod val="60000"/>
                  <a:lumOff val="40000"/>
                </a:schemeClr>
              </a:solidFill>
              <a:latin typeface="Comic Sans MS" pitchFamily="66" charset="0"/>
            </a:endParaRPr>
          </a:p>
        </p:txBody>
      </p:sp>
      <p:sp>
        <p:nvSpPr>
          <p:cNvPr id="5" name="Espace réservé du numéro de diapositive 4"/>
          <p:cNvSpPr>
            <a:spLocks noGrp="1"/>
          </p:cNvSpPr>
          <p:nvPr>
            <p:ph type="sldNum" sz="quarter" idx="12"/>
          </p:nvPr>
        </p:nvSpPr>
        <p:spPr/>
        <p:txBody>
          <a:bodyPr/>
          <a:lstStyle/>
          <a:p>
            <a:fld id="{5FAAAB80-E263-4C47-9237-D648DF55D802}"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3">
                                            <p:txEl>
                                              <p:pRg st="1" end="1"/>
                                            </p:txEl>
                                          </p:spTgt>
                                        </p:tgtEl>
                                      </p:cBhvr>
                                    </p:animEffect>
                                    <p:set>
                                      <p:cBhvr>
                                        <p:cTn id="2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srcRect/>
          <a:stretch>
            <a:fillRect/>
          </a:stretch>
        </p:blipFill>
        <p:spPr bwMode="auto">
          <a:xfrm>
            <a:off x="1285852" y="285728"/>
            <a:ext cx="7858148" cy="6215106"/>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30</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stretch>
            <a:fillRect/>
          </a:stretch>
        </p:blipFill>
        <p:spPr bwMode="auto">
          <a:xfrm>
            <a:off x="1435100" y="1782128"/>
            <a:ext cx="7499350" cy="4131944"/>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000100" y="0"/>
            <a:ext cx="7344016" cy="664371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La régulation de la transcription chez les procaryotes</a:t>
            </a:r>
            <a:endParaRPr lang="fr-FR" dirty="0"/>
          </a:p>
        </p:txBody>
      </p:sp>
      <p:pic>
        <p:nvPicPr>
          <p:cNvPr id="1026" name="Picture 2"/>
          <p:cNvPicPr>
            <a:picLocks noGrp="1" noChangeAspect="1" noChangeArrowheads="1"/>
          </p:cNvPicPr>
          <p:nvPr>
            <p:ph idx="1"/>
          </p:nvPr>
        </p:nvPicPr>
        <p:blipFill>
          <a:blip r:embed="rId2"/>
          <a:stretch>
            <a:fillRect/>
          </a:stretch>
        </p:blipFill>
        <p:spPr bwMode="auto">
          <a:xfrm>
            <a:off x="1722437" y="2628900"/>
            <a:ext cx="6924675" cy="24384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stretch>
            <a:fillRect/>
          </a:stretch>
        </p:blipFill>
        <p:spPr bwMode="auto">
          <a:xfrm>
            <a:off x="1485064" y="1447800"/>
            <a:ext cx="7399421" cy="48006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a:stretch>
            <a:fillRect/>
          </a:stretch>
        </p:blipFill>
        <p:spPr bwMode="auto">
          <a:xfrm>
            <a:off x="1435100" y="1908459"/>
            <a:ext cx="7499350" cy="3879282"/>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u="sng" dirty="0" smtClean="0">
                <a:solidFill>
                  <a:srgbClr val="D119D5"/>
                </a:solidFill>
                <a:latin typeface="Cambria" pitchFamily="18" charset="0"/>
              </a:rPr>
              <a:t>Contrôles positif - </a:t>
            </a:r>
            <a:r>
              <a:rPr lang="fr-FR" sz="2400" b="1" u="sng" dirty="0" err="1" smtClean="0">
                <a:solidFill>
                  <a:srgbClr val="D119D5"/>
                </a:solidFill>
                <a:latin typeface="Cambria" pitchFamily="18" charset="0"/>
              </a:rPr>
              <a:t>negatif</a:t>
            </a:r>
            <a:r>
              <a:rPr lang="fr-FR" sz="2000" b="1" dirty="0" smtClean="0">
                <a:latin typeface="Comic Sans MS" pitchFamily="66" charset="0"/>
              </a:rPr>
              <a:t/>
            </a:r>
            <a:br>
              <a:rPr lang="fr-FR" sz="2000" b="1" dirty="0" smtClean="0">
                <a:latin typeface="Comic Sans MS" pitchFamily="66" charset="0"/>
              </a:rPr>
            </a:br>
            <a:r>
              <a:rPr lang="fr-FR" sz="2000" b="1" dirty="0" smtClean="0">
                <a:latin typeface="Comic Sans MS" pitchFamily="66" charset="0"/>
              </a:rPr>
              <a:t>Lorsque Le Contrôle De La Transcription Est Négatif:</a:t>
            </a:r>
            <a:endParaRPr lang="fr-FR" sz="2000" dirty="0">
              <a:latin typeface="Comic Sans MS" pitchFamily="66" charset="0"/>
            </a:endParaRPr>
          </a:p>
        </p:txBody>
      </p:sp>
      <p:pic>
        <p:nvPicPr>
          <p:cNvPr id="5122" name="Picture 2"/>
          <p:cNvPicPr>
            <a:picLocks noGrp="1" noChangeAspect="1" noChangeArrowheads="1"/>
          </p:cNvPicPr>
          <p:nvPr>
            <p:ph idx="1"/>
          </p:nvPr>
        </p:nvPicPr>
        <p:blipFill>
          <a:blip r:embed="rId2"/>
          <a:stretch>
            <a:fillRect/>
          </a:stretch>
        </p:blipFill>
        <p:spPr bwMode="auto">
          <a:xfrm>
            <a:off x="1437323" y="1447800"/>
            <a:ext cx="7494904" cy="48006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5FAAAB80-E263-4C47-9237-D648DF55D802}" type="slidenum">
              <a:rPr lang="fr-FR" smtClean="0"/>
              <a:pPr/>
              <a:t>9</a:t>
            </a:fld>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605</TotalTime>
  <Words>272</Words>
  <Application>Microsoft Office PowerPoint</Application>
  <PresentationFormat>Affichage à l'écran (4:3)</PresentationFormat>
  <Paragraphs>60</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Calibri</vt:lpstr>
      <vt:lpstr>Cambria</vt:lpstr>
      <vt:lpstr>Comic Sans MS</vt:lpstr>
      <vt:lpstr>Gill Sans MT</vt:lpstr>
      <vt:lpstr>Verdana</vt:lpstr>
      <vt:lpstr>Wingdings</vt:lpstr>
      <vt:lpstr>Wingdings 2</vt:lpstr>
      <vt:lpstr>Solstice</vt:lpstr>
      <vt:lpstr>La régulation de l’expression génique chez lez procaryotes</vt:lpstr>
      <vt:lpstr>La régulation de l’expression génique</vt:lpstr>
      <vt:lpstr>Définition:  </vt:lpstr>
      <vt:lpstr>Présentation PowerPoint</vt:lpstr>
      <vt:lpstr>Présentation PowerPoint</vt:lpstr>
      <vt:lpstr>La régulation de la transcription chez les procaryotes</vt:lpstr>
      <vt:lpstr>Présentation PowerPoint</vt:lpstr>
      <vt:lpstr>Présentation PowerPoint</vt:lpstr>
      <vt:lpstr>Contrôles positif - negatif Lorsque Le Contrôle De La Transcription Est Négatif:</vt:lpstr>
      <vt:lpstr>Lorsque Le Contrôle De La Transcription Est Négatif:</vt:lpstr>
      <vt:lpstr>Lorsque Le Controle De La Transcription Est Positif:</vt:lpstr>
      <vt:lpstr>Lorsque Le Contrôle De La Transcription Est Positif:</vt:lpstr>
      <vt:lpstr>Présentation PowerPoint</vt:lpstr>
      <vt:lpstr>Opéron</vt:lpstr>
      <vt:lpstr>Présentation PowerPoint</vt:lpstr>
      <vt:lpstr>Opéron Lac</vt:lpstr>
      <vt:lpstr>Opéron Lac</vt:lpstr>
      <vt:lpstr>Opéron Lac</vt:lpstr>
      <vt:lpstr>Opéron Lac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GAMEPOWER</dc:creator>
  <cp:lastModifiedBy>Utilisateur Windows</cp:lastModifiedBy>
  <cp:revision>38</cp:revision>
  <dcterms:created xsi:type="dcterms:W3CDTF">2014-03-18T16:15:33Z</dcterms:created>
  <dcterms:modified xsi:type="dcterms:W3CDTF">2021-06-01T08:51:51Z</dcterms:modified>
</cp:coreProperties>
</file>