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7" r:id="rId2"/>
    <p:sldId id="264" r:id="rId3"/>
    <p:sldId id="265" r:id="rId4"/>
    <p:sldId id="266" r:id="rId5"/>
    <p:sldId id="267" r:id="rId6"/>
    <p:sldId id="258" r:id="rId7"/>
    <p:sldId id="259" r:id="rId8"/>
    <p:sldId id="260" r:id="rId9"/>
    <p:sldId id="261" r:id="rId10"/>
    <p:sldId id="262" r:id="rId11"/>
    <p:sldId id="263" r:id="rId12"/>
    <p:sldId id="268"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CFBD04C3-64DA-4722-9E63-7881A04B9EF0}" type="datetimeFigureOut">
              <a:rPr lang="fr-FR" smtClean="0"/>
              <a:t>12/01/2021</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6B7ACC1-C721-489E-A449-3D307336EFBD}" type="slidenum">
              <a:rPr lang="fr-FR" smtClean="0"/>
              <a:t>‹N°›</a:t>
            </a:fld>
            <a:endParaRPr lang="fr-FR"/>
          </a:p>
        </p:txBody>
      </p:sp>
    </p:spTree>
    <p:extLst>
      <p:ext uri="{BB962C8B-B14F-4D97-AF65-F5344CB8AC3E}">
        <p14:creationId xmlns:p14="http://schemas.microsoft.com/office/powerpoint/2010/main" val="2565510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CFBD04C3-64DA-4722-9E63-7881A04B9EF0}" type="datetimeFigureOut">
              <a:rPr lang="fr-FR" smtClean="0"/>
              <a:t>12/01/2021</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6B7ACC1-C721-489E-A449-3D307336EFBD}" type="slidenum">
              <a:rPr lang="fr-FR" smtClean="0"/>
              <a:t>‹N°›</a:t>
            </a:fld>
            <a:endParaRPr lang="fr-FR"/>
          </a:p>
        </p:txBody>
      </p:sp>
    </p:spTree>
    <p:extLst>
      <p:ext uri="{BB962C8B-B14F-4D97-AF65-F5344CB8AC3E}">
        <p14:creationId xmlns:p14="http://schemas.microsoft.com/office/powerpoint/2010/main" val="1835112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CFBD04C3-64DA-4722-9E63-7881A04B9EF0}" type="datetimeFigureOut">
              <a:rPr lang="fr-FR" smtClean="0"/>
              <a:t>12/01/2021</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6B7ACC1-C721-489E-A449-3D307336EFBD}"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225386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CFBD04C3-64DA-4722-9E63-7881A04B9EF0}" type="datetimeFigureOut">
              <a:rPr lang="fr-FR" smtClean="0"/>
              <a:t>12/01/2021</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6B7ACC1-C721-489E-A449-3D307336EFBD}" type="slidenum">
              <a:rPr lang="fr-FR" smtClean="0"/>
              <a:t>‹N°›</a:t>
            </a:fld>
            <a:endParaRPr lang="fr-FR"/>
          </a:p>
        </p:txBody>
      </p:sp>
    </p:spTree>
    <p:extLst>
      <p:ext uri="{BB962C8B-B14F-4D97-AF65-F5344CB8AC3E}">
        <p14:creationId xmlns:p14="http://schemas.microsoft.com/office/powerpoint/2010/main" val="19435413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CFBD04C3-64DA-4722-9E63-7881A04B9EF0}" type="datetimeFigureOut">
              <a:rPr lang="fr-FR" smtClean="0"/>
              <a:t>12/01/2021</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6B7ACC1-C721-489E-A449-3D307336EFBD}"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746797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CFBD04C3-64DA-4722-9E63-7881A04B9EF0}" type="datetimeFigureOut">
              <a:rPr lang="fr-FR" smtClean="0"/>
              <a:t>12/01/2021</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6B7ACC1-C721-489E-A449-3D307336EFBD}" type="slidenum">
              <a:rPr lang="fr-FR" smtClean="0"/>
              <a:t>‹N°›</a:t>
            </a:fld>
            <a:endParaRPr lang="fr-FR"/>
          </a:p>
        </p:txBody>
      </p:sp>
    </p:spTree>
    <p:extLst>
      <p:ext uri="{BB962C8B-B14F-4D97-AF65-F5344CB8AC3E}">
        <p14:creationId xmlns:p14="http://schemas.microsoft.com/office/powerpoint/2010/main" val="28081297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FBD04C3-64DA-4722-9E63-7881A04B9EF0}" type="datetimeFigureOut">
              <a:rPr lang="fr-FR" smtClean="0"/>
              <a:t>12/01/2021</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6B7ACC1-C721-489E-A449-3D307336EFBD}" type="slidenum">
              <a:rPr lang="fr-FR" smtClean="0"/>
              <a:t>‹N°›</a:t>
            </a:fld>
            <a:endParaRPr lang="fr-FR"/>
          </a:p>
        </p:txBody>
      </p:sp>
    </p:spTree>
    <p:extLst>
      <p:ext uri="{BB962C8B-B14F-4D97-AF65-F5344CB8AC3E}">
        <p14:creationId xmlns:p14="http://schemas.microsoft.com/office/powerpoint/2010/main" val="3488509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FBD04C3-64DA-4722-9E63-7881A04B9EF0}" type="datetimeFigureOut">
              <a:rPr lang="fr-FR" smtClean="0"/>
              <a:t>12/01/2021</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6B7ACC1-C721-489E-A449-3D307336EFBD}" type="slidenum">
              <a:rPr lang="fr-FR" smtClean="0"/>
              <a:t>‹N°›</a:t>
            </a:fld>
            <a:endParaRPr lang="fr-FR"/>
          </a:p>
        </p:txBody>
      </p:sp>
    </p:spTree>
    <p:extLst>
      <p:ext uri="{BB962C8B-B14F-4D97-AF65-F5344CB8AC3E}">
        <p14:creationId xmlns:p14="http://schemas.microsoft.com/office/powerpoint/2010/main" val="103691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FBD04C3-64DA-4722-9E63-7881A04B9EF0}" type="datetimeFigureOut">
              <a:rPr lang="fr-FR" smtClean="0"/>
              <a:t>12/01/2021</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6B7ACC1-C721-489E-A449-3D307336EFBD}" type="slidenum">
              <a:rPr lang="fr-FR" smtClean="0"/>
              <a:t>‹N°›</a:t>
            </a:fld>
            <a:endParaRPr lang="fr-FR"/>
          </a:p>
        </p:txBody>
      </p:sp>
    </p:spTree>
    <p:extLst>
      <p:ext uri="{BB962C8B-B14F-4D97-AF65-F5344CB8AC3E}">
        <p14:creationId xmlns:p14="http://schemas.microsoft.com/office/powerpoint/2010/main" val="2811657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CFBD04C3-64DA-4722-9E63-7881A04B9EF0}" type="datetimeFigureOut">
              <a:rPr lang="fr-FR" smtClean="0"/>
              <a:t>12/01/2021</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6B7ACC1-C721-489E-A449-3D307336EFBD}" type="slidenum">
              <a:rPr lang="fr-FR" smtClean="0"/>
              <a:t>‹N°›</a:t>
            </a:fld>
            <a:endParaRPr lang="fr-FR"/>
          </a:p>
        </p:txBody>
      </p:sp>
    </p:spTree>
    <p:extLst>
      <p:ext uri="{BB962C8B-B14F-4D97-AF65-F5344CB8AC3E}">
        <p14:creationId xmlns:p14="http://schemas.microsoft.com/office/powerpoint/2010/main" val="819361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FBD04C3-64DA-4722-9E63-7881A04B9EF0}" type="datetimeFigureOut">
              <a:rPr lang="fr-FR" smtClean="0"/>
              <a:t>12/01/2021</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6B7ACC1-C721-489E-A449-3D307336EFBD}" type="slidenum">
              <a:rPr lang="fr-FR" smtClean="0"/>
              <a:t>‹N°›</a:t>
            </a:fld>
            <a:endParaRPr lang="fr-FR"/>
          </a:p>
        </p:txBody>
      </p:sp>
    </p:spTree>
    <p:extLst>
      <p:ext uri="{BB962C8B-B14F-4D97-AF65-F5344CB8AC3E}">
        <p14:creationId xmlns:p14="http://schemas.microsoft.com/office/powerpoint/2010/main" val="1733021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FBD04C3-64DA-4722-9E63-7881A04B9EF0}" type="datetimeFigureOut">
              <a:rPr lang="fr-FR" smtClean="0"/>
              <a:t>12/01/2021</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6B7ACC1-C721-489E-A449-3D307336EFBD}" type="slidenum">
              <a:rPr lang="fr-FR" smtClean="0"/>
              <a:t>‹N°›</a:t>
            </a:fld>
            <a:endParaRPr lang="fr-FR"/>
          </a:p>
        </p:txBody>
      </p:sp>
    </p:spTree>
    <p:extLst>
      <p:ext uri="{BB962C8B-B14F-4D97-AF65-F5344CB8AC3E}">
        <p14:creationId xmlns:p14="http://schemas.microsoft.com/office/powerpoint/2010/main" val="2408044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FBD04C3-64DA-4722-9E63-7881A04B9EF0}" type="datetimeFigureOut">
              <a:rPr lang="fr-FR" smtClean="0"/>
              <a:t>12/01/2021</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6B7ACC1-C721-489E-A449-3D307336EFBD}" type="slidenum">
              <a:rPr lang="fr-FR" smtClean="0"/>
              <a:t>‹N°›</a:t>
            </a:fld>
            <a:endParaRPr lang="fr-FR"/>
          </a:p>
        </p:txBody>
      </p:sp>
    </p:spTree>
    <p:extLst>
      <p:ext uri="{BB962C8B-B14F-4D97-AF65-F5344CB8AC3E}">
        <p14:creationId xmlns:p14="http://schemas.microsoft.com/office/powerpoint/2010/main" val="4194288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BD04C3-64DA-4722-9E63-7881A04B9EF0}" type="datetimeFigureOut">
              <a:rPr lang="fr-FR" smtClean="0"/>
              <a:t>12/01/2021</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6B7ACC1-C721-489E-A449-3D307336EFBD}" type="slidenum">
              <a:rPr lang="fr-FR" smtClean="0"/>
              <a:t>‹N°›</a:t>
            </a:fld>
            <a:endParaRPr lang="fr-FR"/>
          </a:p>
        </p:txBody>
      </p:sp>
    </p:spTree>
    <p:extLst>
      <p:ext uri="{BB962C8B-B14F-4D97-AF65-F5344CB8AC3E}">
        <p14:creationId xmlns:p14="http://schemas.microsoft.com/office/powerpoint/2010/main" val="77522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CFBD04C3-64DA-4722-9E63-7881A04B9EF0}" type="datetimeFigureOut">
              <a:rPr lang="fr-FR" smtClean="0"/>
              <a:t>12/01/2021</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6B7ACC1-C721-489E-A449-3D307336EFBD}" type="slidenum">
              <a:rPr lang="fr-FR" smtClean="0"/>
              <a:t>‹N°›</a:t>
            </a:fld>
            <a:endParaRPr lang="fr-FR"/>
          </a:p>
        </p:txBody>
      </p:sp>
    </p:spTree>
    <p:extLst>
      <p:ext uri="{BB962C8B-B14F-4D97-AF65-F5344CB8AC3E}">
        <p14:creationId xmlns:p14="http://schemas.microsoft.com/office/powerpoint/2010/main" val="321722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CFBD04C3-64DA-4722-9E63-7881A04B9EF0}" type="datetimeFigureOut">
              <a:rPr lang="fr-FR" smtClean="0"/>
              <a:t>12/01/2021</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6B7ACC1-C721-489E-A449-3D307336EFBD}" type="slidenum">
              <a:rPr lang="fr-FR" smtClean="0"/>
              <a:t>‹N°›</a:t>
            </a:fld>
            <a:endParaRPr lang="fr-FR"/>
          </a:p>
        </p:txBody>
      </p:sp>
    </p:spTree>
    <p:extLst>
      <p:ext uri="{BB962C8B-B14F-4D97-AF65-F5344CB8AC3E}">
        <p14:creationId xmlns:p14="http://schemas.microsoft.com/office/powerpoint/2010/main" val="1237210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FBD04C3-64DA-4722-9E63-7881A04B9EF0}" type="datetimeFigureOut">
              <a:rPr lang="fr-FR" smtClean="0"/>
              <a:t>12/01/2021</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6B7ACC1-C721-489E-A449-3D307336EFBD}" type="slidenum">
              <a:rPr lang="fr-FR" smtClean="0"/>
              <a:t>‹N°›</a:t>
            </a:fld>
            <a:endParaRPr lang="fr-FR"/>
          </a:p>
        </p:txBody>
      </p:sp>
    </p:spTree>
    <p:extLst>
      <p:ext uri="{BB962C8B-B14F-4D97-AF65-F5344CB8AC3E}">
        <p14:creationId xmlns:p14="http://schemas.microsoft.com/office/powerpoint/2010/main" val="3592058996"/>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2C52320-47E5-4589-8C9A-A549E43DB798}"/>
              </a:ext>
            </a:extLst>
          </p:cNvPr>
          <p:cNvSpPr/>
          <p:nvPr/>
        </p:nvSpPr>
        <p:spPr>
          <a:xfrm>
            <a:off x="1535596" y="93504"/>
            <a:ext cx="8933621" cy="2534476"/>
          </a:xfrm>
          <a:prstGeom prst="rect">
            <a:avLst/>
          </a:prstGeom>
        </p:spPr>
        <p:txBody>
          <a:bodyPr wrap="square">
            <a:spAutoFit/>
          </a:bodyPr>
          <a:lstStyle/>
          <a:p>
            <a:pPr algn="ctr">
              <a:lnSpc>
                <a:spcPct val="150000"/>
              </a:lnSpc>
            </a:pPr>
            <a:r>
              <a:rPr lang="fr-FR" b="1" dirty="0">
                <a:latin typeface="Times New Roman" panose="02020603050405020304" pitchFamily="18" charset="0"/>
                <a:cs typeface="Times New Roman" panose="02020603050405020304" pitchFamily="18" charset="0"/>
              </a:rPr>
              <a:t>REPUBLIQUE ALGERIENNE DEMOCRATIQUE ET POPULAIRE</a:t>
            </a:r>
          </a:p>
          <a:p>
            <a:pPr algn="ctr">
              <a:lnSpc>
                <a:spcPct val="150000"/>
              </a:lnSpc>
            </a:pPr>
            <a:r>
              <a:rPr lang="fr-FR" b="1" dirty="0">
                <a:latin typeface="Times New Roman" panose="02020603050405020304" pitchFamily="18" charset="0"/>
                <a:cs typeface="Times New Roman" panose="02020603050405020304" pitchFamily="18" charset="0"/>
              </a:rPr>
              <a:t>Ministère De L’enseignement Supérieur  Et De La Recherche Scientifique</a:t>
            </a:r>
          </a:p>
          <a:p>
            <a:pPr algn="ctr">
              <a:lnSpc>
                <a:spcPct val="150000"/>
              </a:lnSpc>
            </a:pPr>
            <a:r>
              <a:rPr lang="fr-FR" b="1" dirty="0">
                <a:latin typeface="Times New Roman" panose="02020603050405020304" pitchFamily="18" charset="0"/>
                <a:cs typeface="Times New Roman" panose="02020603050405020304" pitchFamily="18" charset="0"/>
              </a:rPr>
              <a:t>Université Larbi Ben M’</a:t>
            </a:r>
            <a:r>
              <a:rPr lang="fr-FR" b="1" dirty="0" err="1">
                <a:latin typeface="Times New Roman" panose="02020603050405020304" pitchFamily="18" charset="0"/>
                <a:cs typeface="Times New Roman" panose="02020603050405020304" pitchFamily="18" charset="0"/>
              </a:rPr>
              <a:t>hidi</a:t>
            </a:r>
            <a:r>
              <a:rPr lang="fr-FR" b="1" dirty="0">
                <a:latin typeface="Times New Roman" panose="02020603050405020304" pitchFamily="18" charset="0"/>
                <a:cs typeface="Times New Roman" panose="02020603050405020304" pitchFamily="18" charset="0"/>
              </a:rPr>
              <a:t> -</a:t>
            </a:r>
            <a:r>
              <a:rPr lang="fr-FR" sz="1800" dirty="0">
                <a:solidFill>
                  <a:schemeClr val="tx1"/>
                </a:solidFill>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Oum El </a:t>
            </a:r>
            <a:r>
              <a:rPr lang="fr-FR" b="1" dirty="0" err="1">
                <a:latin typeface="Times New Roman" panose="02020603050405020304" pitchFamily="18" charset="0"/>
                <a:cs typeface="Times New Roman" panose="02020603050405020304" pitchFamily="18" charset="0"/>
              </a:rPr>
              <a:t>Bouagh</a:t>
            </a:r>
            <a:r>
              <a:rPr lang="fr-FR" sz="1800" b="1" dirty="0" err="1">
                <a:solidFill>
                  <a:schemeClr val="tx1"/>
                </a:solidFill>
                <a:latin typeface="Times New Roman" panose="02020603050405020304" pitchFamily="18" charset="0"/>
                <a:cs typeface="Times New Roman" panose="02020603050405020304" pitchFamily="18" charset="0"/>
              </a:rPr>
              <a:t>i</a:t>
            </a:r>
            <a:r>
              <a:rPr lang="fr-FR" sz="1800" dirty="0">
                <a:solidFill>
                  <a:schemeClr val="tx1"/>
                </a:solidFill>
                <a:latin typeface="Times New Roman" panose="02020603050405020304" pitchFamily="18" charset="0"/>
                <a:cs typeface="Times New Roman" panose="02020603050405020304" pitchFamily="18" charset="0"/>
              </a:rPr>
              <a:t> -</a:t>
            </a:r>
            <a:br>
              <a:rPr lang="fr-FR" b="1" dirty="0">
                <a:latin typeface="Times New Roman" panose="02020603050405020304" pitchFamily="18" charset="0"/>
                <a:cs typeface="Times New Roman" panose="02020603050405020304" pitchFamily="18" charset="0"/>
              </a:rPr>
            </a:br>
            <a:r>
              <a:rPr lang="fr-FR" b="1" dirty="0">
                <a:latin typeface="Times New Roman" panose="02020603050405020304" pitchFamily="18" charset="0"/>
                <a:cs typeface="Times New Roman" panose="02020603050405020304" pitchFamily="18" charset="0"/>
              </a:rPr>
              <a:t>Faculté des sciences exactes et sciences de la nature</a:t>
            </a:r>
            <a:br>
              <a:rPr lang="fr-FR" b="1" dirty="0">
                <a:latin typeface="Times New Roman" panose="02020603050405020304" pitchFamily="18" charset="0"/>
                <a:cs typeface="Times New Roman" panose="02020603050405020304" pitchFamily="18" charset="0"/>
              </a:rPr>
            </a:br>
            <a:r>
              <a:rPr lang="fr-FR" b="1" dirty="0">
                <a:latin typeface="Times New Roman" panose="02020603050405020304" pitchFamily="18" charset="0"/>
                <a:cs typeface="Times New Roman" panose="02020603050405020304" pitchFamily="18" charset="0"/>
              </a:rPr>
              <a:t>Institut de biologie</a:t>
            </a:r>
            <a:br>
              <a:rPr lang="fr-FR" b="1" dirty="0">
                <a:latin typeface="Times New Roman" panose="02020603050405020304" pitchFamily="18" charset="0"/>
                <a:cs typeface="Times New Roman" panose="02020603050405020304" pitchFamily="18" charset="0"/>
              </a:rPr>
            </a:br>
            <a:endParaRPr lang="fr-FR" dirty="0"/>
          </a:p>
        </p:txBody>
      </p:sp>
      <p:sp>
        <p:nvSpPr>
          <p:cNvPr id="3" name="ZoneTexte 2">
            <a:extLst>
              <a:ext uri="{FF2B5EF4-FFF2-40B4-BE49-F238E27FC236}">
                <a16:creationId xmlns:a16="http://schemas.microsoft.com/office/drawing/2014/main" id="{F4103768-AFC9-4680-8F60-B2642F1E7FA8}"/>
              </a:ext>
            </a:extLst>
          </p:cNvPr>
          <p:cNvSpPr txBox="1"/>
          <p:nvPr/>
        </p:nvSpPr>
        <p:spPr>
          <a:xfrm>
            <a:off x="124575" y="2412536"/>
            <a:ext cx="9949523" cy="430887"/>
          </a:xfrm>
          <a:prstGeom prst="rect">
            <a:avLst/>
          </a:prstGeom>
          <a:noFill/>
        </p:spPr>
        <p:txBody>
          <a:bodyPr wrap="square" rtlCol="0">
            <a:spAutoFit/>
          </a:bodyPr>
          <a:lstStyle/>
          <a:p>
            <a:r>
              <a:rPr lang="fr-FR" sz="2200" b="1" dirty="0">
                <a:solidFill>
                  <a:srgbClr val="FF0000"/>
                </a:solidFill>
                <a:latin typeface="Times New Roman" panose="02020603050405020304" pitchFamily="18" charset="0"/>
                <a:cs typeface="Times New Roman" panose="02020603050405020304" pitchFamily="18" charset="0"/>
              </a:rPr>
              <a:t>Module:  </a:t>
            </a:r>
            <a:r>
              <a:rPr lang="fr-FR" sz="2200" b="1" dirty="0">
                <a:latin typeface="Times New Roman" panose="02020603050405020304" pitchFamily="18" charset="0"/>
                <a:cs typeface="Times New Roman" panose="02020603050405020304" pitchFamily="18" charset="0"/>
              </a:rPr>
              <a:t>Instruments et méthodes de biologie et sécurité de laboratoires</a:t>
            </a:r>
            <a:endParaRPr lang="fr-FR" sz="2200" dirty="0"/>
          </a:p>
        </p:txBody>
      </p:sp>
      <p:sp>
        <p:nvSpPr>
          <p:cNvPr id="4" name="ZoneTexte 3">
            <a:extLst>
              <a:ext uri="{FF2B5EF4-FFF2-40B4-BE49-F238E27FC236}">
                <a16:creationId xmlns:a16="http://schemas.microsoft.com/office/drawing/2014/main" id="{CBA4A22D-DFCE-4832-8917-9C04E4187DB3}"/>
              </a:ext>
            </a:extLst>
          </p:cNvPr>
          <p:cNvSpPr txBox="1"/>
          <p:nvPr/>
        </p:nvSpPr>
        <p:spPr>
          <a:xfrm>
            <a:off x="4961292" y="3070600"/>
            <a:ext cx="1780190" cy="461665"/>
          </a:xfrm>
          <a:prstGeom prst="rect">
            <a:avLst/>
          </a:prstGeom>
          <a:solidFill>
            <a:srgbClr val="FFFF00"/>
          </a:solidFill>
        </p:spPr>
        <p:txBody>
          <a:bodyPr wrap="square" rtlCol="0">
            <a:spAutoFit/>
          </a:bodyPr>
          <a:lstStyle/>
          <a:p>
            <a:pPr algn="ctr"/>
            <a:r>
              <a:rPr lang="fr-FR" sz="2400" b="1" dirty="0">
                <a:latin typeface="Times New Roman" panose="02020603050405020304" pitchFamily="18" charset="0"/>
                <a:cs typeface="Times New Roman" panose="02020603050405020304" pitchFamily="18" charset="0"/>
              </a:rPr>
              <a:t>TP N</a:t>
            </a:r>
            <a:r>
              <a:rPr lang="fr-FR" sz="2400" b="1">
                <a:latin typeface="Times New Roman" panose="02020603050405020304" pitchFamily="18" charset="0"/>
                <a:cs typeface="Times New Roman" panose="02020603050405020304" pitchFamily="18" charset="0"/>
              </a:rPr>
              <a:t>° 02</a:t>
            </a:r>
            <a:endParaRPr lang="fr-FR" sz="2400" b="1" dirty="0">
              <a:latin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7C10A1FD-3304-4D97-84BA-D4A3533B0398}"/>
              </a:ext>
            </a:extLst>
          </p:cNvPr>
          <p:cNvSpPr/>
          <p:nvPr/>
        </p:nvSpPr>
        <p:spPr>
          <a:xfrm>
            <a:off x="2543588" y="3768356"/>
            <a:ext cx="6917635" cy="923330"/>
          </a:xfrm>
          <a:prstGeom prst="rect">
            <a:avLst/>
          </a:prstGeom>
          <a:solidFill>
            <a:schemeClr val="accent5">
              <a:lumMod val="20000"/>
              <a:lumOff val="80000"/>
            </a:schemeClr>
          </a:solidFill>
          <a:ln>
            <a:solidFill>
              <a:srgbClr val="FF0000"/>
            </a:solidFill>
          </a:ln>
          <a:effectLst>
            <a:glow rad="139700">
              <a:schemeClr val="accent2">
                <a:satMod val="175000"/>
                <a:alpha val="40000"/>
              </a:schemeClr>
            </a:glow>
          </a:effectLst>
        </p:spPr>
        <p:txBody>
          <a:bodyPr wrap="square" lIns="91440" tIns="45720" rIns="91440" bIns="45720">
            <a:spAutoFit/>
          </a:bodyPr>
          <a:lstStyle/>
          <a:p>
            <a:pPr algn="ctr"/>
            <a:r>
              <a:rPr lang="fr-FR" sz="5400" b="1" cap="none" spc="0" dirty="0">
                <a:ln w="9525">
                  <a:solidFill>
                    <a:schemeClr val="bg1"/>
                  </a:solidFill>
                  <a:prstDash val="solid"/>
                </a:ln>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La Chromatographie </a:t>
            </a:r>
            <a:endParaRPr lang="fr-FR" sz="5400" b="1" cap="none" spc="0" dirty="0">
              <a:ln w="9525">
                <a:solidFill>
                  <a:schemeClr val="bg1"/>
                </a:solidFill>
                <a:prstDash val="solid"/>
              </a:ln>
              <a:effectLst>
                <a:outerShdw blurRad="12700" dist="38100" dir="2700000" algn="tl" rotWithShape="0">
                  <a:schemeClr val="accent5">
                    <a:lumMod val="60000"/>
                    <a:lumOff val="40000"/>
                  </a:schemeClr>
                </a:outerShdw>
              </a:effectLst>
            </a:endParaRPr>
          </a:p>
        </p:txBody>
      </p:sp>
      <p:sp>
        <p:nvSpPr>
          <p:cNvPr id="6" name="ZoneTexte 5">
            <a:extLst>
              <a:ext uri="{FF2B5EF4-FFF2-40B4-BE49-F238E27FC236}">
                <a16:creationId xmlns:a16="http://schemas.microsoft.com/office/drawing/2014/main" id="{1C099C43-D9BE-44CB-9DE9-6F737CF08F8D}"/>
              </a:ext>
            </a:extLst>
          </p:cNvPr>
          <p:cNvSpPr txBox="1"/>
          <p:nvPr/>
        </p:nvSpPr>
        <p:spPr>
          <a:xfrm>
            <a:off x="4211404" y="5162455"/>
            <a:ext cx="3769191" cy="830997"/>
          </a:xfrm>
          <a:prstGeom prst="rect">
            <a:avLst/>
          </a:prstGeom>
          <a:noFill/>
        </p:spPr>
        <p:txBody>
          <a:bodyPr wrap="square" rtlCol="0">
            <a:spAutoFit/>
          </a:bodyPr>
          <a:lstStyle/>
          <a:p>
            <a:pPr algn="ctr"/>
            <a:r>
              <a:rPr lang="fr-FR" sz="2400" b="1" dirty="0">
                <a:latin typeface="Times New Roman" panose="02020603050405020304" pitchFamily="18" charset="0"/>
                <a:cs typeface="Times New Roman" panose="02020603050405020304" pitchFamily="18" charset="0"/>
              </a:rPr>
              <a:t>Réalisé par:</a:t>
            </a:r>
          </a:p>
          <a:p>
            <a:pPr algn="ctr"/>
            <a:r>
              <a:rPr lang="fr-FR" sz="2400" b="1" dirty="0">
                <a:latin typeface="Times New Roman" panose="02020603050405020304" pitchFamily="18" charset="0"/>
                <a:cs typeface="Times New Roman" panose="02020603050405020304" pitchFamily="18" charset="0"/>
              </a:rPr>
              <a:t>CHEBOUT </a:t>
            </a:r>
            <a:r>
              <a:rPr lang="fr-FR" sz="2400" b="1" dirty="0" err="1">
                <a:latin typeface="Times New Roman" panose="02020603050405020304" pitchFamily="18" charset="0"/>
                <a:cs typeface="Times New Roman" panose="02020603050405020304" pitchFamily="18" charset="0"/>
              </a:rPr>
              <a:t>Abderrezzeq</a:t>
            </a:r>
            <a:endParaRPr lang="fr-F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5382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960470D-A766-4A30-9F14-2325C17E7411}"/>
              </a:ext>
            </a:extLst>
          </p:cNvPr>
          <p:cNvSpPr/>
          <p:nvPr/>
        </p:nvSpPr>
        <p:spPr>
          <a:xfrm>
            <a:off x="295523" y="638449"/>
            <a:ext cx="11671190" cy="2493760"/>
          </a:xfrm>
          <a:prstGeom prst="rect">
            <a:avLst/>
          </a:prstGeom>
        </p:spPr>
        <p:txBody>
          <a:bodyPr wrap="square">
            <a:spAutoFit/>
          </a:bodyPr>
          <a:lstStyle/>
          <a:p>
            <a:pPr marL="9948" marR="5471" indent="351659" algn="ctr"/>
            <a:r>
              <a:rPr lang="fr-FR" sz="2800" b="1" dirty="0">
                <a:solidFill>
                  <a:srgbClr val="FF0000"/>
                </a:solidFill>
                <a:latin typeface="Times New Roman" panose="02020603050405020304" pitchFamily="18" charset="0"/>
                <a:cs typeface="Times New Roman" panose="02020603050405020304" pitchFamily="18" charset="0"/>
              </a:rPr>
              <a:t>Résultats et interprétation</a:t>
            </a:r>
          </a:p>
          <a:p>
            <a:pPr marL="9948" marR="5471" indent="351659" algn="just">
              <a:lnSpc>
                <a:spcPct val="150000"/>
              </a:lnSpc>
            </a:pPr>
            <a:r>
              <a:rPr lang="fr-FR" sz="2200" b="1" dirty="0">
                <a:latin typeface="Times New Roman" panose="02020603050405020304" pitchFamily="18" charset="0"/>
                <a:cs typeface="Times New Roman" panose="02020603050405020304" pitchFamily="18" charset="0"/>
              </a:rPr>
              <a:t>Dans une chromatographie sur couche mince, les composés apparaissent sous forme de taches rondes ou ovales. On peut obtenir parfois des traînées si l'échantillon déposé était trop concentré. Pour une phase stationnaire et une phase mobile données, chaque composé est caractérisé par son </a:t>
            </a:r>
            <a:r>
              <a:rPr lang="fr-FR" sz="2200" b="1" dirty="0" err="1">
                <a:latin typeface="Times New Roman" panose="02020603050405020304" pitchFamily="18" charset="0"/>
                <a:cs typeface="Times New Roman" panose="02020603050405020304" pitchFamily="18" charset="0"/>
              </a:rPr>
              <a:t>Rf</a:t>
            </a:r>
            <a:r>
              <a:rPr lang="fr-FR" sz="2200" b="1" dirty="0">
                <a:latin typeface="Times New Roman" panose="02020603050405020304" pitchFamily="18" charset="0"/>
                <a:cs typeface="Times New Roman" panose="02020603050405020304" pitchFamily="18" charset="0"/>
              </a:rPr>
              <a:t>':</a:t>
            </a:r>
          </a:p>
        </p:txBody>
      </p:sp>
      <p:pic>
        <p:nvPicPr>
          <p:cNvPr id="3" name="Image 2">
            <a:extLst>
              <a:ext uri="{FF2B5EF4-FFF2-40B4-BE49-F238E27FC236}">
                <a16:creationId xmlns:a16="http://schemas.microsoft.com/office/drawing/2014/main" id="{A8211845-1F68-41E6-A413-63CC1E8CA941}"/>
              </a:ext>
            </a:extLst>
          </p:cNvPr>
          <p:cNvPicPr>
            <a:picLocks noChangeAspect="1"/>
          </p:cNvPicPr>
          <p:nvPr/>
        </p:nvPicPr>
        <p:blipFill>
          <a:blip r:embed="rId2"/>
          <a:stretch>
            <a:fillRect/>
          </a:stretch>
        </p:blipFill>
        <p:spPr>
          <a:xfrm>
            <a:off x="662609" y="3429000"/>
            <a:ext cx="11184833" cy="2572735"/>
          </a:xfrm>
          <a:prstGeom prst="rect">
            <a:avLst/>
          </a:prstGeom>
        </p:spPr>
      </p:pic>
    </p:spTree>
    <p:extLst>
      <p:ext uri="{BB962C8B-B14F-4D97-AF65-F5344CB8AC3E}">
        <p14:creationId xmlns:p14="http://schemas.microsoft.com/office/powerpoint/2010/main" val="1062660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65B9CCE-FBB0-4B6B-BF36-3C3B35D46047}"/>
              </a:ext>
            </a:extLst>
          </p:cNvPr>
          <p:cNvSpPr/>
          <p:nvPr/>
        </p:nvSpPr>
        <p:spPr>
          <a:xfrm>
            <a:off x="216011" y="413163"/>
            <a:ext cx="11419398" cy="2795958"/>
          </a:xfrm>
          <a:prstGeom prst="rect">
            <a:avLst/>
          </a:prstGeom>
        </p:spPr>
        <p:txBody>
          <a:bodyPr wrap="square">
            <a:spAutoFit/>
          </a:bodyPr>
          <a:lstStyle/>
          <a:p>
            <a:pPr marL="9948" marR="5471" indent="351659" algn="just">
              <a:lnSpc>
                <a:spcPct val="150000"/>
              </a:lnSpc>
            </a:pPr>
            <a:r>
              <a:rPr lang="fr-FR" sz="2400" b="1" dirty="0">
                <a:latin typeface="Times New Roman" panose="02020603050405020304" pitchFamily="18" charset="0"/>
                <a:cs typeface="Times New Roman" panose="02020603050405020304" pitchFamily="18" charset="0"/>
              </a:rPr>
              <a:t>La distance parcourue par le composé est calculée à partir du niveau de déposition jusqu’au centre de la tache, tandis que la distance parcourue par l’éluant est calculée à partir du niveau de déposition de l’échantillon jusqu’au front de l’éluant, marqué à la fin de l’élution. Le </a:t>
            </a:r>
            <a:r>
              <a:rPr lang="fr-FR" sz="2400" b="1" dirty="0" err="1">
                <a:latin typeface="Times New Roman" panose="02020603050405020304" pitchFamily="18" charset="0"/>
                <a:cs typeface="Times New Roman" panose="02020603050405020304" pitchFamily="18" charset="0"/>
              </a:rPr>
              <a:t>Rf</a:t>
            </a:r>
            <a:r>
              <a:rPr lang="fr-FR" sz="2400" b="1" dirty="0">
                <a:latin typeface="Times New Roman" panose="02020603050405020304" pitchFamily="18" charset="0"/>
                <a:cs typeface="Times New Roman" panose="02020603050405020304" pitchFamily="18" charset="0"/>
              </a:rPr>
              <a:t> est un nombre sans unités qui varie entre 0 et 1; il est rapporté à deux décimales près (Ex. : </a:t>
            </a:r>
            <a:r>
              <a:rPr lang="fr-FR" sz="2400" b="1" dirty="0" err="1">
                <a:latin typeface="Times New Roman" panose="02020603050405020304" pitchFamily="18" charset="0"/>
                <a:cs typeface="Times New Roman" panose="02020603050405020304" pitchFamily="18" charset="0"/>
              </a:rPr>
              <a:t>Rf</a:t>
            </a:r>
            <a:r>
              <a:rPr lang="fr-FR" sz="2400" b="1" dirty="0">
                <a:latin typeface="Times New Roman" panose="02020603050405020304" pitchFamily="18" charset="0"/>
                <a:cs typeface="Times New Roman" panose="02020603050405020304" pitchFamily="18" charset="0"/>
              </a:rPr>
              <a:t>= 0,62).</a:t>
            </a:r>
          </a:p>
        </p:txBody>
      </p:sp>
    </p:spTree>
    <p:extLst>
      <p:ext uri="{BB962C8B-B14F-4D97-AF65-F5344CB8AC3E}">
        <p14:creationId xmlns:p14="http://schemas.microsoft.com/office/powerpoint/2010/main" val="2253499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16A4B991-A8BB-4D88-999F-B2F5C50F43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6095999" cy="6858000"/>
          </a:xfrm>
          <a:prstGeom prst="rect">
            <a:avLst/>
          </a:prstGeom>
        </p:spPr>
      </p:pic>
      <p:pic>
        <p:nvPicPr>
          <p:cNvPr id="5" name="Image 4">
            <a:extLst>
              <a:ext uri="{FF2B5EF4-FFF2-40B4-BE49-F238E27FC236}">
                <a16:creationId xmlns:a16="http://schemas.microsoft.com/office/drawing/2014/main" id="{4CB97E8B-D84E-499B-87DA-C8DEDE635A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0"/>
            <a:ext cx="6095999" cy="6858000"/>
          </a:xfrm>
          <a:prstGeom prst="rect">
            <a:avLst/>
          </a:prstGeom>
        </p:spPr>
      </p:pic>
    </p:spTree>
    <p:extLst>
      <p:ext uri="{BB962C8B-B14F-4D97-AF65-F5344CB8AC3E}">
        <p14:creationId xmlns:p14="http://schemas.microsoft.com/office/powerpoint/2010/main" val="2394584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AFE5E80D-7B55-4F94-B4E7-F81DBB4C7D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11" y="0"/>
            <a:ext cx="12057377" cy="6858000"/>
          </a:xfrm>
          <a:prstGeom prst="rect">
            <a:avLst/>
          </a:prstGeom>
        </p:spPr>
      </p:pic>
    </p:spTree>
    <p:extLst>
      <p:ext uri="{BB962C8B-B14F-4D97-AF65-F5344CB8AC3E}">
        <p14:creationId xmlns:p14="http://schemas.microsoft.com/office/powerpoint/2010/main" val="1281079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486E2555-480C-443D-8308-68AB1BD6FBE8}"/>
              </a:ext>
            </a:extLst>
          </p:cNvPr>
          <p:cNvSpPr txBox="1"/>
          <p:nvPr/>
        </p:nvSpPr>
        <p:spPr>
          <a:xfrm>
            <a:off x="331302" y="526365"/>
            <a:ext cx="11661913" cy="2499210"/>
          </a:xfrm>
          <a:prstGeom prst="rect">
            <a:avLst/>
          </a:prstGeom>
          <a:noFill/>
        </p:spPr>
        <p:txBody>
          <a:bodyPr wrap="square">
            <a:spAutoFit/>
          </a:bodyPr>
          <a:lstStyle/>
          <a:p>
            <a:pPr marL="9948" marR="5471" indent="351659" algn="ctr"/>
            <a:r>
              <a:rPr lang="fr-FR" sz="2000" b="1" dirty="0">
                <a:solidFill>
                  <a:srgbClr val="FF0000"/>
                </a:solidFill>
                <a:latin typeface="Times New Roman" panose="02020603050405020304" pitchFamily="18" charset="0"/>
                <a:cs typeface="Times New Roman" panose="02020603050405020304" pitchFamily="18" charset="0"/>
              </a:rPr>
              <a:t>CHROMATOGRAPHIE</a:t>
            </a:r>
            <a:endParaRPr lang="fr-FR" sz="2400" b="1" dirty="0">
              <a:solidFill>
                <a:srgbClr val="FF0000"/>
              </a:solidFill>
              <a:latin typeface="Times New Roman" panose="02020603050405020304" pitchFamily="18" charset="0"/>
              <a:cs typeface="Times New Roman" panose="02020603050405020304" pitchFamily="18" charset="0"/>
            </a:endParaRPr>
          </a:p>
          <a:p>
            <a:pPr marL="9948" marR="5471" indent="351659"/>
            <a:r>
              <a:rPr lang="fr-FR" sz="2000" b="1" dirty="0">
                <a:latin typeface="Times New Roman" panose="02020603050405020304" pitchFamily="18" charset="0"/>
                <a:cs typeface="Times New Roman" panose="02020603050405020304" pitchFamily="18" charset="0"/>
              </a:rPr>
              <a:t>                </a:t>
            </a:r>
            <a:r>
              <a:rPr lang="fr-FR" sz="2000" b="1" dirty="0">
                <a:solidFill>
                  <a:srgbClr val="FF0000"/>
                </a:solidFill>
                <a:latin typeface="Times New Roman" panose="02020603050405020304" pitchFamily="18" charset="0"/>
                <a:cs typeface="Times New Roman" panose="02020603050405020304" pitchFamily="18" charset="0"/>
              </a:rPr>
              <a:t>INTRODUCTION</a:t>
            </a:r>
          </a:p>
          <a:p>
            <a:pPr marL="9948" marR="5471" indent="351659" algn="just">
              <a:lnSpc>
                <a:spcPct val="150000"/>
              </a:lnSpc>
            </a:pPr>
            <a:r>
              <a:rPr lang="fr-FR" sz="2000" b="1" dirty="0">
                <a:latin typeface="Times New Roman" panose="02020603050405020304" pitchFamily="18" charset="0"/>
                <a:cs typeface="Times New Roman" panose="02020603050405020304" pitchFamily="18" charset="0"/>
              </a:rPr>
              <a:t>Le nom de chromatographie dérive du mot grec </a:t>
            </a:r>
            <a:r>
              <a:rPr lang="fr-FR" sz="2000" b="1" dirty="0" err="1">
                <a:latin typeface="Times New Roman" panose="02020603050405020304" pitchFamily="18" charset="0"/>
                <a:cs typeface="Times New Roman" panose="02020603050405020304" pitchFamily="18" charset="0"/>
              </a:rPr>
              <a:t>khrôma</a:t>
            </a:r>
            <a:r>
              <a:rPr lang="fr-FR" sz="2000" b="1" dirty="0">
                <a:latin typeface="Times New Roman" panose="02020603050405020304" pitchFamily="18" charset="0"/>
                <a:cs typeface="Times New Roman" panose="02020603050405020304" pitchFamily="18" charset="0"/>
              </a:rPr>
              <a:t> qui signifie couleur, parce que le premier scientifique à utiliser cette technique, le botaniste russe </a:t>
            </a:r>
            <a:r>
              <a:rPr lang="fr-FR" sz="2000" b="1" dirty="0" err="1">
                <a:latin typeface="Times New Roman" panose="02020603050405020304" pitchFamily="18" charset="0"/>
                <a:cs typeface="Times New Roman" panose="02020603050405020304" pitchFamily="18" charset="0"/>
              </a:rPr>
              <a:t>Tswett</a:t>
            </a:r>
            <a:r>
              <a:rPr lang="fr-FR" sz="2000" b="1" dirty="0">
                <a:latin typeface="Times New Roman" panose="02020603050405020304" pitchFamily="18" charset="0"/>
                <a:cs typeface="Times New Roman" panose="02020603050405020304" pitchFamily="18" charset="0"/>
              </a:rPr>
              <a:t>, sépara en 1903 les pigments colorés d’une plante verte en filtrant un extrait de celle-ci sur une colonne de verre remplie de craie (CaCO3) finement pulvérisée. Ce fut la première application de la chromatographie d’adsorption sur colonne.</a:t>
            </a:r>
          </a:p>
        </p:txBody>
      </p:sp>
      <p:sp>
        <p:nvSpPr>
          <p:cNvPr id="4" name="Rectangle 3">
            <a:extLst>
              <a:ext uri="{FF2B5EF4-FFF2-40B4-BE49-F238E27FC236}">
                <a16:creationId xmlns:a16="http://schemas.microsoft.com/office/drawing/2014/main" id="{7F3A52F8-54EC-40DD-B64F-79A5153592CC}"/>
              </a:ext>
            </a:extLst>
          </p:cNvPr>
          <p:cNvSpPr/>
          <p:nvPr/>
        </p:nvSpPr>
        <p:spPr>
          <a:xfrm>
            <a:off x="231911" y="3253100"/>
            <a:ext cx="11860696" cy="3078535"/>
          </a:xfrm>
          <a:prstGeom prst="rect">
            <a:avLst/>
          </a:prstGeom>
        </p:spPr>
        <p:txBody>
          <a:bodyPr wrap="square">
            <a:spAutoFit/>
          </a:bodyPr>
          <a:lstStyle/>
          <a:p>
            <a:pPr marL="467148" marR="5471" indent="-457200" algn="just">
              <a:lnSpc>
                <a:spcPct val="150000"/>
              </a:lnSpc>
              <a:buFont typeface="Arial" pitchFamily="34" charset="0"/>
              <a:buChar char="•"/>
            </a:pPr>
            <a:r>
              <a:rPr lang="fr-FR" sz="2200" b="1" dirty="0">
                <a:latin typeface="Times New Roman" panose="02020603050405020304" pitchFamily="18" charset="0"/>
                <a:cs typeface="Times New Roman" panose="02020603050405020304" pitchFamily="18" charset="0"/>
              </a:rPr>
              <a:t>La chromatographie sur couche mince (CCM) (1938). (TLC : </a:t>
            </a:r>
            <a:r>
              <a:rPr lang="fr-FR" sz="2200" b="1" dirty="0" err="1">
                <a:latin typeface="Times New Roman" panose="02020603050405020304" pitchFamily="18" charset="0"/>
                <a:cs typeface="Times New Roman" panose="02020603050405020304" pitchFamily="18" charset="0"/>
              </a:rPr>
              <a:t>Thin</a:t>
            </a:r>
            <a:r>
              <a:rPr lang="fr-FR" sz="2200" b="1" dirty="0">
                <a:latin typeface="Times New Roman" panose="02020603050405020304" pitchFamily="18" charset="0"/>
                <a:cs typeface="Times New Roman" panose="02020603050405020304" pitchFamily="18" charset="0"/>
              </a:rPr>
              <a:t> Layer </a:t>
            </a:r>
            <a:r>
              <a:rPr lang="fr-FR" sz="2200" b="1" dirty="0" err="1">
                <a:latin typeface="Times New Roman" panose="02020603050405020304" pitchFamily="18" charset="0"/>
                <a:cs typeface="Times New Roman" panose="02020603050405020304" pitchFamily="18" charset="0"/>
              </a:rPr>
              <a:t>Chromatography</a:t>
            </a:r>
            <a:r>
              <a:rPr lang="fr-FR" sz="2200" b="1" dirty="0">
                <a:latin typeface="Times New Roman" panose="02020603050405020304" pitchFamily="18" charset="0"/>
                <a:cs typeface="Times New Roman" panose="02020603050405020304" pitchFamily="18" charset="0"/>
              </a:rPr>
              <a:t>).</a:t>
            </a:r>
          </a:p>
          <a:p>
            <a:pPr marL="467148" marR="5471" indent="-457200" algn="just">
              <a:lnSpc>
                <a:spcPct val="150000"/>
              </a:lnSpc>
              <a:buFont typeface="Arial" pitchFamily="34" charset="0"/>
              <a:buChar char="•"/>
            </a:pPr>
            <a:r>
              <a:rPr lang="fr-FR" sz="2200" b="1" dirty="0">
                <a:latin typeface="Times New Roman" panose="02020603050405020304" pitchFamily="18" charset="0"/>
                <a:cs typeface="Times New Roman" panose="02020603050405020304" pitchFamily="18" charset="0"/>
              </a:rPr>
              <a:t>La chromatographie sur papier (1944).</a:t>
            </a:r>
          </a:p>
          <a:p>
            <a:pPr marL="467148" marR="5471" indent="-457200" algn="just">
              <a:lnSpc>
                <a:spcPct val="150000"/>
              </a:lnSpc>
              <a:buFont typeface="Arial" pitchFamily="34" charset="0"/>
              <a:buChar char="•"/>
            </a:pPr>
            <a:r>
              <a:rPr lang="fr-FR" sz="2200" b="1" dirty="0">
                <a:latin typeface="Times New Roman" panose="02020603050405020304" pitchFamily="18" charset="0"/>
                <a:cs typeface="Times New Roman" panose="02020603050405020304" pitchFamily="18" charset="0"/>
              </a:rPr>
              <a:t>La chromatographie en phase gazeuse (CPG) (1952). (GC : </a:t>
            </a:r>
            <a:r>
              <a:rPr lang="fr-FR" sz="2200" b="1" dirty="0" err="1">
                <a:latin typeface="Times New Roman" panose="02020603050405020304" pitchFamily="18" charset="0"/>
                <a:cs typeface="Times New Roman" panose="02020603050405020304" pitchFamily="18" charset="0"/>
              </a:rPr>
              <a:t>Gas</a:t>
            </a:r>
            <a:r>
              <a:rPr lang="fr-FR" sz="2200" b="1" dirty="0">
                <a:latin typeface="Times New Roman" panose="02020603050405020304" pitchFamily="18" charset="0"/>
                <a:cs typeface="Times New Roman" panose="02020603050405020304" pitchFamily="18" charset="0"/>
              </a:rPr>
              <a:t> </a:t>
            </a:r>
            <a:r>
              <a:rPr lang="fr-FR" sz="2200" b="1" dirty="0" err="1">
                <a:latin typeface="Times New Roman" panose="02020603050405020304" pitchFamily="18" charset="0"/>
                <a:cs typeface="Times New Roman" panose="02020603050405020304" pitchFamily="18" charset="0"/>
              </a:rPr>
              <a:t>Chromatography</a:t>
            </a:r>
            <a:r>
              <a:rPr lang="fr-FR" sz="2200" b="1" dirty="0">
                <a:latin typeface="Times New Roman" panose="02020603050405020304" pitchFamily="18" charset="0"/>
                <a:cs typeface="Times New Roman" panose="02020603050405020304" pitchFamily="18" charset="0"/>
              </a:rPr>
              <a:t>)</a:t>
            </a:r>
          </a:p>
          <a:p>
            <a:pPr marL="467148" marR="5471" indent="-457200" algn="just">
              <a:lnSpc>
                <a:spcPct val="150000"/>
              </a:lnSpc>
              <a:buFont typeface="Arial" pitchFamily="34" charset="0"/>
              <a:buChar char="•"/>
            </a:pPr>
            <a:r>
              <a:rPr lang="fr-FR" sz="2200" b="1" dirty="0">
                <a:latin typeface="Times New Roman" panose="02020603050405020304" pitchFamily="18" charset="0"/>
                <a:cs typeface="Times New Roman" panose="02020603050405020304" pitchFamily="18" charset="0"/>
              </a:rPr>
              <a:t>La chromatographie sur gel (1959).</a:t>
            </a:r>
          </a:p>
          <a:p>
            <a:pPr marL="467148" marR="5471" indent="-457200" algn="just">
              <a:lnSpc>
                <a:spcPct val="150000"/>
              </a:lnSpc>
              <a:buFont typeface="Arial" pitchFamily="34" charset="0"/>
              <a:buChar char="•"/>
            </a:pPr>
            <a:r>
              <a:rPr lang="fr-FR" sz="2200" b="1" dirty="0">
                <a:latin typeface="Times New Roman" panose="02020603050405020304" pitchFamily="18" charset="0"/>
                <a:cs typeface="Times New Roman" panose="02020603050405020304" pitchFamily="18" charset="0"/>
              </a:rPr>
              <a:t>La chromatographie liquide à haute pression (CLHP) (1967). (HPLC : High Pressure </a:t>
            </a:r>
            <a:r>
              <a:rPr lang="fr-FR" sz="2200" b="1" dirty="0" err="1">
                <a:latin typeface="Times New Roman" panose="02020603050405020304" pitchFamily="18" charset="0"/>
                <a:cs typeface="Times New Roman" panose="02020603050405020304" pitchFamily="18" charset="0"/>
              </a:rPr>
              <a:t>Liquid</a:t>
            </a:r>
            <a:r>
              <a:rPr lang="fr-FR" sz="2200" b="1" dirty="0">
                <a:latin typeface="Times New Roman" panose="02020603050405020304" pitchFamily="18" charset="0"/>
                <a:cs typeface="Times New Roman" panose="02020603050405020304" pitchFamily="18" charset="0"/>
              </a:rPr>
              <a:t> </a:t>
            </a:r>
            <a:r>
              <a:rPr lang="fr-FR" sz="2200" b="1" dirty="0" err="1">
                <a:latin typeface="Times New Roman" panose="02020603050405020304" pitchFamily="18" charset="0"/>
                <a:cs typeface="Times New Roman" panose="02020603050405020304" pitchFamily="18" charset="0"/>
              </a:rPr>
              <a:t>Chromatography</a:t>
            </a:r>
            <a:r>
              <a:rPr lang="fr-FR" sz="22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085774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456BB6D-5CB2-4C45-B338-AA3F4FADA528}"/>
              </a:ext>
            </a:extLst>
          </p:cNvPr>
          <p:cNvSpPr/>
          <p:nvPr/>
        </p:nvSpPr>
        <p:spPr>
          <a:xfrm>
            <a:off x="200770" y="556591"/>
            <a:ext cx="11790459" cy="5565947"/>
          </a:xfrm>
          <a:prstGeom prst="rect">
            <a:avLst/>
          </a:prstGeom>
        </p:spPr>
        <p:txBody>
          <a:bodyPr wrap="square">
            <a:spAutoFit/>
          </a:bodyPr>
          <a:lstStyle/>
          <a:p>
            <a:pPr marL="9948" marR="5471" indent="351659" algn="just">
              <a:lnSpc>
                <a:spcPct val="150000"/>
              </a:lnSpc>
            </a:pPr>
            <a:r>
              <a:rPr lang="fr-FR" sz="2400" b="1" dirty="0">
                <a:solidFill>
                  <a:srgbClr val="FF0000"/>
                </a:solidFill>
                <a:latin typeface="Times New Roman" panose="02020603050405020304" pitchFamily="18" charset="0"/>
                <a:cs typeface="Times New Roman" panose="02020603050405020304" pitchFamily="18" charset="0"/>
              </a:rPr>
              <a:t>                 DÉFINITION</a:t>
            </a:r>
          </a:p>
          <a:p>
            <a:pPr marL="9948" marR="5471" indent="351659" algn="just">
              <a:lnSpc>
                <a:spcPct val="150000"/>
              </a:lnSpc>
            </a:pPr>
            <a:r>
              <a:rPr lang="fr-FR" sz="2400" b="1" dirty="0">
                <a:latin typeface="Times New Roman" panose="02020603050405020304" pitchFamily="18" charset="0"/>
                <a:cs typeface="Times New Roman" panose="02020603050405020304" pitchFamily="18" charset="0"/>
              </a:rPr>
              <a:t>La chromatographie est une technique de séparation des constituants d’un mélange, dans le but d’identifier ou de doser certains constituants du mélange.</a:t>
            </a:r>
          </a:p>
          <a:p>
            <a:pPr marL="9948" marR="5471" indent="351659" algn="just">
              <a:lnSpc>
                <a:spcPct val="150000"/>
              </a:lnSpc>
            </a:pPr>
            <a:r>
              <a:rPr lang="fr-FR" sz="2400" b="1" dirty="0">
                <a:solidFill>
                  <a:srgbClr val="FF0000"/>
                </a:solidFill>
                <a:latin typeface="Times New Roman" panose="02020603050405020304" pitchFamily="18" charset="0"/>
                <a:cs typeface="Times New Roman" panose="02020603050405020304" pitchFamily="18" charset="0"/>
              </a:rPr>
              <a:t>PRINCIPE GÉNÉRAL DE LA CHROMATOGRAPHIE</a:t>
            </a:r>
          </a:p>
          <a:p>
            <a:pPr marL="9948" marR="5471" indent="351659" algn="just">
              <a:lnSpc>
                <a:spcPct val="150000"/>
              </a:lnSpc>
            </a:pPr>
            <a:r>
              <a:rPr lang="fr-FR" sz="2400" b="1" dirty="0">
                <a:latin typeface="Times New Roman" panose="02020603050405020304" pitchFamily="18" charset="0"/>
                <a:cs typeface="Times New Roman" panose="02020603050405020304" pitchFamily="18" charset="0"/>
              </a:rPr>
              <a:t>Quel que soit le genre de chromatographie effectué, la séparation des composés d’un mélange est basée sur la distribution différente de ces composés entre une phase stationnaire et une phase mobile. </a:t>
            </a:r>
          </a:p>
          <a:p>
            <a:pPr marL="9948" marR="5471" indent="351659" algn="just">
              <a:lnSpc>
                <a:spcPct val="150000"/>
              </a:lnSpc>
            </a:pPr>
            <a:r>
              <a:rPr lang="fr-FR" sz="2400" b="1" dirty="0">
                <a:latin typeface="Times New Roman" panose="02020603050405020304" pitchFamily="18" charset="0"/>
                <a:cs typeface="Times New Roman" panose="02020603050405020304" pitchFamily="18" charset="0"/>
              </a:rPr>
              <a:t>Les composés seront séparés uniquement si certains d’entre eux sont plus fortement retenus par la phase stationnaire, pendant que les autres se déplacent plus rapidement au sein de la phase mobile.</a:t>
            </a:r>
          </a:p>
        </p:txBody>
      </p:sp>
    </p:spTree>
    <p:extLst>
      <p:ext uri="{BB962C8B-B14F-4D97-AF65-F5344CB8AC3E}">
        <p14:creationId xmlns:p14="http://schemas.microsoft.com/office/powerpoint/2010/main" val="1594614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53D228C-0F03-4017-8BE8-DBA024BC0CA0}"/>
              </a:ext>
            </a:extLst>
          </p:cNvPr>
          <p:cNvSpPr/>
          <p:nvPr/>
        </p:nvSpPr>
        <p:spPr>
          <a:xfrm>
            <a:off x="106017" y="201127"/>
            <a:ext cx="11540656" cy="6119945"/>
          </a:xfrm>
          <a:prstGeom prst="rect">
            <a:avLst/>
          </a:prstGeom>
        </p:spPr>
        <p:txBody>
          <a:bodyPr wrap="square">
            <a:spAutoFit/>
          </a:bodyPr>
          <a:lstStyle/>
          <a:p>
            <a:pPr marL="9948" marR="5471" indent="351659" algn="just">
              <a:lnSpc>
                <a:spcPct val="150000"/>
              </a:lnSpc>
            </a:pPr>
            <a:r>
              <a:rPr lang="fr-FR" sz="2400" b="1" dirty="0">
                <a:solidFill>
                  <a:srgbClr val="FF0000"/>
                </a:solidFill>
                <a:latin typeface="Times New Roman" panose="02020603050405020304" pitchFamily="18" charset="0"/>
                <a:cs typeface="Times New Roman" panose="02020603050405020304" pitchFamily="18" charset="0"/>
              </a:rPr>
              <a:t>            PHÉNOMÈNES PHYSIQUES EXPLOITÉS EN CHROMATOGRAPHIE</a:t>
            </a:r>
          </a:p>
          <a:p>
            <a:pPr marL="9948" marR="5471" indent="351659" algn="just">
              <a:lnSpc>
                <a:spcPct val="150000"/>
              </a:lnSpc>
            </a:pPr>
            <a:r>
              <a:rPr lang="fr-FR" sz="2400" b="1" dirty="0">
                <a:latin typeface="Times New Roman" panose="02020603050405020304" pitchFamily="18" charset="0"/>
                <a:cs typeface="Times New Roman" panose="02020603050405020304" pitchFamily="18" charset="0"/>
              </a:rPr>
              <a:t>               Il existe en chromatographie plusieurs phénomènes physiques responsables de la rétention plus ou moins forte des composés sur la phase stationnaire. </a:t>
            </a:r>
          </a:p>
          <a:p>
            <a:pPr marL="9948" marR="5471" indent="351659" algn="just">
              <a:lnSpc>
                <a:spcPct val="150000"/>
              </a:lnSpc>
            </a:pPr>
            <a:r>
              <a:rPr lang="fr-FR" sz="2400" b="1" dirty="0">
                <a:latin typeface="Times New Roman" panose="02020603050405020304" pitchFamily="18" charset="0"/>
                <a:cs typeface="Times New Roman" panose="02020603050405020304" pitchFamily="18" charset="0"/>
              </a:rPr>
              <a:t>Les deux plus exploités sont les phénomènes d’adsorption et de partition.</a:t>
            </a:r>
          </a:p>
          <a:p>
            <a:pPr marL="9948" marR="5471" indent="351659" algn="just">
              <a:lnSpc>
                <a:spcPct val="150000"/>
              </a:lnSpc>
            </a:pPr>
            <a:r>
              <a:rPr lang="fr-FR" sz="2400" b="1" dirty="0">
                <a:solidFill>
                  <a:srgbClr val="FF0000"/>
                </a:solidFill>
                <a:latin typeface="Times New Roman" panose="02020603050405020304" pitchFamily="18" charset="0"/>
                <a:cs typeface="Times New Roman" panose="02020603050405020304" pitchFamily="18" charset="0"/>
              </a:rPr>
              <a:t>Phénomène d’adsorption</a:t>
            </a:r>
          </a:p>
          <a:p>
            <a:pPr marL="9948" marR="5471" indent="351659" algn="just">
              <a:lnSpc>
                <a:spcPct val="150000"/>
              </a:lnSpc>
            </a:pPr>
            <a:r>
              <a:rPr lang="fr-FR" sz="2400" b="1" dirty="0">
                <a:latin typeface="Times New Roman" panose="02020603050405020304" pitchFamily="18" charset="0"/>
                <a:cs typeface="Times New Roman" panose="02020603050405020304" pitchFamily="18" charset="0"/>
              </a:rPr>
              <a:t>Le phénomène d’adsorption est essentiellement un phénomène de surface par lequel les composés sont attirés sur les sites actifs de la phase stationnaire par des liaisons hydrogènes et électrostatiques</a:t>
            </a:r>
            <a:r>
              <a:rPr lang="fr-FR" sz="2400" b="1">
                <a:latin typeface="Times New Roman" panose="02020603050405020304" pitchFamily="18" charset="0"/>
                <a:cs typeface="Times New Roman" panose="02020603050405020304" pitchFamily="18" charset="0"/>
              </a:rPr>
              <a:t>. </a:t>
            </a:r>
          </a:p>
          <a:p>
            <a:pPr marL="9948" marR="5471" indent="351659" algn="just">
              <a:lnSpc>
                <a:spcPct val="150000"/>
              </a:lnSpc>
            </a:pPr>
            <a:r>
              <a:rPr lang="fr-FR" sz="2400" b="1">
                <a:latin typeface="Times New Roman" panose="02020603050405020304" pitchFamily="18" charset="0"/>
                <a:cs typeface="Times New Roman" panose="02020603050405020304" pitchFamily="18" charset="0"/>
              </a:rPr>
              <a:t>La </a:t>
            </a:r>
            <a:r>
              <a:rPr lang="fr-FR" sz="2400" b="1" dirty="0">
                <a:latin typeface="Times New Roman" panose="02020603050405020304" pitchFamily="18" charset="0"/>
                <a:cs typeface="Times New Roman" panose="02020603050405020304" pitchFamily="18" charset="0"/>
              </a:rPr>
              <a:t>phase stationnaire est un matériau solide en forme de petits granules de différentes grosseurs; les plus utilisées sont le gel de silice, l’alumine et la cellulose en poudre.</a:t>
            </a:r>
          </a:p>
        </p:txBody>
      </p:sp>
    </p:spTree>
    <p:extLst>
      <p:ext uri="{BB962C8B-B14F-4D97-AF65-F5344CB8AC3E}">
        <p14:creationId xmlns:p14="http://schemas.microsoft.com/office/powerpoint/2010/main" val="645629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8D044F0-B0F9-4C3B-9202-800307A53313}"/>
              </a:ext>
            </a:extLst>
          </p:cNvPr>
          <p:cNvSpPr/>
          <p:nvPr/>
        </p:nvSpPr>
        <p:spPr>
          <a:xfrm>
            <a:off x="532075" y="494607"/>
            <a:ext cx="11127850" cy="5868786"/>
          </a:xfrm>
          <a:prstGeom prst="rect">
            <a:avLst/>
          </a:prstGeom>
        </p:spPr>
        <p:txBody>
          <a:bodyPr wrap="square">
            <a:spAutoFit/>
          </a:bodyPr>
          <a:lstStyle/>
          <a:p>
            <a:pPr marL="9948" marR="5471" indent="351659" algn="just">
              <a:lnSpc>
                <a:spcPct val="150000"/>
              </a:lnSpc>
            </a:pPr>
            <a:r>
              <a:rPr lang="fr-FR" sz="2300" b="1" dirty="0">
                <a:solidFill>
                  <a:srgbClr val="FF0000"/>
                </a:solidFill>
                <a:latin typeface="Times New Roman" panose="02020603050405020304" pitchFamily="18" charset="0"/>
                <a:cs typeface="Times New Roman" panose="02020603050405020304" pitchFamily="18" charset="0"/>
              </a:rPr>
              <a:t>            Influence de la polarité des composés</a:t>
            </a:r>
          </a:p>
          <a:p>
            <a:pPr marL="9948" marR="5471" indent="351659" algn="just">
              <a:lnSpc>
                <a:spcPct val="150000"/>
              </a:lnSpc>
            </a:pPr>
            <a:r>
              <a:rPr lang="fr-FR" sz="2300" b="1" dirty="0">
                <a:latin typeface="Times New Roman" panose="02020603050405020304" pitchFamily="18" charset="0"/>
                <a:cs typeface="Times New Roman" panose="02020603050405020304" pitchFamily="18" charset="0"/>
              </a:rPr>
              <a:t>En chromatographie d’adsorption, la capacité d’adsorption des composés sur la phase stationnaire est en relation directe avec leur polarité. Plus un composé est polaire, plus fortement il sera adsorbé sur les sites actifs de la phase stationnaire et moins vite 1l se déplacera.</a:t>
            </a:r>
          </a:p>
          <a:p>
            <a:pPr marL="9948" marR="5471" indent="351659" algn="just">
              <a:lnSpc>
                <a:spcPct val="150000"/>
              </a:lnSpc>
            </a:pPr>
            <a:r>
              <a:rPr lang="fr-FR" sz="2300" b="1" dirty="0">
                <a:solidFill>
                  <a:srgbClr val="FF0000"/>
                </a:solidFill>
                <a:latin typeface="Times New Roman" panose="02020603050405020304" pitchFamily="18" charset="0"/>
                <a:cs typeface="Times New Roman" panose="02020603050405020304" pitchFamily="18" charset="0"/>
              </a:rPr>
              <a:t>Influence de la polarité de la phase mobile</a:t>
            </a:r>
          </a:p>
          <a:p>
            <a:pPr marL="9948" marR="5471" indent="351659" algn="just">
              <a:lnSpc>
                <a:spcPct val="150000"/>
              </a:lnSpc>
            </a:pPr>
            <a:r>
              <a:rPr lang="fr-FR" sz="2300" b="1" dirty="0">
                <a:latin typeface="Times New Roman" panose="02020603050405020304" pitchFamily="18" charset="0"/>
                <a:cs typeface="Times New Roman" panose="02020603050405020304" pitchFamily="18" charset="0"/>
              </a:rPr>
              <a:t>À l’exception de la chromatographie en phase gazeuse, la phase mobile, appelée également éluant, est un solvant ou un mélange de plusieurs solvants miscibles, dont le rôle est de déplacer les composés du mélange vers le haut de la plaque en chromatographie sur couche mince ou vers la sortie de la colonne en chromatographie sur colonne.</a:t>
            </a:r>
          </a:p>
        </p:txBody>
      </p:sp>
    </p:spTree>
    <p:extLst>
      <p:ext uri="{BB962C8B-B14F-4D97-AF65-F5344CB8AC3E}">
        <p14:creationId xmlns:p14="http://schemas.microsoft.com/office/powerpoint/2010/main" val="3744120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E7E79E3-27AC-4D39-B997-D436EFE0B7C5}"/>
              </a:ext>
            </a:extLst>
          </p:cNvPr>
          <p:cNvSpPr txBox="1"/>
          <p:nvPr/>
        </p:nvSpPr>
        <p:spPr>
          <a:xfrm>
            <a:off x="238539" y="377234"/>
            <a:ext cx="11608904" cy="3237296"/>
          </a:xfrm>
          <a:prstGeom prst="rect">
            <a:avLst/>
          </a:prstGeom>
          <a:noFill/>
        </p:spPr>
        <p:txBody>
          <a:bodyPr wrap="square">
            <a:spAutoFit/>
          </a:bodyPr>
          <a:lstStyle/>
          <a:p>
            <a:pPr marL="9948" marR="5471" indent="351659" algn="just">
              <a:lnSpc>
                <a:spcPct val="150000"/>
              </a:lnSpc>
            </a:pPr>
            <a:r>
              <a:rPr lang="fr-FR" sz="2400" b="1" dirty="0">
                <a:solidFill>
                  <a:srgbClr val="FF0000"/>
                </a:solidFill>
                <a:latin typeface="Times New Roman" panose="02020603050405020304" pitchFamily="18" charset="0"/>
                <a:cs typeface="Times New Roman" panose="02020603050405020304" pitchFamily="18" charset="0"/>
              </a:rPr>
              <a:t>              Phénomène de partition</a:t>
            </a:r>
          </a:p>
          <a:p>
            <a:pPr marL="9948" marR="5471" indent="351659" algn="just">
              <a:lnSpc>
                <a:spcPct val="150000"/>
              </a:lnSpc>
            </a:pPr>
            <a:r>
              <a:rPr lang="fr-FR" sz="2300" b="1" dirty="0">
                <a:latin typeface="Times New Roman" panose="02020603050405020304" pitchFamily="18" charset="0"/>
                <a:cs typeface="Times New Roman" panose="02020603050405020304" pitchFamily="18" charset="0"/>
              </a:rPr>
              <a:t>Dans une chromatographie de partition, la phase stationnaire est non pas un solide, mais un liquide fixé physiquement ou greffé chimiquement sur un support solide. Les composés d’un mélange vont donc se solubiliser dans la phase liquide stationnaire, au lieu de s’y adsorber. C’est la solubilité différente des composés dans la phase stationnaire et dans la phase mobile qui rend la séparation chromatographique possible.</a:t>
            </a:r>
          </a:p>
        </p:txBody>
      </p:sp>
      <p:sp>
        <p:nvSpPr>
          <p:cNvPr id="4" name="Rectangle 3">
            <a:extLst>
              <a:ext uri="{FF2B5EF4-FFF2-40B4-BE49-F238E27FC236}">
                <a16:creationId xmlns:a16="http://schemas.microsoft.com/office/drawing/2014/main" id="{E1DC362B-D145-4926-8E7A-8B93BC507E88}"/>
              </a:ext>
            </a:extLst>
          </p:cNvPr>
          <p:cNvSpPr/>
          <p:nvPr/>
        </p:nvSpPr>
        <p:spPr>
          <a:xfrm>
            <a:off x="0" y="3942523"/>
            <a:ext cx="12085982" cy="2000548"/>
          </a:xfrm>
          <a:prstGeom prst="rect">
            <a:avLst/>
          </a:prstGeom>
        </p:spPr>
        <p:txBody>
          <a:bodyPr wrap="square">
            <a:spAutoFit/>
          </a:bodyPr>
          <a:lstStyle/>
          <a:p>
            <a:pPr marL="9948" marR="5471" indent="351659" algn="just"/>
            <a:r>
              <a:rPr lang="fr-FR" sz="2800" b="1" dirty="0">
                <a:solidFill>
                  <a:srgbClr val="FF0000"/>
                </a:solidFill>
                <a:latin typeface="Times New Roman" panose="02020603050405020304" pitchFamily="18" charset="0"/>
                <a:cs typeface="Times New Roman" panose="02020603050405020304" pitchFamily="18" charset="0"/>
              </a:rPr>
              <a:t>           Influence de la solubilité des composés</a:t>
            </a:r>
          </a:p>
          <a:p>
            <a:pPr marL="9948" marR="5471" indent="351659" algn="just"/>
            <a:r>
              <a:rPr lang="fr-FR" sz="2400" b="1" dirty="0">
                <a:latin typeface="Times New Roman" panose="02020603050405020304" pitchFamily="18" charset="0"/>
                <a:cs typeface="Times New Roman" panose="02020603050405020304" pitchFamily="18" charset="0"/>
              </a:rPr>
              <a:t>- Dans la phase stationnaire :</a:t>
            </a:r>
          </a:p>
          <a:p>
            <a:pPr marL="9948" marR="5471" indent="351659" algn="just"/>
            <a:r>
              <a:rPr lang="fr-FR" sz="2400" b="1" dirty="0">
                <a:latin typeface="Times New Roman" panose="02020603050405020304" pitchFamily="18" charset="0"/>
                <a:cs typeface="Times New Roman" panose="02020603050405020304" pitchFamily="18" charset="0"/>
              </a:rPr>
              <a:t>Plus un composé est soluble dans la phase liquide stationnaire, moins vite il se déplacera.</a:t>
            </a:r>
          </a:p>
          <a:p>
            <a:pPr marL="9948" marR="5471" indent="351659" algn="just"/>
            <a:r>
              <a:rPr lang="fr-FR" sz="2400" b="1" dirty="0">
                <a:latin typeface="Times New Roman" panose="02020603050405020304" pitchFamily="18" charset="0"/>
                <a:cs typeface="Times New Roman" panose="02020603050405020304" pitchFamily="18" charset="0"/>
              </a:rPr>
              <a:t>- Dans la phase mobile :</a:t>
            </a:r>
          </a:p>
          <a:p>
            <a:pPr marL="9948" marR="5471" indent="351659" algn="just"/>
            <a:r>
              <a:rPr lang="fr-FR" sz="2400" b="1" dirty="0">
                <a:latin typeface="Times New Roman" panose="02020603050405020304" pitchFamily="18" charset="0"/>
                <a:cs typeface="Times New Roman" panose="02020603050405020304" pitchFamily="18" charset="0"/>
              </a:rPr>
              <a:t>Plus un composé est soluble dans la phase mobile, plus vite il se déplacera.</a:t>
            </a:r>
          </a:p>
        </p:txBody>
      </p:sp>
    </p:spTree>
    <p:extLst>
      <p:ext uri="{BB962C8B-B14F-4D97-AF65-F5344CB8AC3E}">
        <p14:creationId xmlns:p14="http://schemas.microsoft.com/office/powerpoint/2010/main" val="3536336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3F21969-EE4F-4BE7-8FB8-5A071EB5C92B}"/>
              </a:ext>
            </a:extLst>
          </p:cNvPr>
          <p:cNvSpPr/>
          <p:nvPr/>
        </p:nvSpPr>
        <p:spPr>
          <a:xfrm>
            <a:off x="158362" y="159026"/>
            <a:ext cx="11875273" cy="3337901"/>
          </a:xfrm>
          <a:prstGeom prst="rect">
            <a:avLst/>
          </a:prstGeom>
        </p:spPr>
        <p:txBody>
          <a:bodyPr wrap="square">
            <a:spAutoFit/>
          </a:bodyPr>
          <a:lstStyle/>
          <a:p>
            <a:pPr marL="9948" marR="5471" indent="351659" algn="ctr">
              <a:lnSpc>
                <a:spcPct val="150000"/>
              </a:lnSpc>
            </a:pPr>
            <a:r>
              <a:rPr lang="fr-FR" sz="2300" b="1" dirty="0">
                <a:solidFill>
                  <a:srgbClr val="FF0000"/>
                </a:solidFill>
                <a:latin typeface="Times New Roman" panose="02020603050405020304" pitchFamily="18" charset="0"/>
                <a:cs typeface="Times New Roman" panose="02020603050405020304" pitchFamily="18" charset="0"/>
              </a:rPr>
              <a:t>MODES DE CHROMATOGRAPHIE</a:t>
            </a:r>
          </a:p>
          <a:p>
            <a:pPr marL="9948" marR="5471" indent="351659" algn="just">
              <a:lnSpc>
                <a:spcPct val="150000"/>
              </a:lnSpc>
            </a:pPr>
            <a:r>
              <a:rPr lang="fr-FR" sz="2000" b="1" dirty="0">
                <a:latin typeface="Times New Roman" panose="02020603050405020304" pitchFamily="18" charset="0"/>
                <a:cs typeface="Times New Roman" panose="02020603050405020304" pitchFamily="18" charset="0"/>
              </a:rPr>
              <a:t>                Dépendant du système chromatographique utilisé, on distingue trois modes de chromatographie : la chromatographie sur papier, la chromatographie sur couche mince et la chromatographie sur colonne. À cause de l’appareillage spécialisé, la chromatographie sur colonne se subdivise également en quatre catégories, soit la chromatographie dite traditionnelle sur colonne, la chromatographie en phase gazeuse (CPG), la chromatographie liquide à haute pression (HPLC) et la chromatographie sur gel.</a:t>
            </a:r>
          </a:p>
        </p:txBody>
      </p:sp>
      <p:sp>
        <p:nvSpPr>
          <p:cNvPr id="3" name="Rectangle 2">
            <a:extLst>
              <a:ext uri="{FF2B5EF4-FFF2-40B4-BE49-F238E27FC236}">
                <a16:creationId xmlns:a16="http://schemas.microsoft.com/office/drawing/2014/main" id="{FED0A3D6-D2CE-460E-8D05-B47A50603A82}"/>
              </a:ext>
            </a:extLst>
          </p:cNvPr>
          <p:cNvSpPr/>
          <p:nvPr/>
        </p:nvSpPr>
        <p:spPr>
          <a:xfrm>
            <a:off x="0" y="3429000"/>
            <a:ext cx="11875273" cy="3409972"/>
          </a:xfrm>
          <a:prstGeom prst="rect">
            <a:avLst/>
          </a:prstGeom>
        </p:spPr>
        <p:txBody>
          <a:bodyPr wrap="square">
            <a:spAutoFit/>
          </a:bodyPr>
          <a:lstStyle/>
          <a:p>
            <a:pPr marL="9948" marR="5471" indent="351659" algn="just"/>
            <a:r>
              <a:rPr lang="fr-FR" sz="2300" b="1" dirty="0">
                <a:solidFill>
                  <a:srgbClr val="FF0000"/>
                </a:solidFill>
                <a:latin typeface="Times New Roman" panose="02020603050405020304" pitchFamily="18" charset="0"/>
                <a:cs typeface="Times New Roman" panose="02020603050405020304" pitchFamily="18" charset="0"/>
              </a:rPr>
              <a:t>Chromatographie sur couche mince</a:t>
            </a:r>
          </a:p>
          <a:p>
            <a:pPr marL="9948" marR="5471" indent="351659" algn="just">
              <a:lnSpc>
                <a:spcPct val="150000"/>
              </a:lnSpc>
            </a:pPr>
            <a:r>
              <a:rPr lang="fr-FR" sz="1900" b="1" dirty="0">
                <a:latin typeface="Times New Roman" panose="02020603050405020304" pitchFamily="18" charset="0"/>
                <a:cs typeface="Times New Roman" panose="02020603050405020304" pitchFamily="18" charset="0"/>
              </a:rPr>
              <a:t>Bien que découverte en 1938, ce n’est qu’en 1958 que fut popularisée la chromatographie sur couche mince, telle que nous la connaissons actuellement.</a:t>
            </a:r>
          </a:p>
          <a:p>
            <a:pPr marL="9948" marR="5471" indent="351659" algn="just">
              <a:lnSpc>
                <a:spcPct val="150000"/>
              </a:lnSpc>
            </a:pPr>
            <a:r>
              <a:rPr lang="fr-FR" sz="1900" b="1" dirty="0">
                <a:latin typeface="Times New Roman" panose="02020603050405020304" pitchFamily="18" charset="0"/>
                <a:cs typeface="Times New Roman" panose="02020603050405020304" pitchFamily="18" charset="0"/>
              </a:rPr>
              <a:t>Cette technique a rapidement supplanté la chromatographie sur papier, car elle est plus rapide et est utilisée autant pour les composés polaires que non polaires.</a:t>
            </a:r>
            <a:endParaRPr lang="ar-DZ" sz="1900" b="1" dirty="0">
              <a:latin typeface="Times New Roman" panose="02020603050405020304" pitchFamily="18" charset="0"/>
              <a:cs typeface="Times New Roman" panose="02020603050405020304" pitchFamily="18" charset="0"/>
            </a:endParaRPr>
          </a:p>
          <a:p>
            <a:pPr marL="9948" marR="5471" indent="351659" algn="just"/>
            <a:r>
              <a:rPr lang="fr-FR" sz="2300" b="1" dirty="0">
                <a:solidFill>
                  <a:srgbClr val="FF0000"/>
                </a:solidFill>
                <a:latin typeface="Times New Roman" panose="02020603050405020304" pitchFamily="18" charset="0"/>
                <a:cs typeface="Times New Roman" panose="02020603050405020304" pitchFamily="18" charset="0"/>
              </a:rPr>
              <a:t>Principe de la chromatographie sur couche mince</a:t>
            </a:r>
          </a:p>
          <a:p>
            <a:pPr marL="9948" marR="5471" indent="351659" algn="just">
              <a:lnSpc>
                <a:spcPct val="150000"/>
              </a:lnSpc>
            </a:pPr>
            <a:r>
              <a:rPr lang="fr-FR" sz="1900" b="1" dirty="0">
                <a:latin typeface="Times New Roman" panose="02020603050405020304" pitchFamily="18" charset="0"/>
                <a:cs typeface="Times New Roman" panose="02020603050405020304" pitchFamily="18" charset="0"/>
              </a:rPr>
              <a:t>Dépendant du choix des phases stationnaire et mobile, il est possible de réaliser sur couche mince des chromatographies en exploitant les phénomènes d’adsorption, de partition ou d’échange d’ions.</a:t>
            </a:r>
          </a:p>
        </p:txBody>
      </p:sp>
    </p:spTree>
    <p:extLst>
      <p:ext uri="{BB962C8B-B14F-4D97-AF65-F5344CB8AC3E}">
        <p14:creationId xmlns:p14="http://schemas.microsoft.com/office/powerpoint/2010/main" val="1595594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7200D1B-7C1F-44D9-A581-59054B589CFC}"/>
              </a:ext>
            </a:extLst>
          </p:cNvPr>
          <p:cNvSpPr/>
          <p:nvPr/>
        </p:nvSpPr>
        <p:spPr>
          <a:xfrm>
            <a:off x="123245" y="320457"/>
            <a:ext cx="11856720" cy="2934842"/>
          </a:xfrm>
          <a:prstGeom prst="rect">
            <a:avLst/>
          </a:prstGeom>
        </p:spPr>
        <p:txBody>
          <a:bodyPr wrap="square">
            <a:spAutoFit/>
          </a:bodyPr>
          <a:lstStyle/>
          <a:p>
            <a:pPr marL="9948" marR="5471" indent="351659" algn="just"/>
            <a:r>
              <a:rPr lang="fr-FR" sz="2400" b="1" dirty="0">
                <a:solidFill>
                  <a:srgbClr val="FF0000"/>
                </a:solidFill>
                <a:latin typeface="Times New Roman" panose="02020603050405020304" pitchFamily="18" charset="0"/>
                <a:cs typeface="Times New Roman" panose="02020603050405020304" pitchFamily="18" charset="0"/>
              </a:rPr>
              <a:t>Appareillage</a:t>
            </a:r>
          </a:p>
          <a:p>
            <a:pPr marL="9948" marR="5471" indent="351659" algn="just">
              <a:lnSpc>
                <a:spcPct val="150000"/>
              </a:lnSpc>
            </a:pPr>
            <a:r>
              <a:rPr lang="fr-FR" sz="2000" b="1" dirty="0">
                <a:latin typeface="Times New Roman" panose="02020603050405020304" pitchFamily="18" charset="0"/>
                <a:cs typeface="Times New Roman" panose="02020603050405020304" pitchFamily="18" charset="0"/>
              </a:rPr>
              <a:t>                   L’appareillage utilisé pour la chromatographie sur couche mince est relativement simple, étant composé d’une plaque et d’une cuve rectangulaire pour l’élution. On peut également utiliser un simple bocal de verre pour les couches minces plus petites.</a:t>
            </a:r>
          </a:p>
          <a:p>
            <a:pPr marL="9948" marR="5471" indent="351659" algn="just">
              <a:lnSpc>
                <a:spcPct val="150000"/>
              </a:lnSpc>
            </a:pPr>
            <a:r>
              <a:rPr lang="fr-FR" sz="2000" b="1" dirty="0">
                <a:latin typeface="Times New Roman" panose="02020603050405020304" pitchFamily="18" charset="0"/>
                <a:cs typeface="Times New Roman" panose="02020603050405020304" pitchFamily="18" charset="0"/>
              </a:rPr>
              <a:t>Les plaques peuvent être préparées en répandant à l’aide d’un </a:t>
            </a:r>
            <a:r>
              <a:rPr lang="fr-FR" sz="2000" b="1" dirty="0" err="1">
                <a:latin typeface="Times New Roman" panose="02020603050405020304" pitchFamily="18" charset="0"/>
                <a:cs typeface="Times New Roman" panose="02020603050405020304" pitchFamily="18" charset="0"/>
              </a:rPr>
              <a:t>étaleur</a:t>
            </a:r>
            <a:r>
              <a:rPr lang="fr-FR" sz="2000" b="1" dirty="0">
                <a:latin typeface="Times New Roman" panose="02020603050405020304" pitchFamily="18" charset="0"/>
                <a:cs typeface="Times New Roman" panose="02020603050405020304" pitchFamily="18" charset="0"/>
              </a:rPr>
              <a:t> une mince couche uniforme de la phase stationnaire sur une plaque de verre, dont les dimensions varient de 2,5 x 7 cm à 20 x 20 cm</a:t>
            </a:r>
            <a:r>
              <a:rPr lang="fr-FR" sz="2800" b="1" dirty="0">
                <a:latin typeface="Gabriola" pitchFamily="82" charset="0"/>
                <a:cs typeface="Times New Roman"/>
              </a:rPr>
              <a:t>.</a:t>
            </a:r>
          </a:p>
        </p:txBody>
      </p:sp>
      <p:sp>
        <p:nvSpPr>
          <p:cNvPr id="3" name="Rectangle 2">
            <a:extLst>
              <a:ext uri="{FF2B5EF4-FFF2-40B4-BE49-F238E27FC236}">
                <a16:creationId xmlns:a16="http://schemas.microsoft.com/office/drawing/2014/main" id="{44C4A9CD-4C58-42D6-ADB0-12015C5D3990}"/>
              </a:ext>
            </a:extLst>
          </p:cNvPr>
          <p:cNvSpPr/>
          <p:nvPr/>
        </p:nvSpPr>
        <p:spPr>
          <a:xfrm>
            <a:off x="167639" y="3412435"/>
            <a:ext cx="11856719" cy="3078535"/>
          </a:xfrm>
          <a:prstGeom prst="rect">
            <a:avLst/>
          </a:prstGeom>
        </p:spPr>
        <p:txBody>
          <a:bodyPr wrap="square">
            <a:spAutoFit/>
          </a:bodyPr>
          <a:lstStyle/>
          <a:p>
            <a:pPr marL="9948" marR="5471" indent="351659" algn="just">
              <a:lnSpc>
                <a:spcPct val="150000"/>
              </a:lnSpc>
            </a:pPr>
            <a:r>
              <a:rPr lang="fr-FR" sz="2200" b="1" dirty="0">
                <a:latin typeface="Times New Roman" panose="02020603050405020304" pitchFamily="18" charset="0"/>
                <a:cs typeface="Times New Roman" panose="02020603050405020304" pitchFamily="18" charset="0"/>
              </a:rPr>
              <a:t>On retrouve cependant dans le commerce des plaques prêtes à l’usage avec la phase stationnaire fixée sur une feuille en plastique ou en aluminium. Ces dernières ont l’avantage d’être faciles à entreposer et </a:t>
            </a:r>
            <a:r>
              <a:rPr lang="fr-FR" sz="2200" b="1" dirty="0" err="1">
                <a:latin typeface="Times New Roman" panose="02020603050405020304" pitchFamily="18" charset="0"/>
                <a:cs typeface="Times New Roman" panose="02020603050405020304" pitchFamily="18" charset="0"/>
              </a:rPr>
              <a:t>découpables</a:t>
            </a:r>
            <a:r>
              <a:rPr lang="fr-FR" sz="2200" b="1" dirty="0">
                <a:latin typeface="Times New Roman" panose="02020603050405020304" pitchFamily="18" charset="0"/>
                <a:cs typeface="Times New Roman" panose="02020603050405020304" pitchFamily="18" charset="0"/>
              </a:rPr>
              <a:t> en bandes selon les besoins de l’expérimentateur. </a:t>
            </a:r>
          </a:p>
          <a:p>
            <a:pPr marL="9948" marR="5471" indent="351659" algn="just">
              <a:lnSpc>
                <a:spcPct val="150000"/>
              </a:lnSpc>
            </a:pPr>
            <a:r>
              <a:rPr lang="fr-FR" sz="2200" b="1" dirty="0">
                <a:latin typeface="Times New Roman" panose="02020603050405020304" pitchFamily="18" charset="0"/>
                <a:cs typeface="Times New Roman" panose="02020603050405020304" pitchFamily="18" charset="0"/>
              </a:rPr>
              <a:t>Les phases stationnaires les plus utilisées en chromatographie sur couche mince sont le gel de silice, l’alumine et la cellulose en poudre. La plupart des plaques commerciales contiennent un indicateur de fluorescence qui permet la visualisation des taches à la lumière ultraviolette.</a:t>
            </a:r>
          </a:p>
        </p:txBody>
      </p:sp>
    </p:spTree>
    <p:extLst>
      <p:ext uri="{BB962C8B-B14F-4D97-AF65-F5344CB8AC3E}">
        <p14:creationId xmlns:p14="http://schemas.microsoft.com/office/powerpoint/2010/main" val="2959354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CAA3FD0-D838-4206-B6AC-D8E732AE6709}"/>
              </a:ext>
            </a:extLst>
          </p:cNvPr>
          <p:cNvSpPr/>
          <p:nvPr/>
        </p:nvSpPr>
        <p:spPr>
          <a:xfrm>
            <a:off x="-125896" y="1720840"/>
            <a:ext cx="12019722" cy="3416320"/>
          </a:xfrm>
          <a:prstGeom prst="rect">
            <a:avLst/>
          </a:prstGeom>
        </p:spPr>
        <p:txBody>
          <a:bodyPr wrap="square">
            <a:spAutoFit/>
          </a:bodyPr>
          <a:lstStyle/>
          <a:p>
            <a:pPr marL="9948" marR="5471" indent="351659"/>
            <a:r>
              <a:rPr lang="fr-FR" sz="2400" b="1" dirty="0">
                <a:solidFill>
                  <a:srgbClr val="FF0000"/>
                </a:solidFill>
                <a:latin typeface="Times New Roman" panose="02020603050405020304" pitchFamily="18" charset="0"/>
                <a:cs typeface="Times New Roman" panose="02020603050405020304" pitchFamily="18" charset="0"/>
              </a:rPr>
              <a:t>                   Technique expérimentale</a:t>
            </a:r>
          </a:p>
          <a:p>
            <a:pPr marL="9948" marR="5471" indent="351659" algn="just"/>
            <a:r>
              <a:rPr lang="fr-FR" sz="2400" b="1" dirty="0">
                <a:latin typeface="Times New Roman" panose="02020603050405020304" pitchFamily="18" charset="0"/>
                <a:cs typeface="Times New Roman" panose="02020603050405020304" pitchFamily="18" charset="0"/>
              </a:rPr>
              <a:t>Les principales étapes d’une chromatographie sur couche mince sont :</a:t>
            </a:r>
          </a:p>
          <a:p>
            <a:pPr marL="9948" marR="5471" indent="351659" algn="just"/>
            <a:r>
              <a:rPr lang="fr-FR" sz="2400" b="1" dirty="0">
                <a:latin typeface="Times New Roman" panose="02020603050405020304" pitchFamily="18" charset="0"/>
                <a:cs typeface="Times New Roman" panose="02020603050405020304" pitchFamily="18" charset="0"/>
              </a:rPr>
              <a:t>a) Préparation de la plaque (activation par chauffage à l’étuve)</a:t>
            </a:r>
          </a:p>
          <a:p>
            <a:pPr marL="9948" marR="5471" indent="351659" algn="just"/>
            <a:r>
              <a:rPr lang="fr-FR" sz="2400" b="1" dirty="0">
                <a:latin typeface="Times New Roman" panose="02020603050405020304" pitchFamily="18" charset="0"/>
                <a:cs typeface="Times New Roman" panose="02020603050405020304" pitchFamily="18" charset="0"/>
              </a:rPr>
              <a:t>b) Déposition des échantillons inconnus et des standards</a:t>
            </a:r>
          </a:p>
          <a:p>
            <a:pPr marL="9948" marR="5471" indent="351659" algn="just"/>
            <a:r>
              <a:rPr lang="fr-FR" sz="2400" b="1" dirty="0">
                <a:latin typeface="Times New Roman" panose="02020603050405020304" pitchFamily="18" charset="0"/>
                <a:cs typeface="Times New Roman" panose="02020603050405020304" pitchFamily="18" charset="0"/>
              </a:rPr>
              <a:t>c) Préparation de l’éluant et de la cuve</a:t>
            </a:r>
          </a:p>
          <a:p>
            <a:pPr marL="9948" marR="5471" indent="351659" algn="just"/>
            <a:r>
              <a:rPr lang="fr-FR" sz="2400" b="1" dirty="0">
                <a:latin typeface="Times New Roman" panose="02020603050405020304" pitchFamily="18" charset="0"/>
                <a:cs typeface="Times New Roman" panose="02020603050405020304" pitchFamily="18" charset="0"/>
              </a:rPr>
              <a:t>d) Élution de la plaque</a:t>
            </a:r>
          </a:p>
          <a:p>
            <a:pPr marL="9948" marR="5471" indent="351659" algn="just"/>
            <a:r>
              <a:rPr lang="fr-FR" sz="2400" b="1" dirty="0">
                <a:latin typeface="Times New Roman" panose="02020603050405020304" pitchFamily="18" charset="0"/>
                <a:cs typeface="Times New Roman" panose="02020603050405020304" pitchFamily="18" charset="0"/>
              </a:rPr>
              <a:t>e) Séchage de la plaque</a:t>
            </a:r>
          </a:p>
          <a:p>
            <a:pPr marL="9948" marR="5471" indent="351659" algn="just"/>
            <a:r>
              <a:rPr lang="fr-FR" sz="2400" b="1" dirty="0">
                <a:latin typeface="Times New Roman" panose="02020603050405020304" pitchFamily="18" charset="0"/>
                <a:cs typeface="Times New Roman" panose="02020603050405020304" pitchFamily="18" charset="0"/>
              </a:rPr>
              <a:t>f) Révélation des taches (lampe U.V., iode ou réactifs chimiques spécifiques)</a:t>
            </a:r>
          </a:p>
          <a:p>
            <a:pPr marL="9948" marR="5471" indent="351659" algn="just"/>
            <a:r>
              <a:rPr lang="fr-FR" sz="2400" b="1" dirty="0">
                <a:latin typeface="Times New Roman" panose="02020603050405020304" pitchFamily="18" charset="0"/>
                <a:cs typeface="Times New Roman" panose="02020603050405020304" pitchFamily="18" charset="0"/>
              </a:rPr>
              <a:t>g) Calcul des </a:t>
            </a:r>
            <a:r>
              <a:rPr lang="fr-FR" sz="2400" b="1" dirty="0" err="1">
                <a:latin typeface="Times New Roman" panose="02020603050405020304" pitchFamily="18" charset="0"/>
                <a:cs typeface="Times New Roman" panose="02020603050405020304" pitchFamily="18" charset="0"/>
              </a:rPr>
              <a:t>Rf</a:t>
            </a:r>
            <a:r>
              <a:rPr lang="fr-FR" sz="2400" b="1" dirty="0">
                <a:latin typeface="Times New Roman" panose="02020603050405020304" pitchFamily="18" charset="0"/>
                <a:cs typeface="Times New Roman" panose="02020603050405020304" pitchFamily="18" charset="0"/>
              </a:rPr>
              <a:t> et interprétation des résultats.</a:t>
            </a:r>
          </a:p>
        </p:txBody>
      </p:sp>
    </p:spTree>
    <p:extLst>
      <p:ext uri="{BB962C8B-B14F-4D97-AF65-F5344CB8AC3E}">
        <p14:creationId xmlns:p14="http://schemas.microsoft.com/office/powerpoint/2010/main" val="3738624875"/>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81</TotalTime>
  <Words>1210</Words>
  <Application>Microsoft Office PowerPoint</Application>
  <PresentationFormat>Grand écran</PresentationFormat>
  <Paragraphs>62</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13</vt:i4>
      </vt:variant>
    </vt:vector>
  </HeadingPairs>
  <TitlesOfParts>
    <vt:vector size="19" baseType="lpstr">
      <vt:lpstr>Arial</vt:lpstr>
      <vt:lpstr>Century Gothic</vt:lpstr>
      <vt:lpstr>Gabriola</vt:lpstr>
      <vt:lpstr>Times New Roman</vt:lpstr>
      <vt:lpstr>Wingdings 3</vt:lpstr>
      <vt:lpstr>Brin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RAZZEK</dc:creator>
  <cp:lastModifiedBy>RAZZEK</cp:lastModifiedBy>
  <cp:revision>8</cp:revision>
  <dcterms:created xsi:type="dcterms:W3CDTF">2021-01-11T20:42:59Z</dcterms:created>
  <dcterms:modified xsi:type="dcterms:W3CDTF">2021-01-12T20:54:58Z</dcterms:modified>
</cp:coreProperties>
</file>