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57" r:id="rId3"/>
    <p:sldId id="269" r:id="rId4"/>
    <p:sldId id="273" r:id="rId5"/>
    <p:sldId id="270" r:id="rId6"/>
    <p:sldId id="271" r:id="rId7"/>
    <p:sldId id="272" r:id="rId8"/>
    <p:sldId id="274" r:id="rId9"/>
    <p:sldId id="275" r:id="rId10"/>
    <p:sldId id="276" r:id="rId11"/>
    <p:sldId id="277" r:id="rId12"/>
    <p:sldId id="278" r:id="rId13"/>
    <p:sldId id="279" r:id="rId14"/>
    <p:sldId id="280" r:id="rId15"/>
    <p:sldId id="281" r:id="rId16"/>
    <p:sldId id="282" r:id="rId17"/>
    <p:sldId id="284" r:id="rId18"/>
    <p:sldId id="26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59" autoAdjust="0"/>
    <p:restoredTop sz="94660"/>
  </p:normalViewPr>
  <p:slideViewPr>
    <p:cSldViewPr>
      <p:cViewPr varScale="1">
        <p:scale>
          <a:sx n="65" d="100"/>
          <a:sy n="65" d="100"/>
        </p:scale>
        <p:origin x="153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6201FF-B103-4917-88CD-E9116D956857}" type="doc">
      <dgm:prSet loTypeId="urn:microsoft.com/office/officeart/2005/8/layout/venn1" loCatId="relationship" qsTypeId="urn:microsoft.com/office/officeart/2005/8/quickstyle/simple1" qsCatId="simple" csTypeId="urn:microsoft.com/office/officeart/2005/8/colors/colorful5" csCatId="colorful" phldr="1"/>
      <dgm:spPr/>
    </dgm:pt>
    <dgm:pt modelId="{1F42888F-519B-49F9-85DB-29AEDB43D0B3}">
      <dgm:prSet phldrT="[Texte]"/>
      <dgm:spPr/>
      <dgm:t>
        <a:bodyPr/>
        <a:lstStyle/>
        <a:p>
          <a:r>
            <a:rPr lang="fr-FR" dirty="0"/>
            <a:t>Philosophie</a:t>
          </a:r>
        </a:p>
      </dgm:t>
    </dgm:pt>
    <dgm:pt modelId="{2160FB81-D418-4C7B-8E84-8AFFE1BBF189}" type="parTrans" cxnId="{60840F41-B8E2-4327-9261-009CCC8A51D0}">
      <dgm:prSet/>
      <dgm:spPr/>
      <dgm:t>
        <a:bodyPr/>
        <a:lstStyle/>
        <a:p>
          <a:endParaRPr lang="fr-FR"/>
        </a:p>
      </dgm:t>
    </dgm:pt>
    <dgm:pt modelId="{71708308-0AA6-4E81-9B45-3562FCBFF734}" type="sibTrans" cxnId="{60840F41-B8E2-4327-9261-009CCC8A51D0}">
      <dgm:prSet/>
      <dgm:spPr/>
      <dgm:t>
        <a:bodyPr/>
        <a:lstStyle/>
        <a:p>
          <a:endParaRPr lang="fr-FR"/>
        </a:p>
      </dgm:t>
    </dgm:pt>
    <dgm:pt modelId="{FD0EAC16-2395-4156-AF83-43D9B779CC05}">
      <dgm:prSet phldrT="[Texte]"/>
      <dgm:spPr/>
      <dgm:t>
        <a:bodyPr/>
        <a:lstStyle/>
        <a:p>
          <a:r>
            <a:rPr lang="fr-FR" dirty="0"/>
            <a:t>Informatique</a:t>
          </a:r>
        </a:p>
      </dgm:t>
    </dgm:pt>
    <dgm:pt modelId="{F840F836-30BE-493C-BB92-31A483C2B956}" type="parTrans" cxnId="{0CDB85A4-3052-4AD3-9B37-CC26785E92F0}">
      <dgm:prSet/>
      <dgm:spPr/>
      <dgm:t>
        <a:bodyPr/>
        <a:lstStyle/>
        <a:p>
          <a:endParaRPr lang="fr-FR"/>
        </a:p>
      </dgm:t>
    </dgm:pt>
    <dgm:pt modelId="{18011B94-C9ED-466B-BEBA-417ECC3539AF}" type="sibTrans" cxnId="{0CDB85A4-3052-4AD3-9B37-CC26785E92F0}">
      <dgm:prSet/>
      <dgm:spPr/>
      <dgm:t>
        <a:bodyPr/>
        <a:lstStyle/>
        <a:p>
          <a:endParaRPr lang="fr-FR"/>
        </a:p>
      </dgm:t>
    </dgm:pt>
    <dgm:pt modelId="{BABC4B45-DB09-4C86-9301-BAB13A7EC5CE}">
      <dgm:prSet phldrT="[Texte]"/>
      <dgm:spPr/>
      <dgm:t>
        <a:bodyPr/>
        <a:lstStyle/>
        <a:p>
          <a:r>
            <a:rPr lang="fr-FR" dirty="0"/>
            <a:t>Linguistique </a:t>
          </a:r>
        </a:p>
      </dgm:t>
    </dgm:pt>
    <dgm:pt modelId="{B5DBC628-8232-4287-A761-FD2F83C862F1}" type="parTrans" cxnId="{9D817AE9-4652-492D-86F5-96810122B2AB}">
      <dgm:prSet/>
      <dgm:spPr/>
      <dgm:t>
        <a:bodyPr/>
        <a:lstStyle/>
        <a:p>
          <a:endParaRPr lang="fr-FR"/>
        </a:p>
      </dgm:t>
    </dgm:pt>
    <dgm:pt modelId="{8D64807E-6B63-4D23-9E90-4937FD44E9E5}" type="sibTrans" cxnId="{9D817AE9-4652-492D-86F5-96810122B2AB}">
      <dgm:prSet/>
      <dgm:spPr/>
      <dgm:t>
        <a:bodyPr/>
        <a:lstStyle/>
        <a:p>
          <a:endParaRPr lang="fr-FR"/>
        </a:p>
      </dgm:t>
    </dgm:pt>
    <dgm:pt modelId="{657C56C3-89ED-4121-A0E5-82149D52CC7A}">
      <dgm:prSet phldrT="[Texte]"/>
      <dgm:spPr/>
      <dgm:t>
        <a:bodyPr/>
        <a:lstStyle/>
        <a:p>
          <a:r>
            <a:rPr lang="fr-FR" dirty="0"/>
            <a:t>Psychologie</a:t>
          </a:r>
        </a:p>
      </dgm:t>
    </dgm:pt>
    <dgm:pt modelId="{4E328982-163A-479C-B289-4B50A195552B}" type="parTrans" cxnId="{434AAF3E-62A0-4E40-BF6C-0F5A6E665D3D}">
      <dgm:prSet/>
      <dgm:spPr/>
      <dgm:t>
        <a:bodyPr/>
        <a:lstStyle/>
        <a:p>
          <a:endParaRPr lang="fr-FR"/>
        </a:p>
      </dgm:t>
    </dgm:pt>
    <dgm:pt modelId="{20D38C35-E1DA-44DE-BEA5-6DBCAC428C88}" type="sibTrans" cxnId="{434AAF3E-62A0-4E40-BF6C-0F5A6E665D3D}">
      <dgm:prSet/>
      <dgm:spPr/>
      <dgm:t>
        <a:bodyPr/>
        <a:lstStyle/>
        <a:p>
          <a:endParaRPr lang="fr-FR"/>
        </a:p>
      </dgm:t>
    </dgm:pt>
    <dgm:pt modelId="{4B959737-ED52-4A36-B356-75EC8B13B3B5}">
      <dgm:prSet phldrT="[Texte]"/>
      <dgm:spPr/>
      <dgm:t>
        <a:bodyPr/>
        <a:lstStyle/>
        <a:p>
          <a:r>
            <a:rPr lang="fr-FR" dirty="0"/>
            <a:t>Robotique</a:t>
          </a:r>
        </a:p>
      </dgm:t>
    </dgm:pt>
    <dgm:pt modelId="{A6B7F034-BEC3-4091-B359-2399988A61B1}" type="parTrans" cxnId="{1EA09491-A73B-4EA7-92BD-5408AAB762AB}">
      <dgm:prSet/>
      <dgm:spPr/>
      <dgm:t>
        <a:bodyPr/>
        <a:lstStyle/>
        <a:p>
          <a:endParaRPr lang="fr-FR"/>
        </a:p>
      </dgm:t>
    </dgm:pt>
    <dgm:pt modelId="{CD567A4B-FD38-4154-9B30-FCF77829B638}" type="sibTrans" cxnId="{1EA09491-A73B-4EA7-92BD-5408AAB762AB}">
      <dgm:prSet/>
      <dgm:spPr/>
      <dgm:t>
        <a:bodyPr/>
        <a:lstStyle/>
        <a:p>
          <a:endParaRPr lang="fr-FR"/>
        </a:p>
      </dgm:t>
    </dgm:pt>
    <dgm:pt modelId="{BED35FDC-006F-4ADC-8E3B-48A2CCCC5B93}" type="pres">
      <dgm:prSet presAssocID="{2A6201FF-B103-4917-88CD-E9116D956857}" presName="compositeShape" presStyleCnt="0">
        <dgm:presLayoutVars>
          <dgm:chMax val="7"/>
          <dgm:dir/>
          <dgm:resizeHandles val="exact"/>
        </dgm:presLayoutVars>
      </dgm:prSet>
      <dgm:spPr/>
    </dgm:pt>
    <dgm:pt modelId="{5601A014-E14C-4B5B-8D06-38A28EE9082A}" type="pres">
      <dgm:prSet presAssocID="{1F42888F-519B-49F9-85DB-29AEDB43D0B3}" presName="circ1" presStyleLbl="vennNode1" presStyleIdx="0" presStyleCnt="5"/>
      <dgm:spPr/>
    </dgm:pt>
    <dgm:pt modelId="{34DBD476-2A08-4D5D-8CAA-523B51B77419}" type="pres">
      <dgm:prSet presAssocID="{1F42888F-519B-49F9-85DB-29AEDB43D0B3}" presName="circ1Tx" presStyleLbl="revTx" presStyleIdx="0" presStyleCnt="0">
        <dgm:presLayoutVars>
          <dgm:chMax val="0"/>
          <dgm:chPref val="0"/>
          <dgm:bulletEnabled val="1"/>
        </dgm:presLayoutVars>
      </dgm:prSet>
      <dgm:spPr/>
    </dgm:pt>
    <dgm:pt modelId="{DC714EA0-D119-47B5-828A-D4B36D7EFB0F}" type="pres">
      <dgm:prSet presAssocID="{657C56C3-89ED-4121-A0E5-82149D52CC7A}" presName="circ2" presStyleLbl="vennNode1" presStyleIdx="1" presStyleCnt="5"/>
      <dgm:spPr/>
    </dgm:pt>
    <dgm:pt modelId="{0FCFDA74-2D1E-47B7-909B-3503C307CB7B}" type="pres">
      <dgm:prSet presAssocID="{657C56C3-89ED-4121-A0E5-82149D52CC7A}" presName="circ2Tx" presStyleLbl="revTx" presStyleIdx="0" presStyleCnt="0">
        <dgm:presLayoutVars>
          <dgm:chMax val="0"/>
          <dgm:chPref val="0"/>
          <dgm:bulletEnabled val="1"/>
        </dgm:presLayoutVars>
      </dgm:prSet>
      <dgm:spPr/>
    </dgm:pt>
    <dgm:pt modelId="{D6F83FC9-EC6A-4749-B1A6-2AB02389AF93}" type="pres">
      <dgm:prSet presAssocID="{FD0EAC16-2395-4156-AF83-43D9B779CC05}" presName="circ3" presStyleLbl="vennNode1" presStyleIdx="2" presStyleCnt="5"/>
      <dgm:spPr/>
    </dgm:pt>
    <dgm:pt modelId="{F4D455E9-3C45-4A3E-AE76-D595BCBC89C6}" type="pres">
      <dgm:prSet presAssocID="{FD0EAC16-2395-4156-AF83-43D9B779CC05}" presName="circ3Tx" presStyleLbl="revTx" presStyleIdx="0" presStyleCnt="0">
        <dgm:presLayoutVars>
          <dgm:chMax val="0"/>
          <dgm:chPref val="0"/>
          <dgm:bulletEnabled val="1"/>
        </dgm:presLayoutVars>
      </dgm:prSet>
      <dgm:spPr/>
    </dgm:pt>
    <dgm:pt modelId="{C17C63F9-7731-4C88-B62C-62D2F726ABB8}" type="pres">
      <dgm:prSet presAssocID="{BABC4B45-DB09-4C86-9301-BAB13A7EC5CE}" presName="circ4" presStyleLbl="vennNode1" presStyleIdx="3" presStyleCnt="5"/>
      <dgm:spPr/>
    </dgm:pt>
    <dgm:pt modelId="{53F857DA-51DB-4398-A26E-F3E11CE555C1}" type="pres">
      <dgm:prSet presAssocID="{BABC4B45-DB09-4C86-9301-BAB13A7EC5CE}" presName="circ4Tx" presStyleLbl="revTx" presStyleIdx="0" presStyleCnt="0">
        <dgm:presLayoutVars>
          <dgm:chMax val="0"/>
          <dgm:chPref val="0"/>
          <dgm:bulletEnabled val="1"/>
        </dgm:presLayoutVars>
      </dgm:prSet>
      <dgm:spPr/>
    </dgm:pt>
    <dgm:pt modelId="{D70ADB05-FCD7-4FBF-BBA9-6DEC3B4EE4A2}" type="pres">
      <dgm:prSet presAssocID="{4B959737-ED52-4A36-B356-75EC8B13B3B5}" presName="circ5" presStyleLbl="vennNode1" presStyleIdx="4" presStyleCnt="5"/>
      <dgm:spPr/>
    </dgm:pt>
    <dgm:pt modelId="{BAC95836-B524-4E16-B858-729E9AC979B6}" type="pres">
      <dgm:prSet presAssocID="{4B959737-ED52-4A36-B356-75EC8B13B3B5}" presName="circ5Tx" presStyleLbl="revTx" presStyleIdx="0" presStyleCnt="0">
        <dgm:presLayoutVars>
          <dgm:chMax val="0"/>
          <dgm:chPref val="0"/>
          <dgm:bulletEnabled val="1"/>
        </dgm:presLayoutVars>
      </dgm:prSet>
      <dgm:spPr/>
    </dgm:pt>
  </dgm:ptLst>
  <dgm:cxnLst>
    <dgm:cxn modelId="{FA2A8C1B-F049-4ECB-9087-E20941536D38}" type="presOf" srcId="{1F42888F-519B-49F9-85DB-29AEDB43D0B3}" destId="{34DBD476-2A08-4D5D-8CAA-523B51B77419}" srcOrd="0" destOrd="0" presId="urn:microsoft.com/office/officeart/2005/8/layout/venn1"/>
    <dgm:cxn modelId="{434AAF3E-62A0-4E40-BF6C-0F5A6E665D3D}" srcId="{2A6201FF-B103-4917-88CD-E9116D956857}" destId="{657C56C3-89ED-4121-A0E5-82149D52CC7A}" srcOrd="1" destOrd="0" parTransId="{4E328982-163A-479C-B289-4B50A195552B}" sibTransId="{20D38C35-E1DA-44DE-BEA5-6DBCAC428C88}"/>
    <dgm:cxn modelId="{60840F41-B8E2-4327-9261-009CCC8A51D0}" srcId="{2A6201FF-B103-4917-88CD-E9116D956857}" destId="{1F42888F-519B-49F9-85DB-29AEDB43D0B3}" srcOrd="0" destOrd="0" parTransId="{2160FB81-D418-4C7B-8E84-8AFFE1BBF189}" sibTransId="{71708308-0AA6-4E81-9B45-3562FCBFF734}"/>
    <dgm:cxn modelId="{3115146E-8855-48F4-82EC-40D40B384D45}" type="presOf" srcId="{4B959737-ED52-4A36-B356-75EC8B13B3B5}" destId="{BAC95836-B524-4E16-B858-729E9AC979B6}" srcOrd="0" destOrd="0" presId="urn:microsoft.com/office/officeart/2005/8/layout/venn1"/>
    <dgm:cxn modelId="{0C0D608F-4024-4AFB-BA55-6FA34C7BA179}" type="presOf" srcId="{657C56C3-89ED-4121-A0E5-82149D52CC7A}" destId="{0FCFDA74-2D1E-47B7-909B-3503C307CB7B}" srcOrd="0" destOrd="0" presId="urn:microsoft.com/office/officeart/2005/8/layout/venn1"/>
    <dgm:cxn modelId="{1EA09491-A73B-4EA7-92BD-5408AAB762AB}" srcId="{2A6201FF-B103-4917-88CD-E9116D956857}" destId="{4B959737-ED52-4A36-B356-75EC8B13B3B5}" srcOrd="4" destOrd="0" parTransId="{A6B7F034-BEC3-4091-B359-2399988A61B1}" sibTransId="{CD567A4B-FD38-4154-9B30-FCF77829B638}"/>
    <dgm:cxn modelId="{0CDB85A4-3052-4AD3-9B37-CC26785E92F0}" srcId="{2A6201FF-B103-4917-88CD-E9116D956857}" destId="{FD0EAC16-2395-4156-AF83-43D9B779CC05}" srcOrd="2" destOrd="0" parTransId="{F840F836-30BE-493C-BB92-31A483C2B956}" sibTransId="{18011B94-C9ED-466B-BEBA-417ECC3539AF}"/>
    <dgm:cxn modelId="{274EEAC7-9B8F-43C2-BE7C-99A7BE9B5A98}" type="presOf" srcId="{2A6201FF-B103-4917-88CD-E9116D956857}" destId="{BED35FDC-006F-4ADC-8E3B-48A2CCCC5B93}" srcOrd="0" destOrd="0" presId="urn:microsoft.com/office/officeart/2005/8/layout/venn1"/>
    <dgm:cxn modelId="{78852FD7-ECD8-4813-B98C-0A4E782338CC}" type="presOf" srcId="{FD0EAC16-2395-4156-AF83-43D9B779CC05}" destId="{F4D455E9-3C45-4A3E-AE76-D595BCBC89C6}" srcOrd="0" destOrd="0" presId="urn:microsoft.com/office/officeart/2005/8/layout/venn1"/>
    <dgm:cxn modelId="{6E95AAD7-9AEE-4C1B-A81D-2C8F3D391A82}" type="presOf" srcId="{BABC4B45-DB09-4C86-9301-BAB13A7EC5CE}" destId="{53F857DA-51DB-4398-A26E-F3E11CE555C1}" srcOrd="0" destOrd="0" presId="urn:microsoft.com/office/officeart/2005/8/layout/venn1"/>
    <dgm:cxn modelId="{9D817AE9-4652-492D-86F5-96810122B2AB}" srcId="{2A6201FF-B103-4917-88CD-E9116D956857}" destId="{BABC4B45-DB09-4C86-9301-BAB13A7EC5CE}" srcOrd="3" destOrd="0" parTransId="{B5DBC628-8232-4287-A761-FD2F83C862F1}" sibTransId="{8D64807E-6B63-4D23-9E90-4937FD44E9E5}"/>
    <dgm:cxn modelId="{BAF5A631-2306-4BEA-8C2B-C461BE7E6EBF}" type="presParOf" srcId="{BED35FDC-006F-4ADC-8E3B-48A2CCCC5B93}" destId="{5601A014-E14C-4B5B-8D06-38A28EE9082A}" srcOrd="0" destOrd="0" presId="urn:microsoft.com/office/officeart/2005/8/layout/venn1"/>
    <dgm:cxn modelId="{46C93193-6104-4700-810D-889412146F91}" type="presParOf" srcId="{BED35FDC-006F-4ADC-8E3B-48A2CCCC5B93}" destId="{34DBD476-2A08-4D5D-8CAA-523B51B77419}" srcOrd="1" destOrd="0" presId="urn:microsoft.com/office/officeart/2005/8/layout/venn1"/>
    <dgm:cxn modelId="{8304F850-F7A6-4DEB-A97E-4DDDC0F4962E}" type="presParOf" srcId="{BED35FDC-006F-4ADC-8E3B-48A2CCCC5B93}" destId="{DC714EA0-D119-47B5-828A-D4B36D7EFB0F}" srcOrd="2" destOrd="0" presId="urn:microsoft.com/office/officeart/2005/8/layout/venn1"/>
    <dgm:cxn modelId="{F3C76C3C-EC55-4030-82E7-1D08CC6BDD0B}" type="presParOf" srcId="{BED35FDC-006F-4ADC-8E3B-48A2CCCC5B93}" destId="{0FCFDA74-2D1E-47B7-909B-3503C307CB7B}" srcOrd="3" destOrd="0" presId="urn:microsoft.com/office/officeart/2005/8/layout/venn1"/>
    <dgm:cxn modelId="{EDB99F42-0BB5-4FDC-8F59-47A2FF54F2E7}" type="presParOf" srcId="{BED35FDC-006F-4ADC-8E3B-48A2CCCC5B93}" destId="{D6F83FC9-EC6A-4749-B1A6-2AB02389AF93}" srcOrd="4" destOrd="0" presId="urn:microsoft.com/office/officeart/2005/8/layout/venn1"/>
    <dgm:cxn modelId="{13FB5A3B-7BD6-4D9B-B4DC-D4600FF01197}" type="presParOf" srcId="{BED35FDC-006F-4ADC-8E3B-48A2CCCC5B93}" destId="{F4D455E9-3C45-4A3E-AE76-D595BCBC89C6}" srcOrd="5" destOrd="0" presId="urn:microsoft.com/office/officeart/2005/8/layout/venn1"/>
    <dgm:cxn modelId="{36F5B039-2685-4A96-86D4-2BA2E2FF446C}" type="presParOf" srcId="{BED35FDC-006F-4ADC-8E3B-48A2CCCC5B93}" destId="{C17C63F9-7731-4C88-B62C-62D2F726ABB8}" srcOrd="6" destOrd="0" presId="urn:microsoft.com/office/officeart/2005/8/layout/venn1"/>
    <dgm:cxn modelId="{C587F30E-9CD4-454E-81F1-BD78263F1969}" type="presParOf" srcId="{BED35FDC-006F-4ADC-8E3B-48A2CCCC5B93}" destId="{53F857DA-51DB-4398-A26E-F3E11CE555C1}" srcOrd="7" destOrd="0" presId="urn:microsoft.com/office/officeart/2005/8/layout/venn1"/>
    <dgm:cxn modelId="{E86E4840-3916-4012-A2FE-ABF6CAEEDA7F}" type="presParOf" srcId="{BED35FDC-006F-4ADC-8E3B-48A2CCCC5B93}" destId="{D70ADB05-FCD7-4FBF-BBA9-6DEC3B4EE4A2}" srcOrd="8" destOrd="0" presId="urn:microsoft.com/office/officeart/2005/8/layout/venn1"/>
    <dgm:cxn modelId="{32AF41A5-6118-4793-AA89-227C8A1288B9}" type="presParOf" srcId="{BED35FDC-006F-4ADC-8E3B-48A2CCCC5B93}" destId="{BAC95836-B524-4E16-B858-729E9AC979B6}" srcOrd="9"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D355DC-9107-4B3A-BE9B-20C7955F2697}" type="doc">
      <dgm:prSet loTypeId="urn:microsoft.com/office/officeart/2005/8/layout/venn1" loCatId="relationship" qsTypeId="urn:microsoft.com/office/officeart/2005/8/quickstyle/simple1" qsCatId="simple" csTypeId="urn:microsoft.com/office/officeart/2005/8/colors/colorful5" csCatId="colorful" phldr="1"/>
      <dgm:spPr/>
    </dgm:pt>
    <dgm:pt modelId="{62A47609-E3F3-4A84-B1B0-CAB035DF4E16}">
      <dgm:prSet phldrT="[Texte]"/>
      <dgm:spPr/>
      <dgm:t>
        <a:bodyPr/>
        <a:lstStyle/>
        <a:p>
          <a:r>
            <a:rPr lang="fr-FR" dirty="0"/>
            <a:t>Génie Logiciel</a:t>
          </a:r>
        </a:p>
      </dgm:t>
    </dgm:pt>
    <dgm:pt modelId="{16DF393D-AA9F-4D26-94F8-B9E0A8566EF7}" type="parTrans" cxnId="{CEB5C791-2390-4A0C-8E49-1514583B4E91}">
      <dgm:prSet/>
      <dgm:spPr/>
      <dgm:t>
        <a:bodyPr/>
        <a:lstStyle/>
        <a:p>
          <a:endParaRPr lang="fr-FR"/>
        </a:p>
      </dgm:t>
    </dgm:pt>
    <dgm:pt modelId="{8A685847-DBA5-4381-B0FD-5CD14E7109B0}" type="sibTrans" cxnId="{CEB5C791-2390-4A0C-8E49-1514583B4E91}">
      <dgm:prSet/>
      <dgm:spPr/>
      <dgm:t>
        <a:bodyPr/>
        <a:lstStyle/>
        <a:p>
          <a:endParaRPr lang="fr-FR"/>
        </a:p>
      </dgm:t>
    </dgm:pt>
    <dgm:pt modelId="{2525D62B-E827-46F6-9433-1F472B943C62}">
      <dgm:prSet phldrT="[Texte]"/>
      <dgm:spPr/>
      <dgm:t>
        <a:bodyPr/>
        <a:lstStyle/>
        <a:p>
          <a:r>
            <a:rPr lang="fr-FR" dirty="0"/>
            <a:t>Economie</a:t>
          </a:r>
        </a:p>
      </dgm:t>
    </dgm:pt>
    <dgm:pt modelId="{B43FD68A-BDD5-47D0-97B3-3C7B4257704E}" type="parTrans" cxnId="{ABEB9124-8558-4086-A40E-A4360EEB88AB}">
      <dgm:prSet/>
      <dgm:spPr/>
      <dgm:t>
        <a:bodyPr/>
        <a:lstStyle/>
        <a:p>
          <a:endParaRPr lang="fr-FR"/>
        </a:p>
      </dgm:t>
    </dgm:pt>
    <dgm:pt modelId="{E9F7ED04-89B6-4D04-A5D1-2A33C6EADC49}" type="sibTrans" cxnId="{ABEB9124-8558-4086-A40E-A4360EEB88AB}">
      <dgm:prSet/>
      <dgm:spPr/>
      <dgm:t>
        <a:bodyPr/>
        <a:lstStyle/>
        <a:p>
          <a:endParaRPr lang="fr-FR"/>
        </a:p>
      </dgm:t>
    </dgm:pt>
    <dgm:pt modelId="{EFC8CFCE-B55E-4A98-BE7B-B10C27468314}">
      <dgm:prSet phldrT="[Texte]"/>
      <dgm:spPr/>
      <dgm:t>
        <a:bodyPr/>
        <a:lstStyle/>
        <a:p>
          <a:r>
            <a:rPr lang="fr-FR" dirty="0"/>
            <a:t>Sociologie</a:t>
          </a:r>
        </a:p>
      </dgm:t>
    </dgm:pt>
    <dgm:pt modelId="{57DC1E88-1F0B-4B07-9189-E61E34188644}" type="parTrans" cxnId="{03A8404A-C29F-490F-8BA0-377114A237D5}">
      <dgm:prSet/>
      <dgm:spPr/>
      <dgm:t>
        <a:bodyPr/>
        <a:lstStyle/>
        <a:p>
          <a:endParaRPr lang="fr-FR"/>
        </a:p>
      </dgm:t>
    </dgm:pt>
    <dgm:pt modelId="{29524595-3627-4918-93F5-48C6548FA8E5}" type="sibTrans" cxnId="{03A8404A-C29F-490F-8BA0-377114A237D5}">
      <dgm:prSet/>
      <dgm:spPr/>
      <dgm:t>
        <a:bodyPr/>
        <a:lstStyle/>
        <a:p>
          <a:endParaRPr lang="fr-FR"/>
        </a:p>
      </dgm:t>
    </dgm:pt>
    <dgm:pt modelId="{12A7B4D0-980D-457C-99D1-A2BDCA9F2BA5}">
      <dgm:prSet phldrT="[Texte]"/>
      <dgm:spPr/>
      <dgm:t>
        <a:bodyPr/>
        <a:lstStyle/>
        <a:p>
          <a:r>
            <a:rPr lang="fr-FR" dirty="0"/>
            <a:t>Systèmes Distribués</a:t>
          </a:r>
        </a:p>
      </dgm:t>
    </dgm:pt>
    <dgm:pt modelId="{8DF686E5-F913-4461-AB94-2C158CF09B1E}" type="parTrans" cxnId="{92999C70-EFC5-4C4D-B60A-D9437ED5D1C9}">
      <dgm:prSet/>
      <dgm:spPr/>
      <dgm:t>
        <a:bodyPr/>
        <a:lstStyle/>
        <a:p>
          <a:endParaRPr lang="fr-FR"/>
        </a:p>
      </dgm:t>
    </dgm:pt>
    <dgm:pt modelId="{6A753F83-3446-445A-BF7C-1E94D6E6E528}" type="sibTrans" cxnId="{92999C70-EFC5-4C4D-B60A-D9437ED5D1C9}">
      <dgm:prSet/>
      <dgm:spPr/>
      <dgm:t>
        <a:bodyPr/>
        <a:lstStyle/>
        <a:p>
          <a:endParaRPr lang="fr-FR"/>
        </a:p>
      </dgm:t>
    </dgm:pt>
    <dgm:pt modelId="{81E54A01-3907-4745-A202-869A3A5F8E92}">
      <dgm:prSet phldrT="[Texte]"/>
      <dgm:spPr/>
      <dgm:t>
        <a:bodyPr/>
        <a:lstStyle/>
        <a:p>
          <a:r>
            <a:rPr lang="fr-FR" dirty="0"/>
            <a:t>Intelligence Artificielle</a:t>
          </a:r>
        </a:p>
      </dgm:t>
    </dgm:pt>
    <dgm:pt modelId="{33A6F85F-C39E-411F-B152-6DD01DDC54CE}" type="parTrans" cxnId="{EA7854BB-7D42-4170-9552-8B64F68ADDB7}">
      <dgm:prSet/>
      <dgm:spPr/>
      <dgm:t>
        <a:bodyPr/>
        <a:lstStyle/>
        <a:p>
          <a:endParaRPr lang="fr-FR"/>
        </a:p>
      </dgm:t>
    </dgm:pt>
    <dgm:pt modelId="{C257F667-9C59-4003-A672-8B5C550FD4EC}" type="sibTrans" cxnId="{EA7854BB-7D42-4170-9552-8B64F68ADDB7}">
      <dgm:prSet/>
      <dgm:spPr/>
      <dgm:t>
        <a:bodyPr/>
        <a:lstStyle/>
        <a:p>
          <a:endParaRPr lang="fr-FR"/>
        </a:p>
      </dgm:t>
    </dgm:pt>
    <dgm:pt modelId="{4A5E8202-388C-4669-BE4B-4FD39D93725D}">
      <dgm:prSet phldrT="[Texte]"/>
      <dgm:spPr/>
      <dgm:t>
        <a:bodyPr/>
        <a:lstStyle/>
        <a:p>
          <a:r>
            <a:rPr lang="fr-FR" dirty="0"/>
            <a:t>Théorie de décision</a:t>
          </a:r>
        </a:p>
      </dgm:t>
    </dgm:pt>
    <dgm:pt modelId="{6E8662A9-FEEF-4182-B92B-68B7CA4E9338}" type="parTrans" cxnId="{854B0D73-C829-4A1B-B3DB-639C46A17D09}">
      <dgm:prSet/>
      <dgm:spPr/>
      <dgm:t>
        <a:bodyPr/>
        <a:lstStyle/>
        <a:p>
          <a:endParaRPr lang="fr-FR"/>
        </a:p>
      </dgm:t>
    </dgm:pt>
    <dgm:pt modelId="{629AB0F9-B36B-456C-8FFE-C62F6781DDF0}" type="sibTrans" cxnId="{854B0D73-C829-4A1B-B3DB-639C46A17D09}">
      <dgm:prSet/>
      <dgm:spPr/>
      <dgm:t>
        <a:bodyPr/>
        <a:lstStyle/>
        <a:p>
          <a:endParaRPr lang="fr-FR"/>
        </a:p>
      </dgm:t>
    </dgm:pt>
    <dgm:pt modelId="{B68866D8-DB7E-4785-9A11-A46A453770FE}">
      <dgm:prSet phldrT="[Texte]"/>
      <dgm:spPr/>
      <dgm:t>
        <a:bodyPr/>
        <a:lstStyle/>
        <a:p>
          <a:r>
            <a:rPr lang="fr-FR" dirty="0"/>
            <a:t>Psychologie</a:t>
          </a:r>
        </a:p>
      </dgm:t>
    </dgm:pt>
    <dgm:pt modelId="{4523C4F2-0E5F-4F0B-B323-8E0D84006B13}" type="parTrans" cxnId="{EFCF7980-C786-4606-85AB-D8F5CB69A8A2}">
      <dgm:prSet/>
      <dgm:spPr/>
      <dgm:t>
        <a:bodyPr/>
        <a:lstStyle/>
        <a:p>
          <a:endParaRPr lang="fr-FR"/>
        </a:p>
      </dgm:t>
    </dgm:pt>
    <dgm:pt modelId="{517CBF10-AE63-48F2-8204-1CB8C85A068A}" type="sibTrans" cxnId="{EFCF7980-C786-4606-85AB-D8F5CB69A8A2}">
      <dgm:prSet/>
      <dgm:spPr/>
      <dgm:t>
        <a:bodyPr/>
        <a:lstStyle/>
        <a:p>
          <a:endParaRPr lang="fr-FR"/>
        </a:p>
      </dgm:t>
    </dgm:pt>
    <dgm:pt modelId="{5F40D46B-2391-42D5-800B-ABC348805F0A}" type="pres">
      <dgm:prSet presAssocID="{85D355DC-9107-4B3A-BE9B-20C7955F2697}" presName="compositeShape" presStyleCnt="0">
        <dgm:presLayoutVars>
          <dgm:chMax val="7"/>
          <dgm:dir/>
          <dgm:resizeHandles val="exact"/>
        </dgm:presLayoutVars>
      </dgm:prSet>
      <dgm:spPr/>
    </dgm:pt>
    <dgm:pt modelId="{87ACF042-1984-4929-ABA8-8C79FF8992AC}" type="pres">
      <dgm:prSet presAssocID="{62A47609-E3F3-4A84-B1B0-CAB035DF4E16}" presName="circ1" presStyleLbl="vennNode1" presStyleIdx="0" presStyleCnt="7"/>
      <dgm:spPr/>
    </dgm:pt>
    <dgm:pt modelId="{790D2ED7-9260-481D-82A3-F71611F3FD2D}" type="pres">
      <dgm:prSet presAssocID="{62A47609-E3F3-4A84-B1B0-CAB035DF4E16}" presName="circ1Tx" presStyleLbl="revTx" presStyleIdx="0" presStyleCnt="0">
        <dgm:presLayoutVars>
          <dgm:chMax val="0"/>
          <dgm:chPref val="0"/>
          <dgm:bulletEnabled val="1"/>
        </dgm:presLayoutVars>
      </dgm:prSet>
      <dgm:spPr/>
    </dgm:pt>
    <dgm:pt modelId="{C64516AA-67DE-40E6-9258-4030148DFF11}" type="pres">
      <dgm:prSet presAssocID="{12A7B4D0-980D-457C-99D1-A2BDCA9F2BA5}" presName="circ2" presStyleLbl="vennNode1" presStyleIdx="1" presStyleCnt="7"/>
      <dgm:spPr/>
    </dgm:pt>
    <dgm:pt modelId="{E8E394EF-E6C4-4B33-9D04-2F92864D2A20}" type="pres">
      <dgm:prSet presAssocID="{12A7B4D0-980D-457C-99D1-A2BDCA9F2BA5}" presName="circ2Tx" presStyleLbl="revTx" presStyleIdx="0" presStyleCnt="0">
        <dgm:presLayoutVars>
          <dgm:chMax val="0"/>
          <dgm:chPref val="0"/>
          <dgm:bulletEnabled val="1"/>
        </dgm:presLayoutVars>
      </dgm:prSet>
      <dgm:spPr/>
    </dgm:pt>
    <dgm:pt modelId="{76AE8381-757A-4083-9822-748905DE1B73}" type="pres">
      <dgm:prSet presAssocID="{81E54A01-3907-4745-A202-869A3A5F8E92}" presName="circ3" presStyleLbl="vennNode1" presStyleIdx="2" presStyleCnt="7"/>
      <dgm:spPr/>
    </dgm:pt>
    <dgm:pt modelId="{96E6AC8D-C62E-4ACA-B170-06E7595A4A5C}" type="pres">
      <dgm:prSet presAssocID="{81E54A01-3907-4745-A202-869A3A5F8E92}" presName="circ3Tx" presStyleLbl="revTx" presStyleIdx="0" presStyleCnt="0">
        <dgm:presLayoutVars>
          <dgm:chMax val="0"/>
          <dgm:chPref val="0"/>
          <dgm:bulletEnabled val="1"/>
        </dgm:presLayoutVars>
      </dgm:prSet>
      <dgm:spPr/>
    </dgm:pt>
    <dgm:pt modelId="{6F13D1EC-BCBD-46A2-A41C-65FA11CF7E15}" type="pres">
      <dgm:prSet presAssocID="{2525D62B-E827-46F6-9433-1F472B943C62}" presName="circ4" presStyleLbl="vennNode1" presStyleIdx="3" presStyleCnt="7"/>
      <dgm:spPr/>
    </dgm:pt>
    <dgm:pt modelId="{3572B9B0-B5D5-416E-9520-7C4C5CC8BC39}" type="pres">
      <dgm:prSet presAssocID="{2525D62B-E827-46F6-9433-1F472B943C62}" presName="circ4Tx" presStyleLbl="revTx" presStyleIdx="0" presStyleCnt="0">
        <dgm:presLayoutVars>
          <dgm:chMax val="0"/>
          <dgm:chPref val="0"/>
          <dgm:bulletEnabled val="1"/>
        </dgm:presLayoutVars>
      </dgm:prSet>
      <dgm:spPr/>
    </dgm:pt>
    <dgm:pt modelId="{EA2F86A2-4F5D-423E-8403-B139387F5D0C}" type="pres">
      <dgm:prSet presAssocID="{EFC8CFCE-B55E-4A98-BE7B-B10C27468314}" presName="circ5" presStyleLbl="vennNode1" presStyleIdx="4" presStyleCnt="7"/>
      <dgm:spPr/>
    </dgm:pt>
    <dgm:pt modelId="{D9E4CBE9-4837-462E-9F0E-C30D3F4EF8A3}" type="pres">
      <dgm:prSet presAssocID="{EFC8CFCE-B55E-4A98-BE7B-B10C27468314}" presName="circ5Tx" presStyleLbl="revTx" presStyleIdx="0" presStyleCnt="0">
        <dgm:presLayoutVars>
          <dgm:chMax val="0"/>
          <dgm:chPref val="0"/>
          <dgm:bulletEnabled val="1"/>
        </dgm:presLayoutVars>
      </dgm:prSet>
      <dgm:spPr/>
    </dgm:pt>
    <dgm:pt modelId="{2309BEF0-85EB-4ADC-AAD0-D8863D49CF8E}" type="pres">
      <dgm:prSet presAssocID="{B68866D8-DB7E-4785-9A11-A46A453770FE}" presName="circ6" presStyleLbl="vennNode1" presStyleIdx="5" presStyleCnt="7"/>
      <dgm:spPr/>
    </dgm:pt>
    <dgm:pt modelId="{A7254258-AC62-4059-92B4-0A34E2DB699E}" type="pres">
      <dgm:prSet presAssocID="{B68866D8-DB7E-4785-9A11-A46A453770FE}" presName="circ6Tx" presStyleLbl="revTx" presStyleIdx="0" presStyleCnt="0">
        <dgm:presLayoutVars>
          <dgm:chMax val="0"/>
          <dgm:chPref val="0"/>
          <dgm:bulletEnabled val="1"/>
        </dgm:presLayoutVars>
      </dgm:prSet>
      <dgm:spPr/>
    </dgm:pt>
    <dgm:pt modelId="{86986B97-1ACD-44E9-B087-5D721234121C}" type="pres">
      <dgm:prSet presAssocID="{4A5E8202-388C-4669-BE4B-4FD39D93725D}" presName="circ7" presStyleLbl="vennNode1" presStyleIdx="6" presStyleCnt="7"/>
      <dgm:spPr/>
    </dgm:pt>
    <dgm:pt modelId="{63EBB0DF-4793-4DDF-A16C-7F047E1AADA1}" type="pres">
      <dgm:prSet presAssocID="{4A5E8202-388C-4669-BE4B-4FD39D93725D}" presName="circ7Tx" presStyleLbl="revTx" presStyleIdx="0" presStyleCnt="0">
        <dgm:presLayoutVars>
          <dgm:chMax val="0"/>
          <dgm:chPref val="0"/>
          <dgm:bulletEnabled val="1"/>
        </dgm:presLayoutVars>
      </dgm:prSet>
      <dgm:spPr/>
    </dgm:pt>
  </dgm:ptLst>
  <dgm:cxnLst>
    <dgm:cxn modelId="{128F7001-12D5-4598-8D72-E44084BA6048}" type="presOf" srcId="{2525D62B-E827-46F6-9433-1F472B943C62}" destId="{3572B9B0-B5D5-416E-9520-7C4C5CC8BC39}" srcOrd="0" destOrd="0" presId="urn:microsoft.com/office/officeart/2005/8/layout/venn1"/>
    <dgm:cxn modelId="{BA39FF12-A444-43FC-9E2F-1A924A5CB68B}" type="presOf" srcId="{EFC8CFCE-B55E-4A98-BE7B-B10C27468314}" destId="{D9E4CBE9-4837-462E-9F0E-C30D3F4EF8A3}" srcOrd="0" destOrd="0" presId="urn:microsoft.com/office/officeart/2005/8/layout/venn1"/>
    <dgm:cxn modelId="{ABEB9124-8558-4086-A40E-A4360EEB88AB}" srcId="{85D355DC-9107-4B3A-BE9B-20C7955F2697}" destId="{2525D62B-E827-46F6-9433-1F472B943C62}" srcOrd="3" destOrd="0" parTransId="{B43FD68A-BDD5-47D0-97B3-3C7B4257704E}" sibTransId="{E9F7ED04-89B6-4D04-A5D1-2A33C6EADC49}"/>
    <dgm:cxn modelId="{5A2D4B2B-ABAD-47EE-B9C4-8F61794D814D}" type="presOf" srcId="{85D355DC-9107-4B3A-BE9B-20C7955F2697}" destId="{5F40D46B-2391-42D5-800B-ABC348805F0A}" srcOrd="0" destOrd="0" presId="urn:microsoft.com/office/officeart/2005/8/layout/venn1"/>
    <dgm:cxn modelId="{03A8404A-C29F-490F-8BA0-377114A237D5}" srcId="{85D355DC-9107-4B3A-BE9B-20C7955F2697}" destId="{EFC8CFCE-B55E-4A98-BE7B-B10C27468314}" srcOrd="4" destOrd="0" parTransId="{57DC1E88-1F0B-4B07-9189-E61E34188644}" sibTransId="{29524595-3627-4918-93F5-48C6548FA8E5}"/>
    <dgm:cxn modelId="{E1F9034E-D924-48F5-9AB4-5CF88FE3D051}" type="presOf" srcId="{4A5E8202-388C-4669-BE4B-4FD39D93725D}" destId="{63EBB0DF-4793-4DDF-A16C-7F047E1AADA1}" srcOrd="0" destOrd="0" presId="urn:microsoft.com/office/officeart/2005/8/layout/venn1"/>
    <dgm:cxn modelId="{92999C70-EFC5-4C4D-B60A-D9437ED5D1C9}" srcId="{85D355DC-9107-4B3A-BE9B-20C7955F2697}" destId="{12A7B4D0-980D-457C-99D1-A2BDCA9F2BA5}" srcOrd="1" destOrd="0" parTransId="{8DF686E5-F913-4461-AB94-2C158CF09B1E}" sibTransId="{6A753F83-3446-445A-BF7C-1E94D6E6E528}"/>
    <dgm:cxn modelId="{5DC51B72-AD46-4E19-A0B1-92D109F47B99}" type="presOf" srcId="{81E54A01-3907-4745-A202-869A3A5F8E92}" destId="{96E6AC8D-C62E-4ACA-B170-06E7595A4A5C}" srcOrd="0" destOrd="0" presId="urn:microsoft.com/office/officeart/2005/8/layout/venn1"/>
    <dgm:cxn modelId="{854B0D73-C829-4A1B-B3DB-639C46A17D09}" srcId="{85D355DC-9107-4B3A-BE9B-20C7955F2697}" destId="{4A5E8202-388C-4669-BE4B-4FD39D93725D}" srcOrd="6" destOrd="0" parTransId="{6E8662A9-FEEF-4182-B92B-68B7CA4E9338}" sibTransId="{629AB0F9-B36B-456C-8FFE-C62F6781DDF0}"/>
    <dgm:cxn modelId="{EFCF7980-C786-4606-85AB-D8F5CB69A8A2}" srcId="{85D355DC-9107-4B3A-BE9B-20C7955F2697}" destId="{B68866D8-DB7E-4785-9A11-A46A453770FE}" srcOrd="5" destOrd="0" parTransId="{4523C4F2-0E5F-4F0B-B323-8E0D84006B13}" sibTransId="{517CBF10-AE63-48F2-8204-1CB8C85A068A}"/>
    <dgm:cxn modelId="{CEB5C791-2390-4A0C-8E49-1514583B4E91}" srcId="{85D355DC-9107-4B3A-BE9B-20C7955F2697}" destId="{62A47609-E3F3-4A84-B1B0-CAB035DF4E16}" srcOrd="0" destOrd="0" parTransId="{16DF393D-AA9F-4D26-94F8-B9E0A8566EF7}" sibTransId="{8A685847-DBA5-4381-B0FD-5CD14E7109B0}"/>
    <dgm:cxn modelId="{D429DB9E-8F3B-43FD-89B0-72CA6238A98C}" type="presOf" srcId="{B68866D8-DB7E-4785-9A11-A46A453770FE}" destId="{A7254258-AC62-4059-92B4-0A34E2DB699E}" srcOrd="0" destOrd="0" presId="urn:microsoft.com/office/officeart/2005/8/layout/venn1"/>
    <dgm:cxn modelId="{FAC4D89F-59CC-4E2D-AB85-68E32C9F88BC}" type="presOf" srcId="{62A47609-E3F3-4A84-B1B0-CAB035DF4E16}" destId="{790D2ED7-9260-481D-82A3-F71611F3FD2D}" srcOrd="0" destOrd="0" presId="urn:microsoft.com/office/officeart/2005/8/layout/venn1"/>
    <dgm:cxn modelId="{EA7854BB-7D42-4170-9552-8B64F68ADDB7}" srcId="{85D355DC-9107-4B3A-BE9B-20C7955F2697}" destId="{81E54A01-3907-4745-A202-869A3A5F8E92}" srcOrd="2" destOrd="0" parTransId="{33A6F85F-C39E-411F-B152-6DD01DDC54CE}" sibTransId="{C257F667-9C59-4003-A672-8B5C550FD4EC}"/>
    <dgm:cxn modelId="{2F4C37F3-E55D-4226-A181-71A3A30D084E}" type="presOf" srcId="{12A7B4D0-980D-457C-99D1-A2BDCA9F2BA5}" destId="{E8E394EF-E6C4-4B33-9D04-2F92864D2A20}" srcOrd="0" destOrd="0" presId="urn:microsoft.com/office/officeart/2005/8/layout/venn1"/>
    <dgm:cxn modelId="{4ADA8DD8-FE9D-4537-BC83-1EB91291B6A0}" type="presParOf" srcId="{5F40D46B-2391-42D5-800B-ABC348805F0A}" destId="{87ACF042-1984-4929-ABA8-8C79FF8992AC}" srcOrd="0" destOrd="0" presId="urn:microsoft.com/office/officeart/2005/8/layout/venn1"/>
    <dgm:cxn modelId="{14CFD21B-48B1-42DD-955C-FE413E7C6420}" type="presParOf" srcId="{5F40D46B-2391-42D5-800B-ABC348805F0A}" destId="{790D2ED7-9260-481D-82A3-F71611F3FD2D}" srcOrd="1" destOrd="0" presId="urn:microsoft.com/office/officeart/2005/8/layout/venn1"/>
    <dgm:cxn modelId="{AEE8E3B3-D141-4099-9158-36669E0AFD02}" type="presParOf" srcId="{5F40D46B-2391-42D5-800B-ABC348805F0A}" destId="{C64516AA-67DE-40E6-9258-4030148DFF11}" srcOrd="2" destOrd="0" presId="urn:microsoft.com/office/officeart/2005/8/layout/venn1"/>
    <dgm:cxn modelId="{6E8C00C7-B9E2-4C0D-BE06-6AC2A9D66E88}" type="presParOf" srcId="{5F40D46B-2391-42D5-800B-ABC348805F0A}" destId="{E8E394EF-E6C4-4B33-9D04-2F92864D2A20}" srcOrd="3" destOrd="0" presId="urn:microsoft.com/office/officeart/2005/8/layout/venn1"/>
    <dgm:cxn modelId="{DD4C2EAB-8F78-4CAF-B642-E49A8DC185BA}" type="presParOf" srcId="{5F40D46B-2391-42D5-800B-ABC348805F0A}" destId="{76AE8381-757A-4083-9822-748905DE1B73}" srcOrd="4" destOrd="0" presId="urn:microsoft.com/office/officeart/2005/8/layout/venn1"/>
    <dgm:cxn modelId="{13332FA8-81C0-4C57-8489-70B3AA85E1C0}" type="presParOf" srcId="{5F40D46B-2391-42D5-800B-ABC348805F0A}" destId="{96E6AC8D-C62E-4ACA-B170-06E7595A4A5C}" srcOrd="5" destOrd="0" presId="urn:microsoft.com/office/officeart/2005/8/layout/venn1"/>
    <dgm:cxn modelId="{354194CC-0EFC-4721-A365-262A3AF6B87D}" type="presParOf" srcId="{5F40D46B-2391-42D5-800B-ABC348805F0A}" destId="{6F13D1EC-BCBD-46A2-A41C-65FA11CF7E15}" srcOrd="6" destOrd="0" presId="urn:microsoft.com/office/officeart/2005/8/layout/venn1"/>
    <dgm:cxn modelId="{716294FA-D80B-48AF-A671-46ECE921EB2F}" type="presParOf" srcId="{5F40D46B-2391-42D5-800B-ABC348805F0A}" destId="{3572B9B0-B5D5-416E-9520-7C4C5CC8BC39}" srcOrd="7" destOrd="0" presId="urn:microsoft.com/office/officeart/2005/8/layout/venn1"/>
    <dgm:cxn modelId="{831C9737-EDFF-4395-8745-DB4999206C5D}" type="presParOf" srcId="{5F40D46B-2391-42D5-800B-ABC348805F0A}" destId="{EA2F86A2-4F5D-423E-8403-B139387F5D0C}" srcOrd="8" destOrd="0" presId="urn:microsoft.com/office/officeart/2005/8/layout/venn1"/>
    <dgm:cxn modelId="{C8A636A4-9390-4C6E-981F-C365C777DE80}" type="presParOf" srcId="{5F40D46B-2391-42D5-800B-ABC348805F0A}" destId="{D9E4CBE9-4837-462E-9F0E-C30D3F4EF8A3}" srcOrd="9" destOrd="0" presId="urn:microsoft.com/office/officeart/2005/8/layout/venn1"/>
    <dgm:cxn modelId="{95184A98-2FB7-49C6-A1DC-4BB9B95A6F8E}" type="presParOf" srcId="{5F40D46B-2391-42D5-800B-ABC348805F0A}" destId="{2309BEF0-85EB-4ADC-AAD0-D8863D49CF8E}" srcOrd="10" destOrd="0" presId="urn:microsoft.com/office/officeart/2005/8/layout/venn1"/>
    <dgm:cxn modelId="{A96F5316-23A5-4788-A3D8-7342B7A6BEE4}" type="presParOf" srcId="{5F40D46B-2391-42D5-800B-ABC348805F0A}" destId="{A7254258-AC62-4059-92B4-0A34E2DB699E}" srcOrd="11" destOrd="0" presId="urn:microsoft.com/office/officeart/2005/8/layout/venn1"/>
    <dgm:cxn modelId="{453B8F89-E8A6-4E8F-99F3-951C0759C108}" type="presParOf" srcId="{5F40D46B-2391-42D5-800B-ABC348805F0A}" destId="{86986B97-1ACD-44E9-B087-5D721234121C}" srcOrd="12" destOrd="0" presId="urn:microsoft.com/office/officeart/2005/8/layout/venn1"/>
    <dgm:cxn modelId="{8F7A767E-F755-49E7-B4F8-D0206589C0C4}" type="presParOf" srcId="{5F40D46B-2391-42D5-800B-ABC348805F0A}" destId="{63EBB0DF-4793-4DDF-A16C-7F047E1AADA1}"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01A014-E14C-4B5B-8D06-38A28EE9082A}">
      <dsp:nvSpPr>
        <dsp:cNvPr id="0" name=""/>
        <dsp:cNvSpPr/>
      </dsp:nvSpPr>
      <dsp:spPr>
        <a:xfrm>
          <a:off x="2967856" y="1158239"/>
          <a:ext cx="1422399" cy="1422400"/>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4DBD476-2A08-4D5D-8CAA-523B51B77419}">
      <dsp:nvSpPr>
        <dsp:cNvPr id="0" name=""/>
        <dsp:cNvSpPr/>
      </dsp:nvSpPr>
      <dsp:spPr>
        <a:xfrm>
          <a:off x="2854064" y="0"/>
          <a:ext cx="1649984" cy="9550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fr-FR" sz="2400" kern="1200" dirty="0"/>
            <a:t>Philosophie</a:t>
          </a:r>
        </a:p>
      </dsp:txBody>
      <dsp:txXfrm>
        <a:off x="2854064" y="0"/>
        <a:ext cx="1649984" cy="955040"/>
      </dsp:txXfrm>
    </dsp:sp>
    <dsp:sp modelId="{DC714EA0-D119-47B5-828A-D4B36D7EFB0F}">
      <dsp:nvSpPr>
        <dsp:cNvPr id="0" name=""/>
        <dsp:cNvSpPr/>
      </dsp:nvSpPr>
      <dsp:spPr>
        <a:xfrm>
          <a:off x="3508937" y="1551228"/>
          <a:ext cx="1422399" cy="1422400"/>
        </a:xfrm>
        <a:prstGeom prst="ellipse">
          <a:avLst/>
        </a:prstGeom>
        <a:solidFill>
          <a:schemeClr val="accent5">
            <a:alpha val="50000"/>
            <a:hueOff val="-5330780"/>
            <a:satOff val="3030"/>
            <a:lumOff val="-25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FCFDA74-2D1E-47B7-909B-3503C307CB7B}">
      <dsp:nvSpPr>
        <dsp:cNvPr id="0" name=""/>
        <dsp:cNvSpPr/>
      </dsp:nvSpPr>
      <dsp:spPr>
        <a:xfrm>
          <a:off x="5044561" y="1259840"/>
          <a:ext cx="1479295" cy="10363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fr-FR" sz="2400" kern="1200" dirty="0"/>
            <a:t>Psychologie</a:t>
          </a:r>
        </a:p>
      </dsp:txBody>
      <dsp:txXfrm>
        <a:off x="5044561" y="1259840"/>
        <a:ext cx="1479295" cy="1036320"/>
      </dsp:txXfrm>
    </dsp:sp>
    <dsp:sp modelId="{D6F83FC9-EC6A-4749-B1A6-2AB02389AF93}">
      <dsp:nvSpPr>
        <dsp:cNvPr id="0" name=""/>
        <dsp:cNvSpPr/>
      </dsp:nvSpPr>
      <dsp:spPr>
        <a:xfrm>
          <a:off x="3302405" y="2187651"/>
          <a:ext cx="1422399" cy="1422400"/>
        </a:xfrm>
        <a:prstGeom prst="ellipse">
          <a:avLst/>
        </a:prstGeom>
        <a:solidFill>
          <a:schemeClr val="accent5">
            <a:alpha val="50000"/>
            <a:hueOff val="-10661560"/>
            <a:satOff val="6060"/>
            <a:lumOff val="-5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4D455E9-3C45-4A3E-AE76-D595BCBC89C6}">
      <dsp:nvSpPr>
        <dsp:cNvPr id="0" name=""/>
        <dsp:cNvSpPr/>
      </dsp:nvSpPr>
      <dsp:spPr>
        <a:xfrm>
          <a:off x="4816977" y="3027680"/>
          <a:ext cx="1479295" cy="10363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fr-FR" sz="2400" kern="1200" dirty="0"/>
            <a:t>Informatique</a:t>
          </a:r>
        </a:p>
      </dsp:txBody>
      <dsp:txXfrm>
        <a:off x="4816977" y="3027680"/>
        <a:ext cx="1479295" cy="1036320"/>
      </dsp:txXfrm>
    </dsp:sp>
    <dsp:sp modelId="{C17C63F9-7731-4C88-B62C-62D2F726ABB8}">
      <dsp:nvSpPr>
        <dsp:cNvPr id="0" name=""/>
        <dsp:cNvSpPr/>
      </dsp:nvSpPr>
      <dsp:spPr>
        <a:xfrm>
          <a:off x="2633308" y="2187651"/>
          <a:ext cx="1422399" cy="1422400"/>
        </a:xfrm>
        <a:prstGeom prst="ellipse">
          <a:avLst/>
        </a:prstGeom>
        <a:solidFill>
          <a:schemeClr val="accent5">
            <a:alpha val="50000"/>
            <a:hueOff val="-15992340"/>
            <a:satOff val="9089"/>
            <a:lumOff val="-75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3F857DA-51DB-4398-A26E-F3E11CE555C1}">
      <dsp:nvSpPr>
        <dsp:cNvPr id="0" name=""/>
        <dsp:cNvSpPr/>
      </dsp:nvSpPr>
      <dsp:spPr>
        <a:xfrm>
          <a:off x="1061840" y="3027680"/>
          <a:ext cx="1479295" cy="10363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fr-FR" sz="2400" kern="1200" dirty="0"/>
            <a:t>Linguistique </a:t>
          </a:r>
        </a:p>
      </dsp:txBody>
      <dsp:txXfrm>
        <a:off x="1061840" y="3027680"/>
        <a:ext cx="1479295" cy="1036320"/>
      </dsp:txXfrm>
    </dsp:sp>
    <dsp:sp modelId="{D70ADB05-FCD7-4FBF-BBA9-6DEC3B4EE4A2}">
      <dsp:nvSpPr>
        <dsp:cNvPr id="0" name=""/>
        <dsp:cNvSpPr/>
      </dsp:nvSpPr>
      <dsp:spPr>
        <a:xfrm>
          <a:off x="2426776" y="1551228"/>
          <a:ext cx="1422399" cy="1422400"/>
        </a:xfrm>
        <a:prstGeom prst="ellipse">
          <a:avLst/>
        </a:prstGeom>
        <a:solidFill>
          <a:schemeClr val="accent5">
            <a:alpha val="50000"/>
            <a:hueOff val="-21323121"/>
            <a:satOff val="12119"/>
            <a:lumOff val="-10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AC95836-B524-4E16-B858-729E9AC979B6}">
      <dsp:nvSpPr>
        <dsp:cNvPr id="0" name=""/>
        <dsp:cNvSpPr/>
      </dsp:nvSpPr>
      <dsp:spPr>
        <a:xfrm>
          <a:off x="834256" y="1259840"/>
          <a:ext cx="1479295" cy="10363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fr-FR" sz="2400" kern="1200" dirty="0"/>
            <a:t>Robotique</a:t>
          </a:r>
        </a:p>
      </dsp:txBody>
      <dsp:txXfrm>
        <a:off x="834256" y="1259840"/>
        <a:ext cx="1479295" cy="10363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ACF042-1984-4929-ABA8-8C79FF8992AC}">
      <dsp:nvSpPr>
        <dsp:cNvPr id="0" name=""/>
        <dsp:cNvSpPr/>
      </dsp:nvSpPr>
      <dsp:spPr>
        <a:xfrm>
          <a:off x="3483175" y="1309544"/>
          <a:ext cx="1677615" cy="1677821"/>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790D2ED7-9260-481D-82A3-F71611F3FD2D}">
      <dsp:nvSpPr>
        <dsp:cNvPr id="0" name=""/>
        <dsp:cNvSpPr/>
      </dsp:nvSpPr>
      <dsp:spPr>
        <a:xfrm>
          <a:off x="3360849" y="0"/>
          <a:ext cx="1922267" cy="102870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fr-FR" sz="3200" kern="1200" dirty="0"/>
            <a:t>Génie Logiciel</a:t>
          </a:r>
        </a:p>
      </dsp:txBody>
      <dsp:txXfrm>
        <a:off x="3360849" y="0"/>
        <a:ext cx="1922267" cy="1028707"/>
      </dsp:txXfrm>
    </dsp:sp>
    <dsp:sp modelId="{C64516AA-67DE-40E6-9258-4030148DFF11}">
      <dsp:nvSpPr>
        <dsp:cNvPr id="0" name=""/>
        <dsp:cNvSpPr/>
      </dsp:nvSpPr>
      <dsp:spPr>
        <a:xfrm>
          <a:off x="3975275" y="1546146"/>
          <a:ext cx="1677615" cy="1677821"/>
        </a:xfrm>
        <a:prstGeom prst="ellipse">
          <a:avLst/>
        </a:prstGeom>
        <a:solidFill>
          <a:schemeClr val="accent5">
            <a:alpha val="50000"/>
            <a:hueOff val="-3553854"/>
            <a:satOff val="2020"/>
            <a:lumOff val="-166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8E394EF-E6C4-4B33-9D04-2F92864D2A20}">
      <dsp:nvSpPr>
        <dsp:cNvPr id="0" name=""/>
        <dsp:cNvSpPr/>
      </dsp:nvSpPr>
      <dsp:spPr>
        <a:xfrm>
          <a:off x="5859797" y="977271"/>
          <a:ext cx="1817417" cy="113157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fr-FR" sz="3200" kern="1200" dirty="0"/>
            <a:t>Systèmes Distribués</a:t>
          </a:r>
        </a:p>
      </dsp:txBody>
      <dsp:txXfrm>
        <a:off x="5859797" y="977271"/>
        <a:ext cx="1817417" cy="1131577"/>
      </dsp:txXfrm>
    </dsp:sp>
    <dsp:sp modelId="{76AE8381-757A-4083-9822-748905DE1B73}">
      <dsp:nvSpPr>
        <dsp:cNvPr id="0" name=""/>
        <dsp:cNvSpPr/>
      </dsp:nvSpPr>
      <dsp:spPr>
        <a:xfrm>
          <a:off x="4096203" y="2078502"/>
          <a:ext cx="1677615" cy="1677821"/>
        </a:xfrm>
        <a:prstGeom prst="ellipse">
          <a:avLst/>
        </a:prstGeom>
        <a:solidFill>
          <a:schemeClr val="accent5">
            <a:alpha val="50000"/>
            <a:hueOff val="-7107707"/>
            <a:satOff val="4040"/>
            <a:lumOff val="-333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6E6AC8D-C62E-4ACA-B170-06E7595A4A5C}">
      <dsp:nvSpPr>
        <dsp:cNvPr id="0" name=""/>
        <dsp:cNvSpPr/>
      </dsp:nvSpPr>
      <dsp:spPr>
        <a:xfrm>
          <a:off x="6034549" y="2417461"/>
          <a:ext cx="1782466" cy="120873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fr-FR" sz="3200" kern="1200" dirty="0"/>
            <a:t>Intelligence Artificielle</a:t>
          </a:r>
        </a:p>
      </dsp:txBody>
      <dsp:txXfrm>
        <a:off x="6034549" y="2417461"/>
        <a:ext cx="1782466" cy="1208730"/>
      </dsp:txXfrm>
    </dsp:sp>
    <dsp:sp modelId="{6F13D1EC-BCBD-46A2-A41C-65FA11CF7E15}">
      <dsp:nvSpPr>
        <dsp:cNvPr id="0" name=""/>
        <dsp:cNvSpPr/>
      </dsp:nvSpPr>
      <dsp:spPr>
        <a:xfrm>
          <a:off x="3755787" y="2505416"/>
          <a:ext cx="1677615" cy="1677821"/>
        </a:xfrm>
        <a:prstGeom prst="ellipse">
          <a:avLst/>
        </a:prstGeom>
        <a:solidFill>
          <a:schemeClr val="accent5">
            <a:alpha val="50000"/>
            <a:hueOff val="-10661560"/>
            <a:satOff val="6060"/>
            <a:lumOff val="-5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572B9B0-B5D5-416E-9520-7C4C5CC8BC39}">
      <dsp:nvSpPr>
        <dsp:cNvPr id="0" name=""/>
        <dsp:cNvSpPr/>
      </dsp:nvSpPr>
      <dsp:spPr>
        <a:xfrm>
          <a:off x="5265641" y="4037675"/>
          <a:ext cx="1922267" cy="110586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fr-FR" sz="3200" kern="1200" dirty="0"/>
            <a:t>Economie</a:t>
          </a:r>
        </a:p>
      </dsp:txBody>
      <dsp:txXfrm>
        <a:off x="5265641" y="4037675"/>
        <a:ext cx="1922267" cy="1105860"/>
      </dsp:txXfrm>
    </dsp:sp>
    <dsp:sp modelId="{EA2F86A2-4F5D-423E-8403-B139387F5D0C}">
      <dsp:nvSpPr>
        <dsp:cNvPr id="0" name=""/>
        <dsp:cNvSpPr/>
      </dsp:nvSpPr>
      <dsp:spPr>
        <a:xfrm>
          <a:off x="3210562" y="2505416"/>
          <a:ext cx="1677615" cy="1677821"/>
        </a:xfrm>
        <a:prstGeom prst="ellipse">
          <a:avLst/>
        </a:prstGeom>
        <a:solidFill>
          <a:schemeClr val="accent5">
            <a:alpha val="50000"/>
            <a:hueOff val="-14215414"/>
            <a:satOff val="8079"/>
            <a:lumOff val="-666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9E4CBE9-4837-462E-9F0E-C30D3F4EF8A3}">
      <dsp:nvSpPr>
        <dsp:cNvPr id="0" name=""/>
        <dsp:cNvSpPr/>
      </dsp:nvSpPr>
      <dsp:spPr>
        <a:xfrm>
          <a:off x="1456056" y="4037675"/>
          <a:ext cx="1922267" cy="110586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fr-FR" sz="3200" kern="1200" dirty="0"/>
            <a:t>Sociologie</a:t>
          </a:r>
        </a:p>
      </dsp:txBody>
      <dsp:txXfrm>
        <a:off x="1456056" y="4037675"/>
        <a:ext cx="1922267" cy="1105860"/>
      </dsp:txXfrm>
    </dsp:sp>
    <dsp:sp modelId="{2309BEF0-85EB-4ADC-AAD0-D8863D49CF8E}">
      <dsp:nvSpPr>
        <dsp:cNvPr id="0" name=""/>
        <dsp:cNvSpPr/>
      </dsp:nvSpPr>
      <dsp:spPr>
        <a:xfrm>
          <a:off x="2870146" y="2078502"/>
          <a:ext cx="1677615" cy="1677821"/>
        </a:xfrm>
        <a:prstGeom prst="ellipse">
          <a:avLst/>
        </a:prstGeom>
        <a:solidFill>
          <a:schemeClr val="accent5">
            <a:alpha val="50000"/>
            <a:hueOff val="-17769267"/>
            <a:satOff val="10099"/>
            <a:lumOff val="-833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7254258-AC62-4059-92B4-0A34E2DB699E}">
      <dsp:nvSpPr>
        <dsp:cNvPr id="0" name=""/>
        <dsp:cNvSpPr/>
      </dsp:nvSpPr>
      <dsp:spPr>
        <a:xfrm>
          <a:off x="826950" y="2417461"/>
          <a:ext cx="1782466" cy="120873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fr-FR" sz="3200" kern="1200" dirty="0"/>
            <a:t>Psychologie</a:t>
          </a:r>
        </a:p>
      </dsp:txBody>
      <dsp:txXfrm>
        <a:off x="826950" y="2417461"/>
        <a:ext cx="1782466" cy="1208730"/>
      </dsp:txXfrm>
    </dsp:sp>
    <dsp:sp modelId="{86986B97-1ACD-44E9-B087-5D721234121C}">
      <dsp:nvSpPr>
        <dsp:cNvPr id="0" name=""/>
        <dsp:cNvSpPr/>
      </dsp:nvSpPr>
      <dsp:spPr>
        <a:xfrm>
          <a:off x="2991074" y="1546146"/>
          <a:ext cx="1677615" cy="1677821"/>
        </a:xfrm>
        <a:prstGeom prst="ellipse">
          <a:avLst/>
        </a:prstGeom>
        <a:solidFill>
          <a:schemeClr val="accent5">
            <a:alpha val="50000"/>
            <a:hueOff val="-21323121"/>
            <a:satOff val="12119"/>
            <a:lumOff val="-10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3EBB0DF-4793-4DDF-A16C-7F047E1AADA1}">
      <dsp:nvSpPr>
        <dsp:cNvPr id="0" name=""/>
        <dsp:cNvSpPr/>
      </dsp:nvSpPr>
      <dsp:spPr>
        <a:xfrm>
          <a:off x="966751" y="977271"/>
          <a:ext cx="1817417" cy="113157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fr-FR" sz="3200" kern="1200" dirty="0"/>
            <a:t>Théorie de décision</a:t>
          </a:r>
        </a:p>
      </dsp:txBody>
      <dsp:txXfrm>
        <a:off x="966751" y="977271"/>
        <a:ext cx="1817417" cy="1131577"/>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7A222F-3510-44CC-98E7-9392CD642DE3}" type="datetimeFigureOut">
              <a:rPr lang="fr-FR" smtClean="0"/>
              <a:pPr/>
              <a:t>07/01/2024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6E468B-1010-4A2C-AECC-D1951EB1FA2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C1228ED-5384-4FA3-A3BA-65864BA0D166}" type="datetime1">
              <a:rPr lang="fr-FR" smtClean="0"/>
              <a:pPr/>
              <a:t>07/01/2024</a:t>
            </a:fld>
            <a:endParaRPr lang="fr-BE"/>
          </a:p>
        </p:txBody>
      </p:sp>
      <p:sp>
        <p:nvSpPr>
          <p:cNvPr id="17" name="Espace réservé du pied de page 16"/>
          <p:cNvSpPr>
            <a:spLocks noGrp="1"/>
          </p:cNvSpPr>
          <p:nvPr>
            <p:ph type="ftr" sz="quarter" idx="11"/>
          </p:nvPr>
        </p:nvSpPr>
        <p:spPr/>
        <p:txBody>
          <a:bodyPr/>
          <a:lstStyle/>
          <a:p>
            <a:r>
              <a:rPr lang="fr-BE"/>
              <a:t>Dr. MARIR Toufik</a:t>
            </a: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CF4668DC-857F-487D-BFFA-8C0CA5037977}" type="slidenum">
              <a:rPr lang="fr-BE" smtClean="0"/>
              <a:pPr/>
              <a:t>‹N°›</a:t>
            </a:fld>
            <a:endParaRPr lang="fr-BE"/>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C6E7310-BA9B-4335-BEC6-A4AA0A9F54E9}" type="datetime1">
              <a:rPr lang="fr-FR" smtClean="0"/>
              <a:pPr/>
              <a:t>07/01/2024</a:t>
            </a:fld>
            <a:endParaRPr lang="fr-BE"/>
          </a:p>
        </p:txBody>
      </p:sp>
      <p:sp>
        <p:nvSpPr>
          <p:cNvPr id="5" name="Espace réservé du pied de page 4"/>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1E0A8B3-1FA8-4619-A330-E66818FC944A}" type="datetime1">
              <a:rPr lang="fr-FR" smtClean="0"/>
              <a:pPr/>
              <a:t>07/01/2024</a:t>
            </a:fld>
            <a:endParaRPr lang="fr-BE"/>
          </a:p>
        </p:txBody>
      </p:sp>
      <p:sp>
        <p:nvSpPr>
          <p:cNvPr id="5" name="Espace réservé du pied de page 4"/>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B9628998-398C-408A-A8A8-5436673BF495}" type="datetime1">
              <a:rPr lang="fr-FR" smtClean="0"/>
              <a:pPr/>
              <a:t>07/01/2024</a:t>
            </a:fld>
            <a:endParaRPr lang="fr-BE"/>
          </a:p>
        </p:txBody>
      </p:sp>
      <p:sp>
        <p:nvSpPr>
          <p:cNvPr id="5" name="Espace réservé du pied de page 4"/>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E3A05E2D-2012-40BD-98D4-5D4B6D166ABD}" type="datetime1">
              <a:rPr lang="fr-FR" smtClean="0"/>
              <a:pPr/>
              <a:t>07/01/2024</a:t>
            </a:fld>
            <a:endParaRPr lang="fr-BE"/>
          </a:p>
        </p:txBody>
      </p:sp>
      <p:sp>
        <p:nvSpPr>
          <p:cNvPr id="5" name="Espace réservé du pied de page 4"/>
          <p:cNvSpPr>
            <a:spLocks noGrp="1"/>
          </p:cNvSpPr>
          <p:nvPr>
            <p:ph type="ftr" sz="quarter" idx="11"/>
          </p:nvPr>
        </p:nvSpPr>
        <p:spPr>
          <a:xfrm>
            <a:off x="800100" y="6172200"/>
            <a:ext cx="4000500" cy="457200"/>
          </a:xfrm>
        </p:spPr>
        <p:txBody>
          <a:bodyPr/>
          <a:lstStyle/>
          <a:p>
            <a:r>
              <a:rPr lang="fr-BE"/>
              <a:t>Dr. MARIR Toufik</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5EFDFF96-5AB8-41F4-8744-8D37F8E25624}" type="datetime1">
              <a:rPr lang="fr-FR" smtClean="0"/>
              <a:pPr/>
              <a:t>07/01/2024</a:t>
            </a:fld>
            <a:endParaRPr lang="fr-BE"/>
          </a:p>
        </p:txBody>
      </p:sp>
      <p:sp>
        <p:nvSpPr>
          <p:cNvPr id="6" name="Espace réservé du pied de page 5"/>
          <p:cNvSpPr>
            <a:spLocks noGrp="1"/>
          </p:cNvSpPr>
          <p:nvPr>
            <p:ph type="ftr" sz="quarter" idx="11"/>
          </p:nvPr>
        </p:nvSpPr>
        <p:spPr/>
        <p:txBody>
          <a:bodyPr/>
          <a:lstStyle/>
          <a:p>
            <a:r>
              <a:rPr lang="fr-BE"/>
              <a:t>Dr. MARIR Toufik</a:t>
            </a: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7BDBC993-4A2B-43FB-A52E-54333ED024B6}" type="datetime1">
              <a:rPr lang="fr-FR" smtClean="0"/>
              <a:pPr/>
              <a:t>07/01/2024</a:t>
            </a:fld>
            <a:endParaRPr lang="fr-BE"/>
          </a:p>
        </p:txBody>
      </p:sp>
      <p:sp>
        <p:nvSpPr>
          <p:cNvPr id="8" name="Espace réservé du pied de page 7"/>
          <p:cNvSpPr>
            <a:spLocks noGrp="1"/>
          </p:cNvSpPr>
          <p:nvPr>
            <p:ph type="ftr" sz="quarter" idx="11"/>
          </p:nvPr>
        </p:nvSpPr>
        <p:spPr/>
        <p:txBody>
          <a:bodyPr/>
          <a:lstStyle/>
          <a:p>
            <a:r>
              <a:rPr lang="fr-BE"/>
              <a:t>Dr. MARIR Toufik</a:t>
            </a: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943B73C5-654B-4CE7-B791-35F65EBF9C9B}" type="datetime1">
              <a:rPr lang="fr-FR" smtClean="0"/>
              <a:pPr/>
              <a:t>07/01/2024</a:t>
            </a:fld>
            <a:endParaRPr lang="fr-BE"/>
          </a:p>
        </p:txBody>
      </p:sp>
      <p:sp>
        <p:nvSpPr>
          <p:cNvPr id="4" name="Espace réservé du pied de page 3"/>
          <p:cNvSpPr>
            <a:spLocks noGrp="1"/>
          </p:cNvSpPr>
          <p:nvPr>
            <p:ph type="ftr" sz="quarter" idx="11"/>
          </p:nvPr>
        </p:nvSpPr>
        <p:spPr/>
        <p:txBody>
          <a:bodyPr/>
          <a:lstStyle/>
          <a:p>
            <a:r>
              <a:rPr lang="fr-BE"/>
              <a:t>Dr. MARIR Toufik</a:t>
            </a: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CA1E7D-CF17-4135-AF76-B678AE3F68EF}" type="datetime1">
              <a:rPr lang="fr-FR" smtClean="0"/>
              <a:pPr/>
              <a:t>07/01/2024</a:t>
            </a:fld>
            <a:endParaRPr lang="fr-BE"/>
          </a:p>
        </p:txBody>
      </p:sp>
      <p:sp>
        <p:nvSpPr>
          <p:cNvPr id="3" name="Espace réservé du pied de page 2"/>
          <p:cNvSpPr>
            <a:spLocks noGrp="1"/>
          </p:cNvSpPr>
          <p:nvPr>
            <p:ph type="ftr" sz="quarter" idx="11"/>
          </p:nvPr>
        </p:nvSpPr>
        <p:spPr/>
        <p:txBody>
          <a:bodyPr/>
          <a:lstStyle/>
          <a:p>
            <a:r>
              <a:rPr lang="fr-BE"/>
              <a:t>Dr. MARIR Toufik</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56142314-6C89-4F2F-B26F-04E24DB7D35D}" type="datetime1">
              <a:rPr lang="fr-FR" smtClean="0"/>
              <a:pPr/>
              <a:t>07/01/2024</a:t>
            </a:fld>
            <a:endParaRPr lang="fr-BE"/>
          </a:p>
        </p:txBody>
      </p:sp>
      <p:sp>
        <p:nvSpPr>
          <p:cNvPr id="6" name="Espace réservé du pied de page 5"/>
          <p:cNvSpPr>
            <a:spLocks noGrp="1"/>
          </p:cNvSpPr>
          <p:nvPr>
            <p:ph type="ftr" sz="quarter" idx="11"/>
          </p:nvPr>
        </p:nvSpPr>
        <p:spPr/>
        <p:txBody>
          <a:bodyPr/>
          <a:lstStyle/>
          <a:p>
            <a:r>
              <a:rPr lang="fr-BE"/>
              <a:t>Dr. MARIR Toufik</a:t>
            </a: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9BA479F9-DBEA-4AA6-A5D9-2679DFC9F964}" type="datetime1">
              <a:rPr lang="fr-FR" smtClean="0"/>
              <a:pPr/>
              <a:t>07/01/2024</a:t>
            </a:fld>
            <a:endParaRPr lang="fr-BE"/>
          </a:p>
        </p:txBody>
      </p:sp>
      <p:sp>
        <p:nvSpPr>
          <p:cNvPr id="6" name="Espace réservé du pied de page 5"/>
          <p:cNvSpPr>
            <a:spLocks noGrp="1"/>
          </p:cNvSpPr>
          <p:nvPr>
            <p:ph type="ftr" sz="quarter" idx="11"/>
          </p:nvPr>
        </p:nvSpPr>
        <p:spPr>
          <a:xfrm>
            <a:off x="914400" y="6172200"/>
            <a:ext cx="3886200" cy="457200"/>
          </a:xfrm>
        </p:spPr>
        <p:txBody>
          <a:bodyPr/>
          <a:lstStyle/>
          <a:p>
            <a:r>
              <a:rPr lang="fr-BE"/>
              <a:t>Dr. MARIR Toufik</a:t>
            </a:r>
          </a:p>
        </p:txBody>
      </p:sp>
      <p:sp>
        <p:nvSpPr>
          <p:cNvPr id="7" name="Espace réservé du numéro de diapositive 6"/>
          <p:cNvSpPr>
            <a:spLocks noGrp="1"/>
          </p:cNvSpPr>
          <p:nvPr>
            <p:ph type="sldNum" sz="quarter" idx="12"/>
          </p:nvPr>
        </p:nvSpPr>
        <p:spPr>
          <a:xfrm>
            <a:off x="146304" y="6208776"/>
            <a:ext cx="457200" cy="457200"/>
          </a:xfrm>
        </p:spPr>
        <p:txBody>
          <a:bodyPr/>
          <a:lstStyle/>
          <a:p>
            <a:fld id="{CF4668DC-857F-487D-BFFA-8C0CA5037977}" type="slidenum">
              <a:rPr lang="fr-BE" smtClean="0"/>
              <a:pPr/>
              <a:t>‹N°›</a:t>
            </a:fld>
            <a:endParaRPr lang="fr-BE"/>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49A25DC-D916-4EE3-841B-BCF952C51EF5}" type="datetime1">
              <a:rPr lang="fr-FR" smtClean="0"/>
              <a:pPr/>
              <a:t>07/01/2024</a:t>
            </a:fld>
            <a:endParaRPr lang="fr-BE"/>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BE"/>
              <a:t>Dr. MARIR Toufik</a:t>
            </a: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2.jpeg"/><Relationship Id="rId7" Type="http://schemas.openxmlformats.org/officeDocument/2006/relationships/image" Target="../media/image17.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33600" y="3286124"/>
            <a:ext cx="6560234" cy="1071570"/>
          </a:xfrm>
        </p:spPr>
        <p:txBody>
          <a:bodyPr/>
          <a:lstStyle/>
          <a:p>
            <a:pPr algn="ctr"/>
            <a:r>
              <a:rPr lang="fr-FR" b="1" dirty="0">
                <a:solidFill>
                  <a:schemeClr val="tx1"/>
                </a:solidFill>
              </a:rPr>
              <a:t>Dr. MARIR Toufik</a:t>
            </a:r>
          </a:p>
          <a:p>
            <a:pPr algn="ctr"/>
            <a:r>
              <a:rPr lang="fr-FR" b="1" dirty="0">
                <a:solidFill>
                  <a:schemeClr val="tx1"/>
                </a:solidFill>
              </a:rPr>
              <a:t>Maître de Conférences – A –</a:t>
            </a:r>
          </a:p>
          <a:p>
            <a:pPr algn="ctr"/>
            <a:endParaRPr lang="fr-FR" dirty="0"/>
          </a:p>
        </p:txBody>
      </p:sp>
      <p:sp>
        <p:nvSpPr>
          <p:cNvPr id="6" name="Espace réservé du pied de page 5"/>
          <p:cNvSpPr>
            <a:spLocks noGrp="1"/>
          </p:cNvSpPr>
          <p:nvPr>
            <p:ph type="ftr" sz="quarter" idx="11"/>
          </p:nvPr>
        </p:nvSpPr>
        <p:spPr/>
        <p:txBody>
          <a:bodyPr/>
          <a:lstStyle/>
          <a:p>
            <a:r>
              <a:rPr lang="fr-BE" b="1" dirty="0"/>
              <a:t>Dr. MARIR Toufik</a:t>
            </a: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a:t>
            </a:fld>
            <a:endParaRPr lang="fr-BE"/>
          </a:p>
        </p:txBody>
      </p:sp>
      <p:sp>
        <p:nvSpPr>
          <p:cNvPr id="2" name="Titre 1"/>
          <p:cNvSpPr>
            <a:spLocks noGrp="1"/>
          </p:cNvSpPr>
          <p:nvPr>
            <p:ph type="ctrTitle"/>
          </p:nvPr>
        </p:nvSpPr>
        <p:spPr/>
        <p:txBody>
          <a:bodyPr>
            <a:normAutofit fontScale="90000"/>
          </a:bodyPr>
          <a:lstStyle/>
          <a:p>
            <a:r>
              <a:rPr lang="fr-FR" b="1" dirty="0">
                <a:solidFill>
                  <a:schemeClr val="tx1"/>
                </a:solidFill>
              </a:rPr>
              <a:t>Chapitre 01</a:t>
            </a:r>
            <a:br>
              <a:rPr lang="fr-FR" b="1" dirty="0">
                <a:solidFill>
                  <a:schemeClr val="tx1"/>
                </a:solidFill>
              </a:rPr>
            </a:br>
            <a:r>
              <a:rPr lang="fr-FR" b="1" dirty="0">
                <a:solidFill>
                  <a:schemeClr val="tx1"/>
                </a:solidFill>
              </a:rPr>
              <a:t>Introduction à l’Intelligence Artificielle Distribuée</a:t>
            </a:r>
          </a:p>
        </p:txBody>
      </p:sp>
      <p:sp>
        <p:nvSpPr>
          <p:cNvPr id="4" name="Sous-titre 2"/>
          <p:cNvSpPr txBox="1">
            <a:spLocks/>
          </p:cNvSpPr>
          <p:nvPr/>
        </p:nvSpPr>
        <p:spPr>
          <a:xfrm>
            <a:off x="2214546" y="4214818"/>
            <a:ext cx="6560234" cy="1538294"/>
          </a:xfrm>
          <a:prstGeom prst="rect">
            <a:avLst/>
          </a:prstGeom>
        </p:spPr>
        <p:txBody>
          <a:bodyPr lIns="45720" rIns="246888">
            <a:normAutofit/>
          </a:bodyPr>
          <a:lstStyle/>
          <a:p>
            <a:pPr marL="0" marR="0" lvl="0" indent="0" algn="ctr" defTabSz="914400" rtl="0" eaLnBrk="1" fontAlgn="auto" latinLnBrk="0" hangingPunct="1">
              <a:lnSpc>
                <a:spcPct val="100000"/>
              </a:lnSpc>
              <a:spcBef>
                <a:spcPts val="0"/>
              </a:spcBef>
              <a:spcAft>
                <a:spcPts val="0"/>
              </a:spcAft>
              <a:buClr>
                <a:schemeClr val="accent1"/>
              </a:buClr>
              <a:buSzPct val="70000"/>
              <a:buFont typeface="Wingdings 2"/>
              <a:buNone/>
              <a:tabLst/>
              <a:defRPr/>
            </a:pPr>
            <a:r>
              <a:rPr kumimoji="0" lang="fr-FR" sz="3200" b="1" i="0" u="sng" strike="noStrike" kern="1200" cap="none" spc="0" normalizeH="0" baseline="0" noProof="0" dirty="0">
                <a:ln>
                  <a:noFill/>
                </a:ln>
                <a:effectLst/>
                <a:uLnTx/>
                <a:uFillTx/>
                <a:latin typeface="+mn-lt"/>
                <a:ea typeface="+mn-ea"/>
                <a:cs typeface="+mn-cs"/>
              </a:rPr>
              <a:t>marir.toufik@yahoo.fr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654032"/>
          </a:xfrm>
        </p:spPr>
        <p:txBody>
          <a:bodyPr>
            <a:noAutofit/>
          </a:bodyPr>
          <a:lstStyle/>
          <a:p>
            <a:r>
              <a:rPr lang="fr-FR" sz="3000" b="1" dirty="0">
                <a:solidFill>
                  <a:schemeClr val="tx1"/>
                </a:solidFill>
              </a:rPr>
              <a:t>Les branches de l’IAD</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10</a:t>
            </a:fld>
            <a:endParaRPr lang="fr-BE"/>
          </a:p>
        </p:txBody>
      </p:sp>
      <p:sp>
        <p:nvSpPr>
          <p:cNvPr id="3" name="Espace réservé du contenu 2"/>
          <p:cNvSpPr>
            <a:spLocks noGrp="1"/>
          </p:cNvSpPr>
          <p:nvPr>
            <p:ph sz="quarter" idx="1"/>
          </p:nvPr>
        </p:nvSpPr>
        <p:spPr>
          <a:xfrm>
            <a:off x="428596" y="1142984"/>
            <a:ext cx="8258204" cy="4876816"/>
          </a:xfrm>
        </p:spPr>
        <p:txBody>
          <a:bodyPr>
            <a:normAutofit fontScale="92500"/>
          </a:bodyPr>
          <a:lstStyle/>
          <a:p>
            <a:r>
              <a:rPr lang="fr-FR" b="1" dirty="0"/>
              <a:t>Les branches de l’IAD</a:t>
            </a:r>
          </a:p>
          <a:p>
            <a:pPr marL="514350" indent="19050">
              <a:buFont typeface="+mj-lt"/>
              <a:buAutoNum type="arabicPeriod" startAt="3"/>
            </a:pPr>
            <a:r>
              <a:rPr lang="fr-FR" dirty="0"/>
              <a:t> L’Intelligence Artificielle Parallèle (IAP)</a:t>
            </a:r>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None/>
            </a:pPr>
            <a:endParaRPr lang="fr-FR" dirty="0"/>
          </a:p>
          <a:p>
            <a:pPr marL="514350" indent="19050" algn="just"/>
            <a:r>
              <a:rPr lang="fr-FR" dirty="0"/>
              <a:t>Proposition des algorithmes ou des langages de programmation</a:t>
            </a:r>
          </a:p>
          <a:p>
            <a:pPr marL="514350" indent="19050" algn="just"/>
            <a:r>
              <a:rPr lang="fr-FR" dirty="0"/>
              <a:t>La tâche n’est pas triviale (les conditions de parallélismes, les spécificités de l’IA)</a:t>
            </a:r>
          </a:p>
          <a:p>
            <a:pPr>
              <a:buNone/>
            </a:pPr>
            <a:endParaRPr lang="fr-FR" dirty="0"/>
          </a:p>
          <a:p>
            <a:pPr marL="514350" indent="19050">
              <a:buNone/>
            </a:pPr>
            <a:endParaRPr lang="fr-FR" dirty="0"/>
          </a:p>
        </p:txBody>
      </p:sp>
      <p:pic>
        <p:nvPicPr>
          <p:cNvPr id="40" name="Image 39" descr="algorithme.bmp"/>
          <p:cNvPicPr>
            <a:picLocks noChangeAspect="1"/>
          </p:cNvPicPr>
          <p:nvPr/>
        </p:nvPicPr>
        <p:blipFill>
          <a:blip r:embed="rId2" cstate="print"/>
          <a:stretch>
            <a:fillRect/>
          </a:stretch>
        </p:blipFill>
        <p:spPr>
          <a:xfrm>
            <a:off x="1500167" y="2143116"/>
            <a:ext cx="1357322" cy="2385353"/>
          </a:xfrm>
          <a:prstGeom prst="rect">
            <a:avLst/>
          </a:prstGeom>
        </p:spPr>
      </p:pic>
      <p:pic>
        <p:nvPicPr>
          <p:cNvPr id="42" name="Image 41" descr="algorithme parallèle.bmp"/>
          <p:cNvPicPr>
            <a:picLocks noChangeAspect="1"/>
          </p:cNvPicPr>
          <p:nvPr/>
        </p:nvPicPr>
        <p:blipFill>
          <a:blip r:embed="rId3" cstate="print"/>
          <a:stretch>
            <a:fillRect/>
          </a:stretch>
        </p:blipFill>
        <p:spPr>
          <a:xfrm>
            <a:off x="6643702" y="2071678"/>
            <a:ext cx="1226763" cy="2143140"/>
          </a:xfrm>
          <a:prstGeom prst="rect">
            <a:avLst/>
          </a:prstGeom>
        </p:spPr>
      </p:pic>
      <p:sp>
        <p:nvSpPr>
          <p:cNvPr id="43" name="Flèche droite rayée 42"/>
          <p:cNvSpPr/>
          <p:nvPr/>
        </p:nvSpPr>
        <p:spPr>
          <a:xfrm>
            <a:off x="3286116" y="2714620"/>
            <a:ext cx="3000396" cy="1285884"/>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t>Parallélisme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p:cTn id="7" dur="1000" fill="hold"/>
                                        <p:tgtEl>
                                          <p:spTgt spid="40"/>
                                        </p:tgtEl>
                                        <p:attrNameLst>
                                          <p:attrName>ppt_x</p:attrName>
                                        </p:attrNameLst>
                                      </p:cBhvr>
                                      <p:tavLst>
                                        <p:tav tm="0">
                                          <p:val>
                                            <p:strVal val="#ppt_x-.2"/>
                                          </p:val>
                                        </p:tav>
                                        <p:tav tm="100000">
                                          <p:val>
                                            <p:strVal val="#ppt_x"/>
                                          </p:val>
                                        </p:tav>
                                      </p:tavLst>
                                    </p:anim>
                                    <p:anim calcmode="lin" valueType="num">
                                      <p:cBhvr>
                                        <p:cTn id="8" dur="1000" fill="hold"/>
                                        <p:tgtEl>
                                          <p:spTgt spid="40"/>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43"/>
                                        </p:tgtEl>
                                        <p:attrNameLst>
                                          <p:attrName>style.visibility</p:attrName>
                                        </p:attrNameLst>
                                      </p:cBhvr>
                                      <p:to>
                                        <p:strVal val="visible"/>
                                      </p:to>
                                    </p:set>
                                    <p:anim calcmode="lin" valueType="num">
                                      <p:cBhvr>
                                        <p:cTn id="14" dur="1000" fill="hold"/>
                                        <p:tgtEl>
                                          <p:spTgt spid="43"/>
                                        </p:tgtEl>
                                        <p:attrNameLst>
                                          <p:attrName>ppt_x</p:attrName>
                                        </p:attrNameLst>
                                      </p:cBhvr>
                                      <p:tavLst>
                                        <p:tav tm="0">
                                          <p:val>
                                            <p:strVal val="#ppt_x-.2"/>
                                          </p:val>
                                        </p:tav>
                                        <p:tav tm="100000">
                                          <p:val>
                                            <p:strVal val="#ppt_x"/>
                                          </p:val>
                                        </p:tav>
                                      </p:tavLst>
                                    </p:anim>
                                    <p:anim calcmode="lin" valueType="num">
                                      <p:cBhvr>
                                        <p:cTn id="15" dur="1000" fill="hold"/>
                                        <p:tgtEl>
                                          <p:spTgt spid="43"/>
                                        </p:tgtEl>
                                        <p:attrNameLst>
                                          <p:attrName>ppt_y</p:attrName>
                                        </p:attrNameLst>
                                      </p:cBhvr>
                                      <p:tavLst>
                                        <p:tav tm="0">
                                          <p:val>
                                            <p:strVal val="#ppt_y"/>
                                          </p:val>
                                        </p:tav>
                                        <p:tav tm="100000">
                                          <p:val>
                                            <p:strVal val="#ppt_y"/>
                                          </p:val>
                                        </p:tav>
                                      </p:tavLst>
                                    </p:anim>
                                    <p:animEffect transition="in" filter="wipe(right)" prLst="gradientSize: 0.1">
                                      <p:cBhvr>
                                        <p:cTn id="16" dur="1000"/>
                                        <p:tgtEl>
                                          <p:spTgt spid="43"/>
                                        </p:tgtEl>
                                      </p:cBhvr>
                                    </p:animEffect>
                                  </p:childTnLst>
                                </p:cTn>
                              </p:par>
                              <p:par>
                                <p:cTn id="17" presetID="29" presetClass="entr" presetSubtype="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anim calcmode="lin" valueType="num">
                                      <p:cBhvr>
                                        <p:cTn id="19" dur="1000" fill="hold"/>
                                        <p:tgtEl>
                                          <p:spTgt spid="42"/>
                                        </p:tgtEl>
                                        <p:attrNameLst>
                                          <p:attrName>ppt_x</p:attrName>
                                        </p:attrNameLst>
                                      </p:cBhvr>
                                      <p:tavLst>
                                        <p:tav tm="0">
                                          <p:val>
                                            <p:strVal val="#ppt_x-.2"/>
                                          </p:val>
                                        </p:tav>
                                        <p:tav tm="100000">
                                          <p:val>
                                            <p:strVal val="#ppt_x"/>
                                          </p:val>
                                        </p:tav>
                                      </p:tavLst>
                                    </p:anim>
                                    <p:anim calcmode="lin" valueType="num">
                                      <p:cBhvr>
                                        <p:cTn id="20" dur="1000" fill="hold"/>
                                        <p:tgtEl>
                                          <p:spTgt spid="42"/>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2"/>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8401080" cy="654032"/>
          </a:xfrm>
        </p:spPr>
        <p:txBody>
          <a:bodyPr>
            <a:noAutofit/>
          </a:bodyPr>
          <a:lstStyle/>
          <a:p>
            <a:r>
              <a:rPr lang="fr-FR" sz="3000" b="1" dirty="0">
                <a:solidFill>
                  <a:schemeClr val="tx1"/>
                </a:solidFill>
              </a:rPr>
              <a:t>Pourquoi distribuer l’IA?</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11</a:t>
            </a:fld>
            <a:endParaRPr lang="fr-BE"/>
          </a:p>
        </p:txBody>
      </p:sp>
      <p:sp>
        <p:nvSpPr>
          <p:cNvPr id="3" name="Espace réservé du contenu 2"/>
          <p:cNvSpPr>
            <a:spLocks noGrp="1"/>
          </p:cNvSpPr>
          <p:nvPr>
            <p:ph sz="quarter" idx="1"/>
          </p:nvPr>
        </p:nvSpPr>
        <p:spPr>
          <a:xfrm>
            <a:off x="428596" y="1142984"/>
            <a:ext cx="8258204" cy="4876816"/>
          </a:xfrm>
        </p:spPr>
        <p:txBody>
          <a:bodyPr>
            <a:normAutofit/>
          </a:bodyPr>
          <a:lstStyle/>
          <a:p>
            <a:r>
              <a:rPr lang="fr-FR" b="1" dirty="0"/>
              <a:t>Distribution fonctionnelle</a:t>
            </a:r>
          </a:p>
          <a:p>
            <a:pPr marL="273050" indent="1588">
              <a:buNone/>
            </a:pPr>
            <a:r>
              <a:rPr lang="fr-FR" i="1" dirty="0"/>
              <a:t>Problème multi-expertise</a:t>
            </a:r>
          </a:p>
          <a:p>
            <a:r>
              <a:rPr lang="fr-FR" b="1" dirty="0"/>
              <a:t>Distribution physique</a:t>
            </a:r>
          </a:p>
          <a:p>
            <a:pPr marL="273050" indent="1588">
              <a:buNone/>
            </a:pPr>
            <a:r>
              <a:rPr lang="fr-FR" i="1" dirty="0"/>
              <a:t>Problèmes physiquement distribués</a:t>
            </a:r>
          </a:p>
          <a:p>
            <a:r>
              <a:rPr lang="fr-FR" b="1" dirty="0"/>
              <a:t>Distribution Informatique</a:t>
            </a:r>
          </a:p>
          <a:p>
            <a:pPr marL="273050" indent="1588">
              <a:buNone/>
            </a:pPr>
            <a:r>
              <a:rPr lang="fr-FR" i="1" dirty="0"/>
              <a:t>Développement des machines parallèles </a:t>
            </a:r>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None/>
            </a:pPr>
            <a:endParaRPr lang="fr-FR" dirty="0"/>
          </a:p>
          <a:p>
            <a:pPr>
              <a:buNone/>
            </a:pPr>
            <a:endParaRPr lang="fr-FR" dirty="0"/>
          </a:p>
          <a:p>
            <a:pPr marL="514350" indent="19050">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8401080" cy="654032"/>
          </a:xfrm>
        </p:spPr>
        <p:txBody>
          <a:bodyPr>
            <a:noAutofit/>
          </a:bodyPr>
          <a:lstStyle/>
          <a:p>
            <a:r>
              <a:rPr lang="fr-FR" sz="3000" b="1" dirty="0">
                <a:solidFill>
                  <a:schemeClr val="tx1"/>
                </a:solidFill>
              </a:rPr>
              <a:t>Les Systèmes Multi-Agents (SMA)</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12</a:t>
            </a:fld>
            <a:endParaRPr lang="fr-BE"/>
          </a:p>
        </p:txBody>
      </p:sp>
      <p:sp>
        <p:nvSpPr>
          <p:cNvPr id="3" name="Espace réservé du contenu 2"/>
          <p:cNvSpPr>
            <a:spLocks noGrp="1"/>
          </p:cNvSpPr>
          <p:nvPr>
            <p:ph sz="quarter" idx="1"/>
          </p:nvPr>
        </p:nvSpPr>
        <p:spPr>
          <a:xfrm>
            <a:off x="428596" y="1142984"/>
            <a:ext cx="8258204" cy="4876816"/>
          </a:xfrm>
        </p:spPr>
        <p:txBody>
          <a:bodyPr>
            <a:normAutofit/>
          </a:bodyPr>
          <a:lstStyle/>
          <a:p>
            <a:pPr algn="just"/>
            <a:r>
              <a:rPr lang="fr-FR" dirty="0"/>
              <a:t>Un système multi-agents est une communauté d’agents autonomes travaillant en commun, selon des modes parfois complexes de coopération, conflit, concurrence, pour aboutir à un objectif global</a:t>
            </a:r>
            <a:r>
              <a:rPr lang="fr-FR" i="1" dirty="0"/>
              <a:t> </a:t>
            </a:r>
          </a:p>
          <a:p>
            <a:pPr algn="just"/>
            <a:r>
              <a:rPr lang="fr-FR" dirty="0"/>
              <a:t>Les SMA est un domaine pluridisciplinaire </a:t>
            </a:r>
            <a:r>
              <a:rPr lang="fr-FR" dirty="0">
                <a:sym typeface="Wingdings" pitchFamily="2" charset="2"/>
              </a:rPr>
              <a:t> IA, GL, SD</a:t>
            </a: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None/>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None/>
            </a:pPr>
            <a:endParaRPr lang="fr-FR" dirty="0"/>
          </a:p>
          <a:p>
            <a:pPr>
              <a:buNone/>
            </a:pPr>
            <a:endParaRPr lang="fr-FR" dirty="0"/>
          </a:p>
          <a:p>
            <a:pPr marL="514350" indent="19050">
              <a:buNone/>
            </a:pPr>
            <a:endParaRPr lang="fr-FR" dirty="0"/>
          </a:p>
        </p:txBody>
      </p:sp>
      <p:graphicFrame>
        <p:nvGraphicFramePr>
          <p:cNvPr id="8" name="Diagramme 7"/>
          <p:cNvGraphicFramePr/>
          <p:nvPr/>
        </p:nvGraphicFramePr>
        <p:xfrm>
          <a:off x="285720" y="1000108"/>
          <a:ext cx="8643966"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7" presetClass="entr" presetSubtype="1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9"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1000" fill="hold"/>
                                        <p:tgtEl>
                                          <p:spTgt spid="8"/>
                                        </p:tgtEl>
                                        <p:attrNameLst>
                                          <p:attrName>ppt_x</p:attrName>
                                        </p:attrNameLst>
                                      </p:cBhvr>
                                      <p:tavLst>
                                        <p:tav tm="0">
                                          <p:val>
                                            <p:strVal val="#ppt_x-.2"/>
                                          </p:val>
                                        </p:tav>
                                        <p:tav tm="100000">
                                          <p:val>
                                            <p:strVal val="#ppt_x"/>
                                          </p:val>
                                        </p:tav>
                                      </p:tavLst>
                                    </p:anim>
                                    <p:anim calcmode="lin" valueType="num">
                                      <p:cBhvr>
                                        <p:cTn id="21"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22" dur="1000"/>
                                        <p:tgtEl>
                                          <p:spTgt spid="8"/>
                                        </p:tgtEl>
                                      </p:cBhvr>
                                    </p:animEffect>
                                  </p:childTnLst>
                                </p:cTn>
                              </p:par>
                              <p:par>
                                <p:cTn id="23" presetID="1" presetClass="exit" presetSubtype="0" fill="hold" nodeType="withEffect">
                                  <p:stCondLst>
                                    <p:cond delay="0"/>
                                  </p:stCondLst>
                                  <p:childTnLst>
                                    <p:set>
                                      <p:cBhvr>
                                        <p:cTn id="24" dur="1" fill="hold">
                                          <p:stCondLst>
                                            <p:cond delay="0"/>
                                          </p:stCondLst>
                                        </p:cTn>
                                        <p:tgtEl>
                                          <p:spTgt spid="3">
                                            <p:txEl>
                                              <p:pRg st="0" end="0"/>
                                            </p:txEl>
                                          </p:spTgt>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8401080" cy="654032"/>
          </a:xfrm>
        </p:spPr>
        <p:txBody>
          <a:bodyPr>
            <a:noAutofit/>
          </a:bodyPr>
          <a:lstStyle/>
          <a:p>
            <a:r>
              <a:rPr lang="fr-FR" sz="3000" b="1" dirty="0">
                <a:solidFill>
                  <a:schemeClr val="tx1"/>
                </a:solidFill>
              </a:rPr>
              <a:t>Les avantages des SMA</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13</a:t>
            </a:fld>
            <a:endParaRPr lang="fr-BE"/>
          </a:p>
        </p:txBody>
      </p:sp>
      <p:sp>
        <p:nvSpPr>
          <p:cNvPr id="3" name="Espace réservé du contenu 2"/>
          <p:cNvSpPr>
            <a:spLocks noGrp="1"/>
          </p:cNvSpPr>
          <p:nvPr>
            <p:ph sz="quarter" idx="1"/>
          </p:nvPr>
        </p:nvSpPr>
        <p:spPr>
          <a:xfrm>
            <a:off x="428596" y="1142984"/>
            <a:ext cx="8258204" cy="4876816"/>
          </a:xfrm>
        </p:spPr>
        <p:txBody>
          <a:bodyPr>
            <a:normAutofit fontScale="92500" lnSpcReduction="20000"/>
          </a:bodyPr>
          <a:lstStyle/>
          <a:p>
            <a:pPr algn="just"/>
            <a:r>
              <a:rPr lang="fr-FR" dirty="0"/>
              <a:t>Les SMA regroupent les avantages des systèmes distribués et des systèmes intelligents </a:t>
            </a:r>
          </a:p>
          <a:p>
            <a:pPr algn="just"/>
            <a:r>
              <a:rPr lang="fr-FR" dirty="0"/>
              <a:t>Ils sont idéaux pour développer des systèmes avec des multiples méthodes de résolution, des multiples perspectives et/ou des multiples résolveurs</a:t>
            </a:r>
          </a:p>
          <a:p>
            <a:pPr algn="just"/>
            <a:r>
              <a:rPr lang="fr-FR" dirty="0"/>
              <a:t>Ils offrent</a:t>
            </a:r>
          </a:p>
          <a:p>
            <a:pPr marL="514350" indent="-65088" algn="just">
              <a:buFont typeface="+mj-lt"/>
              <a:buAutoNum type="arabicPeriod"/>
            </a:pPr>
            <a:r>
              <a:rPr lang="fr-FR" dirty="0"/>
              <a:t>La modularité,</a:t>
            </a:r>
          </a:p>
          <a:p>
            <a:pPr marL="514350" indent="-65088" algn="just">
              <a:buFont typeface="+mj-lt"/>
              <a:buAutoNum type="arabicPeriod"/>
            </a:pPr>
            <a:r>
              <a:rPr lang="fr-FR" dirty="0"/>
              <a:t>L’efficacité,</a:t>
            </a:r>
          </a:p>
          <a:p>
            <a:pPr marL="514350" indent="-65088" algn="just">
              <a:buFont typeface="+mj-lt"/>
              <a:buAutoNum type="arabicPeriod"/>
            </a:pPr>
            <a:r>
              <a:rPr lang="fr-FR" dirty="0"/>
              <a:t>La fiabilité,</a:t>
            </a:r>
          </a:p>
          <a:p>
            <a:pPr marL="514350" indent="-65088" algn="just">
              <a:buFont typeface="+mj-lt"/>
              <a:buAutoNum type="arabicPeriod"/>
            </a:pPr>
            <a:r>
              <a:rPr lang="fr-FR" dirty="0"/>
              <a:t>La réutilisabilité,</a:t>
            </a:r>
          </a:p>
          <a:p>
            <a:pPr marL="514350" indent="-65088" algn="just">
              <a:buFont typeface="+mj-lt"/>
              <a:buAutoNum type="arabicPeriod"/>
            </a:pPr>
            <a:r>
              <a:rPr lang="fr-FR" dirty="0"/>
              <a:t>La facilité de maintenance,</a:t>
            </a:r>
          </a:p>
          <a:p>
            <a:pPr marL="514350" indent="-65088" algn="just">
              <a:buFont typeface="+mj-lt"/>
              <a:buAutoNum type="arabicPeriod"/>
            </a:pPr>
            <a:r>
              <a:rPr lang="fr-FR" dirty="0"/>
              <a:t>L’adaptation à la réalité,</a:t>
            </a:r>
          </a:p>
          <a:p>
            <a:pPr marL="514350" indent="-65088" algn="just">
              <a:buFont typeface="+mj-lt"/>
              <a:buAutoNum type="arabicPeriod"/>
            </a:pPr>
            <a:r>
              <a:rPr lang="fr-FR" dirty="0"/>
              <a:t>Les modes d’interaction sophistiqués </a:t>
            </a:r>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None/>
            </a:pPr>
            <a:endParaRPr lang="fr-FR" dirty="0"/>
          </a:p>
          <a:p>
            <a:pPr>
              <a:buNone/>
            </a:pPr>
            <a:endParaRPr lang="fr-FR" dirty="0"/>
          </a:p>
          <a:p>
            <a:pPr marL="514350" indent="19050">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par>
                                <p:cTn id="24" presetID="55"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3" end="3"/>
                                            </p:txEl>
                                          </p:spTgt>
                                        </p:tgtEl>
                                      </p:cBhvr>
                                    </p:animEffect>
                                  </p:childTnLst>
                                </p:cTn>
                              </p:par>
                              <p:par>
                                <p:cTn id="29" presetID="55"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4" end="4"/>
                                            </p:txEl>
                                          </p:spTgt>
                                        </p:tgtEl>
                                      </p:cBhvr>
                                    </p:animEffect>
                                  </p:childTnLst>
                                </p:cTn>
                              </p:par>
                              <p:par>
                                <p:cTn id="34" presetID="55"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7"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8" dur="1000"/>
                                        <p:tgtEl>
                                          <p:spTgt spid="3">
                                            <p:txEl>
                                              <p:pRg st="5" end="5"/>
                                            </p:txEl>
                                          </p:spTgt>
                                        </p:tgtEl>
                                      </p:cBhvr>
                                    </p:animEffect>
                                  </p:childTnLst>
                                </p:cTn>
                              </p:par>
                              <p:par>
                                <p:cTn id="39" presetID="55"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2"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3" dur="1000"/>
                                        <p:tgtEl>
                                          <p:spTgt spid="3">
                                            <p:txEl>
                                              <p:pRg st="6" end="6"/>
                                            </p:txEl>
                                          </p:spTgt>
                                        </p:tgtEl>
                                      </p:cBhvr>
                                    </p:animEffect>
                                  </p:childTnLst>
                                </p:cTn>
                              </p:par>
                              <p:par>
                                <p:cTn id="44" presetID="55"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p:cTn id="46"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47"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48" dur="1000"/>
                                        <p:tgtEl>
                                          <p:spTgt spid="3">
                                            <p:txEl>
                                              <p:pRg st="7" end="7"/>
                                            </p:txEl>
                                          </p:spTgt>
                                        </p:tgtEl>
                                      </p:cBhvr>
                                    </p:animEffect>
                                  </p:childTnLst>
                                </p:cTn>
                              </p:par>
                              <p:par>
                                <p:cTn id="49" presetID="55"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p:cTn id="51"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52"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53" dur="1000"/>
                                        <p:tgtEl>
                                          <p:spTgt spid="3">
                                            <p:txEl>
                                              <p:pRg st="8" end="8"/>
                                            </p:txEl>
                                          </p:spTgt>
                                        </p:tgtEl>
                                      </p:cBhvr>
                                    </p:animEffect>
                                  </p:childTnLst>
                                </p:cTn>
                              </p:par>
                              <p:par>
                                <p:cTn id="54" presetID="55"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 calcmode="lin" valueType="num">
                                      <p:cBhvr>
                                        <p:cTn id="56"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57"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8401080" cy="654032"/>
          </a:xfrm>
        </p:spPr>
        <p:txBody>
          <a:bodyPr>
            <a:noAutofit/>
          </a:bodyPr>
          <a:lstStyle/>
          <a:p>
            <a:r>
              <a:rPr lang="fr-FR" sz="3000" b="1" dirty="0">
                <a:solidFill>
                  <a:schemeClr val="tx1"/>
                </a:solidFill>
              </a:rPr>
              <a:t>Les défis des SMA</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14</a:t>
            </a:fld>
            <a:endParaRPr lang="fr-BE"/>
          </a:p>
        </p:txBody>
      </p:sp>
      <p:sp>
        <p:nvSpPr>
          <p:cNvPr id="3" name="Espace réservé du contenu 2"/>
          <p:cNvSpPr>
            <a:spLocks noGrp="1"/>
          </p:cNvSpPr>
          <p:nvPr>
            <p:ph sz="quarter" idx="1"/>
          </p:nvPr>
        </p:nvSpPr>
        <p:spPr>
          <a:xfrm>
            <a:off x="428596" y="1142984"/>
            <a:ext cx="8258204" cy="4876816"/>
          </a:xfrm>
        </p:spPr>
        <p:txBody>
          <a:bodyPr>
            <a:normAutofit fontScale="92500"/>
          </a:bodyPr>
          <a:lstStyle/>
          <a:p>
            <a:pPr algn="just"/>
            <a:r>
              <a:rPr lang="fr-FR" dirty="0"/>
              <a:t>Comment formuler, décrire, décomposer, et allouer les problèmes et synthétiser les résultats ?</a:t>
            </a:r>
          </a:p>
          <a:p>
            <a:pPr algn="just"/>
            <a:r>
              <a:rPr lang="fr-FR" dirty="0"/>
              <a:t>Comment permettre aux agents de communiquer et d’interagir ? Quoi et quand communiquer ?</a:t>
            </a:r>
          </a:p>
          <a:p>
            <a:pPr algn="just"/>
            <a:r>
              <a:rPr lang="fr-FR" dirty="0"/>
              <a:t>Comment assurer que les agents agissent de manière cohérente i) en prenant leurs décisions ou actions, ii) en gérant les effets non locaux de leurs décisions locales et iii) en évitant les interactions nuisibles ?</a:t>
            </a:r>
          </a:p>
          <a:p>
            <a:pPr algn="just"/>
            <a:r>
              <a:rPr lang="fr-FR" dirty="0"/>
              <a:t>Comment permettre aux agents individuels de représenter et raisonner sur les actions, plans et connaissances des autres agents afin de se coordonner avec eux ? Comment raisonner sur l’état de leurs processus coordonnés (comme l’initialisation ou la terminaison) ?</a:t>
            </a:r>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None/>
            </a:pPr>
            <a:endParaRPr lang="fr-FR" dirty="0"/>
          </a:p>
          <a:p>
            <a:pPr>
              <a:buNone/>
            </a:pPr>
            <a:endParaRPr lang="fr-FR" dirty="0"/>
          </a:p>
          <a:p>
            <a:pPr marL="514350" indent="19050">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8401080" cy="654032"/>
          </a:xfrm>
        </p:spPr>
        <p:txBody>
          <a:bodyPr>
            <a:noAutofit/>
          </a:bodyPr>
          <a:lstStyle/>
          <a:p>
            <a:r>
              <a:rPr lang="fr-FR" sz="3000" b="1" dirty="0">
                <a:solidFill>
                  <a:schemeClr val="tx1"/>
                </a:solidFill>
              </a:rPr>
              <a:t>Les défis des SMA</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15</a:t>
            </a:fld>
            <a:endParaRPr lang="fr-BE"/>
          </a:p>
        </p:txBody>
      </p:sp>
      <p:sp>
        <p:nvSpPr>
          <p:cNvPr id="3" name="Espace réservé du contenu 2"/>
          <p:cNvSpPr>
            <a:spLocks noGrp="1"/>
          </p:cNvSpPr>
          <p:nvPr>
            <p:ph sz="quarter" idx="1"/>
          </p:nvPr>
        </p:nvSpPr>
        <p:spPr>
          <a:xfrm>
            <a:off x="428596" y="1142984"/>
            <a:ext cx="8258204" cy="4876816"/>
          </a:xfrm>
        </p:spPr>
        <p:txBody>
          <a:bodyPr>
            <a:normAutofit fontScale="92500"/>
          </a:bodyPr>
          <a:lstStyle/>
          <a:p>
            <a:pPr algn="just"/>
            <a:r>
              <a:rPr lang="fr-FR" dirty="0"/>
              <a:t>Comment reconnaître et réconcilier les points de vue disparates et les intentions conflictuelles dans un ensemble d’agents essayant de coordonner leurs actions ?</a:t>
            </a:r>
          </a:p>
          <a:p>
            <a:pPr algn="just"/>
            <a:r>
              <a:rPr lang="fr-FR" dirty="0"/>
              <a:t>Comment trouver le meilleur compromis entre le traitement local au niveau d’un seul agent et le traitement distribué entre plusieurs agents (traitement distribuée qui induit la communication) ? Plus généralement, comment gérer la répartition des ressources limitées ?</a:t>
            </a:r>
          </a:p>
          <a:p>
            <a:pPr algn="just"/>
            <a:r>
              <a:rPr lang="fr-FR" dirty="0"/>
              <a:t>Comment éviter ou amoindrir un comportement nuisible du système global, comme les comportements chaotiques ou oscillatoires ?</a:t>
            </a:r>
          </a:p>
          <a:p>
            <a:pPr algn="just"/>
            <a:r>
              <a:rPr lang="fr-FR" dirty="0"/>
              <a:t>Comment concevoir les plates-formes technologiques et les méthodologies de développement pour les SMA ?</a:t>
            </a:r>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Font typeface="+mj-lt"/>
              <a:buAutoNum type="arabicPeriod" startAt="3"/>
            </a:pPr>
            <a:endParaRPr lang="fr-FR" dirty="0"/>
          </a:p>
          <a:p>
            <a:pPr marL="514350" indent="19050">
              <a:buNone/>
            </a:pPr>
            <a:endParaRPr lang="fr-FR" dirty="0"/>
          </a:p>
          <a:p>
            <a:pPr>
              <a:buNone/>
            </a:pPr>
            <a:endParaRPr lang="fr-FR" dirty="0"/>
          </a:p>
          <a:p>
            <a:pPr marL="514350" indent="19050">
              <a:buNone/>
            </a:pP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8401080" cy="654032"/>
          </a:xfrm>
        </p:spPr>
        <p:txBody>
          <a:bodyPr>
            <a:noAutofit/>
          </a:bodyPr>
          <a:lstStyle/>
          <a:p>
            <a:r>
              <a:rPr lang="fr-FR" sz="2800" b="1" dirty="0">
                <a:solidFill>
                  <a:schemeClr val="tx1"/>
                </a:solidFill>
              </a:rPr>
              <a:t>Les différences entre les SMA et les autres systèmes</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16</a:t>
            </a:fld>
            <a:endParaRPr lang="fr-BE"/>
          </a:p>
        </p:txBody>
      </p:sp>
      <p:sp>
        <p:nvSpPr>
          <p:cNvPr id="3" name="Espace réservé du contenu 2"/>
          <p:cNvSpPr>
            <a:spLocks noGrp="1"/>
          </p:cNvSpPr>
          <p:nvPr>
            <p:ph sz="quarter" idx="1"/>
          </p:nvPr>
        </p:nvSpPr>
        <p:spPr>
          <a:xfrm>
            <a:off x="428596" y="1142984"/>
            <a:ext cx="8258204" cy="4876816"/>
          </a:xfrm>
        </p:spPr>
        <p:txBody>
          <a:bodyPr>
            <a:normAutofit lnSpcReduction="10000"/>
          </a:bodyPr>
          <a:lstStyle/>
          <a:p>
            <a:pPr algn="just"/>
            <a:r>
              <a:rPr lang="fr-FR" dirty="0"/>
              <a:t>Différence entre les SMA et les objets</a:t>
            </a:r>
          </a:p>
          <a:p>
            <a:pPr marL="514350" indent="25400" algn="just">
              <a:buFont typeface="+mj-lt"/>
              <a:buAutoNum type="arabicPeriod"/>
            </a:pPr>
            <a:r>
              <a:rPr lang="fr-FR" dirty="0"/>
              <a:t> L’autonomie (</a:t>
            </a:r>
            <a:r>
              <a:rPr lang="en-US" i="1" dirty="0" err="1"/>
              <a:t>L’agent</a:t>
            </a:r>
            <a:r>
              <a:rPr lang="en-US" i="1" dirty="0"/>
              <a:t> le fait pour de </a:t>
            </a:r>
            <a:r>
              <a:rPr lang="en-US" i="1" dirty="0" err="1"/>
              <a:t>l’argent</a:t>
            </a:r>
            <a:r>
              <a:rPr lang="en-US" i="1" dirty="0"/>
              <a:t>, </a:t>
            </a:r>
            <a:r>
              <a:rPr lang="en-US" i="1" dirty="0" err="1"/>
              <a:t>l’objet</a:t>
            </a:r>
            <a:r>
              <a:rPr lang="en-US" i="1" dirty="0"/>
              <a:t> le fait </a:t>
            </a:r>
            <a:r>
              <a:rPr lang="en-US" i="1" dirty="0" err="1"/>
              <a:t>gratuitement</a:t>
            </a:r>
            <a:r>
              <a:rPr lang="en-US" i="1" dirty="0"/>
              <a:t>)</a:t>
            </a:r>
            <a:endParaRPr lang="fr-FR" dirty="0"/>
          </a:p>
          <a:p>
            <a:pPr marL="514350" indent="25400" algn="just">
              <a:buFont typeface="+mj-lt"/>
              <a:buAutoNum type="arabicPeriod"/>
            </a:pPr>
            <a:r>
              <a:rPr lang="fr-FR" dirty="0"/>
              <a:t>La flexibilité</a:t>
            </a:r>
          </a:p>
          <a:p>
            <a:pPr marL="514350" indent="25400" algn="just">
              <a:buFont typeface="+mj-lt"/>
              <a:buAutoNum type="arabicPeriod"/>
            </a:pPr>
            <a:r>
              <a:rPr lang="fr-FR" dirty="0"/>
              <a:t>Le contrôle</a:t>
            </a:r>
          </a:p>
          <a:p>
            <a:pPr algn="just"/>
            <a:r>
              <a:rPr lang="fr-FR" dirty="0"/>
              <a:t>Différences entre les SMA et les systèmes experts</a:t>
            </a:r>
          </a:p>
          <a:p>
            <a:pPr marL="514350" indent="25400" algn="just">
              <a:buFont typeface="+mj-lt"/>
              <a:buAutoNum type="arabicPeriod"/>
            </a:pPr>
            <a:r>
              <a:rPr lang="fr-FR" dirty="0"/>
              <a:t>L’environnement</a:t>
            </a:r>
          </a:p>
          <a:p>
            <a:pPr marL="514350" indent="25400" algn="just">
              <a:buFont typeface="+mj-lt"/>
              <a:buAutoNum type="arabicPeriod"/>
            </a:pPr>
            <a:r>
              <a:rPr lang="fr-FR" dirty="0"/>
              <a:t>L’aspect social</a:t>
            </a:r>
          </a:p>
          <a:p>
            <a:pPr algn="just"/>
            <a:r>
              <a:rPr lang="fr-FR" dirty="0"/>
              <a:t>Différences entre les SMA et les systèmes distribués</a:t>
            </a:r>
          </a:p>
          <a:p>
            <a:pPr marL="514350" indent="19050">
              <a:buFont typeface="+mj-lt"/>
              <a:buAutoNum type="arabicPeriod"/>
            </a:pPr>
            <a:r>
              <a:rPr lang="fr-FR" dirty="0"/>
              <a:t>L’autonomie </a:t>
            </a:r>
          </a:p>
          <a:p>
            <a:pPr marL="514350" indent="19050">
              <a:buFont typeface="+mj-lt"/>
              <a:buAutoNum type="arabicPeriod"/>
            </a:pPr>
            <a:r>
              <a:rPr lang="fr-FR" dirty="0"/>
              <a:t>La flexibilité</a:t>
            </a:r>
          </a:p>
          <a:p>
            <a:pPr marL="514350" indent="19050">
              <a:buFont typeface="+mj-lt"/>
              <a:buAutoNum type="arabicPeriod"/>
            </a:pPr>
            <a:endParaRPr lang="fr-FR" dirty="0"/>
          </a:p>
          <a:p>
            <a:pPr marL="514350" indent="19050">
              <a:buFont typeface="+mj-lt"/>
              <a:buAutoNum type="arabicPeriod"/>
            </a:pPr>
            <a:endParaRPr lang="fr-FR" dirty="0"/>
          </a:p>
          <a:p>
            <a:pPr marL="514350" indent="19050">
              <a:buNone/>
            </a:pPr>
            <a:endParaRPr lang="fr-FR" dirty="0"/>
          </a:p>
          <a:p>
            <a:pPr>
              <a:buNone/>
            </a:pPr>
            <a:endParaRPr lang="fr-FR" dirty="0"/>
          </a:p>
          <a:p>
            <a:pPr marL="514350" indent="19050">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4" end="4"/>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 calcmode="lin" valueType="num">
                                      <p:cBhvr>
                                        <p:cTn id="17"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7" end="7"/>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9" presetClass="entr" presetSubtype="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9"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9" presetClass="entr" presetSubtype="0"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0" dur="1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9"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7" dur="10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9" presetClass="entr" presetSubtype="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p:cTn id="52"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3"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4" dur="1000"/>
                                        <p:tgtEl>
                                          <p:spTgt spid="3">
                                            <p:txEl>
                                              <p:pRg st="6" end="6"/>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9" presetClass="entr" presetSubtype="0" fill="hold"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p:cTn id="59" dur="1000" fill="hold"/>
                                        <p:tgtEl>
                                          <p:spTgt spid="3">
                                            <p:txEl>
                                              <p:pRg st="8" end="8"/>
                                            </p:txEl>
                                          </p:spTgt>
                                        </p:tgtEl>
                                        <p:attrNameLst>
                                          <p:attrName>ppt_x</p:attrName>
                                        </p:attrNameLst>
                                      </p:cBhvr>
                                      <p:tavLst>
                                        <p:tav tm="0">
                                          <p:val>
                                            <p:strVal val="#ppt_x-.2"/>
                                          </p:val>
                                        </p:tav>
                                        <p:tav tm="100000">
                                          <p:val>
                                            <p:strVal val="#ppt_x"/>
                                          </p:val>
                                        </p:tav>
                                      </p:tavLst>
                                    </p:anim>
                                    <p:anim calcmode="lin" valueType="num">
                                      <p:cBhvr>
                                        <p:cTn id="60" dur="1000" fill="hold"/>
                                        <p:tgtEl>
                                          <p:spTgt spid="3">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61" dur="1000"/>
                                        <p:tgtEl>
                                          <p:spTgt spid="3">
                                            <p:txEl>
                                              <p:pRg st="8" end="8"/>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9" presetClass="entr" presetSubtype="0" fill="hold"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p:cTn id="66" dur="1000" fill="hold"/>
                                        <p:tgtEl>
                                          <p:spTgt spid="3">
                                            <p:txEl>
                                              <p:pRg st="9" end="9"/>
                                            </p:txEl>
                                          </p:spTgt>
                                        </p:tgtEl>
                                        <p:attrNameLst>
                                          <p:attrName>ppt_x</p:attrName>
                                        </p:attrNameLst>
                                      </p:cBhvr>
                                      <p:tavLst>
                                        <p:tav tm="0">
                                          <p:val>
                                            <p:strVal val="#ppt_x-.2"/>
                                          </p:val>
                                        </p:tav>
                                        <p:tav tm="100000">
                                          <p:val>
                                            <p:strVal val="#ppt_x"/>
                                          </p:val>
                                        </p:tav>
                                      </p:tavLst>
                                    </p:anim>
                                    <p:anim calcmode="lin" valueType="num">
                                      <p:cBhvr>
                                        <p:cTn id="67" dur="1000" fill="hold"/>
                                        <p:tgtEl>
                                          <p:spTgt spid="3">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68"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8401080" cy="654032"/>
          </a:xfrm>
        </p:spPr>
        <p:txBody>
          <a:bodyPr>
            <a:noAutofit/>
          </a:bodyPr>
          <a:lstStyle/>
          <a:p>
            <a:r>
              <a:rPr lang="fr-FR" sz="2800" b="1" dirty="0">
                <a:solidFill>
                  <a:schemeClr val="tx1"/>
                </a:solidFill>
              </a:rPr>
              <a:t>Les domaines d’application des SMA</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17</a:t>
            </a:fld>
            <a:endParaRPr lang="fr-BE"/>
          </a:p>
        </p:txBody>
      </p:sp>
      <p:sp>
        <p:nvSpPr>
          <p:cNvPr id="3" name="Espace réservé du contenu 2"/>
          <p:cNvSpPr>
            <a:spLocks noGrp="1"/>
          </p:cNvSpPr>
          <p:nvPr>
            <p:ph sz="quarter" idx="1"/>
          </p:nvPr>
        </p:nvSpPr>
        <p:spPr>
          <a:xfrm>
            <a:off x="428596" y="1142984"/>
            <a:ext cx="8258204" cy="4876816"/>
          </a:xfrm>
        </p:spPr>
        <p:txBody>
          <a:bodyPr>
            <a:normAutofit fontScale="85000" lnSpcReduction="20000"/>
          </a:bodyPr>
          <a:lstStyle/>
          <a:p>
            <a:pPr algn="just"/>
            <a:r>
              <a:rPr lang="fr-FR" dirty="0"/>
              <a:t>On applique les SMA lorsque</a:t>
            </a:r>
          </a:p>
          <a:p>
            <a:pPr marL="514350" indent="25400" algn="just">
              <a:buFont typeface="+mj-lt"/>
              <a:buAutoNum type="arabicPeriod"/>
            </a:pPr>
            <a:r>
              <a:rPr lang="fr-FR" dirty="0"/>
              <a:t> Le systèmes répartis et hétérogènes </a:t>
            </a:r>
          </a:p>
          <a:p>
            <a:pPr marL="514350" indent="25400" algn="just">
              <a:buFont typeface="+mj-lt"/>
              <a:buAutoNum type="arabicPeriod"/>
            </a:pPr>
            <a:r>
              <a:rPr lang="fr-FR" dirty="0"/>
              <a:t>Les systèmes complexes</a:t>
            </a:r>
          </a:p>
          <a:p>
            <a:pPr algn="just"/>
            <a:r>
              <a:rPr lang="fr-FR" dirty="0"/>
              <a:t>Les domaines d’application</a:t>
            </a:r>
          </a:p>
          <a:p>
            <a:pPr marL="514350" indent="25400" algn="just">
              <a:buFont typeface="+mj-lt"/>
              <a:buAutoNum type="arabicPeriod"/>
            </a:pPr>
            <a:r>
              <a:rPr lang="fr-FR" dirty="0"/>
              <a:t>Commerce électronique</a:t>
            </a:r>
          </a:p>
          <a:p>
            <a:pPr marL="514350" indent="25400" algn="just">
              <a:buFont typeface="+mj-lt"/>
              <a:buAutoNum type="arabicPeriod"/>
            </a:pPr>
            <a:r>
              <a:rPr lang="fr-FR" dirty="0"/>
              <a:t>Systèmes d'information coopératifs</a:t>
            </a:r>
          </a:p>
          <a:p>
            <a:pPr marL="514350" indent="19050">
              <a:buFont typeface="+mj-lt"/>
              <a:buAutoNum type="arabicPeriod"/>
            </a:pPr>
            <a:r>
              <a:rPr lang="fr-FR" dirty="0"/>
              <a:t>Interaction homme-machine</a:t>
            </a:r>
          </a:p>
          <a:p>
            <a:pPr marL="514350" indent="19050">
              <a:buFont typeface="+mj-lt"/>
              <a:buAutoNum type="arabicPeriod"/>
            </a:pPr>
            <a:r>
              <a:rPr lang="fr-FR" dirty="0"/>
              <a:t>La gestion et le suivi temps-réel des réseaux de télécommunication</a:t>
            </a:r>
          </a:p>
          <a:p>
            <a:pPr marL="514350" indent="19050">
              <a:buFont typeface="+mj-lt"/>
              <a:buAutoNum type="arabicPeriod"/>
            </a:pPr>
            <a:r>
              <a:rPr lang="fr-FR" dirty="0"/>
              <a:t>La gestion du trafic routier et aérien</a:t>
            </a:r>
          </a:p>
          <a:p>
            <a:pPr marL="514350" indent="19050">
              <a:buFont typeface="+mj-lt"/>
              <a:buAutoNum type="arabicPeriod"/>
            </a:pPr>
            <a:r>
              <a:rPr lang="fr-FR" dirty="0"/>
              <a:t>La planification</a:t>
            </a:r>
          </a:p>
          <a:p>
            <a:pPr marL="514350" indent="19050">
              <a:buFont typeface="+mj-lt"/>
              <a:buAutoNum type="arabicPeriod"/>
            </a:pPr>
            <a:r>
              <a:rPr lang="fr-FR" dirty="0"/>
              <a:t>Les jeux électroniques</a:t>
            </a:r>
          </a:p>
          <a:p>
            <a:pPr marL="514350" indent="19050">
              <a:buFont typeface="+mj-lt"/>
              <a:buAutoNum type="arabicPeriod"/>
            </a:pPr>
            <a:r>
              <a:rPr lang="fr-FR" dirty="0"/>
              <a:t>La simulation</a:t>
            </a:r>
          </a:p>
          <a:p>
            <a:pPr marL="514350" indent="19050">
              <a:buFont typeface="+mj-lt"/>
              <a:buAutoNum type="arabicPeriod"/>
            </a:pPr>
            <a:r>
              <a:rPr lang="fr-FR" dirty="0"/>
              <a:t>L’optimisation</a:t>
            </a:r>
          </a:p>
          <a:p>
            <a:pPr marL="514350" indent="19050">
              <a:buNone/>
            </a:pPr>
            <a:endParaRPr lang="fr-FR" dirty="0"/>
          </a:p>
          <a:p>
            <a:pPr marL="514350" indent="19050">
              <a:buFont typeface="+mj-lt"/>
              <a:buAutoNum type="arabicPeriod"/>
            </a:pPr>
            <a:endParaRPr lang="fr-FR" dirty="0"/>
          </a:p>
          <a:p>
            <a:pPr marL="514350" indent="19050">
              <a:buNone/>
            </a:pPr>
            <a:endParaRPr lang="fr-FR" dirty="0"/>
          </a:p>
          <a:p>
            <a:pPr>
              <a:buNone/>
            </a:pPr>
            <a:endParaRPr lang="fr-FR" dirty="0"/>
          </a:p>
          <a:p>
            <a:pPr marL="514350" indent="19050">
              <a:buNone/>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BE"/>
              <a:t>Dr. MARIR Toufik</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18</a:t>
            </a:fld>
            <a:endParaRPr lang="fr-BE"/>
          </a:p>
        </p:txBody>
      </p:sp>
      <p:pic>
        <p:nvPicPr>
          <p:cNvPr id="7" name="Image 6" descr="Point d'interrogation.png"/>
          <p:cNvPicPr>
            <a:picLocks noChangeAspect="1"/>
          </p:cNvPicPr>
          <p:nvPr/>
        </p:nvPicPr>
        <p:blipFill>
          <a:blip r:embed="rId2" cstate="print"/>
          <a:stretch>
            <a:fillRect/>
          </a:stretch>
        </p:blipFill>
        <p:spPr>
          <a:xfrm>
            <a:off x="3286116" y="2428868"/>
            <a:ext cx="2409827" cy="2152650"/>
          </a:xfrm>
          <a:prstGeom prst="ellipse">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654032"/>
          </a:xfrm>
        </p:spPr>
        <p:txBody>
          <a:bodyPr>
            <a:noAutofit/>
          </a:bodyPr>
          <a:lstStyle/>
          <a:p>
            <a:r>
              <a:rPr lang="fr-FR" sz="3000" dirty="0">
                <a:solidFill>
                  <a:schemeClr val="tx1"/>
                </a:solidFill>
              </a:rPr>
              <a:t>Introduction à l’Intelligence Artificielle Distribuée</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a:p>
        </p:txBody>
      </p:sp>
      <p:sp>
        <p:nvSpPr>
          <p:cNvPr id="3" name="Espace réservé du contenu 2"/>
          <p:cNvSpPr>
            <a:spLocks noGrp="1"/>
          </p:cNvSpPr>
          <p:nvPr>
            <p:ph sz="quarter" idx="1"/>
          </p:nvPr>
        </p:nvSpPr>
        <p:spPr>
          <a:xfrm>
            <a:off x="914400" y="1142984"/>
            <a:ext cx="7772400" cy="4876816"/>
          </a:xfrm>
        </p:spPr>
        <p:txBody>
          <a:bodyPr>
            <a:normAutofit fontScale="92500" lnSpcReduction="10000"/>
          </a:bodyPr>
          <a:lstStyle/>
          <a:p>
            <a:r>
              <a:rPr lang="fr-FR" sz="2800" b="1" dirty="0"/>
              <a:t>Plan</a:t>
            </a:r>
            <a:endParaRPr lang="fr-FR" b="1" dirty="0"/>
          </a:p>
          <a:p>
            <a:pPr marL="811213" indent="0">
              <a:buFont typeface="+mj-lt"/>
              <a:buAutoNum type="arabicPeriod"/>
            </a:pPr>
            <a:r>
              <a:rPr lang="fr-FR" sz="2800" dirty="0"/>
              <a:t>Un peu d’histoire </a:t>
            </a:r>
          </a:p>
          <a:p>
            <a:pPr marL="811213" indent="0">
              <a:buFont typeface="+mj-lt"/>
              <a:buAutoNum type="arabicPeriod"/>
            </a:pPr>
            <a:r>
              <a:rPr lang="fr-FR" sz="2800" dirty="0"/>
              <a:t>L’Intelligence Artificielle  (IA)</a:t>
            </a:r>
          </a:p>
          <a:p>
            <a:pPr marL="811213" indent="0">
              <a:buFont typeface="+mj-lt"/>
              <a:buAutoNum type="arabicPeriod"/>
            </a:pPr>
            <a:r>
              <a:rPr lang="fr-FR" sz="2800" dirty="0"/>
              <a:t>De l’IA à l’Intelligence Artificielle Distribuée</a:t>
            </a:r>
          </a:p>
          <a:p>
            <a:pPr marL="811213" indent="0">
              <a:buFont typeface="+mj-lt"/>
              <a:buAutoNum type="arabicPeriod"/>
            </a:pPr>
            <a:r>
              <a:rPr lang="fr-FR" dirty="0">
                <a:latin typeface="Times New Roman"/>
                <a:ea typeface="Times New Roman"/>
              </a:rPr>
              <a:t> </a:t>
            </a:r>
            <a:r>
              <a:rPr lang="fr-FR" sz="2800" dirty="0"/>
              <a:t>Les branches de l’IAD</a:t>
            </a:r>
          </a:p>
          <a:p>
            <a:pPr marL="811213" indent="0">
              <a:buFont typeface="+mj-lt"/>
              <a:buAutoNum type="arabicPeriod"/>
            </a:pPr>
            <a:r>
              <a:rPr lang="fr-FR" sz="2800" dirty="0"/>
              <a:t>Pourquoi distribuer l’IA?</a:t>
            </a:r>
          </a:p>
          <a:p>
            <a:pPr marL="811213" indent="0">
              <a:buFont typeface="+mj-lt"/>
              <a:buAutoNum type="arabicPeriod"/>
            </a:pPr>
            <a:r>
              <a:rPr lang="fr-FR" sz="2800" dirty="0"/>
              <a:t>Les Systèmes Multi-Agents (SMA)</a:t>
            </a:r>
          </a:p>
          <a:p>
            <a:pPr marL="811213" indent="0">
              <a:buFont typeface="+mj-lt"/>
              <a:buAutoNum type="arabicPeriod"/>
            </a:pPr>
            <a:r>
              <a:rPr lang="fr-FR" sz="2800" dirty="0"/>
              <a:t>Les avantages des SMA</a:t>
            </a:r>
          </a:p>
          <a:p>
            <a:pPr marL="811213" indent="0">
              <a:buFont typeface="+mj-lt"/>
              <a:buAutoNum type="arabicPeriod"/>
            </a:pPr>
            <a:r>
              <a:rPr lang="fr-FR" sz="2800" dirty="0"/>
              <a:t>Les défis des SMA</a:t>
            </a:r>
          </a:p>
          <a:p>
            <a:pPr marL="811213" indent="0">
              <a:buFont typeface="+mj-lt"/>
              <a:buAutoNum type="arabicPeriod"/>
            </a:pPr>
            <a:r>
              <a:rPr lang="fr-FR" sz="2800" dirty="0"/>
              <a:t>Les différences entre des SMA et les autres systèmes</a:t>
            </a:r>
          </a:p>
          <a:p>
            <a:pPr marL="811213" indent="0">
              <a:buFont typeface="+mj-lt"/>
              <a:buAutoNum type="arabicPeriod"/>
            </a:pPr>
            <a:r>
              <a:rPr lang="fr-FR" sz="2800" dirty="0"/>
              <a:t>Les domaines d’application des SMA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654032"/>
          </a:xfrm>
        </p:spPr>
        <p:txBody>
          <a:bodyPr>
            <a:noAutofit/>
          </a:bodyPr>
          <a:lstStyle/>
          <a:p>
            <a:r>
              <a:rPr lang="fr-FR" sz="3000" b="1" dirty="0"/>
              <a:t>Un peu d’histoire </a:t>
            </a:r>
            <a:endParaRPr lang="fr-FR" sz="3000" b="1" dirty="0">
              <a:solidFill>
                <a:schemeClr val="tx1"/>
              </a:solidFill>
            </a:endParaRP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3</a:t>
            </a:fld>
            <a:endParaRPr lang="fr-BE"/>
          </a:p>
        </p:txBody>
      </p:sp>
      <p:sp>
        <p:nvSpPr>
          <p:cNvPr id="3" name="Espace réservé du contenu 2"/>
          <p:cNvSpPr>
            <a:spLocks noGrp="1"/>
          </p:cNvSpPr>
          <p:nvPr>
            <p:ph sz="quarter" idx="1"/>
          </p:nvPr>
        </p:nvSpPr>
        <p:spPr>
          <a:xfrm>
            <a:off x="428596" y="1142984"/>
            <a:ext cx="8258204" cy="4876816"/>
          </a:xfrm>
        </p:spPr>
        <p:txBody>
          <a:bodyPr>
            <a:normAutofit fontScale="92500" lnSpcReduction="10000"/>
          </a:bodyPr>
          <a:lstStyle/>
          <a:p>
            <a:r>
              <a:rPr lang="fr-FR" dirty="0"/>
              <a:t>La création d’un être intelligent est un rêve de l’humanité…..</a:t>
            </a:r>
          </a:p>
          <a:p>
            <a:r>
              <a:rPr lang="fr-FR" dirty="0"/>
              <a:t> …..mais depuis quand?</a:t>
            </a:r>
          </a:p>
          <a:p>
            <a:pPr marL="722313" indent="0">
              <a:buFont typeface="+mj-lt"/>
              <a:buAutoNum type="arabicPeriod"/>
            </a:pPr>
            <a:r>
              <a:rPr lang="fr-FR" dirty="0"/>
              <a:t>(Peut-être) depuis l’antiquité (l’Iliade, Les Egyptien,…</a:t>
            </a:r>
            <a:r>
              <a:rPr lang="fr-FR" dirty="0" err="1"/>
              <a:t>etc</a:t>
            </a:r>
            <a:r>
              <a:rPr lang="fr-FR" dirty="0"/>
              <a:t>)!</a:t>
            </a:r>
          </a:p>
          <a:p>
            <a:pPr marL="722313" indent="0">
              <a:buNone/>
            </a:pPr>
            <a:r>
              <a:rPr lang="fr-FR" dirty="0"/>
              <a:t> </a:t>
            </a:r>
            <a:r>
              <a:rPr lang="fr-FR" i="1" dirty="0"/>
              <a:t>Rien que des rêves</a:t>
            </a:r>
            <a:endParaRPr lang="fr-FR" dirty="0"/>
          </a:p>
          <a:p>
            <a:pPr marL="722313" indent="0">
              <a:buFont typeface="+mj-lt"/>
              <a:buAutoNum type="arabicPeriod" startAt="2"/>
            </a:pPr>
            <a:r>
              <a:rPr lang="fr-FR" dirty="0"/>
              <a:t> La machine de Pascal (1642) !</a:t>
            </a:r>
          </a:p>
          <a:p>
            <a:pPr marL="1236663" indent="-514350">
              <a:buNone/>
            </a:pPr>
            <a:r>
              <a:rPr lang="fr-FR" i="1" dirty="0"/>
              <a:t>L’automatisation des opérations arithmétiques : un pas vers le rêve!</a:t>
            </a:r>
          </a:p>
          <a:p>
            <a:pPr marL="722313" indent="0">
              <a:buFont typeface="+mj-lt"/>
              <a:buAutoNum type="arabicPeriod" startAt="3"/>
            </a:pPr>
            <a:r>
              <a:rPr lang="fr-FR" dirty="0"/>
              <a:t> Après la guerre mondiale (vers les années 1950) !</a:t>
            </a:r>
          </a:p>
          <a:p>
            <a:pPr marL="722313" indent="0" algn="just">
              <a:buNone/>
            </a:pPr>
            <a:r>
              <a:rPr lang="fr-FR" i="1" dirty="0"/>
              <a:t>L’invention des ordinateurs</a:t>
            </a:r>
          </a:p>
          <a:p>
            <a:pPr marL="722313" indent="0" algn="just">
              <a:buNone/>
            </a:pPr>
            <a:r>
              <a:rPr lang="fr-FR" i="1" dirty="0"/>
              <a:t>Test de Turing</a:t>
            </a:r>
          </a:p>
          <a:p>
            <a:pPr marL="722313" indent="0" algn="just">
              <a:buFont typeface="+mj-lt"/>
              <a:buAutoNum type="arabicPeriod" startAt="4"/>
            </a:pPr>
            <a:r>
              <a:rPr lang="fr-FR" i="1" dirty="0"/>
              <a:t> </a:t>
            </a:r>
            <a:r>
              <a:rPr lang="fr-FR" dirty="0"/>
              <a:t>Conférence de Dartmouth (Août 1956): Naissance officielle de l’IA</a:t>
            </a:r>
          </a:p>
          <a:p>
            <a:pPr marL="722313" indent="0" algn="just">
              <a:buNone/>
            </a:pPr>
            <a:r>
              <a:rPr lang="fr-FR" i="1" dirty="0"/>
              <a:t>La capacité de traiter les symboles</a:t>
            </a:r>
          </a:p>
          <a:p>
            <a:pPr marL="722313" indent="0" algn="just">
              <a:buNone/>
            </a:pPr>
            <a:endParaRPr lang="fr-FR" i="1" dirty="0"/>
          </a:p>
          <a:p>
            <a:pPr marL="722313" indent="0" algn="just">
              <a:buNone/>
            </a:pPr>
            <a:endParaRPr lang="fr-FR" dirty="0"/>
          </a:p>
        </p:txBody>
      </p:sp>
      <p:pic>
        <p:nvPicPr>
          <p:cNvPr id="8" name="Image 7" descr="I, Robot.jpeg"/>
          <p:cNvPicPr>
            <a:picLocks noChangeAspect="1"/>
          </p:cNvPicPr>
          <p:nvPr/>
        </p:nvPicPr>
        <p:blipFill>
          <a:blip r:embed="rId2" cstate="print"/>
          <a:stretch>
            <a:fillRect/>
          </a:stretch>
        </p:blipFill>
        <p:spPr>
          <a:xfrm>
            <a:off x="928662" y="2428868"/>
            <a:ext cx="3568346" cy="3071834"/>
          </a:xfrm>
          <a:prstGeom prst="rect">
            <a:avLst/>
          </a:prstGeom>
        </p:spPr>
      </p:pic>
      <p:pic>
        <p:nvPicPr>
          <p:cNvPr id="9" name="Image 8" descr="Artificial Intelligence.jpeg"/>
          <p:cNvPicPr>
            <a:picLocks noChangeAspect="1"/>
          </p:cNvPicPr>
          <p:nvPr/>
        </p:nvPicPr>
        <p:blipFill>
          <a:blip r:embed="rId3" cstate="print"/>
          <a:stretch>
            <a:fillRect/>
          </a:stretch>
        </p:blipFill>
        <p:spPr>
          <a:xfrm>
            <a:off x="4929190" y="1928802"/>
            <a:ext cx="2886083" cy="4337010"/>
          </a:xfrm>
          <a:prstGeom prst="rect">
            <a:avLst/>
          </a:prstGeom>
        </p:spPr>
      </p:pic>
      <p:pic>
        <p:nvPicPr>
          <p:cNvPr id="10" name="Image 9" descr="Test de Turing.jpeg"/>
          <p:cNvPicPr>
            <a:picLocks noChangeAspect="1"/>
          </p:cNvPicPr>
          <p:nvPr/>
        </p:nvPicPr>
        <p:blipFill>
          <a:blip r:embed="rId4" cstate="print"/>
          <a:stretch>
            <a:fillRect/>
          </a:stretch>
        </p:blipFill>
        <p:spPr>
          <a:xfrm>
            <a:off x="3714744" y="2214554"/>
            <a:ext cx="4572031" cy="36433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ppt_x</p:attrName>
                                        </p:attrNameLst>
                                      </p:cBhvr>
                                      <p:tavLst>
                                        <p:tav tm="0">
                                          <p:val>
                                            <p:strVal val="#ppt_x-.2"/>
                                          </p:val>
                                        </p:tav>
                                        <p:tav tm="100000">
                                          <p:val>
                                            <p:strVal val="#ppt_x"/>
                                          </p:val>
                                        </p:tav>
                                      </p:tavLst>
                                    </p:anim>
                                    <p:anim calcmode="lin" valueType="num">
                                      <p:cBhvr>
                                        <p:cTn id="13"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14" dur="1000"/>
                                        <p:tgtEl>
                                          <p:spTgt spid="9"/>
                                        </p:tgtEl>
                                      </p:cBhvr>
                                    </p:animEffect>
                                  </p:childTnLst>
                                </p:cTn>
                              </p:par>
                              <p:par>
                                <p:cTn id="15" presetID="29"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ppt_x</p:attrName>
                                        </p:attrNameLst>
                                      </p:cBhvr>
                                      <p:tavLst>
                                        <p:tav tm="0">
                                          <p:val>
                                            <p:strVal val="#ppt_x-.2"/>
                                          </p:val>
                                        </p:tav>
                                        <p:tav tm="100000">
                                          <p:val>
                                            <p:strVal val="#ppt_x"/>
                                          </p:val>
                                        </p:tav>
                                      </p:tavLst>
                                    </p:anim>
                                    <p:anim calcmode="lin" valueType="num">
                                      <p:cBhvr>
                                        <p:cTn id="18"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9" dur="10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nodeType="clickEffect">
                                  <p:stCondLst>
                                    <p:cond delay="0"/>
                                  </p:stCondLst>
                                  <p:childTnLst>
                                    <p:set>
                                      <p:cBhvr>
                                        <p:cTn id="23" dur="1" fill="hold">
                                          <p:stCondLst>
                                            <p:cond delay="0"/>
                                          </p:stCondLst>
                                        </p:cTn>
                                        <p:tgtEl>
                                          <p:spTgt spid="8"/>
                                        </p:tgtEl>
                                        <p:attrNameLst>
                                          <p:attrName>style.visibility</p:attrName>
                                        </p:attrNameLst>
                                      </p:cBhvr>
                                      <p:to>
                                        <p:strVal val="hidden"/>
                                      </p:to>
                                    </p:set>
                                  </p:childTnLst>
                                </p:cTn>
                              </p:par>
                              <p:par>
                                <p:cTn id="24" presetID="1" presetClass="exit" presetSubtype="0" fill="hold" nodeType="withEffect">
                                  <p:stCondLst>
                                    <p:cond delay="0"/>
                                  </p:stCondLst>
                                  <p:childTnLst>
                                    <p:set>
                                      <p:cBhvr>
                                        <p:cTn id="25" dur="1" fill="hold">
                                          <p:stCondLst>
                                            <p:cond delay="0"/>
                                          </p:stCondLst>
                                        </p:cTn>
                                        <p:tgtEl>
                                          <p:spTgt spid="9"/>
                                        </p:tgtEl>
                                        <p:attrNameLst>
                                          <p:attrName>style.visibility</p:attrName>
                                        </p:attrNameLst>
                                      </p:cBhvr>
                                      <p:to>
                                        <p:strVal val="hidden"/>
                                      </p:to>
                                    </p:set>
                                  </p:childTnLst>
                                </p:cTn>
                              </p:par>
                              <p:par>
                                <p:cTn id="26" presetID="29" presetClass="entr" presetSubtype="0" fill="hold"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p:cTn id="28"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p:cTn id="35"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7" presetClass="entr" presetSubtype="0" fill="hold"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9"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 calcmode="lin" valueType="num">
                                      <p:cBhvr>
                                        <p:cTn id="50"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52" dur="1000"/>
                                        <p:tgtEl>
                                          <p:spTgt spid="3">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7"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fade">
                                      <p:cBhvr>
                                        <p:cTn id="57" dur="1000"/>
                                        <p:tgtEl>
                                          <p:spTgt spid="3">
                                            <p:txEl>
                                              <p:pRg st="5" end="5"/>
                                            </p:txEl>
                                          </p:spTgt>
                                        </p:tgtEl>
                                      </p:cBhvr>
                                    </p:animEffect>
                                    <p:anim calcmode="lin" valueType="num">
                                      <p:cBhvr>
                                        <p:cTn id="5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9" presetClass="entr" presetSubtype="0" fill="hold" nodeType="clickEffect">
                                  <p:stCondLst>
                                    <p:cond delay="0"/>
                                  </p:stCondLst>
                                  <p:childTnLst>
                                    <p:set>
                                      <p:cBhvr>
                                        <p:cTn id="64" dur="1" fill="hold">
                                          <p:stCondLst>
                                            <p:cond delay="0"/>
                                          </p:stCondLst>
                                        </p:cTn>
                                        <p:tgtEl>
                                          <p:spTgt spid="3">
                                            <p:txEl>
                                              <p:pRg st="6" end="6"/>
                                            </p:txEl>
                                          </p:spTgt>
                                        </p:tgtEl>
                                        <p:attrNameLst>
                                          <p:attrName>style.visibility</p:attrName>
                                        </p:attrNameLst>
                                      </p:cBhvr>
                                      <p:to>
                                        <p:strVal val="visible"/>
                                      </p:to>
                                    </p:set>
                                    <p:anim calcmode="lin" valueType="num">
                                      <p:cBhvr>
                                        <p:cTn id="65"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66"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67" dur="1000"/>
                                        <p:tgtEl>
                                          <p:spTgt spid="3">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7" presetClass="entr" presetSubtype="0" fill="hold" nodeType="clickEffect">
                                  <p:stCondLst>
                                    <p:cond delay="0"/>
                                  </p:stCondLst>
                                  <p:childTnLst>
                                    <p:set>
                                      <p:cBhvr>
                                        <p:cTn id="71" dur="1" fill="hold">
                                          <p:stCondLst>
                                            <p:cond delay="0"/>
                                          </p:stCondLst>
                                        </p:cTn>
                                        <p:tgtEl>
                                          <p:spTgt spid="3">
                                            <p:txEl>
                                              <p:pRg st="7" end="7"/>
                                            </p:txEl>
                                          </p:spTgt>
                                        </p:tgtEl>
                                        <p:attrNameLst>
                                          <p:attrName>style.visibility</p:attrName>
                                        </p:attrNameLst>
                                      </p:cBhvr>
                                      <p:to>
                                        <p:strVal val="visible"/>
                                      </p:to>
                                    </p:set>
                                    <p:animEffect transition="in" filter="fade">
                                      <p:cBhvr>
                                        <p:cTn id="72" dur="1000"/>
                                        <p:tgtEl>
                                          <p:spTgt spid="3">
                                            <p:txEl>
                                              <p:pRg st="7" end="7"/>
                                            </p:txEl>
                                          </p:spTgt>
                                        </p:tgtEl>
                                      </p:cBhvr>
                                    </p:animEffect>
                                    <p:anim calcmode="lin" valueType="num">
                                      <p:cBhvr>
                                        <p:cTn id="7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4"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37" presetClass="entr" presetSubtype="0" fill="hold" nodeType="clickEffect">
                                  <p:stCondLst>
                                    <p:cond delay="0"/>
                                  </p:stCondLst>
                                  <p:childTnLst>
                                    <p:set>
                                      <p:cBhvr>
                                        <p:cTn id="79" dur="1" fill="hold">
                                          <p:stCondLst>
                                            <p:cond delay="0"/>
                                          </p:stCondLst>
                                        </p:cTn>
                                        <p:tgtEl>
                                          <p:spTgt spid="3">
                                            <p:txEl>
                                              <p:pRg st="8" end="8"/>
                                            </p:txEl>
                                          </p:spTgt>
                                        </p:tgtEl>
                                        <p:attrNameLst>
                                          <p:attrName>style.visibility</p:attrName>
                                        </p:attrNameLst>
                                      </p:cBhvr>
                                      <p:to>
                                        <p:strVal val="visible"/>
                                      </p:to>
                                    </p:set>
                                    <p:animEffect transition="in" filter="fade">
                                      <p:cBhvr>
                                        <p:cTn id="80" dur="1000"/>
                                        <p:tgtEl>
                                          <p:spTgt spid="3">
                                            <p:txEl>
                                              <p:pRg st="8" end="8"/>
                                            </p:txEl>
                                          </p:spTgt>
                                        </p:tgtEl>
                                      </p:cBhvr>
                                    </p:animEffect>
                                    <p:anim calcmode="lin" valueType="num">
                                      <p:cBhvr>
                                        <p:cTn id="8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82" dur="9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3">
                                            <p:txEl>
                                              <p:pRg st="8" end="8"/>
                                            </p:txEl>
                                          </p:spTgt>
                                        </p:tgtEl>
                                        <p:attrNameLst>
                                          <p:attrName>ppt_y</p:attrName>
                                        </p:attrNameLst>
                                      </p:cBhvr>
                                      <p:tavLst>
                                        <p:tav tm="0">
                                          <p:val>
                                            <p:strVal val="#ppt_y-.03"/>
                                          </p:val>
                                        </p:tav>
                                        <p:tav tm="100000">
                                          <p:val>
                                            <p:strVal val="#ppt_y"/>
                                          </p:val>
                                        </p:tav>
                                      </p:tavLst>
                                    </p:anim>
                                  </p:childTnLst>
                                </p:cTn>
                              </p:par>
                              <p:par>
                                <p:cTn id="84" presetID="29" presetClass="entr" presetSubtype="0" fill="hold" nodeType="withEffect">
                                  <p:stCondLst>
                                    <p:cond delay="0"/>
                                  </p:stCondLst>
                                  <p:childTnLst>
                                    <p:set>
                                      <p:cBhvr>
                                        <p:cTn id="85" dur="1" fill="hold">
                                          <p:stCondLst>
                                            <p:cond delay="0"/>
                                          </p:stCondLst>
                                        </p:cTn>
                                        <p:tgtEl>
                                          <p:spTgt spid="10"/>
                                        </p:tgtEl>
                                        <p:attrNameLst>
                                          <p:attrName>style.visibility</p:attrName>
                                        </p:attrNameLst>
                                      </p:cBhvr>
                                      <p:to>
                                        <p:strVal val="visible"/>
                                      </p:to>
                                    </p:set>
                                    <p:anim calcmode="lin" valueType="num">
                                      <p:cBhvr>
                                        <p:cTn id="86" dur="1000" fill="hold"/>
                                        <p:tgtEl>
                                          <p:spTgt spid="10"/>
                                        </p:tgtEl>
                                        <p:attrNameLst>
                                          <p:attrName>ppt_x</p:attrName>
                                        </p:attrNameLst>
                                      </p:cBhvr>
                                      <p:tavLst>
                                        <p:tav tm="0">
                                          <p:val>
                                            <p:strVal val="#ppt_x-.2"/>
                                          </p:val>
                                        </p:tav>
                                        <p:tav tm="100000">
                                          <p:val>
                                            <p:strVal val="#ppt_x"/>
                                          </p:val>
                                        </p:tav>
                                      </p:tavLst>
                                    </p:anim>
                                    <p:anim calcmode="lin" valueType="num">
                                      <p:cBhvr>
                                        <p:cTn id="87"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88" dur="1000"/>
                                        <p:tgtEl>
                                          <p:spTgt spid="10"/>
                                        </p:tgtEl>
                                      </p:cBhvr>
                                    </p:animEffect>
                                  </p:childTnLst>
                                </p:cTn>
                              </p:par>
                            </p:childTnLst>
                          </p:cTn>
                        </p:par>
                      </p:childTnLst>
                    </p:cTn>
                  </p:par>
                  <p:par>
                    <p:cTn id="89" fill="hold">
                      <p:stCondLst>
                        <p:cond delay="indefinite"/>
                      </p:stCondLst>
                      <p:childTnLst>
                        <p:par>
                          <p:cTn id="90" fill="hold">
                            <p:stCondLst>
                              <p:cond delay="0"/>
                            </p:stCondLst>
                            <p:childTnLst>
                              <p:par>
                                <p:cTn id="91" presetID="2" presetClass="exit" presetSubtype="4" fill="hold" nodeType="clickEffect">
                                  <p:stCondLst>
                                    <p:cond delay="0"/>
                                  </p:stCondLst>
                                  <p:childTnLst>
                                    <p:anim calcmode="lin" valueType="num">
                                      <p:cBhvr additive="base">
                                        <p:cTn id="92" dur="500"/>
                                        <p:tgtEl>
                                          <p:spTgt spid="10"/>
                                        </p:tgtEl>
                                        <p:attrNameLst>
                                          <p:attrName>ppt_x</p:attrName>
                                        </p:attrNameLst>
                                      </p:cBhvr>
                                      <p:tavLst>
                                        <p:tav tm="0">
                                          <p:val>
                                            <p:strVal val="ppt_x"/>
                                          </p:val>
                                        </p:tav>
                                        <p:tav tm="100000">
                                          <p:val>
                                            <p:strVal val="ppt_x"/>
                                          </p:val>
                                        </p:tav>
                                      </p:tavLst>
                                    </p:anim>
                                    <p:anim calcmode="lin" valueType="num">
                                      <p:cBhvr additive="base">
                                        <p:cTn id="93" dur="500"/>
                                        <p:tgtEl>
                                          <p:spTgt spid="10"/>
                                        </p:tgtEl>
                                        <p:attrNameLst>
                                          <p:attrName>ppt_y</p:attrName>
                                        </p:attrNameLst>
                                      </p:cBhvr>
                                      <p:tavLst>
                                        <p:tav tm="0">
                                          <p:val>
                                            <p:strVal val="ppt_y"/>
                                          </p:val>
                                        </p:tav>
                                        <p:tav tm="100000">
                                          <p:val>
                                            <p:strVal val="1+ppt_h/2"/>
                                          </p:val>
                                        </p:tav>
                                      </p:tavLst>
                                    </p:anim>
                                    <p:set>
                                      <p:cBhvr>
                                        <p:cTn id="94" dur="1" fill="hold">
                                          <p:stCondLst>
                                            <p:cond delay="499"/>
                                          </p:stCondLst>
                                        </p:cTn>
                                        <p:tgtEl>
                                          <p:spTgt spid="10"/>
                                        </p:tgtEl>
                                        <p:attrNameLst>
                                          <p:attrName>style.visibility</p:attrName>
                                        </p:attrNameLst>
                                      </p:cBhvr>
                                      <p:to>
                                        <p:strVal val="hidden"/>
                                      </p:to>
                                    </p:set>
                                  </p:childTnLst>
                                </p:cTn>
                              </p:par>
                              <p:par>
                                <p:cTn id="95" presetID="29" presetClass="entr" presetSubtype="0" fill="hold" nodeType="withEffect">
                                  <p:stCondLst>
                                    <p:cond delay="0"/>
                                  </p:stCondLst>
                                  <p:childTnLst>
                                    <p:set>
                                      <p:cBhvr>
                                        <p:cTn id="96" dur="1" fill="hold">
                                          <p:stCondLst>
                                            <p:cond delay="0"/>
                                          </p:stCondLst>
                                        </p:cTn>
                                        <p:tgtEl>
                                          <p:spTgt spid="3">
                                            <p:txEl>
                                              <p:pRg st="9" end="9"/>
                                            </p:txEl>
                                          </p:spTgt>
                                        </p:tgtEl>
                                        <p:attrNameLst>
                                          <p:attrName>style.visibility</p:attrName>
                                        </p:attrNameLst>
                                      </p:cBhvr>
                                      <p:to>
                                        <p:strVal val="visible"/>
                                      </p:to>
                                    </p:set>
                                    <p:anim calcmode="lin" valueType="num">
                                      <p:cBhvr>
                                        <p:cTn id="97" dur="1000" fill="hold"/>
                                        <p:tgtEl>
                                          <p:spTgt spid="3">
                                            <p:txEl>
                                              <p:pRg st="9" end="9"/>
                                            </p:txEl>
                                          </p:spTgt>
                                        </p:tgtEl>
                                        <p:attrNameLst>
                                          <p:attrName>ppt_x</p:attrName>
                                        </p:attrNameLst>
                                      </p:cBhvr>
                                      <p:tavLst>
                                        <p:tav tm="0">
                                          <p:val>
                                            <p:strVal val="#ppt_x-.2"/>
                                          </p:val>
                                        </p:tav>
                                        <p:tav tm="100000">
                                          <p:val>
                                            <p:strVal val="#ppt_x"/>
                                          </p:val>
                                        </p:tav>
                                      </p:tavLst>
                                    </p:anim>
                                    <p:anim calcmode="lin" valueType="num">
                                      <p:cBhvr>
                                        <p:cTn id="98" dur="1000" fill="hold"/>
                                        <p:tgtEl>
                                          <p:spTgt spid="3">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99" dur="1000"/>
                                        <p:tgtEl>
                                          <p:spTgt spid="3">
                                            <p:txEl>
                                              <p:pRg st="9" end="9"/>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37" presetClass="entr" presetSubtype="0" fill="hold" nodeType="clickEffect">
                                  <p:stCondLst>
                                    <p:cond delay="0"/>
                                  </p:stCondLst>
                                  <p:childTnLst>
                                    <p:set>
                                      <p:cBhvr>
                                        <p:cTn id="103" dur="1" fill="hold">
                                          <p:stCondLst>
                                            <p:cond delay="0"/>
                                          </p:stCondLst>
                                        </p:cTn>
                                        <p:tgtEl>
                                          <p:spTgt spid="3">
                                            <p:txEl>
                                              <p:pRg st="10" end="10"/>
                                            </p:txEl>
                                          </p:spTgt>
                                        </p:tgtEl>
                                        <p:attrNameLst>
                                          <p:attrName>style.visibility</p:attrName>
                                        </p:attrNameLst>
                                      </p:cBhvr>
                                      <p:to>
                                        <p:strVal val="visible"/>
                                      </p:to>
                                    </p:set>
                                    <p:animEffect transition="in" filter="fade">
                                      <p:cBhvr>
                                        <p:cTn id="104" dur="1000"/>
                                        <p:tgtEl>
                                          <p:spTgt spid="3">
                                            <p:txEl>
                                              <p:pRg st="10" end="10"/>
                                            </p:txEl>
                                          </p:spTgt>
                                        </p:tgtEl>
                                      </p:cBhvr>
                                    </p:animEffect>
                                    <p:anim calcmode="lin" valueType="num">
                                      <p:cBhvr>
                                        <p:cTn id="10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106" dur="900" decel="100000" fill="hold"/>
                                        <p:tgtEl>
                                          <p:spTgt spid="3">
                                            <p:txEl>
                                              <p:pRg st="10" end="10"/>
                                            </p:txEl>
                                          </p:spTgt>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3">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654032"/>
          </a:xfrm>
        </p:spPr>
        <p:txBody>
          <a:bodyPr>
            <a:noAutofit/>
          </a:bodyPr>
          <a:lstStyle/>
          <a:p>
            <a:r>
              <a:rPr lang="fr-FR" sz="3000" b="1" dirty="0"/>
              <a:t>L’Intelligence Artificielle  (IA)</a:t>
            </a:r>
            <a:endParaRPr lang="fr-FR" sz="3000" b="1" dirty="0">
              <a:solidFill>
                <a:schemeClr val="tx1"/>
              </a:solidFill>
            </a:endParaRP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4</a:t>
            </a:fld>
            <a:endParaRPr lang="fr-BE"/>
          </a:p>
        </p:txBody>
      </p:sp>
      <p:sp>
        <p:nvSpPr>
          <p:cNvPr id="3" name="Espace réservé du contenu 2"/>
          <p:cNvSpPr>
            <a:spLocks noGrp="1"/>
          </p:cNvSpPr>
          <p:nvPr>
            <p:ph sz="quarter" idx="1"/>
          </p:nvPr>
        </p:nvSpPr>
        <p:spPr>
          <a:xfrm>
            <a:off x="428596" y="1142984"/>
            <a:ext cx="8258204" cy="4876816"/>
          </a:xfrm>
        </p:spPr>
        <p:txBody>
          <a:bodyPr>
            <a:normAutofit/>
          </a:bodyPr>
          <a:lstStyle/>
          <a:p>
            <a:r>
              <a:rPr lang="fr-FR" dirty="0"/>
              <a:t>L’intelligence Artificielle est un domaine pluridisciplinaire</a:t>
            </a:r>
          </a:p>
          <a:p>
            <a:r>
              <a:rPr lang="fr-FR" dirty="0"/>
              <a:t>Il existe plusieurs approches dans l’IA</a:t>
            </a:r>
          </a:p>
          <a:p>
            <a:pPr marL="514350" indent="19050">
              <a:buFont typeface="+mj-lt"/>
              <a:buAutoNum type="arabicPeriod"/>
            </a:pPr>
            <a:r>
              <a:rPr lang="fr-FR" dirty="0"/>
              <a:t>L’approche symbolique (</a:t>
            </a:r>
            <a:r>
              <a:rPr lang="fr-FR" dirty="0" err="1"/>
              <a:t>Mind</a:t>
            </a:r>
            <a:r>
              <a:rPr lang="fr-FR" dirty="0"/>
              <a:t> </a:t>
            </a:r>
            <a:r>
              <a:rPr lang="fr-FR" dirty="0" err="1"/>
              <a:t>modeling</a:t>
            </a:r>
            <a:r>
              <a:rPr lang="fr-FR" dirty="0"/>
              <a:t>)</a:t>
            </a:r>
          </a:p>
          <a:p>
            <a:pPr marL="533400" indent="0">
              <a:buNone/>
            </a:pPr>
            <a:r>
              <a:rPr lang="fr-FR" i="1" dirty="0"/>
              <a:t>Doter un système d’IA de mécanismes de raisonnement capables de manipuler les données symboliques</a:t>
            </a:r>
          </a:p>
          <a:p>
            <a:pPr marL="533400" indent="0">
              <a:buNone/>
            </a:pPr>
            <a:r>
              <a:rPr lang="fr-FR" i="1" dirty="0"/>
              <a:t>Système à base de connaissance</a:t>
            </a:r>
          </a:p>
          <a:p>
            <a:pPr marL="514350" indent="19050">
              <a:buFont typeface="+mj-lt"/>
              <a:buAutoNum type="arabicPeriod" startAt="2"/>
            </a:pPr>
            <a:r>
              <a:rPr lang="fr-FR" dirty="0"/>
              <a:t>L’approche connexionniste (</a:t>
            </a:r>
            <a:r>
              <a:rPr lang="fr-FR" dirty="0" err="1"/>
              <a:t>Brain</a:t>
            </a:r>
            <a:r>
              <a:rPr lang="fr-FR" dirty="0"/>
              <a:t> </a:t>
            </a:r>
            <a:r>
              <a:rPr lang="fr-FR" dirty="0" err="1"/>
              <a:t>modeling</a:t>
            </a:r>
            <a:r>
              <a:rPr lang="fr-FR" dirty="0"/>
              <a:t>) </a:t>
            </a:r>
            <a:endParaRPr lang="fr-FR" i="1" dirty="0"/>
          </a:p>
          <a:p>
            <a:pPr marL="722313" indent="0" algn="just">
              <a:buNone/>
            </a:pPr>
            <a:r>
              <a:rPr lang="fr-FR" i="1" dirty="0"/>
              <a:t>S’inspirer du fonctionnement du cortex cérébral</a:t>
            </a:r>
          </a:p>
          <a:p>
            <a:pPr marL="722313" indent="0" algn="just">
              <a:buNone/>
            </a:pPr>
            <a:r>
              <a:rPr lang="fr-FR" i="1" dirty="0"/>
              <a:t>Réseaux de neurones artificiels</a:t>
            </a:r>
          </a:p>
          <a:p>
            <a:pPr marL="533400" indent="0" algn="just">
              <a:buFont typeface="+mj-lt"/>
              <a:buAutoNum type="arabicPeriod" startAt="3"/>
              <a:tabLst>
                <a:tab pos="715963" algn="l"/>
              </a:tabLst>
            </a:pPr>
            <a:r>
              <a:rPr lang="fr-FR" dirty="0"/>
              <a:t> L’approche statistique </a:t>
            </a:r>
          </a:p>
        </p:txBody>
      </p:sp>
      <p:graphicFrame>
        <p:nvGraphicFramePr>
          <p:cNvPr id="11" name="Diagramme 10"/>
          <p:cNvGraphicFramePr/>
          <p:nvPr/>
        </p:nvGraphicFramePr>
        <p:xfrm>
          <a:off x="857224" y="1397000"/>
          <a:ext cx="735811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1000" fill="hold"/>
                                        <p:tgtEl>
                                          <p:spTgt spid="11"/>
                                        </p:tgtEl>
                                        <p:attrNameLst>
                                          <p:attrName>ppt_x</p:attrName>
                                        </p:attrNameLst>
                                      </p:cBhvr>
                                      <p:tavLst>
                                        <p:tav tm="0">
                                          <p:val>
                                            <p:strVal val="#ppt_x-.2"/>
                                          </p:val>
                                        </p:tav>
                                        <p:tav tm="100000">
                                          <p:val>
                                            <p:strVal val="#ppt_x"/>
                                          </p:val>
                                        </p:tav>
                                      </p:tavLst>
                                    </p:anim>
                                    <p:anim calcmode="lin" valueType="num">
                                      <p:cBhvr>
                                        <p:cTn id="13"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29"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2" end="2"/>
                                            </p:txEl>
                                          </p:spTgt>
                                        </p:tgtEl>
                                      </p:cBhvr>
                                    </p:animEffect>
                                  </p:childTnLst>
                                </p:cTn>
                              </p:par>
                              <p:par>
                                <p:cTn id="31" presetID="37" presetClass="entr" presetSubtype="0"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7"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5" end="5"/>
                                            </p:txEl>
                                          </p:spTgt>
                                        </p:tgtEl>
                                      </p:cBhvr>
                                    </p:animEffect>
                                  </p:childTnLst>
                                </p:cTn>
                              </p:par>
                              <p:par>
                                <p:cTn id="52" presetID="37" presetClass="entr" presetSubtype="0" fill="hold" nodeType="with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37" presetClass="entr" presetSubtype="0" fill="hold"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9" presetClass="entr" presetSubtype="0" fill="hold"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 calcmode="lin" valueType="num">
                                      <p:cBhvr>
                                        <p:cTn id="70" dur="1000" fill="hold"/>
                                        <p:tgtEl>
                                          <p:spTgt spid="3">
                                            <p:txEl>
                                              <p:pRg st="8" end="8"/>
                                            </p:txEl>
                                          </p:spTgt>
                                        </p:tgtEl>
                                        <p:attrNameLst>
                                          <p:attrName>ppt_x</p:attrName>
                                        </p:attrNameLst>
                                      </p:cBhvr>
                                      <p:tavLst>
                                        <p:tav tm="0">
                                          <p:val>
                                            <p:strVal val="#ppt_x-.2"/>
                                          </p:val>
                                        </p:tav>
                                        <p:tav tm="100000">
                                          <p:val>
                                            <p:strVal val="#ppt_x"/>
                                          </p:val>
                                        </p:tav>
                                      </p:tavLst>
                                    </p:anim>
                                    <p:anim calcmode="lin" valueType="num">
                                      <p:cBhvr>
                                        <p:cTn id="71" dur="1000" fill="hold"/>
                                        <p:tgtEl>
                                          <p:spTgt spid="3">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72"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Graphic spid="11" grpId="1">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654032"/>
          </a:xfrm>
        </p:spPr>
        <p:txBody>
          <a:bodyPr>
            <a:noAutofit/>
          </a:bodyPr>
          <a:lstStyle/>
          <a:p>
            <a:r>
              <a:rPr lang="fr-FR" sz="3000" b="1" dirty="0"/>
              <a:t>De l’IA à l’Intelligence Artificielle Distribuée (IAD)</a:t>
            </a:r>
            <a:endParaRPr lang="fr-FR" sz="3000" b="1" dirty="0">
              <a:solidFill>
                <a:schemeClr val="tx1"/>
              </a:solidFill>
            </a:endParaRP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5</a:t>
            </a:fld>
            <a:endParaRPr lang="fr-BE"/>
          </a:p>
        </p:txBody>
      </p:sp>
      <p:sp>
        <p:nvSpPr>
          <p:cNvPr id="3" name="Espace réservé du contenu 2"/>
          <p:cNvSpPr>
            <a:spLocks noGrp="1"/>
          </p:cNvSpPr>
          <p:nvPr>
            <p:ph sz="quarter" idx="1"/>
          </p:nvPr>
        </p:nvSpPr>
        <p:spPr>
          <a:xfrm>
            <a:off x="428596" y="1142984"/>
            <a:ext cx="8258204" cy="4876816"/>
          </a:xfrm>
        </p:spPr>
        <p:txBody>
          <a:bodyPr>
            <a:normAutofit/>
          </a:bodyPr>
          <a:lstStyle/>
          <a:p>
            <a:r>
              <a:rPr lang="fr-FR" dirty="0"/>
              <a:t>Malgré les succès de l’IA, elle a connu des temps difficiles</a:t>
            </a:r>
          </a:p>
          <a:p>
            <a:pPr algn="just">
              <a:buNone/>
            </a:pPr>
            <a:r>
              <a:rPr lang="fr-FR" dirty="0"/>
              <a:t>«</a:t>
            </a:r>
            <a:r>
              <a:rPr lang="fr-FR" i="1" dirty="0"/>
              <a:t> d’ici dix ans un ordinateur sera le champion du monde des échecs</a:t>
            </a:r>
            <a:r>
              <a:rPr lang="fr-FR" dirty="0"/>
              <a:t> » (</a:t>
            </a:r>
            <a:r>
              <a:rPr lang="fr-FR" dirty="0" err="1"/>
              <a:t>Newell</a:t>
            </a:r>
            <a:r>
              <a:rPr lang="fr-FR" dirty="0"/>
              <a:t> et Simon, 1958)</a:t>
            </a:r>
          </a:p>
          <a:p>
            <a:pPr algn="just">
              <a:buNone/>
            </a:pPr>
            <a:r>
              <a:rPr lang="fr-FR" dirty="0"/>
              <a:t>« </a:t>
            </a:r>
            <a:r>
              <a:rPr lang="fr-FR" i="1" dirty="0"/>
              <a:t>Dans trois à huit ans nous aurons une machine avec l’intelligence générale d'un être humain ordinaire</a:t>
            </a:r>
            <a:r>
              <a:rPr lang="fr-FR" dirty="0"/>
              <a:t> » (</a:t>
            </a:r>
            <a:r>
              <a:rPr lang="fr-FR" dirty="0" err="1"/>
              <a:t>Minsky</a:t>
            </a:r>
            <a:r>
              <a:rPr lang="fr-FR" dirty="0"/>
              <a:t>, 1970)</a:t>
            </a:r>
          </a:p>
          <a:p>
            <a:pPr>
              <a:buNone/>
            </a:pPr>
            <a:r>
              <a:rPr lang="fr-FR" dirty="0"/>
              <a:t>  Mais, on devrait attendre 1997 où </a:t>
            </a:r>
            <a:r>
              <a:rPr lang="fr-FR" dirty="0" err="1"/>
              <a:t>Deep</a:t>
            </a:r>
            <a:r>
              <a:rPr lang="fr-FR" dirty="0"/>
              <a:t> Blue a vaincu Kasparov</a:t>
            </a:r>
          </a:p>
          <a:p>
            <a:pPr algn="just"/>
            <a:r>
              <a:rPr lang="fr-FR" dirty="0"/>
              <a:t>La fin des année 1970s: La tâche est difficile !</a:t>
            </a:r>
          </a:p>
          <a:p>
            <a:pPr algn="just"/>
            <a:r>
              <a:rPr lang="fr-FR" dirty="0"/>
              <a:t>La solution : distribuer la tâche sur plusieurs entités (IAD)</a:t>
            </a:r>
          </a:p>
          <a:p>
            <a:pPr algn="just">
              <a:buNone/>
            </a:pPr>
            <a:endParaRPr lang="fr-FR" i="1" dirty="0"/>
          </a:p>
          <a:p>
            <a:pPr algn="ctr">
              <a:buNone/>
            </a:pPr>
            <a:r>
              <a:rPr lang="fr-FR" i="1" dirty="0"/>
              <a:t>Le système </a:t>
            </a:r>
            <a:r>
              <a:rPr lang="fr-FR" i="1" dirty="0" err="1"/>
              <a:t>Hearsay</a:t>
            </a:r>
            <a:r>
              <a:rPr lang="fr-FR" i="1" dirty="0"/>
              <a:t>-II (B. Hayes-Roth, 1973)</a:t>
            </a:r>
            <a:r>
              <a:rPr lang="fr-FR" dirty="0"/>
              <a:t>   </a:t>
            </a:r>
          </a:p>
        </p:txBody>
      </p:sp>
      <p:pic>
        <p:nvPicPr>
          <p:cNvPr id="12" name="Image 11" descr="penseur 2.jpeg"/>
          <p:cNvPicPr>
            <a:picLocks noChangeAspect="1"/>
          </p:cNvPicPr>
          <p:nvPr/>
        </p:nvPicPr>
        <p:blipFill>
          <a:blip r:embed="rId2" cstate="print"/>
          <a:stretch>
            <a:fillRect/>
          </a:stretch>
        </p:blipFill>
        <p:spPr>
          <a:xfrm>
            <a:off x="714348" y="1428736"/>
            <a:ext cx="2071702" cy="2695583"/>
          </a:xfrm>
          <a:prstGeom prst="rect">
            <a:avLst/>
          </a:prstGeom>
        </p:spPr>
      </p:pic>
      <p:pic>
        <p:nvPicPr>
          <p:cNvPr id="13" name="Image 12" descr="Reunion 1.jpeg"/>
          <p:cNvPicPr>
            <a:picLocks noChangeAspect="1"/>
          </p:cNvPicPr>
          <p:nvPr/>
        </p:nvPicPr>
        <p:blipFill>
          <a:blip r:embed="rId3" cstate="print"/>
          <a:stretch>
            <a:fillRect/>
          </a:stretch>
        </p:blipFill>
        <p:spPr>
          <a:xfrm>
            <a:off x="4786314" y="1357298"/>
            <a:ext cx="3500462" cy="2828931"/>
          </a:xfrm>
          <a:prstGeom prst="rect">
            <a:avLst/>
          </a:prstGeom>
        </p:spPr>
      </p:pic>
      <p:sp>
        <p:nvSpPr>
          <p:cNvPr id="14" name="Flèche droite 13"/>
          <p:cNvSpPr/>
          <p:nvPr/>
        </p:nvSpPr>
        <p:spPr>
          <a:xfrm>
            <a:off x="2928926" y="2428868"/>
            <a:ext cx="1571636"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6" name="Picture 2"/>
          <p:cNvPicPr>
            <a:picLocks noChangeAspect="1" noChangeArrowheads="1"/>
          </p:cNvPicPr>
          <p:nvPr/>
        </p:nvPicPr>
        <p:blipFill>
          <a:blip r:embed="rId4" cstate="print"/>
          <a:srcRect/>
          <a:stretch>
            <a:fillRect/>
          </a:stretch>
        </p:blipFill>
        <p:spPr bwMode="auto">
          <a:xfrm>
            <a:off x="1653816" y="1071547"/>
            <a:ext cx="5561390" cy="400052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8" presetID="37"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9" presetClass="entr" presetSubtype="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9" presetClass="entr" presetSubtype="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1000" fill="hold"/>
                                        <p:tgtEl>
                                          <p:spTgt spid="12"/>
                                        </p:tgtEl>
                                        <p:attrNameLst>
                                          <p:attrName>ppt_x</p:attrName>
                                        </p:attrNameLst>
                                      </p:cBhvr>
                                      <p:tavLst>
                                        <p:tav tm="0">
                                          <p:val>
                                            <p:strVal val="#ppt_x-.2"/>
                                          </p:val>
                                        </p:tav>
                                        <p:tav tm="100000">
                                          <p:val>
                                            <p:strVal val="#ppt_x"/>
                                          </p:val>
                                        </p:tav>
                                      </p:tavLst>
                                    </p:anim>
                                    <p:anim calcmode="lin" valueType="num">
                                      <p:cBhvr>
                                        <p:cTn id="44"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45" dur="1000"/>
                                        <p:tgtEl>
                                          <p:spTgt spid="12"/>
                                        </p:tgtEl>
                                      </p:cBhvr>
                                    </p:animEffect>
                                  </p:childTnLst>
                                </p:cTn>
                              </p:par>
                              <p:par>
                                <p:cTn id="46" presetID="29" presetClass="entr" presetSubtype="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p:cTn id="48" dur="1000" fill="hold"/>
                                        <p:tgtEl>
                                          <p:spTgt spid="14"/>
                                        </p:tgtEl>
                                        <p:attrNameLst>
                                          <p:attrName>ppt_x</p:attrName>
                                        </p:attrNameLst>
                                      </p:cBhvr>
                                      <p:tavLst>
                                        <p:tav tm="0">
                                          <p:val>
                                            <p:strVal val="#ppt_x-.2"/>
                                          </p:val>
                                        </p:tav>
                                        <p:tav tm="100000">
                                          <p:val>
                                            <p:strVal val="#ppt_x"/>
                                          </p:val>
                                        </p:tav>
                                      </p:tavLst>
                                    </p:anim>
                                    <p:anim calcmode="lin" valueType="num">
                                      <p:cBhvr>
                                        <p:cTn id="49"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50" dur="1000"/>
                                        <p:tgtEl>
                                          <p:spTgt spid="14"/>
                                        </p:tgtEl>
                                      </p:cBhvr>
                                    </p:animEffect>
                                  </p:childTnLst>
                                </p:cTn>
                              </p:par>
                              <p:par>
                                <p:cTn id="51" presetID="29" presetClass="entr" presetSubtype="0"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p:cTn id="53" dur="1000" fill="hold"/>
                                        <p:tgtEl>
                                          <p:spTgt spid="13"/>
                                        </p:tgtEl>
                                        <p:attrNameLst>
                                          <p:attrName>ppt_x</p:attrName>
                                        </p:attrNameLst>
                                      </p:cBhvr>
                                      <p:tavLst>
                                        <p:tav tm="0">
                                          <p:val>
                                            <p:strVal val="#ppt_x-.2"/>
                                          </p:val>
                                        </p:tav>
                                        <p:tav tm="100000">
                                          <p:val>
                                            <p:strVal val="#ppt_x"/>
                                          </p:val>
                                        </p:tav>
                                      </p:tavLst>
                                    </p:anim>
                                    <p:anim calcmode="lin" valueType="num">
                                      <p:cBhvr>
                                        <p:cTn id="54"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55" dur="1000"/>
                                        <p:tgtEl>
                                          <p:spTgt spid="13"/>
                                        </p:tgtEl>
                                      </p:cBhvr>
                                    </p:animEffect>
                                  </p:childTnLst>
                                </p:cTn>
                              </p:par>
                              <p:par>
                                <p:cTn id="56" presetID="29" presetClass="entr" presetSubtype="0" fill="hold" nodeType="withEffect">
                                  <p:stCondLst>
                                    <p:cond delay="0"/>
                                  </p:stCondLst>
                                  <p:childTnLst>
                                    <p:set>
                                      <p:cBhvr>
                                        <p:cTn id="57" dur="1" fill="hold">
                                          <p:stCondLst>
                                            <p:cond delay="0"/>
                                          </p:stCondLst>
                                        </p:cTn>
                                        <p:tgtEl>
                                          <p:spTgt spid="3">
                                            <p:txEl>
                                              <p:pRg st="5" end="5"/>
                                            </p:txEl>
                                          </p:spTgt>
                                        </p:tgtEl>
                                        <p:attrNameLst>
                                          <p:attrName>style.visibility</p:attrName>
                                        </p:attrNameLst>
                                      </p:cBhvr>
                                      <p:to>
                                        <p:strVal val="visible"/>
                                      </p:to>
                                    </p:set>
                                    <p:anim calcmode="lin" valueType="num">
                                      <p:cBhvr>
                                        <p:cTn id="58"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9"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60" dur="1000"/>
                                        <p:tgtEl>
                                          <p:spTgt spid="3">
                                            <p:txEl>
                                              <p:pRg st="5" end="5"/>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 presetClass="exit" presetSubtype="10" fill="hold" nodeType="clickEffect">
                                  <p:stCondLst>
                                    <p:cond delay="0"/>
                                  </p:stCondLst>
                                  <p:childTnLst>
                                    <p:animEffect transition="out" filter="checkerboard(across)">
                                      <p:cBhvr>
                                        <p:cTn id="64" dur="500"/>
                                        <p:tgtEl>
                                          <p:spTgt spid="12"/>
                                        </p:tgtEl>
                                      </p:cBhvr>
                                    </p:animEffect>
                                    <p:set>
                                      <p:cBhvr>
                                        <p:cTn id="65" dur="1" fill="hold">
                                          <p:stCondLst>
                                            <p:cond delay="499"/>
                                          </p:stCondLst>
                                        </p:cTn>
                                        <p:tgtEl>
                                          <p:spTgt spid="12"/>
                                        </p:tgtEl>
                                        <p:attrNameLst>
                                          <p:attrName>style.visibility</p:attrName>
                                        </p:attrNameLst>
                                      </p:cBhvr>
                                      <p:to>
                                        <p:strVal val="hidden"/>
                                      </p:to>
                                    </p:set>
                                  </p:childTnLst>
                                </p:cTn>
                              </p:par>
                              <p:par>
                                <p:cTn id="66" presetID="5" presetClass="exit" presetSubtype="10" fill="hold" grpId="1" nodeType="withEffect">
                                  <p:stCondLst>
                                    <p:cond delay="0"/>
                                  </p:stCondLst>
                                  <p:childTnLst>
                                    <p:animEffect transition="out" filter="checkerboard(across)">
                                      <p:cBhvr>
                                        <p:cTn id="67" dur="500"/>
                                        <p:tgtEl>
                                          <p:spTgt spid="14"/>
                                        </p:tgtEl>
                                      </p:cBhvr>
                                    </p:animEffect>
                                    <p:set>
                                      <p:cBhvr>
                                        <p:cTn id="68" dur="1" fill="hold">
                                          <p:stCondLst>
                                            <p:cond delay="499"/>
                                          </p:stCondLst>
                                        </p:cTn>
                                        <p:tgtEl>
                                          <p:spTgt spid="14"/>
                                        </p:tgtEl>
                                        <p:attrNameLst>
                                          <p:attrName>style.visibility</p:attrName>
                                        </p:attrNameLst>
                                      </p:cBhvr>
                                      <p:to>
                                        <p:strVal val="hidden"/>
                                      </p:to>
                                    </p:set>
                                  </p:childTnLst>
                                </p:cTn>
                              </p:par>
                              <p:par>
                                <p:cTn id="69" presetID="5" presetClass="exit" presetSubtype="10" fill="hold" nodeType="withEffect">
                                  <p:stCondLst>
                                    <p:cond delay="0"/>
                                  </p:stCondLst>
                                  <p:childTnLst>
                                    <p:animEffect transition="out" filter="checkerboard(across)">
                                      <p:cBhvr>
                                        <p:cTn id="70" dur="500"/>
                                        <p:tgtEl>
                                          <p:spTgt spid="13"/>
                                        </p:tgtEl>
                                      </p:cBhvr>
                                    </p:animEffect>
                                    <p:set>
                                      <p:cBhvr>
                                        <p:cTn id="71" dur="1" fill="hold">
                                          <p:stCondLst>
                                            <p:cond delay="499"/>
                                          </p:stCondLst>
                                        </p:cTn>
                                        <p:tgtEl>
                                          <p:spTgt spid="13"/>
                                        </p:tgtEl>
                                        <p:attrNameLst>
                                          <p:attrName>style.visibility</p:attrName>
                                        </p:attrNameLst>
                                      </p:cBhvr>
                                      <p:to>
                                        <p:strVal val="hidden"/>
                                      </p:to>
                                    </p:set>
                                  </p:childTnLst>
                                </p:cTn>
                              </p:par>
                              <p:par>
                                <p:cTn id="72" presetID="37" presetClass="entr" presetSubtype="0" fill="hold" nodeType="withEffect">
                                  <p:stCondLst>
                                    <p:cond delay="0"/>
                                  </p:stCondLst>
                                  <p:childTnLst>
                                    <p:set>
                                      <p:cBhvr>
                                        <p:cTn id="73" dur="1" fill="hold">
                                          <p:stCondLst>
                                            <p:cond delay="0"/>
                                          </p:stCondLst>
                                        </p:cTn>
                                        <p:tgtEl>
                                          <p:spTgt spid="3">
                                            <p:txEl>
                                              <p:pRg st="7" end="7"/>
                                            </p:txEl>
                                          </p:spTgt>
                                        </p:tgtEl>
                                        <p:attrNameLst>
                                          <p:attrName>style.visibility</p:attrName>
                                        </p:attrNameLst>
                                      </p:cBhvr>
                                      <p:to>
                                        <p:strVal val="visible"/>
                                      </p:to>
                                    </p:set>
                                    <p:animEffect transition="in" filter="fade">
                                      <p:cBhvr>
                                        <p:cTn id="74" dur="1000"/>
                                        <p:tgtEl>
                                          <p:spTgt spid="3">
                                            <p:txEl>
                                              <p:pRg st="7" end="7"/>
                                            </p:txEl>
                                          </p:spTgt>
                                        </p:tgtEl>
                                      </p:cBhvr>
                                    </p:animEffect>
                                    <p:anim calcmode="lin" valueType="num">
                                      <p:cBhvr>
                                        <p:cTn id="7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6"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par>
                                <p:cTn id="78" presetID="29" presetClass="entr" presetSubtype="0" fill="hold" nodeType="withEffect">
                                  <p:stCondLst>
                                    <p:cond delay="0"/>
                                  </p:stCondLst>
                                  <p:childTnLst>
                                    <p:set>
                                      <p:cBhvr>
                                        <p:cTn id="79" dur="1" fill="hold">
                                          <p:stCondLst>
                                            <p:cond delay="0"/>
                                          </p:stCondLst>
                                        </p:cTn>
                                        <p:tgtEl>
                                          <p:spTgt spid="1026"/>
                                        </p:tgtEl>
                                        <p:attrNameLst>
                                          <p:attrName>style.visibility</p:attrName>
                                        </p:attrNameLst>
                                      </p:cBhvr>
                                      <p:to>
                                        <p:strVal val="visible"/>
                                      </p:to>
                                    </p:set>
                                    <p:anim calcmode="lin" valueType="num">
                                      <p:cBhvr>
                                        <p:cTn id="80" dur="1000" fill="hold"/>
                                        <p:tgtEl>
                                          <p:spTgt spid="1026"/>
                                        </p:tgtEl>
                                        <p:attrNameLst>
                                          <p:attrName>ppt_x</p:attrName>
                                        </p:attrNameLst>
                                      </p:cBhvr>
                                      <p:tavLst>
                                        <p:tav tm="0">
                                          <p:val>
                                            <p:strVal val="#ppt_x-.2"/>
                                          </p:val>
                                        </p:tav>
                                        <p:tav tm="100000">
                                          <p:val>
                                            <p:strVal val="#ppt_x"/>
                                          </p:val>
                                        </p:tav>
                                      </p:tavLst>
                                    </p:anim>
                                    <p:anim calcmode="lin" valueType="num">
                                      <p:cBhvr>
                                        <p:cTn id="81"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82"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654032"/>
          </a:xfrm>
        </p:spPr>
        <p:txBody>
          <a:bodyPr>
            <a:noAutofit/>
          </a:bodyPr>
          <a:lstStyle/>
          <a:p>
            <a:r>
              <a:rPr lang="fr-FR" sz="3000" b="1" dirty="0"/>
              <a:t>De l’IA à l’Intelligence Artificielle Distribuée (IAD)</a:t>
            </a:r>
            <a:endParaRPr lang="fr-FR" sz="3000" b="1" dirty="0">
              <a:solidFill>
                <a:schemeClr val="tx1"/>
              </a:solidFill>
            </a:endParaRP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6</a:t>
            </a:fld>
            <a:endParaRPr lang="fr-BE"/>
          </a:p>
        </p:txBody>
      </p:sp>
      <p:sp>
        <p:nvSpPr>
          <p:cNvPr id="3" name="Espace réservé du contenu 2"/>
          <p:cNvSpPr>
            <a:spLocks noGrp="1"/>
          </p:cNvSpPr>
          <p:nvPr>
            <p:ph sz="quarter" idx="1"/>
          </p:nvPr>
        </p:nvSpPr>
        <p:spPr>
          <a:xfrm>
            <a:off x="428596" y="1142984"/>
            <a:ext cx="8258204" cy="4876816"/>
          </a:xfrm>
        </p:spPr>
        <p:txBody>
          <a:bodyPr>
            <a:normAutofit/>
          </a:bodyPr>
          <a:lstStyle/>
          <a:p>
            <a:r>
              <a:rPr lang="fr-FR" dirty="0"/>
              <a:t>La distribution prend la forme de:</a:t>
            </a:r>
          </a:p>
          <a:p>
            <a:pPr marL="514350" indent="19050">
              <a:buFont typeface="+mj-lt"/>
              <a:buAutoNum type="arabicPeriod"/>
            </a:pPr>
            <a:r>
              <a:rPr lang="fr-FR" dirty="0"/>
              <a:t>Distribution des connaissances</a:t>
            </a:r>
          </a:p>
          <a:p>
            <a:pPr marL="514350" indent="19050">
              <a:buFont typeface="+mj-lt"/>
              <a:buAutoNum type="arabicPeriod"/>
            </a:pPr>
            <a:r>
              <a:rPr lang="fr-FR" dirty="0"/>
              <a:t>Distribution du contrôle</a:t>
            </a:r>
          </a:p>
          <a:p>
            <a:pPr algn="just"/>
            <a:r>
              <a:rPr lang="fr-FR"/>
              <a:t>Dans </a:t>
            </a:r>
            <a:r>
              <a:rPr lang="fr-FR" dirty="0"/>
              <a:t>l’IAD on ne s’intéresse pas détails de bas-niveau de parallélisme </a:t>
            </a:r>
          </a:p>
          <a:p>
            <a:pPr algn="just"/>
            <a:r>
              <a:rPr lang="fr-FR" b="1" dirty="0"/>
              <a:t>L’I.A.D branche de l’I.A. classique s’intéresse à des comportements intelligent qui sont le produit de l’activité coopérative de plusieurs entités</a:t>
            </a:r>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654032"/>
          </a:xfrm>
        </p:spPr>
        <p:txBody>
          <a:bodyPr>
            <a:noAutofit/>
          </a:bodyPr>
          <a:lstStyle/>
          <a:p>
            <a:r>
              <a:rPr lang="fr-FR" sz="3000" b="1" dirty="0">
                <a:solidFill>
                  <a:schemeClr val="tx1"/>
                </a:solidFill>
              </a:rPr>
              <a:t>Les branches de l’IAD</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7</a:t>
            </a:fld>
            <a:endParaRPr lang="fr-BE"/>
          </a:p>
        </p:txBody>
      </p:sp>
      <p:sp>
        <p:nvSpPr>
          <p:cNvPr id="3" name="Espace réservé du contenu 2"/>
          <p:cNvSpPr>
            <a:spLocks noGrp="1"/>
          </p:cNvSpPr>
          <p:nvPr>
            <p:ph sz="quarter" idx="1"/>
          </p:nvPr>
        </p:nvSpPr>
        <p:spPr>
          <a:xfrm>
            <a:off x="428596" y="1142984"/>
            <a:ext cx="8258204" cy="4876816"/>
          </a:xfrm>
        </p:spPr>
        <p:txBody>
          <a:bodyPr>
            <a:normAutofit fontScale="92500" lnSpcReduction="10000"/>
          </a:bodyPr>
          <a:lstStyle/>
          <a:p>
            <a:r>
              <a:rPr lang="fr-FR" b="1" dirty="0"/>
              <a:t>Les branches de l’IAD</a:t>
            </a:r>
          </a:p>
          <a:p>
            <a:pPr marL="514350" indent="19050">
              <a:buFont typeface="+mj-lt"/>
              <a:buAutoNum type="arabicPeriod"/>
            </a:pPr>
            <a:r>
              <a:rPr lang="fr-FR" dirty="0"/>
              <a:t> La Résolution Distribuée des Problèmes (RDP)</a:t>
            </a:r>
          </a:p>
          <a:p>
            <a:pPr marL="514350" indent="19050" algn="just">
              <a:buNone/>
            </a:pPr>
            <a:r>
              <a:rPr lang="fr-FR" i="1" dirty="0"/>
              <a:t>Comment diviser un problème particulier sur un ensemble d’entités distribuées et </a:t>
            </a:r>
            <a:r>
              <a:rPr lang="fr-FR" i="1" dirty="0" err="1"/>
              <a:t>coopérantes</a:t>
            </a:r>
            <a:r>
              <a:rPr lang="fr-FR" i="1" dirty="0"/>
              <a:t> et comment partager la connaissance du problème et d’en obtenir la solution</a:t>
            </a:r>
          </a:p>
          <a:p>
            <a:pPr marL="514350" indent="19050">
              <a:buFont typeface="+mj-lt"/>
              <a:buAutoNum type="arabicPeriod" startAt="2"/>
            </a:pPr>
            <a:r>
              <a:rPr lang="fr-FR" dirty="0"/>
              <a:t>Les Systèmes Multi-Agents (SMA)</a:t>
            </a:r>
          </a:p>
          <a:p>
            <a:pPr marL="533400" indent="0">
              <a:buNone/>
            </a:pPr>
            <a:r>
              <a:rPr lang="fr-FR" i="1" dirty="0"/>
              <a:t>Faire coopérer un ensemble d’agents dotés d’un comportement intelligent et de coordonner leurs buts et leurs plans d’actions pour la résolution d’un problème.</a:t>
            </a:r>
            <a:endParaRPr lang="fr-FR" dirty="0"/>
          </a:p>
          <a:p>
            <a:pPr marL="514350" indent="19050">
              <a:buFont typeface="+mj-lt"/>
              <a:buAutoNum type="arabicPeriod" startAt="3"/>
            </a:pPr>
            <a:r>
              <a:rPr lang="fr-FR" dirty="0"/>
              <a:t>L’Intelligence Artificielle Parallèle (IAP)</a:t>
            </a:r>
          </a:p>
          <a:p>
            <a:pPr marL="533400" indent="0">
              <a:buNone/>
            </a:pPr>
            <a:r>
              <a:rPr lang="fr-FR" dirty="0"/>
              <a:t> </a:t>
            </a:r>
            <a:r>
              <a:rPr lang="fr-FR" i="1" dirty="0"/>
              <a:t>Concerne le développement de langages et d ’algorithmes parallèles pour l ’IAD.</a:t>
            </a:r>
          </a:p>
          <a:p>
            <a:pPr>
              <a:buNone/>
            </a:pPr>
            <a:endParaRPr lang="fr-FR" dirty="0"/>
          </a:p>
          <a:p>
            <a:pPr marL="514350" indent="19050">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3" end="3"/>
                                            </p:txEl>
                                          </p:spTgt>
                                        </p:tgtEl>
                                      </p:cBhvr>
                                    </p:animEffect>
                                  </p:childTnLst>
                                </p:cTn>
                              </p:par>
                              <p:par>
                                <p:cTn id="20" presetID="1"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37"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7"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7"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Pensées 39"/>
          <p:cNvSpPr/>
          <p:nvPr/>
        </p:nvSpPr>
        <p:spPr>
          <a:xfrm>
            <a:off x="500034" y="4071942"/>
            <a:ext cx="1285884" cy="785818"/>
          </a:xfrm>
          <a:prstGeom prst="cloudCallou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a:xfrm>
            <a:off x="285720" y="274638"/>
            <a:ext cx="8401080" cy="654032"/>
          </a:xfrm>
        </p:spPr>
        <p:txBody>
          <a:bodyPr>
            <a:noAutofit/>
          </a:bodyPr>
          <a:lstStyle/>
          <a:p>
            <a:r>
              <a:rPr lang="fr-FR" sz="3000" b="1" dirty="0">
                <a:solidFill>
                  <a:schemeClr val="tx1"/>
                </a:solidFill>
              </a:rPr>
              <a:t>Les branches de l’IAD</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8</a:t>
            </a:fld>
            <a:endParaRPr lang="fr-BE"/>
          </a:p>
        </p:txBody>
      </p:sp>
      <p:sp>
        <p:nvSpPr>
          <p:cNvPr id="3" name="Espace réservé du contenu 2"/>
          <p:cNvSpPr>
            <a:spLocks noGrp="1"/>
          </p:cNvSpPr>
          <p:nvPr>
            <p:ph sz="quarter" idx="1"/>
          </p:nvPr>
        </p:nvSpPr>
        <p:spPr>
          <a:xfrm>
            <a:off x="428596" y="1142984"/>
            <a:ext cx="8258204" cy="4876816"/>
          </a:xfrm>
        </p:spPr>
        <p:txBody>
          <a:bodyPr>
            <a:normAutofit/>
          </a:bodyPr>
          <a:lstStyle/>
          <a:p>
            <a:r>
              <a:rPr lang="fr-FR" b="1" dirty="0"/>
              <a:t>Les branches de l’IAD</a:t>
            </a:r>
          </a:p>
          <a:p>
            <a:pPr marL="514350" indent="19050">
              <a:buFont typeface="+mj-lt"/>
              <a:buAutoNum type="arabicPeriod"/>
            </a:pPr>
            <a:r>
              <a:rPr lang="fr-FR" dirty="0"/>
              <a:t> La Résolution Distribuée des Problèmes (RDP)</a:t>
            </a:r>
          </a:p>
          <a:p>
            <a:pPr>
              <a:buNone/>
            </a:pPr>
            <a:endParaRPr lang="fr-FR" dirty="0"/>
          </a:p>
          <a:p>
            <a:pPr marL="514350" indent="19050">
              <a:buNone/>
            </a:pPr>
            <a:endParaRPr lang="fr-FR" dirty="0"/>
          </a:p>
        </p:txBody>
      </p:sp>
      <p:pic>
        <p:nvPicPr>
          <p:cNvPr id="25" name="Image 24" descr="Puzzle.jpeg"/>
          <p:cNvPicPr>
            <a:picLocks noChangeAspect="1"/>
          </p:cNvPicPr>
          <p:nvPr/>
        </p:nvPicPr>
        <p:blipFill>
          <a:blip r:embed="rId2" cstate="print"/>
          <a:stretch>
            <a:fillRect/>
          </a:stretch>
        </p:blipFill>
        <p:spPr>
          <a:xfrm>
            <a:off x="428596" y="2143116"/>
            <a:ext cx="2741144" cy="1440000"/>
          </a:xfrm>
          <a:prstGeom prst="ellipse">
            <a:avLst/>
          </a:prstGeom>
        </p:spPr>
      </p:pic>
      <p:sp>
        <p:nvSpPr>
          <p:cNvPr id="26" name="Flèche droite rayée 25"/>
          <p:cNvSpPr/>
          <p:nvPr/>
        </p:nvSpPr>
        <p:spPr>
          <a:xfrm rot="5400000">
            <a:off x="1714480" y="3643314"/>
            <a:ext cx="571504" cy="857256"/>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8" name="Image 27" descr="piece de puzzle 01.png"/>
          <p:cNvPicPr>
            <a:picLocks noChangeAspect="1"/>
          </p:cNvPicPr>
          <p:nvPr/>
        </p:nvPicPr>
        <p:blipFill>
          <a:blip r:embed="rId3" cstate="print"/>
          <a:stretch>
            <a:fillRect/>
          </a:stretch>
        </p:blipFill>
        <p:spPr>
          <a:xfrm>
            <a:off x="1000100" y="4143380"/>
            <a:ext cx="428628" cy="428628"/>
          </a:xfrm>
          <a:prstGeom prst="rect">
            <a:avLst/>
          </a:prstGeom>
        </p:spPr>
      </p:pic>
      <p:grpSp>
        <p:nvGrpSpPr>
          <p:cNvPr id="32" name="Groupe 31"/>
          <p:cNvGrpSpPr/>
          <p:nvPr/>
        </p:nvGrpSpPr>
        <p:grpSpPr>
          <a:xfrm>
            <a:off x="3714744" y="4929198"/>
            <a:ext cx="396000" cy="1185190"/>
            <a:chOff x="6143636" y="3000372"/>
            <a:chExt cx="396000" cy="1185190"/>
          </a:xfrm>
        </p:grpSpPr>
        <p:sp>
          <p:nvSpPr>
            <p:cNvPr id="30" name="Ellipse 29"/>
            <p:cNvSpPr/>
            <p:nvPr/>
          </p:nvSpPr>
          <p:spPr>
            <a:xfrm>
              <a:off x="6143636" y="3000372"/>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1" name="Rectangle 30"/>
            <p:cNvSpPr/>
            <p:nvPr/>
          </p:nvSpPr>
          <p:spPr>
            <a:xfrm>
              <a:off x="6143636" y="3357562"/>
              <a:ext cx="396000" cy="82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pSp>
        <p:nvGrpSpPr>
          <p:cNvPr id="33" name="Groupe 32"/>
          <p:cNvGrpSpPr/>
          <p:nvPr/>
        </p:nvGrpSpPr>
        <p:grpSpPr>
          <a:xfrm>
            <a:off x="2071670" y="4857760"/>
            <a:ext cx="396000" cy="1185190"/>
            <a:chOff x="6143636" y="3000372"/>
            <a:chExt cx="396000" cy="1185190"/>
          </a:xfrm>
        </p:grpSpPr>
        <p:sp>
          <p:nvSpPr>
            <p:cNvPr id="34" name="Ellipse 33"/>
            <p:cNvSpPr/>
            <p:nvPr/>
          </p:nvSpPr>
          <p:spPr>
            <a:xfrm>
              <a:off x="6143636" y="3000372"/>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5" name="Rectangle 34"/>
            <p:cNvSpPr/>
            <p:nvPr/>
          </p:nvSpPr>
          <p:spPr>
            <a:xfrm>
              <a:off x="6143636" y="3357562"/>
              <a:ext cx="396000" cy="82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pSp>
        <p:nvGrpSpPr>
          <p:cNvPr id="36" name="Groupe 35"/>
          <p:cNvGrpSpPr/>
          <p:nvPr/>
        </p:nvGrpSpPr>
        <p:grpSpPr>
          <a:xfrm>
            <a:off x="500034" y="4857760"/>
            <a:ext cx="396000" cy="1185190"/>
            <a:chOff x="6143636" y="3000372"/>
            <a:chExt cx="396000" cy="1185190"/>
          </a:xfrm>
        </p:grpSpPr>
        <p:sp>
          <p:nvSpPr>
            <p:cNvPr id="37" name="Ellipse 36"/>
            <p:cNvSpPr/>
            <p:nvPr/>
          </p:nvSpPr>
          <p:spPr>
            <a:xfrm>
              <a:off x="6143636" y="3000372"/>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8" name="Rectangle 37"/>
            <p:cNvSpPr/>
            <p:nvPr/>
          </p:nvSpPr>
          <p:spPr>
            <a:xfrm>
              <a:off x="6143636" y="3357562"/>
              <a:ext cx="396000" cy="82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41" name="Pensées 40"/>
          <p:cNvSpPr/>
          <p:nvPr/>
        </p:nvSpPr>
        <p:spPr>
          <a:xfrm>
            <a:off x="2214546" y="3857628"/>
            <a:ext cx="1285884" cy="928694"/>
          </a:xfrm>
          <a:prstGeom prst="cloudCallout">
            <a:avLst>
              <a:gd name="adj1" fmla="val -29129"/>
              <a:gd name="adj2" fmla="val 68318"/>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9" name="Image 28" descr="piece de puzzle 02.png"/>
          <p:cNvPicPr>
            <a:picLocks noChangeAspect="1"/>
          </p:cNvPicPr>
          <p:nvPr/>
        </p:nvPicPr>
        <p:blipFill>
          <a:blip r:embed="rId4" cstate="print"/>
          <a:stretch>
            <a:fillRect/>
          </a:stretch>
        </p:blipFill>
        <p:spPr>
          <a:xfrm>
            <a:off x="2500298" y="4143380"/>
            <a:ext cx="540000" cy="540000"/>
          </a:xfrm>
          <a:prstGeom prst="rect">
            <a:avLst/>
          </a:prstGeom>
        </p:spPr>
      </p:pic>
      <p:sp>
        <p:nvSpPr>
          <p:cNvPr id="42" name="Pensées 41"/>
          <p:cNvSpPr/>
          <p:nvPr/>
        </p:nvSpPr>
        <p:spPr>
          <a:xfrm>
            <a:off x="3857620" y="3929066"/>
            <a:ext cx="1285884" cy="857256"/>
          </a:xfrm>
          <a:prstGeom prst="cloudCallout">
            <a:avLst>
              <a:gd name="adj1" fmla="val -40981"/>
              <a:gd name="adj2" fmla="val 70258"/>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7" name="Image 26" descr="piece de puzzle 03.png"/>
          <p:cNvPicPr>
            <a:picLocks noChangeAspect="1"/>
          </p:cNvPicPr>
          <p:nvPr/>
        </p:nvPicPr>
        <p:blipFill>
          <a:blip r:embed="rId5" cstate="print"/>
          <a:stretch>
            <a:fillRect/>
          </a:stretch>
        </p:blipFill>
        <p:spPr>
          <a:xfrm>
            <a:off x="4286248" y="4143380"/>
            <a:ext cx="542409" cy="540000"/>
          </a:xfrm>
          <a:prstGeom prst="rect">
            <a:avLst/>
          </a:prstGeom>
        </p:spPr>
      </p:pic>
      <p:pic>
        <p:nvPicPr>
          <p:cNvPr id="43" name="Image 42" descr="Empoule.jpeg"/>
          <p:cNvPicPr>
            <a:picLocks noChangeAspect="1"/>
          </p:cNvPicPr>
          <p:nvPr/>
        </p:nvPicPr>
        <p:blipFill>
          <a:blip r:embed="rId6" cstate="print"/>
          <a:stretch>
            <a:fillRect/>
          </a:stretch>
        </p:blipFill>
        <p:spPr>
          <a:xfrm>
            <a:off x="857224" y="4143380"/>
            <a:ext cx="628647" cy="642806"/>
          </a:xfrm>
          <a:prstGeom prst="rect">
            <a:avLst/>
          </a:prstGeom>
        </p:spPr>
      </p:pic>
      <p:pic>
        <p:nvPicPr>
          <p:cNvPr id="44" name="Image 43" descr="Empoule.jpeg"/>
          <p:cNvPicPr>
            <a:picLocks noChangeAspect="1"/>
          </p:cNvPicPr>
          <p:nvPr/>
        </p:nvPicPr>
        <p:blipFill>
          <a:blip r:embed="rId6" cstate="print"/>
          <a:stretch>
            <a:fillRect/>
          </a:stretch>
        </p:blipFill>
        <p:spPr>
          <a:xfrm>
            <a:off x="2571736" y="4000504"/>
            <a:ext cx="628647" cy="642806"/>
          </a:xfrm>
          <a:prstGeom prst="rect">
            <a:avLst/>
          </a:prstGeom>
        </p:spPr>
      </p:pic>
      <p:pic>
        <p:nvPicPr>
          <p:cNvPr id="45" name="Image 44" descr="Empoule.jpeg"/>
          <p:cNvPicPr>
            <a:picLocks noChangeAspect="1"/>
          </p:cNvPicPr>
          <p:nvPr/>
        </p:nvPicPr>
        <p:blipFill>
          <a:blip r:embed="rId6" cstate="print"/>
          <a:stretch>
            <a:fillRect/>
          </a:stretch>
        </p:blipFill>
        <p:spPr>
          <a:xfrm>
            <a:off x="4143372" y="4071942"/>
            <a:ext cx="628647" cy="642806"/>
          </a:xfrm>
          <a:prstGeom prst="rect">
            <a:avLst/>
          </a:prstGeom>
        </p:spPr>
      </p:pic>
      <p:sp>
        <p:nvSpPr>
          <p:cNvPr id="48" name="Flèche à angle droit 47"/>
          <p:cNvSpPr/>
          <p:nvPr/>
        </p:nvSpPr>
        <p:spPr>
          <a:xfrm>
            <a:off x="5857884" y="4357694"/>
            <a:ext cx="1785950" cy="1357322"/>
          </a:xfrm>
          <a:prstGeom prst="bentUp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p:cNvSpPr/>
          <p:nvPr/>
        </p:nvSpPr>
        <p:spPr>
          <a:xfrm>
            <a:off x="5643570" y="2285992"/>
            <a:ext cx="2714644" cy="1571636"/>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0" name="Image 49" descr="Empoule.jpeg"/>
          <p:cNvPicPr>
            <a:picLocks noChangeAspect="1"/>
          </p:cNvPicPr>
          <p:nvPr/>
        </p:nvPicPr>
        <p:blipFill>
          <a:blip r:embed="rId6" cstate="print"/>
          <a:stretch>
            <a:fillRect/>
          </a:stretch>
        </p:blipFill>
        <p:spPr>
          <a:xfrm>
            <a:off x="6500826" y="2357430"/>
            <a:ext cx="1143008" cy="1311627"/>
          </a:xfrm>
          <a:prstGeom prst="rect">
            <a:avLst/>
          </a:prstGeom>
        </p:spPr>
      </p:pic>
      <p:pic>
        <p:nvPicPr>
          <p:cNvPr id="51" name="Image 50" descr="Point d'interrogation.jpg"/>
          <p:cNvPicPr>
            <a:picLocks noChangeAspect="1"/>
          </p:cNvPicPr>
          <p:nvPr/>
        </p:nvPicPr>
        <p:blipFill>
          <a:blip r:embed="rId7" cstate="print"/>
          <a:stretch>
            <a:fillRect/>
          </a:stretch>
        </p:blipFill>
        <p:spPr>
          <a:xfrm>
            <a:off x="428596" y="2143116"/>
            <a:ext cx="2652101" cy="1440000"/>
          </a:xfrm>
          <a:prstGeom prst="ellipse">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p:cTn id="7" dur="1000" fill="hold"/>
                                        <p:tgtEl>
                                          <p:spTgt spid="51"/>
                                        </p:tgtEl>
                                        <p:attrNameLst>
                                          <p:attrName>ppt_x</p:attrName>
                                        </p:attrNameLst>
                                      </p:cBhvr>
                                      <p:tavLst>
                                        <p:tav tm="0">
                                          <p:val>
                                            <p:strVal val="#ppt_x-.2"/>
                                          </p:val>
                                        </p:tav>
                                        <p:tav tm="100000">
                                          <p:val>
                                            <p:strVal val="#ppt_x"/>
                                          </p:val>
                                        </p:tav>
                                      </p:tavLst>
                                    </p:anim>
                                    <p:anim calcmode="lin" valueType="num">
                                      <p:cBhvr>
                                        <p:cTn id="8" dur="1000" fill="hold"/>
                                        <p:tgtEl>
                                          <p:spTgt spid="51"/>
                                        </p:tgtEl>
                                        <p:attrNameLst>
                                          <p:attrName>ppt_y</p:attrName>
                                        </p:attrNameLst>
                                      </p:cBhvr>
                                      <p:tavLst>
                                        <p:tav tm="0">
                                          <p:val>
                                            <p:strVal val="#ppt_y"/>
                                          </p:val>
                                        </p:tav>
                                        <p:tav tm="100000">
                                          <p:val>
                                            <p:strVal val="#ppt_y"/>
                                          </p:val>
                                        </p:tav>
                                      </p:tavLst>
                                    </p:anim>
                                    <p:animEffect transition="in" filter="wipe(right)" prLst="gradientSize: 0.1">
                                      <p:cBhvr>
                                        <p:cTn id="9" dur="1000"/>
                                        <p:tgtEl>
                                          <p:spTgt spid="51"/>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51"/>
                                        </p:tgtEl>
                                        <p:attrNameLst>
                                          <p:attrName>style.visibility</p:attrName>
                                        </p:attrNameLst>
                                      </p:cBhvr>
                                      <p:to>
                                        <p:strVal val="hidden"/>
                                      </p:to>
                                    </p:set>
                                  </p:childTnLst>
                                </p:cTn>
                              </p:par>
                              <p:par>
                                <p:cTn id="14" presetID="1" presetClass="entr" presetSubtype="0" fill="hold" nodeType="withEffect">
                                  <p:stCondLst>
                                    <p:cond delay="0"/>
                                  </p:stCondLst>
                                  <p:childTnLst>
                                    <p:set>
                                      <p:cBhvr>
                                        <p:cTn id="15" dur="1" fill="hold">
                                          <p:stCondLst>
                                            <p:cond delay="0"/>
                                          </p:stCondLst>
                                        </p:cTn>
                                        <p:tgtEl>
                                          <p:spTgt spid="2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7" presetClass="entr" presetSubtype="1" fill="hold" grpId="0" nodeType="click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additive="base">
                                        <p:cTn id="20" dur="1000" fill="hold"/>
                                        <p:tgtEl>
                                          <p:spTgt spid="26"/>
                                        </p:tgtEl>
                                        <p:attrNameLst>
                                          <p:attrName>ppt_x</p:attrName>
                                        </p:attrNameLst>
                                      </p:cBhvr>
                                      <p:tavLst>
                                        <p:tav tm="0">
                                          <p:val>
                                            <p:strVal val="#ppt_x"/>
                                          </p:val>
                                        </p:tav>
                                        <p:tav tm="100000">
                                          <p:val>
                                            <p:strVal val="#ppt_x"/>
                                          </p:val>
                                        </p:tav>
                                      </p:tavLst>
                                    </p:anim>
                                    <p:anim calcmode="lin" valueType="num">
                                      <p:cBhvr additive="base">
                                        <p:cTn id="21" dur="1000" fill="hold"/>
                                        <p:tgtEl>
                                          <p:spTgt spid="26"/>
                                        </p:tgtEl>
                                        <p:attrNameLst>
                                          <p:attrName>ppt_y</p:attrName>
                                        </p:attrNameLst>
                                      </p:cBhvr>
                                      <p:tavLst>
                                        <p:tav tm="0">
                                          <p:val>
                                            <p:strVal val="0-#ppt_h/2"/>
                                          </p:val>
                                        </p:tav>
                                        <p:tav tm="100000">
                                          <p:val>
                                            <p:strVal val="#ppt_y"/>
                                          </p:val>
                                        </p:tav>
                                      </p:tavLst>
                                    </p:anim>
                                  </p:childTnLst>
                                </p:cTn>
                              </p:par>
                              <p:par>
                                <p:cTn id="22" presetID="29" presetClass="entr" presetSubtype="0" fill="hold" nodeType="with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p:cTn id="24" dur="1000" fill="hold"/>
                                        <p:tgtEl>
                                          <p:spTgt spid="36"/>
                                        </p:tgtEl>
                                        <p:attrNameLst>
                                          <p:attrName>ppt_x</p:attrName>
                                        </p:attrNameLst>
                                      </p:cBhvr>
                                      <p:tavLst>
                                        <p:tav tm="0">
                                          <p:val>
                                            <p:strVal val="#ppt_x-.2"/>
                                          </p:val>
                                        </p:tav>
                                        <p:tav tm="100000">
                                          <p:val>
                                            <p:strVal val="#ppt_x"/>
                                          </p:val>
                                        </p:tav>
                                      </p:tavLst>
                                    </p:anim>
                                    <p:anim calcmode="lin" valueType="num">
                                      <p:cBhvr>
                                        <p:cTn id="25" dur="1000" fill="hold"/>
                                        <p:tgtEl>
                                          <p:spTgt spid="36"/>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6"/>
                                        </p:tgtEl>
                                      </p:cBhvr>
                                    </p:animEffect>
                                  </p:childTnLst>
                                </p:cTn>
                              </p:par>
                              <p:par>
                                <p:cTn id="27" presetID="29"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anim calcmode="lin" valueType="num">
                                      <p:cBhvr>
                                        <p:cTn id="29" dur="1000" fill="hold"/>
                                        <p:tgtEl>
                                          <p:spTgt spid="33"/>
                                        </p:tgtEl>
                                        <p:attrNameLst>
                                          <p:attrName>ppt_x</p:attrName>
                                        </p:attrNameLst>
                                      </p:cBhvr>
                                      <p:tavLst>
                                        <p:tav tm="0">
                                          <p:val>
                                            <p:strVal val="#ppt_x-.2"/>
                                          </p:val>
                                        </p:tav>
                                        <p:tav tm="100000">
                                          <p:val>
                                            <p:strVal val="#ppt_x"/>
                                          </p:val>
                                        </p:tav>
                                      </p:tavLst>
                                    </p:anim>
                                    <p:anim calcmode="lin" valueType="num">
                                      <p:cBhvr>
                                        <p:cTn id="30" dur="1000" fill="hold"/>
                                        <p:tgtEl>
                                          <p:spTgt spid="33"/>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3"/>
                                        </p:tgtEl>
                                      </p:cBhvr>
                                    </p:animEffect>
                                  </p:childTnLst>
                                </p:cTn>
                              </p:par>
                              <p:par>
                                <p:cTn id="32" presetID="29" presetClass="entr" presetSubtype="0" fill="hold" nodeType="withEffect">
                                  <p:stCondLst>
                                    <p:cond delay="0"/>
                                  </p:stCondLst>
                                  <p:childTnLst>
                                    <p:set>
                                      <p:cBhvr>
                                        <p:cTn id="33" dur="1" fill="hold">
                                          <p:stCondLst>
                                            <p:cond delay="0"/>
                                          </p:stCondLst>
                                        </p:cTn>
                                        <p:tgtEl>
                                          <p:spTgt spid="32"/>
                                        </p:tgtEl>
                                        <p:attrNameLst>
                                          <p:attrName>style.visibility</p:attrName>
                                        </p:attrNameLst>
                                      </p:cBhvr>
                                      <p:to>
                                        <p:strVal val="visible"/>
                                      </p:to>
                                    </p:set>
                                    <p:anim calcmode="lin" valueType="num">
                                      <p:cBhvr>
                                        <p:cTn id="34" dur="1000" fill="hold"/>
                                        <p:tgtEl>
                                          <p:spTgt spid="32"/>
                                        </p:tgtEl>
                                        <p:attrNameLst>
                                          <p:attrName>ppt_x</p:attrName>
                                        </p:attrNameLst>
                                      </p:cBhvr>
                                      <p:tavLst>
                                        <p:tav tm="0">
                                          <p:val>
                                            <p:strVal val="#ppt_x-.2"/>
                                          </p:val>
                                        </p:tav>
                                        <p:tav tm="100000">
                                          <p:val>
                                            <p:strVal val="#ppt_x"/>
                                          </p:val>
                                        </p:tav>
                                      </p:tavLst>
                                    </p:anim>
                                    <p:anim calcmode="lin" valueType="num">
                                      <p:cBhvr>
                                        <p:cTn id="35" dur="1000" fill="hold"/>
                                        <p:tgtEl>
                                          <p:spTgt spid="32"/>
                                        </p:tgtEl>
                                        <p:attrNameLst>
                                          <p:attrName>ppt_y</p:attrName>
                                        </p:attrNameLst>
                                      </p:cBhvr>
                                      <p:tavLst>
                                        <p:tav tm="0">
                                          <p:val>
                                            <p:strVal val="#ppt_y"/>
                                          </p:val>
                                        </p:tav>
                                        <p:tav tm="100000">
                                          <p:val>
                                            <p:strVal val="#ppt_y"/>
                                          </p:val>
                                        </p:tav>
                                      </p:tavLst>
                                    </p:anim>
                                    <p:animEffect transition="in" filter="wipe(right)" prLst="gradientSize: 0.1">
                                      <p:cBhvr>
                                        <p:cTn id="36" dur="1000"/>
                                        <p:tgtEl>
                                          <p:spTgt spid="32"/>
                                        </p:tgtEl>
                                      </p:cBhvr>
                                    </p:animEffect>
                                  </p:childTnLst>
                                </p:cTn>
                              </p:par>
                            </p:childTnLst>
                          </p:cTn>
                        </p:par>
                      </p:childTnLst>
                    </p:cTn>
                  </p:par>
                  <p:par>
                    <p:cTn id="37" fill="hold">
                      <p:stCondLst>
                        <p:cond delay="indefinite"/>
                      </p:stCondLst>
                      <p:childTnLst>
                        <p:par>
                          <p:cTn id="38" fill="hold">
                            <p:stCondLst>
                              <p:cond delay="0"/>
                            </p:stCondLst>
                            <p:childTnLst>
                              <p:par>
                                <p:cTn id="39" presetID="55" presetClass="entr" presetSubtype="0" fill="hold" grpId="0" nodeType="clickEffect">
                                  <p:stCondLst>
                                    <p:cond delay="0"/>
                                  </p:stCondLst>
                                  <p:childTnLst>
                                    <p:set>
                                      <p:cBhvr>
                                        <p:cTn id="40" dur="1" fill="hold">
                                          <p:stCondLst>
                                            <p:cond delay="0"/>
                                          </p:stCondLst>
                                        </p:cTn>
                                        <p:tgtEl>
                                          <p:spTgt spid="40"/>
                                        </p:tgtEl>
                                        <p:attrNameLst>
                                          <p:attrName>style.visibility</p:attrName>
                                        </p:attrNameLst>
                                      </p:cBhvr>
                                      <p:to>
                                        <p:strVal val="visible"/>
                                      </p:to>
                                    </p:set>
                                    <p:anim calcmode="lin" valueType="num">
                                      <p:cBhvr>
                                        <p:cTn id="41" dur="1000" fill="hold"/>
                                        <p:tgtEl>
                                          <p:spTgt spid="40"/>
                                        </p:tgtEl>
                                        <p:attrNameLst>
                                          <p:attrName>ppt_w</p:attrName>
                                        </p:attrNameLst>
                                      </p:cBhvr>
                                      <p:tavLst>
                                        <p:tav tm="0">
                                          <p:val>
                                            <p:strVal val="#ppt_w*0.70"/>
                                          </p:val>
                                        </p:tav>
                                        <p:tav tm="100000">
                                          <p:val>
                                            <p:strVal val="#ppt_w"/>
                                          </p:val>
                                        </p:tav>
                                      </p:tavLst>
                                    </p:anim>
                                    <p:anim calcmode="lin" valueType="num">
                                      <p:cBhvr>
                                        <p:cTn id="42" dur="1000" fill="hold"/>
                                        <p:tgtEl>
                                          <p:spTgt spid="40"/>
                                        </p:tgtEl>
                                        <p:attrNameLst>
                                          <p:attrName>ppt_h</p:attrName>
                                        </p:attrNameLst>
                                      </p:cBhvr>
                                      <p:tavLst>
                                        <p:tav tm="0">
                                          <p:val>
                                            <p:strVal val="#ppt_h"/>
                                          </p:val>
                                        </p:tav>
                                        <p:tav tm="100000">
                                          <p:val>
                                            <p:strVal val="#ppt_h"/>
                                          </p:val>
                                        </p:tav>
                                      </p:tavLst>
                                    </p:anim>
                                    <p:animEffect transition="in" filter="fade">
                                      <p:cBhvr>
                                        <p:cTn id="43" dur="1000"/>
                                        <p:tgtEl>
                                          <p:spTgt spid="40"/>
                                        </p:tgtEl>
                                      </p:cBhvr>
                                    </p:animEffect>
                                  </p:childTnLst>
                                </p:cTn>
                              </p:par>
                              <p:par>
                                <p:cTn id="44" presetID="55" presetClass="entr" presetSubtype="0" fill="hold" nodeType="with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1000" fill="hold"/>
                                        <p:tgtEl>
                                          <p:spTgt spid="28"/>
                                        </p:tgtEl>
                                        <p:attrNameLst>
                                          <p:attrName>ppt_w</p:attrName>
                                        </p:attrNameLst>
                                      </p:cBhvr>
                                      <p:tavLst>
                                        <p:tav tm="0">
                                          <p:val>
                                            <p:strVal val="#ppt_w*0.70"/>
                                          </p:val>
                                        </p:tav>
                                        <p:tav tm="100000">
                                          <p:val>
                                            <p:strVal val="#ppt_w"/>
                                          </p:val>
                                        </p:tav>
                                      </p:tavLst>
                                    </p:anim>
                                    <p:anim calcmode="lin" valueType="num">
                                      <p:cBhvr>
                                        <p:cTn id="47" dur="1000" fill="hold"/>
                                        <p:tgtEl>
                                          <p:spTgt spid="28"/>
                                        </p:tgtEl>
                                        <p:attrNameLst>
                                          <p:attrName>ppt_h</p:attrName>
                                        </p:attrNameLst>
                                      </p:cBhvr>
                                      <p:tavLst>
                                        <p:tav tm="0">
                                          <p:val>
                                            <p:strVal val="#ppt_h"/>
                                          </p:val>
                                        </p:tav>
                                        <p:tav tm="100000">
                                          <p:val>
                                            <p:strVal val="#ppt_h"/>
                                          </p:val>
                                        </p:tav>
                                      </p:tavLst>
                                    </p:anim>
                                    <p:animEffect transition="in" filter="fade">
                                      <p:cBhvr>
                                        <p:cTn id="48" dur="1000"/>
                                        <p:tgtEl>
                                          <p:spTgt spid="28"/>
                                        </p:tgtEl>
                                      </p:cBhvr>
                                    </p:animEffect>
                                  </p:childTnLst>
                                </p:cTn>
                              </p:par>
                              <p:par>
                                <p:cTn id="49" presetID="55" presetClass="entr" presetSubtype="0" fill="hold" grpId="0" nodeType="withEffect">
                                  <p:stCondLst>
                                    <p:cond delay="0"/>
                                  </p:stCondLst>
                                  <p:childTnLst>
                                    <p:set>
                                      <p:cBhvr>
                                        <p:cTn id="50" dur="1" fill="hold">
                                          <p:stCondLst>
                                            <p:cond delay="0"/>
                                          </p:stCondLst>
                                        </p:cTn>
                                        <p:tgtEl>
                                          <p:spTgt spid="41"/>
                                        </p:tgtEl>
                                        <p:attrNameLst>
                                          <p:attrName>style.visibility</p:attrName>
                                        </p:attrNameLst>
                                      </p:cBhvr>
                                      <p:to>
                                        <p:strVal val="visible"/>
                                      </p:to>
                                    </p:set>
                                    <p:anim calcmode="lin" valueType="num">
                                      <p:cBhvr>
                                        <p:cTn id="51" dur="1000" fill="hold"/>
                                        <p:tgtEl>
                                          <p:spTgt spid="41"/>
                                        </p:tgtEl>
                                        <p:attrNameLst>
                                          <p:attrName>ppt_w</p:attrName>
                                        </p:attrNameLst>
                                      </p:cBhvr>
                                      <p:tavLst>
                                        <p:tav tm="0">
                                          <p:val>
                                            <p:strVal val="#ppt_w*0.70"/>
                                          </p:val>
                                        </p:tav>
                                        <p:tav tm="100000">
                                          <p:val>
                                            <p:strVal val="#ppt_w"/>
                                          </p:val>
                                        </p:tav>
                                      </p:tavLst>
                                    </p:anim>
                                    <p:anim calcmode="lin" valueType="num">
                                      <p:cBhvr>
                                        <p:cTn id="52" dur="1000" fill="hold"/>
                                        <p:tgtEl>
                                          <p:spTgt spid="41"/>
                                        </p:tgtEl>
                                        <p:attrNameLst>
                                          <p:attrName>ppt_h</p:attrName>
                                        </p:attrNameLst>
                                      </p:cBhvr>
                                      <p:tavLst>
                                        <p:tav tm="0">
                                          <p:val>
                                            <p:strVal val="#ppt_h"/>
                                          </p:val>
                                        </p:tav>
                                        <p:tav tm="100000">
                                          <p:val>
                                            <p:strVal val="#ppt_h"/>
                                          </p:val>
                                        </p:tav>
                                      </p:tavLst>
                                    </p:anim>
                                    <p:animEffect transition="in" filter="fade">
                                      <p:cBhvr>
                                        <p:cTn id="53" dur="1000"/>
                                        <p:tgtEl>
                                          <p:spTgt spid="41"/>
                                        </p:tgtEl>
                                      </p:cBhvr>
                                    </p:animEffect>
                                  </p:childTnLst>
                                </p:cTn>
                              </p:par>
                              <p:par>
                                <p:cTn id="54" presetID="55" presetClass="entr" presetSubtype="0" fill="hold" nodeType="withEffect">
                                  <p:stCondLst>
                                    <p:cond delay="0"/>
                                  </p:stCondLst>
                                  <p:childTnLst>
                                    <p:set>
                                      <p:cBhvr>
                                        <p:cTn id="55" dur="1" fill="hold">
                                          <p:stCondLst>
                                            <p:cond delay="0"/>
                                          </p:stCondLst>
                                        </p:cTn>
                                        <p:tgtEl>
                                          <p:spTgt spid="29"/>
                                        </p:tgtEl>
                                        <p:attrNameLst>
                                          <p:attrName>style.visibility</p:attrName>
                                        </p:attrNameLst>
                                      </p:cBhvr>
                                      <p:to>
                                        <p:strVal val="visible"/>
                                      </p:to>
                                    </p:set>
                                    <p:anim calcmode="lin" valueType="num">
                                      <p:cBhvr>
                                        <p:cTn id="56" dur="1000" fill="hold"/>
                                        <p:tgtEl>
                                          <p:spTgt spid="29"/>
                                        </p:tgtEl>
                                        <p:attrNameLst>
                                          <p:attrName>ppt_w</p:attrName>
                                        </p:attrNameLst>
                                      </p:cBhvr>
                                      <p:tavLst>
                                        <p:tav tm="0">
                                          <p:val>
                                            <p:strVal val="#ppt_w*0.70"/>
                                          </p:val>
                                        </p:tav>
                                        <p:tav tm="100000">
                                          <p:val>
                                            <p:strVal val="#ppt_w"/>
                                          </p:val>
                                        </p:tav>
                                      </p:tavLst>
                                    </p:anim>
                                    <p:anim calcmode="lin" valueType="num">
                                      <p:cBhvr>
                                        <p:cTn id="57" dur="1000" fill="hold"/>
                                        <p:tgtEl>
                                          <p:spTgt spid="29"/>
                                        </p:tgtEl>
                                        <p:attrNameLst>
                                          <p:attrName>ppt_h</p:attrName>
                                        </p:attrNameLst>
                                      </p:cBhvr>
                                      <p:tavLst>
                                        <p:tav tm="0">
                                          <p:val>
                                            <p:strVal val="#ppt_h"/>
                                          </p:val>
                                        </p:tav>
                                        <p:tav tm="100000">
                                          <p:val>
                                            <p:strVal val="#ppt_h"/>
                                          </p:val>
                                        </p:tav>
                                      </p:tavLst>
                                    </p:anim>
                                    <p:animEffect transition="in" filter="fade">
                                      <p:cBhvr>
                                        <p:cTn id="58" dur="1000"/>
                                        <p:tgtEl>
                                          <p:spTgt spid="29"/>
                                        </p:tgtEl>
                                      </p:cBhvr>
                                    </p:animEffect>
                                  </p:childTnLst>
                                </p:cTn>
                              </p:par>
                              <p:par>
                                <p:cTn id="59" presetID="55" presetClass="entr" presetSubtype="0" fill="hold" grpId="0" nodeType="with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1000" fill="hold"/>
                                        <p:tgtEl>
                                          <p:spTgt spid="42"/>
                                        </p:tgtEl>
                                        <p:attrNameLst>
                                          <p:attrName>ppt_w</p:attrName>
                                        </p:attrNameLst>
                                      </p:cBhvr>
                                      <p:tavLst>
                                        <p:tav tm="0">
                                          <p:val>
                                            <p:strVal val="#ppt_w*0.70"/>
                                          </p:val>
                                        </p:tav>
                                        <p:tav tm="100000">
                                          <p:val>
                                            <p:strVal val="#ppt_w"/>
                                          </p:val>
                                        </p:tav>
                                      </p:tavLst>
                                    </p:anim>
                                    <p:anim calcmode="lin" valueType="num">
                                      <p:cBhvr>
                                        <p:cTn id="62" dur="1000" fill="hold"/>
                                        <p:tgtEl>
                                          <p:spTgt spid="42"/>
                                        </p:tgtEl>
                                        <p:attrNameLst>
                                          <p:attrName>ppt_h</p:attrName>
                                        </p:attrNameLst>
                                      </p:cBhvr>
                                      <p:tavLst>
                                        <p:tav tm="0">
                                          <p:val>
                                            <p:strVal val="#ppt_h"/>
                                          </p:val>
                                        </p:tav>
                                        <p:tav tm="100000">
                                          <p:val>
                                            <p:strVal val="#ppt_h"/>
                                          </p:val>
                                        </p:tav>
                                      </p:tavLst>
                                    </p:anim>
                                    <p:animEffect transition="in" filter="fade">
                                      <p:cBhvr>
                                        <p:cTn id="63" dur="1000"/>
                                        <p:tgtEl>
                                          <p:spTgt spid="42"/>
                                        </p:tgtEl>
                                      </p:cBhvr>
                                    </p:animEffect>
                                  </p:childTnLst>
                                </p:cTn>
                              </p:par>
                              <p:par>
                                <p:cTn id="64" presetID="55" presetClass="entr" presetSubtype="0" fill="hold" nodeType="withEffect">
                                  <p:stCondLst>
                                    <p:cond delay="0"/>
                                  </p:stCondLst>
                                  <p:childTnLst>
                                    <p:set>
                                      <p:cBhvr>
                                        <p:cTn id="65" dur="1" fill="hold">
                                          <p:stCondLst>
                                            <p:cond delay="0"/>
                                          </p:stCondLst>
                                        </p:cTn>
                                        <p:tgtEl>
                                          <p:spTgt spid="27"/>
                                        </p:tgtEl>
                                        <p:attrNameLst>
                                          <p:attrName>style.visibility</p:attrName>
                                        </p:attrNameLst>
                                      </p:cBhvr>
                                      <p:to>
                                        <p:strVal val="visible"/>
                                      </p:to>
                                    </p:set>
                                    <p:anim calcmode="lin" valueType="num">
                                      <p:cBhvr>
                                        <p:cTn id="66" dur="1000" fill="hold"/>
                                        <p:tgtEl>
                                          <p:spTgt spid="27"/>
                                        </p:tgtEl>
                                        <p:attrNameLst>
                                          <p:attrName>ppt_w</p:attrName>
                                        </p:attrNameLst>
                                      </p:cBhvr>
                                      <p:tavLst>
                                        <p:tav tm="0">
                                          <p:val>
                                            <p:strVal val="#ppt_w*0.70"/>
                                          </p:val>
                                        </p:tav>
                                        <p:tav tm="100000">
                                          <p:val>
                                            <p:strVal val="#ppt_w"/>
                                          </p:val>
                                        </p:tav>
                                      </p:tavLst>
                                    </p:anim>
                                    <p:anim calcmode="lin" valueType="num">
                                      <p:cBhvr>
                                        <p:cTn id="67" dur="1000" fill="hold"/>
                                        <p:tgtEl>
                                          <p:spTgt spid="27"/>
                                        </p:tgtEl>
                                        <p:attrNameLst>
                                          <p:attrName>ppt_h</p:attrName>
                                        </p:attrNameLst>
                                      </p:cBhvr>
                                      <p:tavLst>
                                        <p:tav tm="0">
                                          <p:val>
                                            <p:strVal val="#ppt_h"/>
                                          </p:val>
                                        </p:tav>
                                        <p:tav tm="100000">
                                          <p:val>
                                            <p:strVal val="#ppt_h"/>
                                          </p:val>
                                        </p:tav>
                                      </p:tavLst>
                                    </p:anim>
                                    <p:animEffect transition="in" filter="fade">
                                      <p:cBhvr>
                                        <p:cTn id="68" dur="1000"/>
                                        <p:tgtEl>
                                          <p:spTgt spid="27"/>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nodeType="clickEffect">
                                  <p:stCondLst>
                                    <p:cond delay="0"/>
                                  </p:stCondLst>
                                  <p:childTnLst>
                                    <p:set>
                                      <p:cBhvr>
                                        <p:cTn id="72" dur="1" fill="hold">
                                          <p:stCondLst>
                                            <p:cond delay="0"/>
                                          </p:stCondLst>
                                        </p:cTn>
                                        <p:tgtEl>
                                          <p:spTgt spid="28"/>
                                        </p:tgtEl>
                                        <p:attrNameLst>
                                          <p:attrName>style.visibility</p:attrName>
                                        </p:attrNameLst>
                                      </p:cBhvr>
                                      <p:to>
                                        <p:strVal val="hidden"/>
                                      </p:to>
                                    </p:set>
                                  </p:childTnLst>
                                </p:cTn>
                              </p:par>
                              <p:par>
                                <p:cTn id="73" presetID="1" presetClass="exit" presetSubtype="0" fill="hold" nodeType="withEffect">
                                  <p:stCondLst>
                                    <p:cond delay="0"/>
                                  </p:stCondLst>
                                  <p:childTnLst>
                                    <p:set>
                                      <p:cBhvr>
                                        <p:cTn id="74" dur="1" fill="hold">
                                          <p:stCondLst>
                                            <p:cond delay="0"/>
                                          </p:stCondLst>
                                        </p:cTn>
                                        <p:tgtEl>
                                          <p:spTgt spid="29"/>
                                        </p:tgtEl>
                                        <p:attrNameLst>
                                          <p:attrName>style.visibility</p:attrName>
                                        </p:attrNameLst>
                                      </p:cBhvr>
                                      <p:to>
                                        <p:strVal val="hidden"/>
                                      </p:to>
                                    </p:set>
                                  </p:childTnLst>
                                </p:cTn>
                              </p:par>
                              <p:par>
                                <p:cTn id="75" presetID="1" presetClass="exit" presetSubtype="0" fill="hold" nodeType="withEffect">
                                  <p:stCondLst>
                                    <p:cond delay="0"/>
                                  </p:stCondLst>
                                  <p:childTnLst>
                                    <p:set>
                                      <p:cBhvr>
                                        <p:cTn id="76" dur="1" fill="hold">
                                          <p:stCondLst>
                                            <p:cond delay="0"/>
                                          </p:stCondLst>
                                        </p:cTn>
                                        <p:tgtEl>
                                          <p:spTgt spid="27"/>
                                        </p:tgtEl>
                                        <p:attrNameLst>
                                          <p:attrName>style.visibility</p:attrName>
                                        </p:attrNameLst>
                                      </p:cBhvr>
                                      <p:to>
                                        <p:strVal val="hidden"/>
                                      </p:to>
                                    </p:set>
                                  </p:childTnLst>
                                </p:cTn>
                              </p:par>
                              <p:par>
                                <p:cTn id="77" presetID="1" presetClass="entr" presetSubtype="0" fill="hold" nodeType="with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4"/>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4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7" presetClass="entr" presetSubtype="4" fill="hold" grpId="0" nodeType="clickEffect">
                                  <p:stCondLst>
                                    <p:cond delay="0"/>
                                  </p:stCondLst>
                                  <p:childTnLst>
                                    <p:set>
                                      <p:cBhvr>
                                        <p:cTn id="86" dur="1" fill="hold">
                                          <p:stCondLst>
                                            <p:cond delay="0"/>
                                          </p:stCondLst>
                                        </p:cTn>
                                        <p:tgtEl>
                                          <p:spTgt spid="48"/>
                                        </p:tgtEl>
                                        <p:attrNameLst>
                                          <p:attrName>style.visibility</p:attrName>
                                        </p:attrNameLst>
                                      </p:cBhvr>
                                      <p:to>
                                        <p:strVal val="visible"/>
                                      </p:to>
                                    </p:set>
                                    <p:anim calcmode="lin" valueType="num">
                                      <p:cBhvr additive="base">
                                        <p:cTn id="87" dur="1000" fill="hold"/>
                                        <p:tgtEl>
                                          <p:spTgt spid="48"/>
                                        </p:tgtEl>
                                        <p:attrNameLst>
                                          <p:attrName>ppt_x</p:attrName>
                                        </p:attrNameLst>
                                      </p:cBhvr>
                                      <p:tavLst>
                                        <p:tav tm="0">
                                          <p:val>
                                            <p:strVal val="#ppt_x"/>
                                          </p:val>
                                        </p:tav>
                                        <p:tav tm="100000">
                                          <p:val>
                                            <p:strVal val="#ppt_x"/>
                                          </p:val>
                                        </p:tav>
                                      </p:tavLst>
                                    </p:anim>
                                    <p:anim calcmode="lin" valueType="num">
                                      <p:cBhvr additive="base">
                                        <p:cTn id="88" dur="1000" fill="hold"/>
                                        <p:tgtEl>
                                          <p:spTgt spid="48"/>
                                        </p:tgtEl>
                                        <p:attrNameLst>
                                          <p:attrName>ppt_y</p:attrName>
                                        </p:attrNameLst>
                                      </p:cBhvr>
                                      <p:tavLst>
                                        <p:tav tm="0">
                                          <p:val>
                                            <p:strVal val="1+#ppt_h/2"/>
                                          </p:val>
                                        </p:tav>
                                        <p:tav tm="100000">
                                          <p:val>
                                            <p:strVal val="#ppt_y"/>
                                          </p:val>
                                        </p:tav>
                                      </p:tavLst>
                                    </p:anim>
                                  </p:childTnLst>
                                </p:cTn>
                              </p:par>
                              <p:par>
                                <p:cTn id="89" presetID="29" presetClass="entr" presetSubtype="0" fill="hold" nodeType="withEffect">
                                  <p:stCondLst>
                                    <p:cond delay="0"/>
                                  </p:stCondLst>
                                  <p:childTnLst>
                                    <p:set>
                                      <p:cBhvr>
                                        <p:cTn id="90" dur="1" fill="hold">
                                          <p:stCondLst>
                                            <p:cond delay="0"/>
                                          </p:stCondLst>
                                        </p:cTn>
                                        <p:tgtEl>
                                          <p:spTgt spid="50"/>
                                        </p:tgtEl>
                                        <p:attrNameLst>
                                          <p:attrName>style.visibility</p:attrName>
                                        </p:attrNameLst>
                                      </p:cBhvr>
                                      <p:to>
                                        <p:strVal val="visible"/>
                                      </p:to>
                                    </p:set>
                                    <p:anim calcmode="lin" valueType="num">
                                      <p:cBhvr>
                                        <p:cTn id="91" dur="1000" fill="hold"/>
                                        <p:tgtEl>
                                          <p:spTgt spid="50"/>
                                        </p:tgtEl>
                                        <p:attrNameLst>
                                          <p:attrName>ppt_x</p:attrName>
                                        </p:attrNameLst>
                                      </p:cBhvr>
                                      <p:tavLst>
                                        <p:tav tm="0">
                                          <p:val>
                                            <p:strVal val="#ppt_x-.2"/>
                                          </p:val>
                                        </p:tav>
                                        <p:tav tm="100000">
                                          <p:val>
                                            <p:strVal val="#ppt_x"/>
                                          </p:val>
                                        </p:tav>
                                      </p:tavLst>
                                    </p:anim>
                                    <p:anim calcmode="lin" valueType="num">
                                      <p:cBhvr>
                                        <p:cTn id="92" dur="1000" fill="hold"/>
                                        <p:tgtEl>
                                          <p:spTgt spid="50"/>
                                        </p:tgtEl>
                                        <p:attrNameLst>
                                          <p:attrName>ppt_y</p:attrName>
                                        </p:attrNameLst>
                                      </p:cBhvr>
                                      <p:tavLst>
                                        <p:tav tm="0">
                                          <p:val>
                                            <p:strVal val="#ppt_y"/>
                                          </p:val>
                                        </p:tav>
                                        <p:tav tm="100000">
                                          <p:val>
                                            <p:strVal val="#ppt_y"/>
                                          </p:val>
                                        </p:tav>
                                      </p:tavLst>
                                    </p:anim>
                                    <p:animEffect transition="in" filter="wipe(right)" prLst="gradientSize: 0.1">
                                      <p:cBhvr>
                                        <p:cTn id="93" dur="1000"/>
                                        <p:tgtEl>
                                          <p:spTgt spid="50"/>
                                        </p:tgtEl>
                                      </p:cBhvr>
                                    </p:animEffect>
                                  </p:childTnLst>
                                </p:cTn>
                              </p:par>
                              <p:par>
                                <p:cTn id="94" presetID="29" presetClass="entr" presetSubtype="0" fill="hold" grpId="0" nodeType="withEffect">
                                  <p:stCondLst>
                                    <p:cond delay="0"/>
                                  </p:stCondLst>
                                  <p:childTnLst>
                                    <p:set>
                                      <p:cBhvr>
                                        <p:cTn id="95" dur="1" fill="hold">
                                          <p:stCondLst>
                                            <p:cond delay="0"/>
                                          </p:stCondLst>
                                        </p:cTn>
                                        <p:tgtEl>
                                          <p:spTgt spid="49"/>
                                        </p:tgtEl>
                                        <p:attrNameLst>
                                          <p:attrName>style.visibility</p:attrName>
                                        </p:attrNameLst>
                                      </p:cBhvr>
                                      <p:to>
                                        <p:strVal val="visible"/>
                                      </p:to>
                                    </p:set>
                                    <p:anim calcmode="lin" valueType="num">
                                      <p:cBhvr>
                                        <p:cTn id="96" dur="1000" fill="hold"/>
                                        <p:tgtEl>
                                          <p:spTgt spid="49"/>
                                        </p:tgtEl>
                                        <p:attrNameLst>
                                          <p:attrName>ppt_x</p:attrName>
                                        </p:attrNameLst>
                                      </p:cBhvr>
                                      <p:tavLst>
                                        <p:tav tm="0">
                                          <p:val>
                                            <p:strVal val="#ppt_x-.2"/>
                                          </p:val>
                                        </p:tav>
                                        <p:tav tm="100000">
                                          <p:val>
                                            <p:strVal val="#ppt_x"/>
                                          </p:val>
                                        </p:tav>
                                      </p:tavLst>
                                    </p:anim>
                                    <p:anim calcmode="lin" valueType="num">
                                      <p:cBhvr>
                                        <p:cTn id="97" dur="1000" fill="hold"/>
                                        <p:tgtEl>
                                          <p:spTgt spid="49"/>
                                        </p:tgtEl>
                                        <p:attrNameLst>
                                          <p:attrName>ppt_y</p:attrName>
                                        </p:attrNameLst>
                                      </p:cBhvr>
                                      <p:tavLst>
                                        <p:tav tm="0">
                                          <p:val>
                                            <p:strVal val="#ppt_y"/>
                                          </p:val>
                                        </p:tav>
                                        <p:tav tm="100000">
                                          <p:val>
                                            <p:strVal val="#ppt_y"/>
                                          </p:val>
                                        </p:tav>
                                      </p:tavLst>
                                    </p:anim>
                                    <p:animEffect transition="in" filter="wipe(right)" prLst="gradientSize: 0.1">
                                      <p:cBhvr>
                                        <p:cTn id="98"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26" grpId="0" animBg="1"/>
      <p:bldP spid="41" grpId="0" animBg="1"/>
      <p:bldP spid="42" grpId="0" animBg="1"/>
      <p:bldP spid="48" grpId="0" animBg="1"/>
      <p:bldP spid="4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Image 38" descr="Point d'interrogation.jpg"/>
          <p:cNvPicPr>
            <a:picLocks noChangeAspect="1"/>
          </p:cNvPicPr>
          <p:nvPr/>
        </p:nvPicPr>
        <p:blipFill>
          <a:blip r:embed="rId2" cstate="print"/>
          <a:stretch>
            <a:fillRect/>
          </a:stretch>
        </p:blipFill>
        <p:spPr>
          <a:xfrm>
            <a:off x="3643306" y="3500438"/>
            <a:ext cx="2652101" cy="1368562"/>
          </a:xfrm>
          <a:prstGeom prst="ellipse">
            <a:avLst/>
          </a:prstGeom>
        </p:spPr>
      </p:pic>
      <p:sp>
        <p:nvSpPr>
          <p:cNvPr id="2" name="Titre 1"/>
          <p:cNvSpPr>
            <a:spLocks noGrp="1"/>
          </p:cNvSpPr>
          <p:nvPr>
            <p:ph type="title"/>
          </p:nvPr>
        </p:nvSpPr>
        <p:spPr>
          <a:xfrm>
            <a:off x="285720" y="274638"/>
            <a:ext cx="8401080" cy="654032"/>
          </a:xfrm>
        </p:spPr>
        <p:txBody>
          <a:bodyPr>
            <a:noAutofit/>
          </a:bodyPr>
          <a:lstStyle/>
          <a:p>
            <a:r>
              <a:rPr lang="fr-FR" sz="3000" b="1" dirty="0">
                <a:solidFill>
                  <a:schemeClr val="tx1"/>
                </a:solidFill>
              </a:rPr>
              <a:t>Les branches de l’IAD</a:t>
            </a:r>
          </a:p>
        </p:txBody>
      </p:sp>
      <p:sp>
        <p:nvSpPr>
          <p:cNvPr id="7" name="Espace réservé du pied de page 6"/>
          <p:cNvSpPr>
            <a:spLocks noGrp="1"/>
          </p:cNvSpPr>
          <p:nvPr>
            <p:ph type="ftr" sz="quarter" idx="11"/>
          </p:nvPr>
        </p:nvSpPr>
        <p:spPr/>
        <p:txBody>
          <a:bodyPr/>
          <a:lstStyle/>
          <a:p>
            <a:r>
              <a:rPr lang="fr-BE"/>
              <a:t>Dr. MARIR Toufik</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9</a:t>
            </a:fld>
            <a:endParaRPr lang="fr-BE"/>
          </a:p>
        </p:txBody>
      </p:sp>
      <p:sp>
        <p:nvSpPr>
          <p:cNvPr id="3" name="Espace réservé du contenu 2"/>
          <p:cNvSpPr>
            <a:spLocks noGrp="1"/>
          </p:cNvSpPr>
          <p:nvPr>
            <p:ph sz="quarter" idx="1"/>
          </p:nvPr>
        </p:nvSpPr>
        <p:spPr>
          <a:xfrm>
            <a:off x="428596" y="1142984"/>
            <a:ext cx="8258204" cy="4876816"/>
          </a:xfrm>
        </p:spPr>
        <p:txBody>
          <a:bodyPr>
            <a:normAutofit/>
          </a:bodyPr>
          <a:lstStyle/>
          <a:p>
            <a:r>
              <a:rPr lang="fr-FR" b="1" dirty="0"/>
              <a:t>Les branches de l’IAD</a:t>
            </a:r>
          </a:p>
          <a:p>
            <a:pPr marL="514350" indent="19050">
              <a:buFont typeface="+mj-lt"/>
              <a:buAutoNum type="arabicPeriod" startAt="2"/>
            </a:pPr>
            <a:r>
              <a:rPr lang="fr-FR" dirty="0"/>
              <a:t> Les Systèmes Multi-Agents (SMA)</a:t>
            </a:r>
          </a:p>
          <a:p>
            <a:pPr>
              <a:buNone/>
            </a:pPr>
            <a:endParaRPr lang="fr-FR" dirty="0"/>
          </a:p>
          <a:p>
            <a:pPr marL="514350" indent="19050">
              <a:buNone/>
            </a:pPr>
            <a:endParaRPr lang="fr-FR" dirty="0"/>
          </a:p>
        </p:txBody>
      </p:sp>
      <p:grpSp>
        <p:nvGrpSpPr>
          <p:cNvPr id="4" name="Groupe 31"/>
          <p:cNvGrpSpPr/>
          <p:nvPr/>
        </p:nvGrpSpPr>
        <p:grpSpPr>
          <a:xfrm>
            <a:off x="7358082" y="4929198"/>
            <a:ext cx="396000" cy="1185190"/>
            <a:chOff x="6143636" y="3000372"/>
            <a:chExt cx="396000" cy="1185190"/>
          </a:xfrm>
        </p:grpSpPr>
        <p:sp>
          <p:nvSpPr>
            <p:cNvPr id="30" name="Ellipse 29"/>
            <p:cNvSpPr/>
            <p:nvPr/>
          </p:nvSpPr>
          <p:spPr>
            <a:xfrm>
              <a:off x="6143636" y="3000372"/>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1" name="Rectangle 30"/>
            <p:cNvSpPr/>
            <p:nvPr/>
          </p:nvSpPr>
          <p:spPr>
            <a:xfrm>
              <a:off x="6143636" y="3357562"/>
              <a:ext cx="396000" cy="82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pSp>
        <p:nvGrpSpPr>
          <p:cNvPr id="5" name="Groupe 32"/>
          <p:cNvGrpSpPr/>
          <p:nvPr/>
        </p:nvGrpSpPr>
        <p:grpSpPr>
          <a:xfrm>
            <a:off x="1285852" y="2500306"/>
            <a:ext cx="396000" cy="1185190"/>
            <a:chOff x="6143636" y="3000372"/>
            <a:chExt cx="396000" cy="1185190"/>
          </a:xfrm>
        </p:grpSpPr>
        <p:sp>
          <p:nvSpPr>
            <p:cNvPr id="34" name="Ellipse 33"/>
            <p:cNvSpPr/>
            <p:nvPr/>
          </p:nvSpPr>
          <p:spPr>
            <a:xfrm>
              <a:off x="6143636" y="3000372"/>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5" name="Rectangle 34"/>
            <p:cNvSpPr/>
            <p:nvPr/>
          </p:nvSpPr>
          <p:spPr>
            <a:xfrm>
              <a:off x="6143636" y="3357562"/>
              <a:ext cx="396000" cy="82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pSp>
        <p:nvGrpSpPr>
          <p:cNvPr id="9" name="Groupe 35"/>
          <p:cNvGrpSpPr/>
          <p:nvPr/>
        </p:nvGrpSpPr>
        <p:grpSpPr>
          <a:xfrm>
            <a:off x="1357290" y="4714884"/>
            <a:ext cx="396000" cy="1185190"/>
            <a:chOff x="6143636" y="3000372"/>
            <a:chExt cx="396000" cy="1185190"/>
          </a:xfrm>
        </p:grpSpPr>
        <p:sp>
          <p:nvSpPr>
            <p:cNvPr id="37" name="Ellipse 36"/>
            <p:cNvSpPr/>
            <p:nvPr/>
          </p:nvSpPr>
          <p:spPr>
            <a:xfrm>
              <a:off x="6143636" y="3000372"/>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8" name="Rectangle 37"/>
            <p:cNvSpPr/>
            <p:nvPr/>
          </p:nvSpPr>
          <p:spPr>
            <a:xfrm>
              <a:off x="6143636" y="3357562"/>
              <a:ext cx="396000" cy="82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pic>
        <p:nvPicPr>
          <p:cNvPr id="50" name="Image 49" descr="Empoule.jpeg"/>
          <p:cNvPicPr>
            <a:picLocks noChangeAspect="1"/>
          </p:cNvPicPr>
          <p:nvPr/>
        </p:nvPicPr>
        <p:blipFill>
          <a:blip r:embed="rId3" cstate="print"/>
          <a:stretch>
            <a:fillRect/>
          </a:stretch>
        </p:blipFill>
        <p:spPr>
          <a:xfrm>
            <a:off x="4429124" y="3429000"/>
            <a:ext cx="1143008" cy="1311627"/>
          </a:xfrm>
          <a:prstGeom prst="rect">
            <a:avLst/>
          </a:prstGeom>
        </p:spPr>
      </p:pic>
      <p:grpSp>
        <p:nvGrpSpPr>
          <p:cNvPr id="32" name="Groupe 35"/>
          <p:cNvGrpSpPr/>
          <p:nvPr/>
        </p:nvGrpSpPr>
        <p:grpSpPr>
          <a:xfrm>
            <a:off x="7358082" y="2143116"/>
            <a:ext cx="396000" cy="1185190"/>
            <a:chOff x="6143636" y="3000372"/>
            <a:chExt cx="396000" cy="1185190"/>
          </a:xfrm>
        </p:grpSpPr>
        <p:sp>
          <p:nvSpPr>
            <p:cNvPr id="33" name="Ellipse 32"/>
            <p:cNvSpPr/>
            <p:nvPr/>
          </p:nvSpPr>
          <p:spPr>
            <a:xfrm>
              <a:off x="6143636" y="3000372"/>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6" name="Rectangle 35"/>
            <p:cNvSpPr/>
            <p:nvPr/>
          </p:nvSpPr>
          <p:spPr>
            <a:xfrm>
              <a:off x="6143636" y="3357562"/>
              <a:ext cx="396000" cy="82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pic>
        <p:nvPicPr>
          <p:cNvPr id="47" name="Image 46" descr="but.jpeg"/>
          <p:cNvPicPr>
            <a:picLocks noChangeAspect="1"/>
          </p:cNvPicPr>
          <p:nvPr/>
        </p:nvPicPr>
        <p:blipFill>
          <a:blip r:embed="rId4" cstate="print"/>
          <a:stretch>
            <a:fillRect/>
          </a:stretch>
        </p:blipFill>
        <p:spPr>
          <a:xfrm>
            <a:off x="2357422" y="2071678"/>
            <a:ext cx="1071563" cy="1071563"/>
          </a:xfrm>
          <a:prstGeom prst="rect">
            <a:avLst/>
          </a:prstGeom>
        </p:spPr>
      </p:pic>
      <p:sp>
        <p:nvSpPr>
          <p:cNvPr id="46" name="Pensées 45"/>
          <p:cNvSpPr/>
          <p:nvPr/>
        </p:nvSpPr>
        <p:spPr>
          <a:xfrm>
            <a:off x="2143108" y="2071678"/>
            <a:ext cx="1857388" cy="928694"/>
          </a:xfrm>
          <a:prstGeom prst="cloudCallout">
            <a:avLst>
              <a:gd name="adj1" fmla="val -70154"/>
              <a:gd name="adj2" fmla="val 27293"/>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1" name="Image 50" descr="plan.jpeg"/>
          <p:cNvPicPr>
            <a:picLocks noChangeAspect="1"/>
          </p:cNvPicPr>
          <p:nvPr/>
        </p:nvPicPr>
        <p:blipFill>
          <a:blip r:embed="rId5" cstate="print"/>
          <a:stretch>
            <a:fillRect/>
          </a:stretch>
        </p:blipFill>
        <p:spPr>
          <a:xfrm>
            <a:off x="2000232" y="3714752"/>
            <a:ext cx="857256" cy="857256"/>
          </a:xfrm>
          <a:prstGeom prst="rect">
            <a:avLst/>
          </a:prstGeom>
        </p:spPr>
      </p:pic>
      <p:sp>
        <p:nvSpPr>
          <p:cNvPr id="41" name="Pensées 40"/>
          <p:cNvSpPr/>
          <p:nvPr/>
        </p:nvSpPr>
        <p:spPr>
          <a:xfrm>
            <a:off x="1571604" y="3714752"/>
            <a:ext cx="1857388" cy="928694"/>
          </a:xfrm>
          <a:prstGeom prst="cloudCallout">
            <a:avLst>
              <a:gd name="adj1" fmla="val -37334"/>
              <a:gd name="adj2" fmla="val 68318"/>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3" name="Image 52" descr="ressources.jpeg"/>
          <p:cNvPicPr>
            <a:picLocks noChangeAspect="1"/>
          </p:cNvPicPr>
          <p:nvPr/>
        </p:nvPicPr>
        <p:blipFill>
          <a:blip r:embed="rId6" cstate="print"/>
          <a:stretch>
            <a:fillRect/>
          </a:stretch>
        </p:blipFill>
        <p:spPr>
          <a:xfrm>
            <a:off x="5643570" y="1714488"/>
            <a:ext cx="801427" cy="951952"/>
          </a:xfrm>
          <a:prstGeom prst="rect">
            <a:avLst/>
          </a:prstGeom>
        </p:spPr>
      </p:pic>
      <p:sp>
        <p:nvSpPr>
          <p:cNvPr id="52" name="Pensées 51"/>
          <p:cNvSpPr/>
          <p:nvPr/>
        </p:nvSpPr>
        <p:spPr>
          <a:xfrm rot="10800000">
            <a:off x="5072066" y="1571612"/>
            <a:ext cx="2000264" cy="1143008"/>
          </a:xfrm>
          <a:prstGeom prst="cloudCallout">
            <a:avLst>
              <a:gd name="adj1" fmla="val -62769"/>
              <a:gd name="adj2" fmla="val -35066"/>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Pensées 53"/>
          <p:cNvSpPr/>
          <p:nvPr/>
        </p:nvSpPr>
        <p:spPr>
          <a:xfrm rot="10800000">
            <a:off x="4714876" y="4929198"/>
            <a:ext cx="2000264" cy="1357322"/>
          </a:xfrm>
          <a:prstGeom prst="cloudCallout">
            <a:avLst>
              <a:gd name="adj1" fmla="val -74959"/>
              <a:gd name="adj2" fmla="val 30267"/>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6" name="Image 55" descr="mail.jpeg"/>
          <p:cNvPicPr>
            <a:picLocks noChangeAspect="1"/>
          </p:cNvPicPr>
          <p:nvPr/>
        </p:nvPicPr>
        <p:blipFill>
          <a:blip r:embed="rId7" cstate="print"/>
          <a:stretch>
            <a:fillRect/>
          </a:stretch>
        </p:blipFill>
        <p:spPr>
          <a:xfrm>
            <a:off x="5572132" y="5357826"/>
            <a:ext cx="914400" cy="762000"/>
          </a:xfrm>
          <a:prstGeom prst="rect">
            <a:avLst/>
          </a:prstGeom>
        </p:spPr>
      </p:pic>
      <p:pic>
        <p:nvPicPr>
          <p:cNvPr id="55" name="Image 54" descr="telephone.png"/>
          <p:cNvPicPr>
            <a:picLocks noChangeAspect="1"/>
          </p:cNvPicPr>
          <p:nvPr/>
        </p:nvPicPr>
        <p:blipFill>
          <a:blip r:embed="rId8" cstate="print"/>
          <a:stretch>
            <a:fillRect/>
          </a:stretch>
        </p:blipFill>
        <p:spPr>
          <a:xfrm>
            <a:off x="5072066" y="5143512"/>
            <a:ext cx="642942" cy="606759"/>
          </a:xfrm>
          <a:prstGeom prst="rect">
            <a:avLst/>
          </a:prstGeom>
        </p:spPr>
      </p:pic>
      <p:sp>
        <p:nvSpPr>
          <p:cNvPr id="57" name="Double flèche horizontale 56"/>
          <p:cNvSpPr/>
          <p:nvPr/>
        </p:nvSpPr>
        <p:spPr>
          <a:xfrm>
            <a:off x="1928794" y="5286388"/>
            <a:ext cx="5286412" cy="42862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Double flèche verticale 58"/>
          <p:cNvSpPr/>
          <p:nvPr/>
        </p:nvSpPr>
        <p:spPr>
          <a:xfrm>
            <a:off x="7429520" y="3500438"/>
            <a:ext cx="357190" cy="114300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9"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ppt_x</p:attrName>
                                        </p:attrNameLst>
                                      </p:cBhvr>
                                      <p:tavLst>
                                        <p:tav tm="0">
                                          <p:val>
                                            <p:strVal val="#ppt_x-.2"/>
                                          </p:val>
                                        </p:tav>
                                        <p:tav tm="100000">
                                          <p:val>
                                            <p:strVal val="#ppt_x"/>
                                          </p:val>
                                        </p:tav>
                                      </p:tavLst>
                                    </p:anim>
                                    <p:anim calcmode="lin" valueType="num">
                                      <p:cBhvr>
                                        <p:cTn id="12"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3" dur="1000"/>
                                        <p:tgtEl>
                                          <p:spTgt spid="5"/>
                                        </p:tgtEl>
                                      </p:cBhvr>
                                    </p:animEffect>
                                  </p:childTnLst>
                                </p:cTn>
                              </p:par>
                              <p:par>
                                <p:cTn id="14" presetID="29"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1000" fill="hold"/>
                                        <p:tgtEl>
                                          <p:spTgt spid="9"/>
                                        </p:tgtEl>
                                        <p:attrNameLst>
                                          <p:attrName>ppt_x</p:attrName>
                                        </p:attrNameLst>
                                      </p:cBhvr>
                                      <p:tavLst>
                                        <p:tav tm="0">
                                          <p:val>
                                            <p:strVal val="#ppt_x-.2"/>
                                          </p:val>
                                        </p:tav>
                                        <p:tav tm="100000">
                                          <p:val>
                                            <p:strVal val="#ppt_x"/>
                                          </p:val>
                                        </p:tav>
                                      </p:tavLst>
                                    </p:anim>
                                    <p:anim calcmode="lin" valueType="num">
                                      <p:cBhvr>
                                        <p:cTn id="17"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18" dur="1000"/>
                                        <p:tgtEl>
                                          <p:spTgt spid="9"/>
                                        </p:tgtEl>
                                      </p:cBhvr>
                                    </p:animEffect>
                                  </p:childTnLst>
                                </p:cTn>
                              </p:par>
                              <p:par>
                                <p:cTn id="19" presetID="29"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ppt_x</p:attrName>
                                        </p:attrNameLst>
                                      </p:cBhvr>
                                      <p:tavLst>
                                        <p:tav tm="0">
                                          <p:val>
                                            <p:strVal val="#ppt_x-.2"/>
                                          </p:val>
                                        </p:tav>
                                        <p:tav tm="100000">
                                          <p:val>
                                            <p:strVal val="#ppt_x"/>
                                          </p:val>
                                        </p:tav>
                                      </p:tavLst>
                                    </p:anim>
                                    <p:anim calcmode="lin" valueType="num">
                                      <p:cBhvr>
                                        <p:cTn id="22"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23" dur="1000"/>
                                        <p:tgtEl>
                                          <p:spTgt spid="4"/>
                                        </p:tgtEl>
                                      </p:cBhvr>
                                    </p:animEffect>
                                  </p:childTnLst>
                                </p:cTn>
                              </p:par>
                              <p:par>
                                <p:cTn id="24" presetID="29" presetClass="entr" presetSubtype="0" fill="hold" nodeType="withEffect">
                                  <p:stCondLst>
                                    <p:cond delay="0"/>
                                  </p:stCondLst>
                                  <p:childTnLst>
                                    <p:set>
                                      <p:cBhvr>
                                        <p:cTn id="25" dur="1" fill="hold">
                                          <p:stCondLst>
                                            <p:cond delay="0"/>
                                          </p:stCondLst>
                                        </p:cTn>
                                        <p:tgtEl>
                                          <p:spTgt spid="32"/>
                                        </p:tgtEl>
                                        <p:attrNameLst>
                                          <p:attrName>style.visibility</p:attrName>
                                        </p:attrNameLst>
                                      </p:cBhvr>
                                      <p:to>
                                        <p:strVal val="visible"/>
                                      </p:to>
                                    </p:set>
                                    <p:anim calcmode="lin" valueType="num">
                                      <p:cBhvr>
                                        <p:cTn id="26" dur="1000" fill="hold"/>
                                        <p:tgtEl>
                                          <p:spTgt spid="32"/>
                                        </p:tgtEl>
                                        <p:attrNameLst>
                                          <p:attrName>ppt_x</p:attrName>
                                        </p:attrNameLst>
                                      </p:cBhvr>
                                      <p:tavLst>
                                        <p:tav tm="0">
                                          <p:val>
                                            <p:strVal val="#ppt_x-.2"/>
                                          </p:val>
                                        </p:tav>
                                        <p:tav tm="100000">
                                          <p:val>
                                            <p:strVal val="#ppt_x"/>
                                          </p:val>
                                        </p:tav>
                                      </p:tavLst>
                                    </p:anim>
                                    <p:anim calcmode="lin" valueType="num">
                                      <p:cBhvr>
                                        <p:cTn id="27" dur="1000" fill="hold"/>
                                        <p:tgtEl>
                                          <p:spTgt spid="32"/>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2"/>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46"/>
                                        </p:tgtEl>
                                        <p:attrNameLst>
                                          <p:attrName>style.visibility</p:attrName>
                                        </p:attrNameLst>
                                      </p:cBhvr>
                                      <p:to>
                                        <p:strVal val="visible"/>
                                      </p:to>
                                    </p:set>
                                    <p:anim calcmode="lin" valueType="num">
                                      <p:cBhvr>
                                        <p:cTn id="33" dur="1000" fill="hold"/>
                                        <p:tgtEl>
                                          <p:spTgt spid="46"/>
                                        </p:tgtEl>
                                        <p:attrNameLst>
                                          <p:attrName>ppt_w</p:attrName>
                                        </p:attrNameLst>
                                      </p:cBhvr>
                                      <p:tavLst>
                                        <p:tav tm="0">
                                          <p:val>
                                            <p:strVal val="#ppt_w*0.70"/>
                                          </p:val>
                                        </p:tav>
                                        <p:tav tm="100000">
                                          <p:val>
                                            <p:strVal val="#ppt_w"/>
                                          </p:val>
                                        </p:tav>
                                      </p:tavLst>
                                    </p:anim>
                                    <p:anim calcmode="lin" valueType="num">
                                      <p:cBhvr>
                                        <p:cTn id="34" dur="1000" fill="hold"/>
                                        <p:tgtEl>
                                          <p:spTgt spid="46"/>
                                        </p:tgtEl>
                                        <p:attrNameLst>
                                          <p:attrName>ppt_h</p:attrName>
                                        </p:attrNameLst>
                                      </p:cBhvr>
                                      <p:tavLst>
                                        <p:tav tm="0">
                                          <p:val>
                                            <p:strVal val="#ppt_h"/>
                                          </p:val>
                                        </p:tav>
                                        <p:tav tm="100000">
                                          <p:val>
                                            <p:strVal val="#ppt_h"/>
                                          </p:val>
                                        </p:tav>
                                      </p:tavLst>
                                    </p:anim>
                                    <p:animEffect transition="in" filter="fade">
                                      <p:cBhvr>
                                        <p:cTn id="35" dur="1000"/>
                                        <p:tgtEl>
                                          <p:spTgt spid="46"/>
                                        </p:tgtEl>
                                      </p:cBhvr>
                                    </p:animEffect>
                                  </p:childTnLst>
                                </p:cTn>
                              </p:par>
                              <p:par>
                                <p:cTn id="36" presetID="55" presetClass="entr" presetSubtype="0" fill="hold" nodeType="withEffect">
                                  <p:stCondLst>
                                    <p:cond delay="0"/>
                                  </p:stCondLst>
                                  <p:childTnLst>
                                    <p:set>
                                      <p:cBhvr>
                                        <p:cTn id="37" dur="1" fill="hold">
                                          <p:stCondLst>
                                            <p:cond delay="0"/>
                                          </p:stCondLst>
                                        </p:cTn>
                                        <p:tgtEl>
                                          <p:spTgt spid="47"/>
                                        </p:tgtEl>
                                        <p:attrNameLst>
                                          <p:attrName>style.visibility</p:attrName>
                                        </p:attrNameLst>
                                      </p:cBhvr>
                                      <p:to>
                                        <p:strVal val="visible"/>
                                      </p:to>
                                    </p:set>
                                    <p:anim calcmode="lin" valueType="num">
                                      <p:cBhvr>
                                        <p:cTn id="38" dur="1000" fill="hold"/>
                                        <p:tgtEl>
                                          <p:spTgt spid="47"/>
                                        </p:tgtEl>
                                        <p:attrNameLst>
                                          <p:attrName>ppt_w</p:attrName>
                                        </p:attrNameLst>
                                      </p:cBhvr>
                                      <p:tavLst>
                                        <p:tav tm="0">
                                          <p:val>
                                            <p:strVal val="#ppt_w*0.70"/>
                                          </p:val>
                                        </p:tav>
                                        <p:tav tm="100000">
                                          <p:val>
                                            <p:strVal val="#ppt_w"/>
                                          </p:val>
                                        </p:tav>
                                      </p:tavLst>
                                    </p:anim>
                                    <p:anim calcmode="lin" valueType="num">
                                      <p:cBhvr>
                                        <p:cTn id="39" dur="1000" fill="hold"/>
                                        <p:tgtEl>
                                          <p:spTgt spid="47"/>
                                        </p:tgtEl>
                                        <p:attrNameLst>
                                          <p:attrName>ppt_h</p:attrName>
                                        </p:attrNameLst>
                                      </p:cBhvr>
                                      <p:tavLst>
                                        <p:tav tm="0">
                                          <p:val>
                                            <p:strVal val="#ppt_h"/>
                                          </p:val>
                                        </p:tav>
                                        <p:tav tm="100000">
                                          <p:val>
                                            <p:strVal val="#ppt_h"/>
                                          </p:val>
                                        </p:tav>
                                      </p:tavLst>
                                    </p:anim>
                                    <p:animEffect transition="in" filter="fade">
                                      <p:cBhvr>
                                        <p:cTn id="40" dur="1000"/>
                                        <p:tgtEl>
                                          <p:spTgt spid="47"/>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nodeType="clickEffect">
                                  <p:stCondLst>
                                    <p:cond delay="0"/>
                                  </p:stCondLst>
                                  <p:childTnLst>
                                    <p:set>
                                      <p:cBhvr>
                                        <p:cTn id="44" dur="1" fill="hold">
                                          <p:stCondLst>
                                            <p:cond delay="0"/>
                                          </p:stCondLst>
                                        </p:cTn>
                                        <p:tgtEl>
                                          <p:spTgt spid="51"/>
                                        </p:tgtEl>
                                        <p:attrNameLst>
                                          <p:attrName>style.visibility</p:attrName>
                                        </p:attrNameLst>
                                      </p:cBhvr>
                                      <p:to>
                                        <p:strVal val="visible"/>
                                      </p:to>
                                    </p:set>
                                    <p:anim calcmode="lin" valueType="num">
                                      <p:cBhvr>
                                        <p:cTn id="45" dur="1000" fill="hold"/>
                                        <p:tgtEl>
                                          <p:spTgt spid="51"/>
                                        </p:tgtEl>
                                        <p:attrNameLst>
                                          <p:attrName>ppt_w</p:attrName>
                                        </p:attrNameLst>
                                      </p:cBhvr>
                                      <p:tavLst>
                                        <p:tav tm="0">
                                          <p:val>
                                            <p:strVal val="#ppt_w*0.70"/>
                                          </p:val>
                                        </p:tav>
                                        <p:tav tm="100000">
                                          <p:val>
                                            <p:strVal val="#ppt_w"/>
                                          </p:val>
                                        </p:tav>
                                      </p:tavLst>
                                    </p:anim>
                                    <p:anim calcmode="lin" valueType="num">
                                      <p:cBhvr>
                                        <p:cTn id="46" dur="1000" fill="hold"/>
                                        <p:tgtEl>
                                          <p:spTgt spid="51"/>
                                        </p:tgtEl>
                                        <p:attrNameLst>
                                          <p:attrName>ppt_h</p:attrName>
                                        </p:attrNameLst>
                                      </p:cBhvr>
                                      <p:tavLst>
                                        <p:tav tm="0">
                                          <p:val>
                                            <p:strVal val="#ppt_h"/>
                                          </p:val>
                                        </p:tav>
                                        <p:tav tm="100000">
                                          <p:val>
                                            <p:strVal val="#ppt_h"/>
                                          </p:val>
                                        </p:tav>
                                      </p:tavLst>
                                    </p:anim>
                                    <p:animEffect transition="in" filter="fade">
                                      <p:cBhvr>
                                        <p:cTn id="47" dur="1000"/>
                                        <p:tgtEl>
                                          <p:spTgt spid="51"/>
                                        </p:tgtEl>
                                      </p:cBhvr>
                                    </p:animEffect>
                                  </p:childTnLst>
                                </p:cTn>
                              </p:par>
                              <p:par>
                                <p:cTn id="48" presetID="55" presetClass="entr" presetSubtype="0" fill="hold" grpId="0" nodeType="withEffect">
                                  <p:stCondLst>
                                    <p:cond delay="0"/>
                                  </p:stCondLst>
                                  <p:childTnLst>
                                    <p:set>
                                      <p:cBhvr>
                                        <p:cTn id="49" dur="1" fill="hold">
                                          <p:stCondLst>
                                            <p:cond delay="0"/>
                                          </p:stCondLst>
                                        </p:cTn>
                                        <p:tgtEl>
                                          <p:spTgt spid="41"/>
                                        </p:tgtEl>
                                        <p:attrNameLst>
                                          <p:attrName>style.visibility</p:attrName>
                                        </p:attrNameLst>
                                      </p:cBhvr>
                                      <p:to>
                                        <p:strVal val="visible"/>
                                      </p:to>
                                    </p:set>
                                    <p:anim calcmode="lin" valueType="num">
                                      <p:cBhvr>
                                        <p:cTn id="50" dur="1000" fill="hold"/>
                                        <p:tgtEl>
                                          <p:spTgt spid="41"/>
                                        </p:tgtEl>
                                        <p:attrNameLst>
                                          <p:attrName>ppt_w</p:attrName>
                                        </p:attrNameLst>
                                      </p:cBhvr>
                                      <p:tavLst>
                                        <p:tav tm="0">
                                          <p:val>
                                            <p:strVal val="#ppt_w*0.70"/>
                                          </p:val>
                                        </p:tav>
                                        <p:tav tm="100000">
                                          <p:val>
                                            <p:strVal val="#ppt_w"/>
                                          </p:val>
                                        </p:tav>
                                      </p:tavLst>
                                    </p:anim>
                                    <p:anim calcmode="lin" valueType="num">
                                      <p:cBhvr>
                                        <p:cTn id="51" dur="1000" fill="hold"/>
                                        <p:tgtEl>
                                          <p:spTgt spid="41"/>
                                        </p:tgtEl>
                                        <p:attrNameLst>
                                          <p:attrName>ppt_h</p:attrName>
                                        </p:attrNameLst>
                                      </p:cBhvr>
                                      <p:tavLst>
                                        <p:tav tm="0">
                                          <p:val>
                                            <p:strVal val="#ppt_h"/>
                                          </p:val>
                                        </p:tav>
                                        <p:tav tm="100000">
                                          <p:val>
                                            <p:strVal val="#ppt_h"/>
                                          </p:val>
                                        </p:tav>
                                      </p:tavLst>
                                    </p:anim>
                                    <p:animEffect transition="in" filter="fade">
                                      <p:cBhvr>
                                        <p:cTn id="52" dur="1000"/>
                                        <p:tgtEl>
                                          <p:spTgt spid="41"/>
                                        </p:tgtEl>
                                      </p:cBhvr>
                                    </p:animEffect>
                                  </p:childTnLst>
                                </p:cTn>
                              </p:par>
                            </p:childTnLst>
                          </p:cTn>
                        </p:par>
                      </p:childTnLst>
                    </p:cTn>
                  </p:par>
                  <p:par>
                    <p:cTn id="53" fill="hold">
                      <p:stCondLst>
                        <p:cond delay="indefinite"/>
                      </p:stCondLst>
                      <p:childTnLst>
                        <p:par>
                          <p:cTn id="54" fill="hold">
                            <p:stCondLst>
                              <p:cond delay="0"/>
                            </p:stCondLst>
                            <p:childTnLst>
                              <p:par>
                                <p:cTn id="55" presetID="55" presetClass="entr" presetSubtype="0" fill="hold" nodeType="click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p:cTn id="57" dur="1000" fill="hold"/>
                                        <p:tgtEl>
                                          <p:spTgt spid="53"/>
                                        </p:tgtEl>
                                        <p:attrNameLst>
                                          <p:attrName>ppt_w</p:attrName>
                                        </p:attrNameLst>
                                      </p:cBhvr>
                                      <p:tavLst>
                                        <p:tav tm="0">
                                          <p:val>
                                            <p:strVal val="#ppt_w*0.70"/>
                                          </p:val>
                                        </p:tav>
                                        <p:tav tm="100000">
                                          <p:val>
                                            <p:strVal val="#ppt_w"/>
                                          </p:val>
                                        </p:tav>
                                      </p:tavLst>
                                    </p:anim>
                                    <p:anim calcmode="lin" valueType="num">
                                      <p:cBhvr>
                                        <p:cTn id="58" dur="1000" fill="hold"/>
                                        <p:tgtEl>
                                          <p:spTgt spid="53"/>
                                        </p:tgtEl>
                                        <p:attrNameLst>
                                          <p:attrName>ppt_h</p:attrName>
                                        </p:attrNameLst>
                                      </p:cBhvr>
                                      <p:tavLst>
                                        <p:tav tm="0">
                                          <p:val>
                                            <p:strVal val="#ppt_h"/>
                                          </p:val>
                                        </p:tav>
                                        <p:tav tm="100000">
                                          <p:val>
                                            <p:strVal val="#ppt_h"/>
                                          </p:val>
                                        </p:tav>
                                      </p:tavLst>
                                    </p:anim>
                                    <p:animEffect transition="in" filter="fade">
                                      <p:cBhvr>
                                        <p:cTn id="59" dur="1000"/>
                                        <p:tgtEl>
                                          <p:spTgt spid="53"/>
                                        </p:tgtEl>
                                      </p:cBhvr>
                                    </p:animEffect>
                                  </p:childTnLst>
                                </p:cTn>
                              </p:par>
                              <p:par>
                                <p:cTn id="60" presetID="55" presetClass="entr" presetSubtype="0" fill="hold" grpId="0" nodeType="withEffect">
                                  <p:stCondLst>
                                    <p:cond delay="0"/>
                                  </p:stCondLst>
                                  <p:childTnLst>
                                    <p:set>
                                      <p:cBhvr>
                                        <p:cTn id="61" dur="1" fill="hold">
                                          <p:stCondLst>
                                            <p:cond delay="0"/>
                                          </p:stCondLst>
                                        </p:cTn>
                                        <p:tgtEl>
                                          <p:spTgt spid="52"/>
                                        </p:tgtEl>
                                        <p:attrNameLst>
                                          <p:attrName>style.visibility</p:attrName>
                                        </p:attrNameLst>
                                      </p:cBhvr>
                                      <p:to>
                                        <p:strVal val="visible"/>
                                      </p:to>
                                    </p:set>
                                    <p:anim calcmode="lin" valueType="num">
                                      <p:cBhvr>
                                        <p:cTn id="62" dur="1000" fill="hold"/>
                                        <p:tgtEl>
                                          <p:spTgt spid="52"/>
                                        </p:tgtEl>
                                        <p:attrNameLst>
                                          <p:attrName>ppt_w</p:attrName>
                                        </p:attrNameLst>
                                      </p:cBhvr>
                                      <p:tavLst>
                                        <p:tav tm="0">
                                          <p:val>
                                            <p:strVal val="#ppt_w*0.70"/>
                                          </p:val>
                                        </p:tav>
                                        <p:tav tm="100000">
                                          <p:val>
                                            <p:strVal val="#ppt_w"/>
                                          </p:val>
                                        </p:tav>
                                      </p:tavLst>
                                    </p:anim>
                                    <p:anim calcmode="lin" valueType="num">
                                      <p:cBhvr>
                                        <p:cTn id="63" dur="1000" fill="hold"/>
                                        <p:tgtEl>
                                          <p:spTgt spid="52"/>
                                        </p:tgtEl>
                                        <p:attrNameLst>
                                          <p:attrName>ppt_h</p:attrName>
                                        </p:attrNameLst>
                                      </p:cBhvr>
                                      <p:tavLst>
                                        <p:tav tm="0">
                                          <p:val>
                                            <p:strVal val="#ppt_h"/>
                                          </p:val>
                                        </p:tav>
                                        <p:tav tm="100000">
                                          <p:val>
                                            <p:strVal val="#ppt_h"/>
                                          </p:val>
                                        </p:tav>
                                      </p:tavLst>
                                    </p:anim>
                                    <p:animEffect transition="in" filter="fade">
                                      <p:cBhvr>
                                        <p:cTn id="64" dur="1000"/>
                                        <p:tgtEl>
                                          <p:spTgt spid="52"/>
                                        </p:tgtEl>
                                      </p:cBhvr>
                                    </p:animEffect>
                                  </p:childTnLst>
                                </p:cTn>
                              </p:par>
                            </p:childTnLst>
                          </p:cTn>
                        </p:par>
                      </p:childTnLst>
                    </p:cTn>
                  </p:par>
                  <p:par>
                    <p:cTn id="65" fill="hold">
                      <p:stCondLst>
                        <p:cond delay="indefinite"/>
                      </p:stCondLst>
                      <p:childTnLst>
                        <p:par>
                          <p:cTn id="66" fill="hold">
                            <p:stCondLst>
                              <p:cond delay="0"/>
                            </p:stCondLst>
                            <p:childTnLst>
                              <p:par>
                                <p:cTn id="67" presetID="55" presetClass="entr" presetSubtype="0" fill="hold" nodeType="clickEffect">
                                  <p:stCondLst>
                                    <p:cond delay="0"/>
                                  </p:stCondLst>
                                  <p:childTnLst>
                                    <p:set>
                                      <p:cBhvr>
                                        <p:cTn id="68" dur="1" fill="hold">
                                          <p:stCondLst>
                                            <p:cond delay="0"/>
                                          </p:stCondLst>
                                        </p:cTn>
                                        <p:tgtEl>
                                          <p:spTgt spid="56"/>
                                        </p:tgtEl>
                                        <p:attrNameLst>
                                          <p:attrName>style.visibility</p:attrName>
                                        </p:attrNameLst>
                                      </p:cBhvr>
                                      <p:to>
                                        <p:strVal val="visible"/>
                                      </p:to>
                                    </p:set>
                                    <p:anim calcmode="lin" valueType="num">
                                      <p:cBhvr>
                                        <p:cTn id="69" dur="1000" fill="hold"/>
                                        <p:tgtEl>
                                          <p:spTgt spid="56"/>
                                        </p:tgtEl>
                                        <p:attrNameLst>
                                          <p:attrName>ppt_w</p:attrName>
                                        </p:attrNameLst>
                                      </p:cBhvr>
                                      <p:tavLst>
                                        <p:tav tm="0">
                                          <p:val>
                                            <p:strVal val="#ppt_w*0.70"/>
                                          </p:val>
                                        </p:tav>
                                        <p:tav tm="100000">
                                          <p:val>
                                            <p:strVal val="#ppt_w"/>
                                          </p:val>
                                        </p:tav>
                                      </p:tavLst>
                                    </p:anim>
                                    <p:anim calcmode="lin" valueType="num">
                                      <p:cBhvr>
                                        <p:cTn id="70" dur="1000" fill="hold"/>
                                        <p:tgtEl>
                                          <p:spTgt spid="56"/>
                                        </p:tgtEl>
                                        <p:attrNameLst>
                                          <p:attrName>ppt_h</p:attrName>
                                        </p:attrNameLst>
                                      </p:cBhvr>
                                      <p:tavLst>
                                        <p:tav tm="0">
                                          <p:val>
                                            <p:strVal val="#ppt_h"/>
                                          </p:val>
                                        </p:tav>
                                        <p:tav tm="100000">
                                          <p:val>
                                            <p:strVal val="#ppt_h"/>
                                          </p:val>
                                        </p:tav>
                                      </p:tavLst>
                                    </p:anim>
                                    <p:animEffect transition="in" filter="fade">
                                      <p:cBhvr>
                                        <p:cTn id="71" dur="1000"/>
                                        <p:tgtEl>
                                          <p:spTgt spid="56"/>
                                        </p:tgtEl>
                                      </p:cBhvr>
                                    </p:animEffect>
                                  </p:childTnLst>
                                </p:cTn>
                              </p:par>
                              <p:par>
                                <p:cTn id="72" presetID="55" presetClass="entr" presetSubtype="0" fill="hold" nodeType="withEffect">
                                  <p:stCondLst>
                                    <p:cond delay="0"/>
                                  </p:stCondLst>
                                  <p:childTnLst>
                                    <p:set>
                                      <p:cBhvr>
                                        <p:cTn id="73" dur="1" fill="hold">
                                          <p:stCondLst>
                                            <p:cond delay="0"/>
                                          </p:stCondLst>
                                        </p:cTn>
                                        <p:tgtEl>
                                          <p:spTgt spid="55"/>
                                        </p:tgtEl>
                                        <p:attrNameLst>
                                          <p:attrName>style.visibility</p:attrName>
                                        </p:attrNameLst>
                                      </p:cBhvr>
                                      <p:to>
                                        <p:strVal val="visible"/>
                                      </p:to>
                                    </p:set>
                                    <p:anim calcmode="lin" valueType="num">
                                      <p:cBhvr>
                                        <p:cTn id="74" dur="1000" fill="hold"/>
                                        <p:tgtEl>
                                          <p:spTgt spid="55"/>
                                        </p:tgtEl>
                                        <p:attrNameLst>
                                          <p:attrName>ppt_w</p:attrName>
                                        </p:attrNameLst>
                                      </p:cBhvr>
                                      <p:tavLst>
                                        <p:tav tm="0">
                                          <p:val>
                                            <p:strVal val="#ppt_w*0.70"/>
                                          </p:val>
                                        </p:tav>
                                        <p:tav tm="100000">
                                          <p:val>
                                            <p:strVal val="#ppt_w"/>
                                          </p:val>
                                        </p:tav>
                                      </p:tavLst>
                                    </p:anim>
                                    <p:anim calcmode="lin" valueType="num">
                                      <p:cBhvr>
                                        <p:cTn id="75" dur="1000" fill="hold"/>
                                        <p:tgtEl>
                                          <p:spTgt spid="55"/>
                                        </p:tgtEl>
                                        <p:attrNameLst>
                                          <p:attrName>ppt_h</p:attrName>
                                        </p:attrNameLst>
                                      </p:cBhvr>
                                      <p:tavLst>
                                        <p:tav tm="0">
                                          <p:val>
                                            <p:strVal val="#ppt_h"/>
                                          </p:val>
                                        </p:tav>
                                        <p:tav tm="100000">
                                          <p:val>
                                            <p:strVal val="#ppt_h"/>
                                          </p:val>
                                        </p:tav>
                                      </p:tavLst>
                                    </p:anim>
                                    <p:animEffect transition="in" filter="fade">
                                      <p:cBhvr>
                                        <p:cTn id="76" dur="1000"/>
                                        <p:tgtEl>
                                          <p:spTgt spid="55"/>
                                        </p:tgtEl>
                                      </p:cBhvr>
                                    </p:animEffect>
                                  </p:childTnLst>
                                </p:cTn>
                              </p:par>
                              <p:par>
                                <p:cTn id="77" presetID="55" presetClass="entr" presetSubtype="0" fill="hold" grpId="0" nodeType="withEffect">
                                  <p:stCondLst>
                                    <p:cond delay="0"/>
                                  </p:stCondLst>
                                  <p:childTnLst>
                                    <p:set>
                                      <p:cBhvr>
                                        <p:cTn id="78" dur="1" fill="hold">
                                          <p:stCondLst>
                                            <p:cond delay="0"/>
                                          </p:stCondLst>
                                        </p:cTn>
                                        <p:tgtEl>
                                          <p:spTgt spid="54"/>
                                        </p:tgtEl>
                                        <p:attrNameLst>
                                          <p:attrName>style.visibility</p:attrName>
                                        </p:attrNameLst>
                                      </p:cBhvr>
                                      <p:to>
                                        <p:strVal val="visible"/>
                                      </p:to>
                                    </p:set>
                                    <p:anim calcmode="lin" valueType="num">
                                      <p:cBhvr>
                                        <p:cTn id="79" dur="1000" fill="hold"/>
                                        <p:tgtEl>
                                          <p:spTgt spid="54"/>
                                        </p:tgtEl>
                                        <p:attrNameLst>
                                          <p:attrName>ppt_w</p:attrName>
                                        </p:attrNameLst>
                                      </p:cBhvr>
                                      <p:tavLst>
                                        <p:tav tm="0">
                                          <p:val>
                                            <p:strVal val="#ppt_w*0.70"/>
                                          </p:val>
                                        </p:tav>
                                        <p:tav tm="100000">
                                          <p:val>
                                            <p:strVal val="#ppt_w"/>
                                          </p:val>
                                        </p:tav>
                                      </p:tavLst>
                                    </p:anim>
                                    <p:anim calcmode="lin" valueType="num">
                                      <p:cBhvr>
                                        <p:cTn id="80" dur="1000" fill="hold"/>
                                        <p:tgtEl>
                                          <p:spTgt spid="54"/>
                                        </p:tgtEl>
                                        <p:attrNameLst>
                                          <p:attrName>ppt_h</p:attrName>
                                        </p:attrNameLst>
                                      </p:cBhvr>
                                      <p:tavLst>
                                        <p:tav tm="0">
                                          <p:val>
                                            <p:strVal val="#ppt_h"/>
                                          </p:val>
                                        </p:tav>
                                        <p:tav tm="100000">
                                          <p:val>
                                            <p:strVal val="#ppt_h"/>
                                          </p:val>
                                        </p:tav>
                                      </p:tavLst>
                                    </p:anim>
                                    <p:animEffect transition="in" filter="fade">
                                      <p:cBhvr>
                                        <p:cTn id="81" dur="1000"/>
                                        <p:tgtEl>
                                          <p:spTgt spid="54"/>
                                        </p:tgtEl>
                                      </p:cBhvr>
                                    </p:animEffect>
                                  </p:childTnLst>
                                </p:cTn>
                              </p:par>
                            </p:childTnLst>
                          </p:cTn>
                        </p:par>
                      </p:childTnLst>
                    </p:cTn>
                  </p:par>
                  <p:par>
                    <p:cTn id="82" fill="hold">
                      <p:stCondLst>
                        <p:cond delay="indefinite"/>
                      </p:stCondLst>
                      <p:childTnLst>
                        <p:par>
                          <p:cTn id="83" fill="hold">
                            <p:stCondLst>
                              <p:cond delay="0"/>
                            </p:stCondLst>
                            <p:childTnLst>
                              <p:par>
                                <p:cTn id="84" presetID="17" presetClass="entr" presetSubtype="10" fill="hold" grpId="0" nodeType="click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500" fill="hold"/>
                                        <p:tgtEl>
                                          <p:spTgt spid="57"/>
                                        </p:tgtEl>
                                        <p:attrNameLst>
                                          <p:attrName>ppt_w</p:attrName>
                                        </p:attrNameLst>
                                      </p:cBhvr>
                                      <p:tavLst>
                                        <p:tav tm="0">
                                          <p:val>
                                            <p:fltVal val="0"/>
                                          </p:val>
                                        </p:tav>
                                        <p:tav tm="100000">
                                          <p:val>
                                            <p:strVal val="#ppt_w"/>
                                          </p:val>
                                        </p:tav>
                                      </p:tavLst>
                                    </p:anim>
                                    <p:anim calcmode="lin" valueType="num">
                                      <p:cBhvr>
                                        <p:cTn id="87" dur="500" fill="hold"/>
                                        <p:tgtEl>
                                          <p:spTgt spid="57"/>
                                        </p:tgtEl>
                                        <p:attrNameLst>
                                          <p:attrName>ppt_h</p:attrName>
                                        </p:attrNameLst>
                                      </p:cBhvr>
                                      <p:tavLst>
                                        <p:tav tm="0">
                                          <p:val>
                                            <p:strVal val="#ppt_h"/>
                                          </p:val>
                                        </p:tav>
                                        <p:tav tm="100000">
                                          <p:val>
                                            <p:strVal val="#ppt_h"/>
                                          </p:val>
                                        </p:tav>
                                      </p:tavLst>
                                    </p:anim>
                                  </p:childTnLst>
                                </p:cTn>
                              </p:par>
                              <p:par>
                                <p:cTn id="88" presetID="17" presetClass="entr" presetSubtype="10" fill="hold" grpId="0" nodeType="withEffect">
                                  <p:stCondLst>
                                    <p:cond delay="0"/>
                                  </p:stCondLst>
                                  <p:childTnLst>
                                    <p:set>
                                      <p:cBhvr>
                                        <p:cTn id="89" dur="1" fill="hold">
                                          <p:stCondLst>
                                            <p:cond delay="0"/>
                                          </p:stCondLst>
                                        </p:cTn>
                                        <p:tgtEl>
                                          <p:spTgt spid="59"/>
                                        </p:tgtEl>
                                        <p:attrNameLst>
                                          <p:attrName>style.visibility</p:attrName>
                                        </p:attrNameLst>
                                      </p:cBhvr>
                                      <p:to>
                                        <p:strVal val="visible"/>
                                      </p:to>
                                    </p:set>
                                    <p:anim calcmode="lin" valueType="num">
                                      <p:cBhvr>
                                        <p:cTn id="90" dur="500" fill="hold"/>
                                        <p:tgtEl>
                                          <p:spTgt spid="59"/>
                                        </p:tgtEl>
                                        <p:attrNameLst>
                                          <p:attrName>ppt_w</p:attrName>
                                        </p:attrNameLst>
                                      </p:cBhvr>
                                      <p:tavLst>
                                        <p:tav tm="0">
                                          <p:val>
                                            <p:fltVal val="0"/>
                                          </p:val>
                                        </p:tav>
                                        <p:tav tm="100000">
                                          <p:val>
                                            <p:strVal val="#ppt_w"/>
                                          </p:val>
                                        </p:tav>
                                      </p:tavLst>
                                    </p:anim>
                                    <p:anim calcmode="lin" valueType="num">
                                      <p:cBhvr>
                                        <p:cTn id="91" dur="500" fill="hold"/>
                                        <p:tgtEl>
                                          <p:spTgt spid="59"/>
                                        </p:tgtEl>
                                        <p:attrNameLst>
                                          <p:attrName>ppt_h</p:attrName>
                                        </p:attrNameLst>
                                      </p:cBhvr>
                                      <p:tavLst>
                                        <p:tav tm="0">
                                          <p:val>
                                            <p:strVal val="#ppt_h"/>
                                          </p:val>
                                        </p:tav>
                                        <p:tav tm="100000">
                                          <p:val>
                                            <p:strVal val="#ppt_h"/>
                                          </p:val>
                                        </p:tav>
                                      </p:tavLst>
                                    </p:anim>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nodeType="clickEffect">
                                  <p:stCondLst>
                                    <p:cond delay="0"/>
                                  </p:stCondLst>
                                  <p:childTnLst>
                                    <p:set>
                                      <p:cBhvr>
                                        <p:cTn id="95"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1" grpId="0" animBg="1"/>
      <p:bldP spid="52" grpId="0" animBg="1"/>
      <p:bldP spid="54" grpId="0" animBg="1"/>
      <p:bldP spid="57" grpId="0" animBg="1"/>
      <p:bldP spid="5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2001</TotalTime>
  <Words>1137</Words>
  <Application>Microsoft Office PowerPoint</Application>
  <PresentationFormat>Affichage à l'écran (4:3)</PresentationFormat>
  <Paragraphs>217</Paragraphs>
  <Slides>18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Calibri</vt:lpstr>
      <vt:lpstr>Franklin Gothic Book</vt:lpstr>
      <vt:lpstr>Perpetua</vt:lpstr>
      <vt:lpstr>Times New Roman</vt:lpstr>
      <vt:lpstr>Wingdings 2</vt:lpstr>
      <vt:lpstr>Capitaux</vt:lpstr>
      <vt:lpstr>Chapitre 01 Introduction à l’Intelligence Artificielle Distribuée</vt:lpstr>
      <vt:lpstr>Introduction à l’Intelligence Artificielle Distribuée</vt:lpstr>
      <vt:lpstr>Un peu d’histoire </vt:lpstr>
      <vt:lpstr>L’Intelligence Artificielle  (IA)</vt:lpstr>
      <vt:lpstr>De l’IA à l’Intelligence Artificielle Distribuée (IAD)</vt:lpstr>
      <vt:lpstr>De l’IA à l’Intelligence Artificielle Distribuée (IAD)</vt:lpstr>
      <vt:lpstr>Les branches de l’IAD</vt:lpstr>
      <vt:lpstr>Les branches de l’IAD</vt:lpstr>
      <vt:lpstr>Les branches de l’IAD</vt:lpstr>
      <vt:lpstr>Les branches de l’IAD</vt:lpstr>
      <vt:lpstr>Pourquoi distribuer l’IA?</vt:lpstr>
      <vt:lpstr>Les Systèmes Multi-Agents (SMA)</vt:lpstr>
      <vt:lpstr>Les avantages des SMA</vt:lpstr>
      <vt:lpstr>Les défis des SMA</vt:lpstr>
      <vt:lpstr>Les défis des SMA</vt:lpstr>
      <vt:lpstr>Les différences entre les SMA et les autres systèmes</vt:lpstr>
      <vt:lpstr>Les domaines d’application des SMA</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Systèmes Multi-Agents</dc:title>
  <cp:lastModifiedBy>Toufik MARIR</cp:lastModifiedBy>
  <cp:revision>180</cp:revision>
  <dcterms:modified xsi:type="dcterms:W3CDTF">2024-01-07T06:20:55Z</dcterms:modified>
</cp:coreProperties>
</file>