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5" r:id="rId9"/>
    <p:sldId id="262" r:id="rId10"/>
    <p:sldId id="263" r:id="rId11"/>
    <p:sldId id="264" r:id="rId1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5B324-06F0-407D-B440-35CDD8A53351}" type="datetimeFigureOut">
              <a:rPr lang="fr-FR" smtClean="0"/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5E3D3-60C1-4AFF-BD59-01DFDB09B401}" type="slidenum">
              <a:rPr lang="fr-FR" smtClean="0"/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5B324-06F0-407D-B440-35CDD8A53351}" type="datetimeFigureOut">
              <a:rPr lang="fr-FR" smtClean="0"/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5E3D3-60C1-4AFF-BD59-01DFDB09B401}" type="slidenum">
              <a:rPr lang="fr-FR" smtClean="0"/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 hasCustomPrompt="1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5B324-06F0-407D-B440-35CDD8A53351}" type="datetimeFigureOut">
              <a:rPr lang="fr-FR" smtClean="0"/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5E3D3-60C1-4AFF-BD59-01DFDB09B401}" type="slidenum">
              <a:rPr lang="fr-FR" smtClean="0"/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5B324-06F0-407D-B440-35CDD8A53351}" type="datetimeFigureOut">
              <a:rPr lang="fr-FR" smtClean="0"/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5E3D3-60C1-4AFF-BD59-01DFDB09B401}" type="slidenum">
              <a:rPr lang="fr-FR" smtClean="0"/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  <a:endParaRPr lang="fr-FR" smtClean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5B324-06F0-407D-B440-35CDD8A53351}" type="datetimeFigureOut">
              <a:rPr lang="fr-FR" smtClean="0"/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5E3D3-60C1-4AFF-BD59-01DFDB09B401}" type="slidenum">
              <a:rPr lang="fr-FR" smtClean="0"/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 hasCustomPrompt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 hasCustomPrompt="1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5B324-06F0-407D-B440-35CDD8A53351}" type="datetimeFigureOut">
              <a:rPr lang="fr-FR" smtClean="0"/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5E3D3-60C1-4AFF-BD59-01DFDB09B401}" type="slidenum">
              <a:rPr lang="fr-FR" smtClean="0"/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  <a:endParaRPr lang="fr-FR" smtClean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 hasCustomPrompt="1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  <a:endParaRPr lang="fr-FR" smtClean="0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 hasCustomPrompt="1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5B324-06F0-407D-B440-35CDD8A53351}" type="datetimeFigureOut">
              <a:rPr lang="fr-FR" smtClean="0"/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5E3D3-60C1-4AFF-BD59-01DFDB09B401}" type="slidenum">
              <a:rPr lang="fr-FR" smtClean="0"/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5B324-06F0-407D-B440-35CDD8A53351}" type="datetimeFigureOut">
              <a:rPr lang="fr-FR" smtClean="0"/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5E3D3-60C1-4AFF-BD59-01DFDB09B401}" type="slidenum">
              <a:rPr lang="fr-FR" smtClean="0"/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5B324-06F0-407D-B440-35CDD8A53351}" type="datetimeFigureOut">
              <a:rPr lang="fr-FR" smtClean="0"/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5E3D3-60C1-4AFF-BD59-01DFDB09B401}" type="slidenum">
              <a:rPr lang="fr-FR" smtClean="0"/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  <a:endParaRPr lang="fr-FR" smtClean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5B324-06F0-407D-B440-35CDD8A53351}" type="datetimeFigureOut">
              <a:rPr lang="fr-FR" smtClean="0"/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5E3D3-60C1-4AFF-BD59-01DFDB09B401}" type="slidenum">
              <a:rPr lang="fr-FR" smtClean="0"/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  <a:endParaRPr lang="fr-FR" smtClean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5B324-06F0-407D-B440-35CDD8A53351}" type="datetimeFigureOut">
              <a:rPr lang="fr-FR" smtClean="0"/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5E3D3-60C1-4AFF-BD59-01DFDB09B401}" type="slidenum">
              <a:rPr lang="fr-FR" smtClean="0"/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/>
            <a:r>
              <a:rPr lang="fr-FR" smtClean="0"/>
              <a:t>Deuxième niveau</a:t>
            </a:r>
            <a:endParaRPr lang="fr-FR" smtClean="0"/>
          </a:p>
          <a:p>
            <a:pPr lvl="2"/>
            <a:r>
              <a:rPr lang="fr-FR" smtClean="0"/>
              <a:t>Troisième niveau</a:t>
            </a:r>
            <a:endParaRPr lang="fr-FR" smtClean="0"/>
          </a:p>
          <a:p>
            <a:pPr lvl="3"/>
            <a:r>
              <a:rPr lang="fr-FR" smtClean="0"/>
              <a:t>Quatrième niveau</a:t>
            </a:r>
            <a:endParaRPr lang="fr-FR" smtClean="0"/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85B324-06F0-407D-B440-35CDD8A53351}" type="datetimeFigureOut">
              <a:rPr lang="fr-FR" smtClean="0"/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F5E3D3-60C1-4AFF-BD59-01DFDB09B401}" type="slidenum">
              <a:rPr lang="fr-FR" smtClean="0"/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780415"/>
            <a:ext cx="7912100" cy="5173345"/>
          </a:xfrm>
        </p:spPr>
        <p:txBody>
          <a:bodyPr>
            <a:noAutofit/>
          </a:bodyPr>
          <a:lstStyle/>
          <a:p>
            <a:r>
              <a:rPr lang="fr-F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Lecture V</a:t>
            </a:r>
            <a:br>
              <a:rPr lang="fr-FR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fr-FR" sz="6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4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4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Progressivis</a:t>
            </a:r>
            <a:r>
              <a:rPr lang="en-US" sz="4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fr-FR" altLang="en-US" sz="4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and the Progressive Party in the United States</a:t>
            </a:r>
            <a:endParaRPr lang="fr-FR" altLang="en-US" sz="4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algn="l"/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endParaRPr lang="en-US" sz="3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 had been a professor, then president, of Princeton 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University and 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reform governor of New Jersey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E. 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Progressivism reached its high water mark in 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Wilson's first administration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Wilson's 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policies were reminiscent of 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Roosevelt's </a:t>
            </a:r>
            <a:r>
              <a:rPr lang="fr-FR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planned</a:t>
            </a:r>
            <a:r>
              <a:rPr lang="fr-FR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"New </a:t>
            </a:r>
            <a:r>
              <a:rPr lang="fr-FR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Nationalism</a:t>
            </a:r>
            <a:r>
              <a:rPr lang="fr-FR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".</a:t>
            </a:r>
            <a:endParaRPr lang="fr-FR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77500" lnSpcReduction="20000"/>
          </a:bodyPr>
          <a:lstStyle/>
          <a:p>
            <a:r>
              <a:rPr lang="en-US" sz="57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is Progressivism</a:t>
            </a:r>
            <a:endParaRPr lang="en-US" sz="57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sz="4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0680" indent="-360680" algn="l"/>
            <a:r>
              <a:rPr lang="en-US" sz="4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Progressivism </a:t>
            </a:r>
            <a:r>
              <a:rPr lang="en-US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was 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America's </a:t>
            </a:r>
            <a:r>
              <a:rPr lang="en-US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first urban-based reform movement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4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57250" indent="-857250" algn="l"/>
            <a:endParaRPr lang="en-US" sz="4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4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Its </a:t>
            </a:r>
            <a:r>
              <a:rPr lang="en-US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adherents were businessmen, managers, and professionals. 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Some Progressives </a:t>
            </a:r>
            <a:r>
              <a:rPr lang="en-US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(most were Anglo-Saxon Protestants) believed their social</a:t>
            </a:r>
            <a:endParaRPr lang="en-US" sz="4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fr-FR" sz="4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status</a:t>
            </a:r>
            <a:r>
              <a:rPr lang="fr-FR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4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was</a:t>
            </a:r>
            <a:r>
              <a:rPr lang="fr-FR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declining</a:t>
            </a:r>
            <a:r>
              <a:rPr lang="fr-FR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fr-FR" sz="4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fr-FR" sz="4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4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They believed in honesty, efficiency, 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expertise</a:t>
            </a:r>
            <a:r>
              <a:rPr lang="en-US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Common sense 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hands-on </a:t>
            </a:r>
            <a:r>
              <a:rPr lang="en-US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practicality were no longer adequate in the complex industrial</a:t>
            </a:r>
            <a:endParaRPr lang="en-US" sz="4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fr-FR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world.</a:t>
            </a:r>
            <a:endParaRPr lang="fr-FR" sz="44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en-US" sz="4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4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They believed in democratic solutions to the threat of 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plutocracy. Among Progressive </a:t>
            </a:r>
            <a:r>
              <a:rPr lang="en-US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campaigns were those for the direct election 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senators </a:t>
            </a:r>
            <a:r>
              <a:rPr lang="en-US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for the recall of elected officials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4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sz="4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4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4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Many were racial supremacists and eugenicists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4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sz="4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 algn="l"/>
            <a:r>
              <a:rPr lang="en-US" sz="4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Building </a:t>
            </a:r>
            <a:r>
              <a:rPr lang="en-US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superior race appeared to them consonant with 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building </a:t>
            </a:r>
            <a:r>
              <a:rPr lang="fr-FR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fr-FR" sz="4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better</a:t>
            </a:r>
            <a:r>
              <a:rPr lang="fr-FR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society</a:t>
            </a:r>
            <a:r>
              <a:rPr lang="fr-FR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fr-FR" sz="4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fr-FR" sz="4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4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4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Southern racial segregation intensified under Progressive </a:t>
            </a: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auspices (including </a:t>
            </a:r>
            <a:r>
              <a:rPr lang="en-US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administration of Woodrow Wilson).</a:t>
            </a:r>
            <a:endParaRPr lang="en-US" sz="4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algn="l"/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Theodore Roosevelt (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1858-1919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embodied early Progressivism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l"/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 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transformed himself from a weakling into an advocate of 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hearty </a:t>
            </a:r>
            <a:r>
              <a:rPr lang="fr-FR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manliness</a:t>
            </a:r>
            <a:r>
              <a:rPr lang="fr-F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fr-FR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l"/>
            <a:endParaRPr lang="fr-F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 thought it his duty as a gentleman to get involved in state 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politics and 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contest corrupt political machines.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personal crisis in 1884 led to his temporary abandonment of 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New York 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politics in favor of High Plains farming.</a:t>
            </a:r>
            <a:endParaRPr lang="en-US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algn="l"/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Roosevelt believed in purification through violence and was excited 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the 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chance to go to war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l"/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 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believed America should join the great imperial powers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l"/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 led the Rough Riders, a cavalry unit, in the 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Spanish-American </a:t>
            </a:r>
            <a:r>
              <a:rPr lang="fr-FR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War</a:t>
            </a:r>
            <a:r>
              <a:rPr lang="fr-F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1898</a:t>
            </a:r>
            <a:r>
              <a:rPr lang="fr-F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fr-FR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fr-F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E. 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Military success led him to the 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governor's 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mansion, the 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vice presidency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and the presidency of the United States in quick succession.</a:t>
            </a:r>
            <a:endParaRPr lang="en-US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algn="l"/>
            <a:r>
              <a:rPr 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F. 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Roosevelt reinvigorated the role of president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l"/>
            <a:r>
              <a:rPr lang="en-US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 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supervised a new policy toward the environment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l"/>
            <a:endParaRPr lang="en-US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 conducted an energetic foreign policy. He became the 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first American 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win the Nobel Peace Prize and supervised 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building 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the Panama Canal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algn="l"/>
            <a:endParaRPr lang="en-US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 made a distinction between good and bad trusts in his antimonopoly </a:t>
            </a:r>
            <a:r>
              <a:rPr lang="fr-FR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policy</a:t>
            </a:r>
            <a:r>
              <a:rPr lang="fr-FR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fr-FR" sz="3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sz="3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 accepted the need for closer regulation of corporations whose </a:t>
            </a:r>
            <a:r>
              <a:rPr lang="fr-FR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conduct</a:t>
            </a:r>
            <a:r>
              <a:rPr lang="fr-FR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had</a:t>
            </a:r>
            <a:r>
              <a:rPr lang="fr-FR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public </a:t>
            </a:r>
            <a:r>
              <a:rPr lang="fr-FR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consequences</a:t>
            </a:r>
            <a:r>
              <a:rPr lang="fr-FR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fr-FR" sz="3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sz="3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 sometimes took the union side in industrial disputes.</a:t>
            </a:r>
            <a:endParaRPr lang="en-US" sz="3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algn="l"/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III. 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His successor, William Howard Taft, disappointed Roosevelt. He tried 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reenter 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White House in 1912, by which time every candidate claimed to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fr-FR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</a:t>
            </a:r>
            <a:r>
              <a:rPr lang="fr-F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"Progressive".</a:t>
            </a:r>
            <a:endParaRPr lang="fr-FR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fr-F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l"/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Roosevelt 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came to regret his announcement, in 1904, that he 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would leave 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office after the 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next election.</a:t>
            </a:r>
            <a:endParaRPr lang="en-US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l"/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Taft lacked 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Roosevelt's 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flair for good public relations and came 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into </a:t>
            </a:r>
            <a:r>
              <a:rPr lang="fr-FR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increasing</a:t>
            </a:r>
            <a:r>
              <a:rPr lang="fr-F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conflict</a:t>
            </a:r>
            <a:r>
              <a:rPr lang="fr-F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fr-F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corporations</a:t>
            </a:r>
            <a:r>
              <a:rPr lang="fr-F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fr-F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algn="l"/>
            <a:r>
              <a:rPr 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Roosevelt tried to regain the Republican presidential nomination 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fr-FR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1912</a:t>
            </a:r>
            <a:r>
              <a:rPr lang="fr-FR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fr-FR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regular party organization was too 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strong 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him.</a:t>
            </a:r>
            <a:endParaRPr lang="en-US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 created the Progressive 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(Bull Moose) 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Party instead.</a:t>
            </a:r>
            <a:endParaRPr lang="en-US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Bull Moose Party split Republican votes, enabling 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Woodrow Wilson 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win the election of 1912.</a:t>
            </a:r>
            <a:endParaRPr lang="en-US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Wilson was only the second Democrat to be president since 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fr-FR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Civil </a:t>
            </a:r>
            <a:r>
              <a:rPr lang="fr-FR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War</a:t>
            </a:r>
            <a:r>
              <a:rPr lang="fr-FR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fr-FR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3184</Words>
  <Application>WPS Presentation</Application>
  <PresentationFormat>Affichage à l'écran (4:3)</PresentationFormat>
  <Paragraphs>66</Paragraphs>
  <Slides>10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8" baseType="lpstr">
      <vt:lpstr>Arial</vt:lpstr>
      <vt:lpstr>SimSun</vt:lpstr>
      <vt:lpstr>Wingdings</vt:lpstr>
      <vt:lpstr>Times New Roman</vt:lpstr>
      <vt:lpstr>Calibri</vt:lpstr>
      <vt:lpstr>Microsoft YaHei</vt:lpstr>
      <vt:lpstr>Arial Unicode MS</vt:lpstr>
      <vt:lpstr>Thème Office</vt:lpstr>
      <vt:lpstr>Theodore Roosevelt and Progressivism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Theodore Roosevelt and Progressivism</dc:title>
  <dc:creator>PLAY</dc:creator>
  <cp:lastModifiedBy>info</cp:lastModifiedBy>
  <cp:revision>8</cp:revision>
  <dcterms:created xsi:type="dcterms:W3CDTF">2017-01-02T20:41:00Z</dcterms:created>
  <dcterms:modified xsi:type="dcterms:W3CDTF">2024-02-24T19:48:58Z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76EC2764D1B24C1E9810D8984B85ADF7_13</vt:lpwstr>
  </property>
  <property fmtid="{D5CDD505-2E9C-101B-9397-08002B2CF9AE}" pid="3" name="KSOProductBuildVer">
    <vt:lpwstr>1036-12.2.0.13431</vt:lpwstr>
  </property>
</Properties>
</file>